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sldIdLst>
    <p:sldId id="282" r:id="rId2"/>
    <p:sldId id="297" r:id="rId3"/>
    <p:sldId id="346" r:id="rId4"/>
    <p:sldId id="347" r:id="rId5"/>
    <p:sldId id="348" r:id="rId6"/>
    <p:sldId id="349" r:id="rId7"/>
    <p:sldId id="351" r:id="rId8"/>
    <p:sldId id="353" r:id="rId9"/>
    <p:sldId id="352" r:id="rId10"/>
    <p:sldId id="354" r:id="rId11"/>
    <p:sldId id="355" r:id="rId12"/>
    <p:sldId id="356" r:id="rId13"/>
    <p:sldId id="358" r:id="rId14"/>
    <p:sldId id="357" r:id="rId15"/>
    <p:sldId id="359" r:id="rId16"/>
    <p:sldId id="377" r:id="rId17"/>
    <p:sldId id="371" r:id="rId18"/>
    <p:sldId id="360" r:id="rId19"/>
    <p:sldId id="361" r:id="rId20"/>
    <p:sldId id="362" r:id="rId21"/>
    <p:sldId id="364" r:id="rId22"/>
    <p:sldId id="365" r:id="rId23"/>
    <p:sldId id="367" r:id="rId24"/>
    <p:sldId id="366" r:id="rId25"/>
    <p:sldId id="368" r:id="rId26"/>
    <p:sldId id="369" r:id="rId27"/>
    <p:sldId id="370" r:id="rId28"/>
    <p:sldId id="372" r:id="rId29"/>
    <p:sldId id="375" r:id="rId30"/>
    <p:sldId id="376" r:id="rId31"/>
    <p:sldId id="378" r:id="rId32"/>
    <p:sldId id="380" r:id="rId33"/>
    <p:sldId id="379" r:id="rId34"/>
    <p:sldId id="381" r:id="rId35"/>
    <p:sldId id="382" r:id="rId36"/>
    <p:sldId id="383" r:id="rId37"/>
    <p:sldId id="384" r:id="rId38"/>
    <p:sldId id="385" r:id="rId39"/>
    <p:sldId id="386" r:id="rId40"/>
    <p:sldId id="373" r:id="rId41"/>
    <p:sldId id="387" r:id="rId42"/>
    <p:sldId id="388" r:id="rId43"/>
    <p:sldId id="389" r:id="rId44"/>
    <p:sldId id="391" r:id="rId45"/>
    <p:sldId id="392" r:id="rId46"/>
    <p:sldId id="390" r:id="rId47"/>
    <p:sldId id="393" r:id="rId48"/>
    <p:sldId id="394" r:id="rId49"/>
    <p:sldId id="396" r:id="rId50"/>
    <p:sldId id="395" r:id="rId51"/>
    <p:sldId id="397" r:id="rId52"/>
    <p:sldId id="398" r:id="rId53"/>
    <p:sldId id="374" r:id="rId54"/>
    <p:sldId id="399" r:id="rId55"/>
    <p:sldId id="400" r:id="rId56"/>
    <p:sldId id="401" r:id="rId57"/>
    <p:sldId id="403" r:id="rId58"/>
    <p:sldId id="402" r:id="rId59"/>
    <p:sldId id="404" r:id="rId60"/>
    <p:sldId id="405" r:id="rId61"/>
    <p:sldId id="406" r:id="rId62"/>
    <p:sldId id="407" r:id="rId63"/>
    <p:sldId id="408" r:id="rId64"/>
    <p:sldId id="409" r:id="rId65"/>
    <p:sldId id="411" r:id="rId66"/>
    <p:sldId id="412" r:id="rId67"/>
    <p:sldId id="342" r:id="rId68"/>
    <p:sldId id="410" r:id="rId6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AFAF"/>
    <a:srgbClr val="FF5B5B"/>
    <a:srgbClr val="009900"/>
    <a:srgbClr val="CCFF99"/>
    <a:srgbClr val="FFC9C9"/>
    <a:srgbClr val="996600"/>
    <a:srgbClr val="0000FF"/>
    <a:srgbClr val="333300"/>
    <a:srgbClr val="207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 varScale="1">
        <p:scale>
          <a:sx n="70" d="100"/>
          <a:sy n="70" d="100"/>
        </p:scale>
        <p:origin x="38" y="1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7.wmf"/><Relationship Id="rId7" Type="http://schemas.openxmlformats.org/officeDocument/2006/relationships/image" Target="../media/image39.wmf"/><Relationship Id="rId2" Type="http://schemas.openxmlformats.org/officeDocument/2006/relationships/image" Target="../media/image31.wmf"/><Relationship Id="rId1" Type="http://schemas.openxmlformats.org/officeDocument/2006/relationships/image" Target="../media/image50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7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6.wmf"/><Relationship Id="rId3" Type="http://schemas.openxmlformats.org/officeDocument/2006/relationships/image" Target="../media/image13.wmf"/><Relationship Id="rId7" Type="http://schemas.openxmlformats.org/officeDocument/2006/relationships/image" Target="../media/image54.wmf"/><Relationship Id="rId12" Type="http://schemas.openxmlformats.org/officeDocument/2006/relationships/image" Target="../media/image65.wmf"/><Relationship Id="rId2" Type="http://schemas.openxmlformats.org/officeDocument/2006/relationships/image" Target="../media/image9.wmf"/><Relationship Id="rId16" Type="http://schemas.openxmlformats.org/officeDocument/2006/relationships/image" Target="../media/image69.wmf"/><Relationship Id="rId1" Type="http://schemas.openxmlformats.org/officeDocument/2006/relationships/image" Target="../media/image8.wmf"/><Relationship Id="rId6" Type="http://schemas.openxmlformats.org/officeDocument/2006/relationships/image" Target="../media/image30.wmf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53.wmf"/><Relationship Id="rId16" Type="http://schemas.openxmlformats.org/officeDocument/2006/relationships/image" Target="../media/image84.wmf"/><Relationship Id="rId1" Type="http://schemas.openxmlformats.org/officeDocument/2006/relationships/image" Target="../media/image70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8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5.wmf"/><Relationship Id="rId7" Type="http://schemas.openxmlformats.org/officeDocument/2006/relationships/image" Target="../media/image87.wmf"/><Relationship Id="rId2" Type="http://schemas.openxmlformats.org/officeDocument/2006/relationships/image" Target="../media/image53.wmf"/><Relationship Id="rId1" Type="http://schemas.openxmlformats.org/officeDocument/2006/relationships/image" Target="../media/image56.wmf"/><Relationship Id="rId6" Type="http://schemas.openxmlformats.org/officeDocument/2006/relationships/image" Target="../media/image81.wmf"/><Relationship Id="rId5" Type="http://schemas.openxmlformats.org/officeDocument/2006/relationships/image" Target="../media/image86.wmf"/><Relationship Id="rId10" Type="http://schemas.openxmlformats.org/officeDocument/2006/relationships/image" Target="../media/image84.wmf"/><Relationship Id="rId4" Type="http://schemas.openxmlformats.org/officeDocument/2006/relationships/image" Target="../media/image85.wmf"/><Relationship Id="rId9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89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8.wmf"/><Relationship Id="rId12" Type="http://schemas.openxmlformats.org/officeDocument/2006/relationships/image" Target="../media/image23.wmf"/><Relationship Id="rId2" Type="http://schemas.openxmlformats.org/officeDocument/2006/relationships/image" Target="../media/image18.wmf"/><Relationship Id="rId16" Type="http://schemas.openxmlformats.org/officeDocument/2006/relationships/image" Target="../media/image27.wmf"/><Relationship Id="rId1" Type="http://schemas.openxmlformats.org/officeDocument/2006/relationships/image" Target="../media/image17.wmf"/><Relationship Id="rId6" Type="http://schemas.openxmlformats.org/officeDocument/2006/relationships/image" Target="../media/image7.wmf"/><Relationship Id="rId11" Type="http://schemas.openxmlformats.org/officeDocument/2006/relationships/image" Target="../media/image22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image" Target="../media/image14.wmf"/><Relationship Id="rId4" Type="http://schemas.openxmlformats.org/officeDocument/2006/relationships/image" Target="../media/image20.wmf"/><Relationship Id="rId9" Type="http://schemas.openxmlformats.org/officeDocument/2006/relationships/image" Target="../media/image13.wmf"/><Relationship Id="rId14" Type="http://schemas.openxmlformats.org/officeDocument/2006/relationships/image" Target="../media/image2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Relationship Id="rId9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2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10" Type="http://schemas.openxmlformats.org/officeDocument/2006/relationships/image" Target="../media/image135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71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53.wmf"/><Relationship Id="rId1" Type="http://schemas.openxmlformats.org/officeDocument/2006/relationships/image" Target="../media/image136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Relationship Id="rId14" Type="http://schemas.openxmlformats.org/officeDocument/2006/relationships/image" Target="../media/image8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9.wmf"/><Relationship Id="rId7" Type="http://schemas.openxmlformats.org/officeDocument/2006/relationships/image" Target="../media/image83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141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image" Target="../media/image152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71.wmf"/><Relationship Id="rId2" Type="http://schemas.openxmlformats.org/officeDocument/2006/relationships/image" Target="../media/image142.wmf"/><Relationship Id="rId1" Type="http://schemas.openxmlformats.org/officeDocument/2006/relationships/image" Target="../media/image139.wmf"/><Relationship Id="rId6" Type="http://schemas.openxmlformats.org/officeDocument/2006/relationships/image" Target="../media/image146.wmf"/><Relationship Id="rId11" Type="http://schemas.openxmlformats.org/officeDocument/2006/relationships/image" Target="../media/image151.wmf"/><Relationship Id="rId5" Type="http://schemas.openxmlformats.org/officeDocument/2006/relationships/image" Target="../media/image145.wmf"/><Relationship Id="rId15" Type="http://schemas.openxmlformats.org/officeDocument/2006/relationships/image" Target="../media/image154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Relationship Id="rId14" Type="http://schemas.openxmlformats.org/officeDocument/2006/relationships/image" Target="../media/image153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1.wmf"/><Relationship Id="rId3" Type="http://schemas.openxmlformats.org/officeDocument/2006/relationships/image" Target="../media/image144.wmf"/><Relationship Id="rId7" Type="http://schemas.openxmlformats.org/officeDocument/2006/relationships/image" Target="../media/image156.wmf"/><Relationship Id="rId12" Type="http://schemas.openxmlformats.org/officeDocument/2006/relationships/image" Target="../media/image160.wmf"/><Relationship Id="rId2" Type="http://schemas.openxmlformats.org/officeDocument/2006/relationships/image" Target="../media/image143.wmf"/><Relationship Id="rId16" Type="http://schemas.openxmlformats.org/officeDocument/2006/relationships/image" Target="../media/image79.wmf"/><Relationship Id="rId1" Type="http://schemas.openxmlformats.org/officeDocument/2006/relationships/image" Target="../media/image142.wmf"/><Relationship Id="rId6" Type="http://schemas.openxmlformats.org/officeDocument/2006/relationships/image" Target="../media/image155.wmf"/><Relationship Id="rId11" Type="http://schemas.openxmlformats.org/officeDocument/2006/relationships/image" Target="../media/image159.wmf"/><Relationship Id="rId5" Type="http://schemas.openxmlformats.org/officeDocument/2006/relationships/image" Target="../media/image150.wmf"/><Relationship Id="rId15" Type="http://schemas.openxmlformats.org/officeDocument/2006/relationships/image" Target="../media/image163.wmf"/><Relationship Id="rId10" Type="http://schemas.openxmlformats.org/officeDocument/2006/relationships/image" Target="../media/image78.wmf"/><Relationship Id="rId4" Type="http://schemas.openxmlformats.org/officeDocument/2006/relationships/image" Target="../media/image145.wmf"/><Relationship Id="rId9" Type="http://schemas.openxmlformats.org/officeDocument/2006/relationships/image" Target="../media/image158.wmf"/><Relationship Id="rId14" Type="http://schemas.openxmlformats.org/officeDocument/2006/relationships/image" Target="../media/image16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image" Target="../media/image168.wmf"/><Relationship Id="rId18" Type="http://schemas.openxmlformats.org/officeDocument/2006/relationships/image" Target="../media/image171.wmf"/><Relationship Id="rId3" Type="http://schemas.openxmlformats.org/officeDocument/2006/relationships/image" Target="../media/image145.wmf"/><Relationship Id="rId21" Type="http://schemas.openxmlformats.org/officeDocument/2006/relationships/image" Target="../media/image174.wmf"/><Relationship Id="rId7" Type="http://schemas.openxmlformats.org/officeDocument/2006/relationships/image" Target="../media/image157.wmf"/><Relationship Id="rId12" Type="http://schemas.openxmlformats.org/officeDocument/2006/relationships/image" Target="../media/image159.wmf"/><Relationship Id="rId17" Type="http://schemas.openxmlformats.org/officeDocument/2006/relationships/image" Target="../media/image170.wmf"/><Relationship Id="rId2" Type="http://schemas.openxmlformats.org/officeDocument/2006/relationships/image" Target="../media/image144.wmf"/><Relationship Id="rId16" Type="http://schemas.openxmlformats.org/officeDocument/2006/relationships/image" Target="../media/image163.wmf"/><Relationship Id="rId20" Type="http://schemas.openxmlformats.org/officeDocument/2006/relationships/image" Target="../media/image173.wmf"/><Relationship Id="rId1" Type="http://schemas.openxmlformats.org/officeDocument/2006/relationships/image" Target="../media/image142.wmf"/><Relationship Id="rId6" Type="http://schemas.openxmlformats.org/officeDocument/2006/relationships/image" Target="../media/image166.wmf"/><Relationship Id="rId11" Type="http://schemas.openxmlformats.org/officeDocument/2006/relationships/image" Target="../media/image78.wmf"/><Relationship Id="rId5" Type="http://schemas.openxmlformats.org/officeDocument/2006/relationships/image" Target="../media/image165.wmf"/><Relationship Id="rId15" Type="http://schemas.openxmlformats.org/officeDocument/2006/relationships/image" Target="../media/image162.wmf"/><Relationship Id="rId10" Type="http://schemas.openxmlformats.org/officeDocument/2006/relationships/image" Target="../media/image150.wmf"/><Relationship Id="rId19" Type="http://schemas.openxmlformats.org/officeDocument/2006/relationships/image" Target="../media/image172.wmf"/><Relationship Id="rId4" Type="http://schemas.openxmlformats.org/officeDocument/2006/relationships/image" Target="../media/image164.wmf"/><Relationship Id="rId9" Type="http://schemas.openxmlformats.org/officeDocument/2006/relationships/image" Target="../media/image167.wmf"/><Relationship Id="rId14" Type="http://schemas.openxmlformats.org/officeDocument/2006/relationships/image" Target="../media/image16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175.wmf"/><Relationship Id="rId7" Type="http://schemas.openxmlformats.org/officeDocument/2006/relationships/image" Target="../media/image99.wmf"/><Relationship Id="rId2" Type="http://schemas.openxmlformats.org/officeDocument/2006/relationships/image" Target="../media/image144.wmf"/><Relationship Id="rId1" Type="http://schemas.openxmlformats.org/officeDocument/2006/relationships/image" Target="../media/image89.wmf"/><Relationship Id="rId6" Type="http://schemas.openxmlformats.org/officeDocument/2006/relationships/image" Target="../media/image98.wmf"/><Relationship Id="rId11" Type="http://schemas.openxmlformats.org/officeDocument/2006/relationships/image" Target="../media/image145.wmf"/><Relationship Id="rId5" Type="http://schemas.openxmlformats.org/officeDocument/2006/relationships/image" Target="../media/image97.wmf"/><Relationship Id="rId10" Type="http://schemas.openxmlformats.org/officeDocument/2006/relationships/image" Target="../media/image177.wmf"/><Relationship Id="rId4" Type="http://schemas.openxmlformats.org/officeDocument/2006/relationships/image" Target="../media/image155.wmf"/><Relationship Id="rId9" Type="http://schemas.openxmlformats.org/officeDocument/2006/relationships/image" Target="../media/image17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31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44.wmf"/><Relationship Id="rId7" Type="http://schemas.openxmlformats.org/officeDocument/2006/relationships/image" Target="../media/image145.wmf"/><Relationship Id="rId12" Type="http://schemas.openxmlformats.org/officeDocument/2006/relationships/image" Target="../media/image181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80.wmf"/><Relationship Id="rId11" Type="http://schemas.openxmlformats.org/officeDocument/2006/relationships/image" Target="../media/image113.wmf"/><Relationship Id="rId5" Type="http://schemas.openxmlformats.org/officeDocument/2006/relationships/image" Target="../media/image179.wmf"/><Relationship Id="rId10" Type="http://schemas.openxmlformats.org/officeDocument/2006/relationships/image" Target="../media/image99.wmf"/><Relationship Id="rId4" Type="http://schemas.openxmlformats.org/officeDocument/2006/relationships/image" Target="../media/image178.wmf"/><Relationship Id="rId9" Type="http://schemas.openxmlformats.org/officeDocument/2006/relationships/image" Target="../media/image11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84.wmf"/><Relationship Id="rId7" Type="http://schemas.openxmlformats.org/officeDocument/2006/relationships/image" Target="../media/image187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6" Type="http://schemas.openxmlformats.org/officeDocument/2006/relationships/image" Target="../media/image144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image" Target="../media/image197.wmf"/><Relationship Id="rId3" Type="http://schemas.openxmlformats.org/officeDocument/2006/relationships/image" Target="../media/image190.wmf"/><Relationship Id="rId7" Type="http://schemas.openxmlformats.org/officeDocument/2006/relationships/image" Target="../media/image191.wmf"/><Relationship Id="rId12" Type="http://schemas.openxmlformats.org/officeDocument/2006/relationships/image" Target="../media/image196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45.wmf"/><Relationship Id="rId11" Type="http://schemas.openxmlformats.org/officeDocument/2006/relationships/image" Target="../media/image195.wmf"/><Relationship Id="rId5" Type="http://schemas.openxmlformats.org/officeDocument/2006/relationships/image" Target="../media/image187.wmf"/><Relationship Id="rId10" Type="http://schemas.openxmlformats.org/officeDocument/2006/relationships/image" Target="../media/image194.wmf"/><Relationship Id="rId4" Type="http://schemas.openxmlformats.org/officeDocument/2006/relationships/image" Target="../media/image144.wmf"/><Relationship Id="rId9" Type="http://schemas.openxmlformats.org/officeDocument/2006/relationships/image" Target="../media/image193.wmf"/><Relationship Id="rId14" Type="http://schemas.openxmlformats.org/officeDocument/2006/relationships/image" Target="../media/image19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45.wmf"/><Relationship Id="rId7" Type="http://schemas.openxmlformats.org/officeDocument/2006/relationships/image" Target="../media/image203.wmf"/><Relationship Id="rId2" Type="http://schemas.openxmlformats.org/officeDocument/2006/relationships/image" Target="../media/image199.wmf"/><Relationship Id="rId1" Type="http://schemas.openxmlformats.org/officeDocument/2006/relationships/image" Target="../media/image144.wmf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10" Type="http://schemas.openxmlformats.org/officeDocument/2006/relationships/image" Target="../media/image206.wmf"/><Relationship Id="rId4" Type="http://schemas.openxmlformats.org/officeDocument/2006/relationships/image" Target="../media/image200.wmf"/><Relationship Id="rId9" Type="http://schemas.openxmlformats.org/officeDocument/2006/relationships/image" Target="../media/image205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13" Type="http://schemas.openxmlformats.org/officeDocument/2006/relationships/image" Target="../media/image214.wmf"/><Relationship Id="rId3" Type="http://schemas.openxmlformats.org/officeDocument/2006/relationships/image" Target="../media/image145.wmf"/><Relationship Id="rId7" Type="http://schemas.openxmlformats.org/officeDocument/2006/relationships/image" Target="../media/image208.wmf"/><Relationship Id="rId12" Type="http://schemas.openxmlformats.org/officeDocument/2006/relationships/image" Target="../media/image213.wmf"/><Relationship Id="rId2" Type="http://schemas.openxmlformats.org/officeDocument/2006/relationships/image" Target="../media/image199.wmf"/><Relationship Id="rId1" Type="http://schemas.openxmlformats.org/officeDocument/2006/relationships/image" Target="../media/image144.wmf"/><Relationship Id="rId6" Type="http://schemas.openxmlformats.org/officeDocument/2006/relationships/image" Target="../media/image207.wmf"/><Relationship Id="rId11" Type="http://schemas.openxmlformats.org/officeDocument/2006/relationships/image" Target="../media/image212.wmf"/><Relationship Id="rId5" Type="http://schemas.openxmlformats.org/officeDocument/2006/relationships/image" Target="../media/image201.wmf"/><Relationship Id="rId10" Type="http://schemas.openxmlformats.org/officeDocument/2006/relationships/image" Target="../media/image211.wmf"/><Relationship Id="rId4" Type="http://schemas.openxmlformats.org/officeDocument/2006/relationships/image" Target="../media/image200.wmf"/><Relationship Id="rId9" Type="http://schemas.openxmlformats.org/officeDocument/2006/relationships/image" Target="../media/image21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image" Target="../media/image227.wmf"/><Relationship Id="rId18" Type="http://schemas.openxmlformats.org/officeDocument/2006/relationships/image" Target="../media/image232.wmf"/><Relationship Id="rId3" Type="http://schemas.openxmlformats.org/officeDocument/2006/relationships/image" Target="../media/image217.wmf"/><Relationship Id="rId21" Type="http://schemas.openxmlformats.org/officeDocument/2006/relationships/image" Target="../media/image235.wmf"/><Relationship Id="rId7" Type="http://schemas.openxmlformats.org/officeDocument/2006/relationships/image" Target="../media/image221.wmf"/><Relationship Id="rId12" Type="http://schemas.openxmlformats.org/officeDocument/2006/relationships/image" Target="../media/image226.wmf"/><Relationship Id="rId17" Type="http://schemas.openxmlformats.org/officeDocument/2006/relationships/image" Target="../media/image231.wmf"/><Relationship Id="rId2" Type="http://schemas.openxmlformats.org/officeDocument/2006/relationships/image" Target="../media/image216.wmf"/><Relationship Id="rId16" Type="http://schemas.openxmlformats.org/officeDocument/2006/relationships/image" Target="../media/image230.wmf"/><Relationship Id="rId20" Type="http://schemas.openxmlformats.org/officeDocument/2006/relationships/image" Target="../media/image234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11" Type="http://schemas.openxmlformats.org/officeDocument/2006/relationships/image" Target="../media/image225.wmf"/><Relationship Id="rId5" Type="http://schemas.openxmlformats.org/officeDocument/2006/relationships/image" Target="../media/image219.wmf"/><Relationship Id="rId15" Type="http://schemas.openxmlformats.org/officeDocument/2006/relationships/image" Target="../media/image229.wmf"/><Relationship Id="rId10" Type="http://schemas.openxmlformats.org/officeDocument/2006/relationships/image" Target="../media/image224.wmf"/><Relationship Id="rId19" Type="http://schemas.openxmlformats.org/officeDocument/2006/relationships/image" Target="../media/image233.wmf"/><Relationship Id="rId4" Type="http://schemas.openxmlformats.org/officeDocument/2006/relationships/image" Target="../media/image218.wmf"/><Relationship Id="rId9" Type="http://schemas.openxmlformats.org/officeDocument/2006/relationships/image" Target="../media/image223.wmf"/><Relationship Id="rId14" Type="http://schemas.openxmlformats.org/officeDocument/2006/relationships/image" Target="../media/image22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23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image" Target="../media/image80.wmf"/><Relationship Id="rId7" Type="http://schemas.openxmlformats.org/officeDocument/2006/relationships/image" Target="../media/image238.wmf"/><Relationship Id="rId2" Type="http://schemas.openxmlformats.org/officeDocument/2006/relationships/image" Target="../media/image77.wmf"/><Relationship Id="rId1" Type="http://schemas.openxmlformats.org/officeDocument/2006/relationships/image" Target="../media/image71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242.wmf"/><Relationship Id="rId7" Type="http://schemas.openxmlformats.org/officeDocument/2006/relationships/image" Target="../media/image83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87.wmf"/><Relationship Id="rId5" Type="http://schemas.openxmlformats.org/officeDocument/2006/relationships/image" Target="../media/image81.wmf"/><Relationship Id="rId4" Type="http://schemas.openxmlformats.org/officeDocument/2006/relationships/image" Target="../media/image8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0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3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34.wmf"/><Relationship Id="rId11" Type="http://schemas.openxmlformats.org/officeDocument/2006/relationships/image" Target="../media/image38.wmf"/><Relationship Id="rId5" Type="http://schemas.openxmlformats.org/officeDocument/2006/relationships/image" Target="../media/image33.wmf"/><Relationship Id="rId10" Type="http://schemas.openxmlformats.org/officeDocument/2006/relationships/image" Target="../media/image37.wmf"/><Relationship Id="rId4" Type="http://schemas.openxmlformats.org/officeDocument/2006/relationships/image" Target="../media/image32.wmf"/><Relationship Id="rId9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wmf"/><Relationship Id="rId7" Type="http://schemas.openxmlformats.org/officeDocument/2006/relationships/image" Target="../media/image253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52.wmf"/><Relationship Id="rId5" Type="http://schemas.openxmlformats.org/officeDocument/2006/relationships/image" Target="../media/image251.wmf"/><Relationship Id="rId4" Type="http://schemas.openxmlformats.org/officeDocument/2006/relationships/image" Target="../media/image250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4" Type="http://schemas.openxmlformats.org/officeDocument/2006/relationships/image" Target="../media/image25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7" Type="http://schemas.openxmlformats.org/officeDocument/2006/relationships/image" Target="../media/image260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59.wmf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7" Type="http://schemas.openxmlformats.org/officeDocument/2006/relationships/image" Target="../media/image265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6" Type="http://schemas.openxmlformats.org/officeDocument/2006/relationships/image" Target="../media/image264.wmf"/><Relationship Id="rId5" Type="http://schemas.openxmlformats.org/officeDocument/2006/relationships/image" Target="../media/image263.wmf"/><Relationship Id="rId4" Type="http://schemas.openxmlformats.org/officeDocument/2006/relationships/image" Target="../media/image262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wmf"/><Relationship Id="rId13" Type="http://schemas.openxmlformats.org/officeDocument/2006/relationships/image" Target="../media/image278.wmf"/><Relationship Id="rId3" Type="http://schemas.openxmlformats.org/officeDocument/2006/relationships/image" Target="../media/image268.wmf"/><Relationship Id="rId7" Type="http://schemas.openxmlformats.org/officeDocument/2006/relationships/image" Target="../media/image272.wmf"/><Relationship Id="rId12" Type="http://schemas.openxmlformats.org/officeDocument/2006/relationships/image" Target="../media/image277.wmf"/><Relationship Id="rId2" Type="http://schemas.openxmlformats.org/officeDocument/2006/relationships/image" Target="../media/image267.wmf"/><Relationship Id="rId1" Type="http://schemas.openxmlformats.org/officeDocument/2006/relationships/image" Target="../media/image266.wmf"/><Relationship Id="rId6" Type="http://schemas.openxmlformats.org/officeDocument/2006/relationships/image" Target="../media/image271.wmf"/><Relationship Id="rId11" Type="http://schemas.openxmlformats.org/officeDocument/2006/relationships/image" Target="../media/image276.wmf"/><Relationship Id="rId5" Type="http://schemas.openxmlformats.org/officeDocument/2006/relationships/image" Target="../media/image270.wmf"/><Relationship Id="rId15" Type="http://schemas.openxmlformats.org/officeDocument/2006/relationships/image" Target="../media/image280.wmf"/><Relationship Id="rId10" Type="http://schemas.openxmlformats.org/officeDocument/2006/relationships/image" Target="../media/image275.wmf"/><Relationship Id="rId4" Type="http://schemas.openxmlformats.org/officeDocument/2006/relationships/image" Target="../media/image269.wmf"/><Relationship Id="rId9" Type="http://schemas.openxmlformats.org/officeDocument/2006/relationships/image" Target="../media/image274.wmf"/><Relationship Id="rId14" Type="http://schemas.openxmlformats.org/officeDocument/2006/relationships/image" Target="../media/image279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wmf"/><Relationship Id="rId7" Type="http://schemas.openxmlformats.org/officeDocument/2006/relationships/image" Target="../media/image289.wmf"/><Relationship Id="rId2" Type="http://schemas.openxmlformats.org/officeDocument/2006/relationships/image" Target="../media/image284.wmf"/><Relationship Id="rId1" Type="http://schemas.openxmlformats.org/officeDocument/2006/relationships/image" Target="../media/image283.wmf"/><Relationship Id="rId6" Type="http://schemas.openxmlformats.org/officeDocument/2006/relationships/image" Target="../media/image288.wmf"/><Relationship Id="rId5" Type="http://schemas.openxmlformats.org/officeDocument/2006/relationships/image" Target="../media/image287.wmf"/><Relationship Id="rId4" Type="http://schemas.openxmlformats.org/officeDocument/2006/relationships/image" Target="../media/image286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" Type="http://schemas.openxmlformats.org/officeDocument/2006/relationships/image" Target="../media/image290.wmf"/><Relationship Id="rId6" Type="http://schemas.openxmlformats.org/officeDocument/2006/relationships/image" Target="../media/image292.wmf"/><Relationship Id="rId5" Type="http://schemas.openxmlformats.org/officeDocument/2006/relationships/image" Target="../media/image291.wmf"/><Relationship Id="rId4" Type="http://schemas.openxmlformats.org/officeDocument/2006/relationships/image" Target="../media/image289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3" Type="http://schemas.openxmlformats.org/officeDocument/2006/relationships/image" Target="../media/image288.wmf"/><Relationship Id="rId7" Type="http://schemas.openxmlformats.org/officeDocument/2006/relationships/image" Target="../media/image296.wmf"/><Relationship Id="rId2" Type="http://schemas.openxmlformats.org/officeDocument/2006/relationships/image" Target="../media/image287.wmf"/><Relationship Id="rId1" Type="http://schemas.openxmlformats.org/officeDocument/2006/relationships/image" Target="../media/image293.wmf"/><Relationship Id="rId6" Type="http://schemas.openxmlformats.org/officeDocument/2006/relationships/image" Target="../media/image295.wmf"/><Relationship Id="rId5" Type="http://schemas.openxmlformats.org/officeDocument/2006/relationships/image" Target="../media/image294.wmf"/><Relationship Id="rId4" Type="http://schemas.openxmlformats.org/officeDocument/2006/relationships/image" Target="../media/image289.wmf"/><Relationship Id="rId9" Type="http://schemas.openxmlformats.org/officeDocument/2006/relationships/image" Target="../media/image29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7.wmf"/><Relationship Id="rId7" Type="http://schemas.openxmlformats.org/officeDocument/2006/relationships/image" Target="../media/image42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8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7" Type="http://schemas.openxmlformats.org/officeDocument/2006/relationships/image" Target="../media/image300.wmf"/><Relationship Id="rId2" Type="http://schemas.openxmlformats.org/officeDocument/2006/relationships/image" Target="../media/image287.wmf"/><Relationship Id="rId1" Type="http://schemas.openxmlformats.org/officeDocument/2006/relationships/image" Target="../media/image293.wmf"/><Relationship Id="rId6" Type="http://schemas.openxmlformats.org/officeDocument/2006/relationships/image" Target="../media/image299.wmf"/><Relationship Id="rId5" Type="http://schemas.openxmlformats.org/officeDocument/2006/relationships/image" Target="../media/image294.wmf"/><Relationship Id="rId4" Type="http://schemas.openxmlformats.org/officeDocument/2006/relationships/image" Target="../media/image289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3" Type="http://schemas.openxmlformats.org/officeDocument/2006/relationships/image" Target="../media/image288.wmf"/><Relationship Id="rId7" Type="http://schemas.openxmlformats.org/officeDocument/2006/relationships/image" Target="../media/image301.wmf"/><Relationship Id="rId2" Type="http://schemas.openxmlformats.org/officeDocument/2006/relationships/image" Target="../media/image287.wmf"/><Relationship Id="rId1" Type="http://schemas.openxmlformats.org/officeDocument/2006/relationships/image" Target="../media/image293.wmf"/><Relationship Id="rId6" Type="http://schemas.openxmlformats.org/officeDocument/2006/relationships/image" Target="../media/image300.wmf"/><Relationship Id="rId11" Type="http://schemas.openxmlformats.org/officeDocument/2006/relationships/image" Target="../media/image305.wmf"/><Relationship Id="rId5" Type="http://schemas.openxmlformats.org/officeDocument/2006/relationships/image" Target="../media/image294.wmf"/><Relationship Id="rId10" Type="http://schemas.openxmlformats.org/officeDocument/2006/relationships/image" Target="../media/image304.wmf"/><Relationship Id="rId4" Type="http://schemas.openxmlformats.org/officeDocument/2006/relationships/image" Target="../media/image289.wmf"/><Relationship Id="rId9" Type="http://schemas.openxmlformats.org/officeDocument/2006/relationships/image" Target="../media/image303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wmf"/><Relationship Id="rId3" Type="http://schemas.openxmlformats.org/officeDocument/2006/relationships/image" Target="../media/image303.wmf"/><Relationship Id="rId7" Type="http://schemas.openxmlformats.org/officeDocument/2006/relationships/image" Target="../media/image308.wmf"/><Relationship Id="rId2" Type="http://schemas.openxmlformats.org/officeDocument/2006/relationships/image" Target="../media/image302.wmf"/><Relationship Id="rId1" Type="http://schemas.openxmlformats.org/officeDocument/2006/relationships/image" Target="../media/image301.wmf"/><Relationship Id="rId6" Type="http://schemas.openxmlformats.org/officeDocument/2006/relationships/image" Target="../media/image307.wmf"/><Relationship Id="rId5" Type="http://schemas.openxmlformats.org/officeDocument/2006/relationships/image" Target="../media/image306.wmf"/><Relationship Id="rId4" Type="http://schemas.openxmlformats.org/officeDocument/2006/relationships/image" Target="../media/image30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wmf"/><Relationship Id="rId2" Type="http://schemas.openxmlformats.org/officeDocument/2006/relationships/image" Target="../media/image311.wmf"/><Relationship Id="rId1" Type="http://schemas.openxmlformats.org/officeDocument/2006/relationships/image" Target="../media/image310.wmf"/><Relationship Id="rId6" Type="http://schemas.openxmlformats.org/officeDocument/2006/relationships/image" Target="../media/image315.wmf"/><Relationship Id="rId5" Type="http://schemas.openxmlformats.org/officeDocument/2006/relationships/image" Target="../media/image314.wmf"/><Relationship Id="rId4" Type="http://schemas.openxmlformats.org/officeDocument/2006/relationships/image" Target="../media/image31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wmf"/><Relationship Id="rId2" Type="http://schemas.openxmlformats.org/officeDocument/2006/relationships/image" Target="../media/image317.wmf"/><Relationship Id="rId1" Type="http://schemas.openxmlformats.org/officeDocument/2006/relationships/image" Target="../media/image316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wmf"/><Relationship Id="rId2" Type="http://schemas.openxmlformats.org/officeDocument/2006/relationships/image" Target="../media/image320.wmf"/><Relationship Id="rId1" Type="http://schemas.openxmlformats.org/officeDocument/2006/relationships/image" Target="../media/image319.png"/><Relationship Id="rId4" Type="http://schemas.openxmlformats.org/officeDocument/2006/relationships/image" Target="../media/image322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image" Target="../media/image324.wmf"/><Relationship Id="rId1" Type="http://schemas.openxmlformats.org/officeDocument/2006/relationships/image" Target="../media/image323.wmf"/><Relationship Id="rId5" Type="http://schemas.openxmlformats.org/officeDocument/2006/relationships/image" Target="../media/image327.wmf"/><Relationship Id="rId4" Type="http://schemas.openxmlformats.org/officeDocument/2006/relationships/image" Target="../media/image326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wmf"/><Relationship Id="rId2" Type="http://schemas.openxmlformats.org/officeDocument/2006/relationships/image" Target="../media/image329.wmf"/><Relationship Id="rId1" Type="http://schemas.openxmlformats.org/officeDocument/2006/relationships/image" Target="../media/image328.wmf"/><Relationship Id="rId6" Type="http://schemas.openxmlformats.org/officeDocument/2006/relationships/image" Target="../media/image333.wmf"/><Relationship Id="rId5" Type="http://schemas.openxmlformats.org/officeDocument/2006/relationships/image" Target="../media/image332.wmf"/><Relationship Id="rId4" Type="http://schemas.openxmlformats.org/officeDocument/2006/relationships/image" Target="../media/image33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9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31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32.wmf"/><Relationship Id="rId3" Type="http://schemas.openxmlformats.org/officeDocument/2006/relationships/image" Target="../media/image47.wmf"/><Relationship Id="rId7" Type="http://schemas.openxmlformats.org/officeDocument/2006/relationships/image" Target="../media/image39.wmf"/><Relationship Id="rId12" Type="http://schemas.openxmlformats.org/officeDocument/2006/relationships/image" Target="../media/image33.wmf"/><Relationship Id="rId2" Type="http://schemas.openxmlformats.org/officeDocument/2006/relationships/image" Target="../media/image34.wmf"/><Relationship Id="rId1" Type="http://schemas.openxmlformats.org/officeDocument/2006/relationships/image" Target="../media/image31.wmf"/><Relationship Id="rId6" Type="http://schemas.openxmlformats.org/officeDocument/2006/relationships/image" Target="../media/image38.wmf"/><Relationship Id="rId11" Type="http://schemas.openxmlformats.org/officeDocument/2006/relationships/image" Target="../media/image13.wmf"/><Relationship Id="rId5" Type="http://schemas.openxmlformats.org/officeDocument/2006/relationships/image" Target="../media/image49.wmf"/><Relationship Id="rId10" Type="http://schemas.openxmlformats.org/officeDocument/2006/relationships/image" Target="../media/image9.wmf"/><Relationship Id="rId4" Type="http://schemas.openxmlformats.org/officeDocument/2006/relationships/image" Target="../media/image48.wmf"/><Relationship Id="rId9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0D61A8B-13D4-4745-AFE4-2463DE04F7BD}" type="datetimeFigureOut">
              <a:rPr lang="zh-TW" altLang="en-US"/>
              <a:pPr>
                <a:defRPr/>
              </a:pPr>
              <a:t>2017/3/17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83E22D-5FF9-4E43-9A14-432E0A9872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416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ED9F82-F695-4A6B-BC01-533F044E3F3D}" type="slidenum">
              <a:rPr lang="zh-TW" altLang="en-US" smtClean="0"/>
              <a:pPr/>
              <a:t>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56046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3CE59-EC5A-41F5-83D0-0F2B78A217DA}" type="slidenum">
              <a:rPr lang="zh-TW" altLang="en-US" smtClean="0"/>
              <a:pPr/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6644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6FDE2-3AB1-4E93-B438-513AEA9534EF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47888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7814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2202FA-446A-437D-BF0E-C0D6224490FD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89644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6CE4D1-4B37-42CD-AECD-D8224919FF75}" type="slidenum">
              <a:rPr lang="zh-TW" altLang="en-US" smtClean="0"/>
              <a:pPr/>
              <a:t>16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356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BCC385-71FE-47D4-8D31-FB810E89BEC6}" type="slidenum">
              <a:rPr lang="zh-TW" altLang="en-US" smtClean="0"/>
              <a:pPr/>
              <a:t>18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10634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E3F437-11AF-4234-92DA-26214DC4B5DE}" type="slidenum">
              <a:rPr lang="zh-TW" altLang="en-US" smtClean="0"/>
              <a:pPr/>
              <a:t>19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63812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F07CB7-7249-442F-8B54-76308E3EFECD}" type="slidenum">
              <a:rPr lang="zh-TW" altLang="en-US" smtClean="0"/>
              <a:pPr/>
              <a:t>20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6371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BF043-3365-418D-948F-E035B2FBB6DE}" type="slidenum">
              <a:rPr lang="zh-TW" altLang="en-US" smtClean="0"/>
              <a:pPr/>
              <a:t>21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23619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63E239-1B7E-4B9F-A9FA-99AE5846383E}" type="slidenum">
              <a:rPr lang="zh-TW" altLang="en-US" smtClean="0"/>
              <a:pPr/>
              <a:t>22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7718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497C66-6971-44F1-A39B-9EEFFFE6154B}" type="slidenum">
              <a:rPr lang="zh-TW" altLang="en-US" smtClean="0"/>
              <a:pPr/>
              <a:t>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30292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860EBD-D74F-4CE8-9680-10D27FE313D6}" type="slidenum">
              <a:rPr lang="zh-TW" altLang="en-US" smtClean="0"/>
              <a:pPr/>
              <a:t>23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65161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42EE73-F619-46F4-91E6-792B22717B87}" type="slidenum">
              <a:rPr lang="zh-TW" altLang="en-US" smtClean="0"/>
              <a:pPr/>
              <a:t>24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30686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69A7E5-042D-4EC7-80AF-5FB7FAE1B76C}" type="slidenum">
              <a:rPr lang="zh-TW" altLang="en-US" smtClean="0"/>
              <a:pPr/>
              <a:t>25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34631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26ACCF-46B9-4B14-976E-821F06BE48A0}" type="slidenum">
              <a:rPr lang="zh-TW" altLang="en-US" smtClean="0"/>
              <a:pPr/>
              <a:t>26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35183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4E6FB2-8415-4F5F-8D0B-4FA51DB870C3}" type="slidenum">
              <a:rPr lang="zh-TW" altLang="en-US" smtClean="0"/>
              <a:pPr/>
              <a:t>27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67972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8B35B4-1BA2-49E5-8DBF-03B9C860976B}" type="slidenum">
              <a:rPr lang="zh-TW" altLang="en-US" smtClean="0"/>
              <a:pPr/>
              <a:t>29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72944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63B6A0-9DA1-4516-910F-761C385D1E89}" type="slidenum">
              <a:rPr lang="zh-TW" altLang="en-US" smtClean="0"/>
              <a:pPr/>
              <a:t>30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22480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31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24053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53EF73-2077-48A3-896E-4FC47B5E496B}" type="slidenum">
              <a:rPr lang="zh-TW" altLang="en-US" smtClean="0"/>
              <a:pPr/>
              <a:t>32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19474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53EF73-2077-48A3-896E-4FC47B5E496B}" type="slidenum">
              <a:rPr lang="zh-TW" altLang="en-US" smtClean="0"/>
              <a:pPr/>
              <a:t>33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0950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781B2E-F453-4B2D-B13B-26EBAD8B261C}" type="slidenum">
              <a:rPr lang="zh-TW" altLang="en-US" smtClean="0"/>
              <a:pPr/>
              <a:t>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29571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BF043-3365-418D-948F-E035B2FBB6DE}" type="slidenum">
              <a:rPr lang="zh-TW" altLang="en-US" smtClean="0"/>
              <a:pPr/>
              <a:t>34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40779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860EBD-D74F-4CE8-9680-10D27FE313D6}" type="slidenum">
              <a:rPr lang="zh-TW" altLang="en-US" smtClean="0"/>
              <a:pPr/>
              <a:t>35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399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42EE73-F619-46F4-91E6-792B22717B87}" type="slidenum">
              <a:rPr lang="zh-TW" altLang="en-US" smtClean="0"/>
              <a:pPr/>
              <a:t>36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58988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42EE73-F619-46F4-91E6-792B22717B87}" type="slidenum">
              <a:rPr lang="zh-TW" altLang="en-US" smtClean="0"/>
              <a:pPr/>
              <a:t>37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16140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42EE73-F619-46F4-91E6-792B22717B87}" type="slidenum">
              <a:rPr lang="zh-TW" altLang="en-US" smtClean="0"/>
              <a:pPr/>
              <a:t>38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73422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42EE73-F619-46F4-91E6-792B22717B87}" type="slidenum">
              <a:rPr lang="zh-TW" altLang="en-US" smtClean="0"/>
              <a:pPr/>
              <a:t>39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347684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497C66-6971-44F1-A39B-9EEFFFE6154B}" type="slidenum">
              <a:rPr lang="zh-TW" altLang="en-US" smtClean="0"/>
              <a:pPr/>
              <a:t>41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30002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781B2E-F453-4B2D-B13B-26EBAD8B261C}" type="slidenum">
              <a:rPr lang="zh-TW" altLang="en-US" smtClean="0"/>
              <a:pPr/>
              <a:t>42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498158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43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717531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44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5278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2D3A79-C33E-488C-AC8C-073D1D80C22E}" type="slidenum">
              <a:rPr lang="zh-TW" altLang="en-US" smtClean="0"/>
              <a:pPr/>
              <a:t>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38244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45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151964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46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45305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47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03819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48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17657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49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414942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50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318777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51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046119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C9F1-DD1B-49AF-9777-D9E74C2ECAC3}" type="slidenum">
              <a:rPr lang="zh-TW" altLang="en-US" smtClean="0"/>
              <a:pPr/>
              <a:t>52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94073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54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722661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55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220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C3A281-81E2-44EB-9AFA-3FA8BA9E7204}" type="slidenum">
              <a:rPr lang="zh-TW" altLang="en-US" smtClean="0"/>
              <a:pPr/>
              <a:t>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948582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56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174783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57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32690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58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823280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59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137988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60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122548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61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178261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62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464961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63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132338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64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418479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65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9762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43AB1B-BFDF-498C-9F64-8B5FC7DA1A5C}" type="slidenum">
              <a:rPr lang="zh-TW" altLang="en-US" smtClean="0"/>
              <a:pPr/>
              <a:t>8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412772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E77646-598F-4275-97CC-ADA9D50ED0A1}" type="slidenum">
              <a:rPr lang="zh-TW" altLang="en-US" smtClean="0"/>
              <a:pPr/>
              <a:t>66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8694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509DD2-1C31-45E1-8CEC-A421A2905D55}" type="slidenum">
              <a:rPr lang="zh-TW" altLang="en-US" smtClean="0"/>
              <a:pPr/>
              <a:t>9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943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B17DA-2086-46B8-8A7B-0BB2EFC6D911}" type="slidenum">
              <a:rPr lang="zh-TW" altLang="en-US" smtClean="0"/>
              <a:pPr/>
              <a:t>10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27708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C1060C-7281-4BC7-B73E-CDB570BAB0A6}" type="slidenum">
              <a:rPr lang="zh-TW" altLang="en-US" smtClean="0"/>
              <a:pPr/>
              <a:t>11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8799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-nc-sa/3.0/tw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-nc-sa/3.0/tw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-nc-sa/3.0/tw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-nc-sa/3.0/tw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 userDrawn="1"/>
        </p:nvSpPr>
        <p:spPr bwMode="auto">
          <a:xfrm>
            <a:off x="2268538" y="842963"/>
            <a:ext cx="4572000" cy="2089150"/>
          </a:xfrm>
          <a:prstGeom prst="roundRect">
            <a:avLst>
              <a:gd name="adj" fmla="val 28609"/>
            </a:avLst>
          </a:prstGeom>
          <a:solidFill>
            <a:schemeClr val="bg1">
              <a:alpha val="66000"/>
            </a:schemeClr>
          </a:solidFill>
          <a:ln w="1079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1720" y="951843"/>
            <a:ext cx="5254352" cy="1102519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5796" y="2355999"/>
            <a:ext cx="392048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8887657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434975" y="241300"/>
            <a:ext cx="8305800" cy="4665663"/>
          </a:xfrm>
          <a:prstGeom prst="rect">
            <a:avLst/>
          </a:prstGeom>
          <a:solidFill>
            <a:schemeClr val="bg1">
              <a:alpha val="87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42875" y="231775"/>
            <a:ext cx="1765300" cy="1628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4751388" y="4937125"/>
            <a:ext cx="31813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Material  Mechanics    2014 SUMMER  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508000" y="4375150"/>
            <a:ext cx="12192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PAGE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42913" y="197485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TOPIC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442913" y="3259138"/>
            <a:ext cx="12192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KEYPOINT</a:t>
            </a:r>
          </a:p>
        </p:txBody>
      </p:sp>
      <p:grpSp>
        <p:nvGrpSpPr>
          <p:cNvPr id="10" name="群組 6"/>
          <p:cNvGrpSpPr>
            <a:grpSpLocks noChangeAspect="1"/>
          </p:cNvGrpSpPr>
          <p:nvPr userDrawn="1"/>
        </p:nvGrpSpPr>
        <p:grpSpPr bwMode="auto">
          <a:xfrm>
            <a:off x="7200900" y="4891088"/>
            <a:ext cx="1554163" cy="273050"/>
            <a:chOff x="3759389" y="3950716"/>
            <a:chExt cx="2252771" cy="395913"/>
          </a:xfrm>
        </p:grpSpPr>
        <p:pic>
          <p:nvPicPr>
            <p:cNvPr id="11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389" y="4016095"/>
              <a:ext cx="740603" cy="26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D:\創用CC符號\logo黑字透明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98" y="3950716"/>
              <a:ext cx="1352962" cy="39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738" y="2211388"/>
            <a:ext cx="1204912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2"/>
          </p:nvPr>
        </p:nvSpPr>
        <p:spPr>
          <a:xfrm>
            <a:off x="3311860" y="959253"/>
            <a:ext cx="4933950" cy="3532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744538" y="4446588"/>
            <a:ext cx="5508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rgbClr val="8C7656"/>
                </a:solidFill>
                <a:latin typeface="MV Boli" panose="02000500030200090000" pitchFamily="2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3D542735-8794-46FB-8691-5142D7D093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0911846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442913" y="231775"/>
            <a:ext cx="8305800" cy="4665663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142875" y="231775"/>
            <a:ext cx="1765300" cy="1628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42913" y="197485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TOPIC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42913" y="3259138"/>
            <a:ext cx="12192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KEYPOINT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508000" y="4375150"/>
            <a:ext cx="12192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PAGE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4751388" y="4937125"/>
            <a:ext cx="31813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Material  Mechanics    2014 SUMMER  </a:t>
            </a:r>
          </a:p>
        </p:txBody>
      </p:sp>
      <p:grpSp>
        <p:nvGrpSpPr>
          <p:cNvPr id="11" name="群組 6"/>
          <p:cNvGrpSpPr>
            <a:grpSpLocks noChangeAspect="1"/>
          </p:cNvGrpSpPr>
          <p:nvPr userDrawn="1"/>
        </p:nvGrpSpPr>
        <p:grpSpPr bwMode="auto">
          <a:xfrm>
            <a:off x="7200900" y="4891088"/>
            <a:ext cx="1554163" cy="273050"/>
            <a:chOff x="3759389" y="3950716"/>
            <a:chExt cx="2252771" cy="395913"/>
          </a:xfrm>
        </p:grpSpPr>
        <p:pic>
          <p:nvPicPr>
            <p:cNvPr id="12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389" y="4016095"/>
              <a:ext cx="740603" cy="26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D:\創用CC符號\logo黑字透明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98" y="3950716"/>
              <a:ext cx="1352962" cy="39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738" y="2211388"/>
            <a:ext cx="1204912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67063" y="857250"/>
            <a:ext cx="49069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4538" y="4446588"/>
            <a:ext cx="5508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2B1714A-B535-4472-8CBC-809D19B637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5045926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442913" y="231775"/>
            <a:ext cx="8305800" cy="4665663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142875" y="231775"/>
            <a:ext cx="1765300" cy="1628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442913" y="197485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TOPIC</a:t>
            </a: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42913" y="3259138"/>
            <a:ext cx="12192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KEYPOINT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508000" y="4375150"/>
            <a:ext cx="12192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PAGE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4751388" y="4937125"/>
            <a:ext cx="31813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Material  Mechanics    2014 SUMMER  </a:t>
            </a:r>
          </a:p>
        </p:txBody>
      </p:sp>
      <p:grpSp>
        <p:nvGrpSpPr>
          <p:cNvPr id="10" name="群組 6"/>
          <p:cNvGrpSpPr>
            <a:grpSpLocks noChangeAspect="1"/>
          </p:cNvGrpSpPr>
          <p:nvPr userDrawn="1"/>
        </p:nvGrpSpPr>
        <p:grpSpPr bwMode="auto">
          <a:xfrm>
            <a:off x="7200900" y="4891088"/>
            <a:ext cx="1554163" cy="273050"/>
            <a:chOff x="3759389" y="3950716"/>
            <a:chExt cx="2252771" cy="395913"/>
          </a:xfrm>
        </p:grpSpPr>
        <p:pic>
          <p:nvPicPr>
            <p:cNvPr id="12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389" y="4016095"/>
              <a:ext cx="740603" cy="26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D:\創用CC符號\logo黑字透明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98" y="3950716"/>
              <a:ext cx="1352962" cy="39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267744" y="1023577"/>
            <a:ext cx="6419056" cy="35710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67063" y="857250"/>
            <a:ext cx="49069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dirty="0" smtClean="0"/>
              <a:t>Click to edit Master text styles</a:t>
            </a:r>
          </a:p>
          <a:p>
            <a:pPr lvl="1"/>
            <a:r>
              <a:rPr lang="en-US" altLang="zh-TW" noProof="0" dirty="0" smtClean="0"/>
              <a:t>Second level</a:t>
            </a:r>
          </a:p>
          <a:p>
            <a:pPr lvl="2"/>
            <a:r>
              <a:rPr lang="en-US" altLang="zh-TW" noProof="0" dirty="0" smtClean="0"/>
              <a:t>Third level</a:t>
            </a:r>
          </a:p>
          <a:p>
            <a:pPr lvl="3"/>
            <a:r>
              <a:rPr lang="en-US" altLang="zh-TW" noProof="0" dirty="0" smtClean="0"/>
              <a:t>Fourth level</a:t>
            </a:r>
          </a:p>
          <a:p>
            <a:pPr lvl="4"/>
            <a:r>
              <a:rPr lang="en-US" altLang="zh-TW" noProof="0" dirty="0" smtClean="0"/>
              <a:t>Fifth level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4538" y="4446588"/>
            <a:ext cx="5508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F36FFAD-7733-4535-B733-09998F5174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36400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 bwMode="auto">
          <a:xfrm>
            <a:off x="442913" y="231775"/>
            <a:ext cx="8305800" cy="4665663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142875" y="231775"/>
            <a:ext cx="1765300" cy="16287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42913" y="1974850"/>
            <a:ext cx="12192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TOPIC</a:t>
            </a: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442913" y="3259138"/>
            <a:ext cx="12192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KEYPOINT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508000" y="4375150"/>
            <a:ext cx="12192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PAGE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4751388" y="4937125"/>
            <a:ext cx="31813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 smtClean="0">
                <a:solidFill>
                  <a:srgbClr val="7F7F7F"/>
                </a:solidFill>
                <a:latin typeface="Ebrima" pitchFamily="2" charset="0"/>
                <a:ea typeface="新細明體" charset="-120"/>
              </a:rPr>
              <a:t>Material  Mechanics    2014 SUMMER  </a:t>
            </a:r>
          </a:p>
        </p:txBody>
      </p:sp>
      <p:grpSp>
        <p:nvGrpSpPr>
          <p:cNvPr id="12" name="群組 6"/>
          <p:cNvGrpSpPr>
            <a:grpSpLocks noChangeAspect="1"/>
          </p:cNvGrpSpPr>
          <p:nvPr userDrawn="1"/>
        </p:nvGrpSpPr>
        <p:grpSpPr bwMode="auto">
          <a:xfrm>
            <a:off x="7200900" y="4891088"/>
            <a:ext cx="1554163" cy="273050"/>
            <a:chOff x="3759389" y="3950716"/>
            <a:chExt cx="2252771" cy="395913"/>
          </a:xfrm>
        </p:grpSpPr>
        <p:pic>
          <p:nvPicPr>
            <p:cNvPr id="13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389" y="4016095"/>
              <a:ext cx="740603" cy="26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D:\創用CC符號\logo黑字透明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98" y="3950716"/>
              <a:ext cx="1352962" cy="39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27884" y="1131590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3527884" y="2859782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4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3167063" y="857250"/>
            <a:ext cx="49069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4538" y="4446588"/>
            <a:ext cx="550862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0D060AE-DC21-4972-9AA5-C1BBE97DB5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4506191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11992" r="47360" b="8300"/>
          <a:stretch/>
        </p:blipFill>
        <p:spPr bwMode="auto">
          <a:xfrm>
            <a:off x="-508" y="-37987"/>
            <a:ext cx="4660550" cy="52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11992" r="47360" b="8300"/>
          <a:stretch/>
        </p:blipFill>
        <p:spPr bwMode="auto">
          <a:xfrm flipH="1">
            <a:off x="4660042" y="-37987"/>
            <a:ext cx="4660550" cy="52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</p:sldLayoutIdLst>
  <p:transition>
    <p:randomBar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anose="02010509020102010303" pitchFamily="50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>
          <a:solidFill>
            <a:srgbClr val="224B50"/>
          </a:solidFill>
          <a:latin typeface="OCR A Extended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76149"/>
        </a:buClr>
        <a:buSzPct val="50000"/>
        <a:buFont typeface="Wingdings" panose="05000000000000000000" pitchFamily="2" charset="2"/>
        <a:buChar char="n"/>
        <a:defRPr sz="2400" b="1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reativecommons.org/licenses/by-nc-sa/3.0/tw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46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8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28.wmf"/><Relationship Id="rId5" Type="http://schemas.openxmlformats.org/officeDocument/2006/relationships/image" Target="../media/image8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8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96.bin"/><Relationship Id="rId26" Type="http://schemas.openxmlformats.org/officeDocument/2006/relationships/oleObject" Target="../embeddings/oleObject100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8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3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99.bin"/><Relationship Id="rId5" Type="http://schemas.openxmlformats.org/officeDocument/2006/relationships/image" Target="../media/image31.wmf"/><Relationship Id="rId15" Type="http://schemas.openxmlformats.org/officeDocument/2006/relationships/image" Target="../media/image38.wmf"/><Relationship Id="rId23" Type="http://schemas.openxmlformats.org/officeDocument/2006/relationships/image" Target="../media/image9.wmf"/><Relationship Id="rId28" Type="http://schemas.openxmlformats.org/officeDocument/2006/relationships/image" Target="../media/image33.w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40.wmf"/><Relationship Id="rId31" Type="http://schemas.openxmlformats.org/officeDocument/2006/relationships/image" Target="../media/image32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8.bin"/><Relationship Id="rId27" Type="http://schemas.openxmlformats.org/officeDocument/2006/relationships/oleObject" Target="../embeddings/oleObject101.bin"/><Relationship Id="rId30" Type="http://schemas.openxmlformats.org/officeDocument/2006/relationships/oleObject" Target="../embeddings/oleObject10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36.wmf"/><Relationship Id="rId5" Type="http://schemas.openxmlformats.org/officeDocument/2006/relationships/image" Target="../media/image50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10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53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62.wmf"/><Relationship Id="rId34" Type="http://schemas.openxmlformats.org/officeDocument/2006/relationships/image" Target="../media/image68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54.wmf"/><Relationship Id="rId25" Type="http://schemas.openxmlformats.org/officeDocument/2006/relationships/image" Target="../media/image64.wmf"/><Relationship Id="rId3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29" Type="http://schemas.openxmlformats.org/officeDocument/2006/relationships/image" Target="../media/image66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60.wmf"/><Relationship Id="rId24" Type="http://schemas.openxmlformats.org/officeDocument/2006/relationships/oleObject" Target="../embeddings/oleObject134.bin"/><Relationship Id="rId32" Type="http://schemas.openxmlformats.org/officeDocument/2006/relationships/image" Target="../media/image67.wmf"/><Relationship Id="rId37" Type="http://schemas.openxmlformats.org/officeDocument/2006/relationships/image" Target="../media/image69.wmf"/><Relationship Id="rId5" Type="http://schemas.openxmlformats.org/officeDocument/2006/relationships/image" Target="../media/image8.wmf"/><Relationship Id="rId15" Type="http://schemas.openxmlformats.org/officeDocument/2006/relationships/image" Target="../media/image30.wmf"/><Relationship Id="rId23" Type="http://schemas.openxmlformats.org/officeDocument/2006/relationships/image" Target="../media/image63.wmf"/><Relationship Id="rId28" Type="http://schemas.openxmlformats.org/officeDocument/2006/relationships/oleObject" Target="../embeddings/oleObject136.bin"/><Relationship Id="rId36" Type="http://schemas.openxmlformats.org/officeDocument/2006/relationships/oleObject" Target="../embeddings/oleObject141.bin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55.wmf"/><Relationship Id="rId31" Type="http://schemas.openxmlformats.org/officeDocument/2006/relationships/oleObject" Target="../embeddings/oleObject138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65.wmf"/><Relationship Id="rId30" Type="http://schemas.openxmlformats.org/officeDocument/2006/relationships/oleObject" Target="../embeddings/oleObject137.bin"/><Relationship Id="rId35" Type="http://schemas.openxmlformats.org/officeDocument/2006/relationships/oleObject" Target="../embeddings/oleObject14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149.bin"/><Relationship Id="rId26" Type="http://schemas.openxmlformats.org/officeDocument/2006/relationships/oleObject" Target="../embeddings/oleObject153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77.wmf"/><Relationship Id="rId34" Type="http://schemas.openxmlformats.org/officeDocument/2006/relationships/oleObject" Target="../embeddings/oleObject157.bin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8.bin"/><Relationship Id="rId20" Type="http://schemas.openxmlformats.org/officeDocument/2006/relationships/oleObject" Target="../embeddings/oleObject150.bin"/><Relationship Id="rId29" Type="http://schemas.openxmlformats.org/officeDocument/2006/relationships/image" Target="../media/image81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152.bin"/><Relationship Id="rId32" Type="http://schemas.openxmlformats.org/officeDocument/2006/relationships/oleObject" Target="../embeddings/oleObject156.bin"/><Relationship Id="rId5" Type="http://schemas.openxmlformats.org/officeDocument/2006/relationships/image" Target="../media/image70.wmf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154.bin"/><Relationship Id="rId10" Type="http://schemas.openxmlformats.org/officeDocument/2006/relationships/oleObject" Target="../embeddings/oleObject145.bin"/><Relationship Id="rId19" Type="http://schemas.openxmlformats.org/officeDocument/2006/relationships/image" Target="../media/image76.wmf"/><Relationship Id="rId31" Type="http://schemas.openxmlformats.org/officeDocument/2006/relationships/image" Target="../media/image82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147.bin"/><Relationship Id="rId22" Type="http://schemas.openxmlformats.org/officeDocument/2006/relationships/oleObject" Target="../embeddings/oleObject151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155.bin"/><Relationship Id="rId35" Type="http://schemas.openxmlformats.org/officeDocument/2006/relationships/image" Target="../media/image8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65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88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162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4.bin"/><Relationship Id="rId20" Type="http://schemas.openxmlformats.org/officeDocument/2006/relationships/oleObject" Target="../embeddings/oleObject16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85.wmf"/><Relationship Id="rId5" Type="http://schemas.openxmlformats.org/officeDocument/2006/relationships/image" Target="../media/image56.wmf"/><Relationship Id="rId15" Type="http://schemas.openxmlformats.org/officeDocument/2006/relationships/image" Target="../media/image81.wmf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161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163.bin"/><Relationship Id="rId22" Type="http://schemas.openxmlformats.org/officeDocument/2006/relationships/oleObject" Target="../embeddings/oleObject16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68.bin"/><Relationship Id="rId9" Type="http://schemas.openxmlformats.org/officeDocument/2006/relationships/image" Target="../media/image9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178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99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75.bin"/><Relationship Id="rId17" Type="http://schemas.openxmlformats.org/officeDocument/2006/relationships/image" Target="../media/image97.wmf"/><Relationship Id="rId25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7.bin"/><Relationship Id="rId20" Type="http://schemas.openxmlformats.org/officeDocument/2006/relationships/oleObject" Target="../embeddings/oleObject17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2.bin"/><Relationship Id="rId11" Type="http://schemas.openxmlformats.org/officeDocument/2006/relationships/image" Target="../media/image94.wmf"/><Relationship Id="rId24" Type="http://schemas.openxmlformats.org/officeDocument/2006/relationships/oleObject" Target="../embeddings/oleObject181.bin"/><Relationship Id="rId5" Type="http://schemas.openxmlformats.org/officeDocument/2006/relationships/image" Target="../media/image89.wmf"/><Relationship Id="rId15" Type="http://schemas.openxmlformats.org/officeDocument/2006/relationships/image" Target="../media/image96.wmf"/><Relationship Id="rId23" Type="http://schemas.openxmlformats.org/officeDocument/2006/relationships/image" Target="../media/image100.wmf"/><Relationship Id="rId10" Type="http://schemas.openxmlformats.org/officeDocument/2006/relationships/oleObject" Target="../embeddings/oleObject174.bin"/><Relationship Id="rId19" Type="http://schemas.openxmlformats.org/officeDocument/2006/relationships/image" Target="../media/image98.wmf"/><Relationship Id="rId4" Type="http://schemas.openxmlformats.org/officeDocument/2006/relationships/oleObject" Target="../embeddings/oleObject171.bin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176.bin"/><Relationship Id="rId22" Type="http://schemas.openxmlformats.org/officeDocument/2006/relationships/oleObject" Target="../embeddings/oleObject18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10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193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1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2.bin"/><Relationship Id="rId20" Type="http://schemas.openxmlformats.org/officeDocument/2006/relationships/oleObject" Target="../embeddings/oleObject194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9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13" Type="http://schemas.openxmlformats.org/officeDocument/2006/relationships/image" Target="../media/image118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15.wmf"/><Relationship Id="rId12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117.wmf"/><Relationship Id="rId5" Type="http://schemas.openxmlformats.org/officeDocument/2006/relationships/image" Target="../media/image114.wmf"/><Relationship Id="rId10" Type="http://schemas.openxmlformats.org/officeDocument/2006/relationships/oleObject" Target="../embeddings/oleObject198.bin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1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20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204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6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203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20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0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215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34.wmf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212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4.bin"/><Relationship Id="rId20" Type="http://schemas.openxmlformats.org/officeDocument/2006/relationships/oleObject" Target="../embeddings/oleObject216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09.bin"/><Relationship Id="rId11" Type="http://schemas.openxmlformats.org/officeDocument/2006/relationships/image" Target="../media/image129.wmf"/><Relationship Id="rId5" Type="http://schemas.openxmlformats.org/officeDocument/2006/relationships/image" Target="../media/image122.wmf"/><Relationship Id="rId15" Type="http://schemas.openxmlformats.org/officeDocument/2006/relationships/image" Target="../media/image131.wmf"/><Relationship Id="rId23" Type="http://schemas.openxmlformats.org/officeDocument/2006/relationships/image" Target="../media/image135.wmf"/><Relationship Id="rId10" Type="http://schemas.openxmlformats.org/officeDocument/2006/relationships/oleObject" Target="../embeddings/oleObject211.bin"/><Relationship Id="rId19" Type="http://schemas.openxmlformats.org/officeDocument/2006/relationships/image" Target="../media/image133.wmf"/><Relationship Id="rId4" Type="http://schemas.openxmlformats.org/officeDocument/2006/relationships/oleObject" Target="../embeddings/oleObject208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213.bin"/><Relationship Id="rId22" Type="http://schemas.openxmlformats.org/officeDocument/2006/relationships/oleObject" Target="../embeddings/oleObject21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225.bin"/><Relationship Id="rId26" Type="http://schemas.openxmlformats.org/officeDocument/2006/relationships/oleObject" Target="../embeddings/oleObject229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79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222.bin"/><Relationship Id="rId17" Type="http://schemas.openxmlformats.org/officeDocument/2006/relationships/image" Target="../media/image77.wmf"/><Relationship Id="rId25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29" Type="http://schemas.openxmlformats.org/officeDocument/2006/relationships/image" Target="../media/image83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9.bin"/><Relationship Id="rId11" Type="http://schemas.openxmlformats.org/officeDocument/2006/relationships/image" Target="../media/image74.wmf"/><Relationship Id="rId24" Type="http://schemas.openxmlformats.org/officeDocument/2006/relationships/oleObject" Target="../embeddings/oleObject228.bin"/><Relationship Id="rId5" Type="http://schemas.openxmlformats.org/officeDocument/2006/relationships/image" Target="../media/image136.wmf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28" Type="http://schemas.openxmlformats.org/officeDocument/2006/relationships/oleObject" Target="../embeddings/oleObject230.bin"/><Relationship Id="rId10" Type="http://schemas.openxmlformats.org/officeDocument/2006/relationships/oleObject" Target="../embeddings/oleObject221.bin"/><Relationship Id="rId19" Type="http://schemas.openxmlformats.org/officeDocument/2006/relationships/image" Target="../media/image78.wmf"/><Relationship Id="rId31" Type="http://schemas.openxmlformats.org/officeDocument/2006/relationships/image" Target="../media/image84.wmf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223.bin"/><Relationship Id="rId22" Type="http://schemas.openxmlformats.org/officeDocument/2006/relationships/oleObject" Target="../embeddings/oleObject227.bin"/><Relationship Id="rId27" Type="http://schemas.openxmlformats.org/officeDocument/2006/relationships/image" Target="../media/image82.wmf"/><Relationship Id="rId30" Type="http://schemas.openxmlformats.org/officeDocument/2006/relationships/oleObject" Target="../embeddings/oleObject23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2.wmf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29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16.png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8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14.bin"/><Relationship Id="rId30" Type="http://schemas.openxmlformats.org/officeDocument/2006/relationships/oleObject" Target="../embeddings/oleObject17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239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41.wmf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236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8.bin"/><Relationship Id="rId20" Type="http://schemas.openxmlformats.org/officeDocument/2006/relationships/oleObject" Target="../embeddings/oleObject240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33.bin"/><Relationship Id="rId11" Type="http://schemas.openxmlformats.org/officeDocument/2006/relationships/image" Target="../media/image80.wmf"/><Relationship Id="rId5" Type="http://schemas.openxmlformats.org/officeDocument/2006/relationships/image" Target="../media/image137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235.bin"/><Relationship Id="rId19" Type="http://schemas.openxmlformats.org/officeDocument/2006/relationships/image" Target="../media/image140.wmf"/><Relationship Id="rId4" Type="http://schemas.openxmlformats.org/officeDocument/2006/relationships/oleObject" Target="../embeddings/oleObject232.bin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23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3.bin"/><Relationship Id="rId13" Type="http://schemas.openxmlformats.org/officeDocument/2006/relationships/image" Target="../media/image145.wmf"/><Relationship Id="rId18" Type="http://schemas.openxmlformats.org/officeDocument/2006/relationships/oleObject" Target="../embeddings/oleObject248.bin"/><Relationship Id="rId26" Type="http://schemas.openxmlformats.org/officeDocument/2006/relationships/oleObject" Target="../embeddings/oleObject252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49.wmf"/><Relationship Id="rId7" Type="http://schemas.openxmlformats.org/officeDocument/2006/relationships/image" Target="../media/image142.wmf"/><Relationship Id="rId12" Type="http://schemas.openxmlformats.org/officeDocument/2006/relationships/oleObject" Target="../embeddings/oleObject245.bin"/><Relationship Id="rId17" Type="http://schemas.openxmlformats.org/officeDocument/2006/relationships/image" Target="../media/image147.wmf"/><Relationship Id="rId25" Type="http://schemas.openxmlformats.org/officeDocument/2006/relationships/image" Target="../media/image151.wmf"/><Relationship Id="rId33" Type="http://schemas.openxmlformats.org/officeDocument/2006/relationships/image" Target="../media/image1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7.bin"/><Relationship Id="rId20" Type="http://schemas.openxmlformats.org/officeDocument/2006/relationships/oleObject" Target="../embeddings/oleObject249.bin"/><Relationship Id="rId29" Type="http://schemas.openxmlformats.org/officeDocument/2006/relationships/image" Target="../media/image152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42.bin"/><Relationship Id="rId11" Type="http://schemas.openxmlformats.org/officeDocument/2006/relationships/image" Target="../media/image144.wmf"/><Relationship Id="rId24" Type="http://schemas.openxmlformats.org/officeDocument/2006/relationships/oleObject" Target="../embeddings/oleObject251.bin"/><Relationship Id="rId32" Type="http://schemas.openxmlformats.org/officeDocument/2006/relationships/oleObject" Target="../embeddings/oleObject255.bin"/><Relationship Id="rId5" Type="http://schemas.openxmlformats.org/officeDocument/2006/relationships/image" Target="../media/image139.wmf"/><Relationship Id="rId15" Type="http://schemas.openxmlformats.org/officeDocument/2006/relationships/image" Target="../media/image146.wmf"/><Relationship Id="rId23" Type="http://schemas.openxmlformats.org/officeDocument/2006/relationships/image" Target="../media/image150.wmf"/><Relationship Id="rId28" Type="http://schemas.openxmlformats.org/officeDocument/2006/relationships/oleObject" Target="../embeddings/oleObject253.bin"/><Relationship Id="rId10" Type="http://schemas.openxmlformats.org/officeDocument/2006/relationships/oleObject" Target="../embeddings/oleObject244.bin"/><Relationship Id="rId19" Type="http://schemas.openxmlformats.org/officeDocument/2006/relationships/image" Target="../media/image148.wmf"/><Relationship Id="rId31" Type="http://schemas.openxmlformats.org/officeDocument/2006/relationships/image" Target="../media/image153.wmf"/><Relationship Id="rId4" Type="http://schemas.openxmlformats.org/officeDocument/2006/relationships/oleObject" Target="../embeddings/oleObject241.bin"/><Relationship Id="rId9" Type="http://schemas.openxmlformats.org/officeDocument/2006/relationships/image" Target="../media/image143.wmf"/><Relationship Id="rId14" Type="http://schemas.openxmlformats.org/officeDocument/2006/relationships/oleObject" Target="../embeddings/oleObject246.bin"/><Relationship Id="rId22" Type="http://schemas.openxmlformats.org/officeDocument/2006/relationships/oleObject" Target="../embeddings/oleObject250.bin"/><Relationship Id="rId27" Type="http://schemas.openxmlformats.org/officeDocument/2006/relationships/image" Target="../media/image71.wmf"/><Relationship Id="rId30" Type="http://schemas.openxmlformats.org/officeDocument/2006/relationships/oleObject" Target="../embeddings/oleObject25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13" Type="http://schemas.openxmlformats.org/officeDocument/2006/relationships/image" Target="../media/image150.wmf"/><Relationship Id="rId18" Type="http://schemas.openxmlformats.org/officeDocument/2006/relationships/oleObject" Target="../embeddings/oleObject263.bin"/><Relationship Id="rId26" Type="http://schemas.openxmlformats.org/officeDocument/2006/relationships/oleObject" Target="../embeddings/oleObject267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58.wmf"/><Relationship Id="rId34" Type="http://schemas.openxmlformats.org/officeDocument/2006/relationships/oleObject" Target="../embeddings/oleObject271.bin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260.bin"/><Relationship Id="rId17" Type="http://schemas.openxmlformats.org/officeDocument/2006/relationships/image" Target="../media/image156.wmf"/><Relationship Id="rId25" Type="http://schemas.openxmlformats.org/officeDocument/2006/relationships/image" Target="../media/image159.wmf"/><Relationship Id="rId33" Type="http://schemas.openxmlformats.org/officeDocument/2006/relationships/image" Target="../media/image1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2.bin"/><Relationship Id="rId20" Type="http://schemas.openxmlformats.org/officeDocument/2006/relationships/oleObject" Target="../embeddings/oleObject264.bin"/><Relationship Id="rId29" Type="http://schemas.openxmlformats.org/officeDocument/2006/relationships/image" Target="../media/image161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57.bin"/><Relationship Id="rId11" Type="http://schemas.openxmlformats.org/officeDocument/2006/relationships/image" Target="../media/image145.wmf"/><Relationship Id="rId24" Type="http://schemas.openxmlformats.org/officeDocument/2006/relationships/oleObject" Target="../embeddings/oleObject266.bin"/><Relationship Id="rId32" Type="http://schemas.openxmlformats.org/officeDocument/2006/relationships/oleObject" Target="../embeddings/oleObject270.bin"/><Relationship Id="rId5" Type="http://schemas.openxmlformats.org/officeDocument/2006/relationships/image" Target="../media/image142.wmf"/><Relationship Id="rId15" Type="http://schemas.openxmlformats.org/officeDocument/2006/relationships/image" Target="../media/image155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268.bin"/><Relationship Id="rId36" Type="http://schemas.openxmlformats.org/officeDocument/2006/relationships/oleObject" Target="../embeddings/oleObject272.bin"/><Relationship Id="rId10" Type="http://schemas.openxmlformats.org/officeDocument/2006/relationships/oleObject" Target="../embeddings/oleObject259.bin"/><Relationship Id="rId19" Type="http://schemas.openxmlformats.org/officeDocument/2006/relationships/image" Target="../media/image157.wmf"/><Relationship Id="rId31" Type="http://schemas.openxmlformats.org/officeDocument/2006/relationships/image" Target="../media/image162.wmf"/><Relationship Id="rId4" Type="http://schemas.openxmlformats.org/officeDocument/2006/relationships/oleObject" Target="../embeddings/oleObject256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261.bin"/><Relationship Id="rId22" Type="http://schemas.openxmlformats.org/officeDocument/2006/relationships/oleObject" Target="../embeddings/oleObject265.bin"/><Relationship Id="rId27" Type="http://schemas.openxmlformats.org/officeDocument/2006/relationships/image" Target="../media/image160.wmf"/><Relationship Id="rId30" Type="http://schemas.openxmlformats.org/officeDocument/2006/relationships/oleObject" Target="../embeddings/oleObject269.bin"/><Relationship Id="rId35" Type="http://schemas.openxmlformats.org/officeDocument/2006/relationships/image" Target="../media/image7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13" Type="http://schemas.openxmlformats.org/officeDocument/2006/relationships/image" Target="../media/image165.wmf"/><Relationship Id="rId18" Type="http://schemas.openxmlformats.org/officeDocument/2006/relationships/oleObject" Target="../embeddings/oleObject280.bin"/><Relationship Id="rId26" Type="http://schemas.openxmlformats.org/officeDocument/2006/relationships/oleObject" Target="../embeddings/oleObject284.bin"/><Relationship Id="rId39" Type="http://schemas.openxmlformats.org/officeDocument/2006/relationships/image" Target="../media/image171.wmf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167.wmf"/><Relationship Id="rId34" Type="http://schemas.openxmlformats.org/officeDocument/2006/relationships/oleObject" Target="../embeddings/oleObject288.bin"/><Relationship Id="rId42" Type="http://schemas.openxmlformats.org/officeDocument/2006/relationships/oleObject" Target="../embeddings/oleObject292.bin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77.bin"/><Relationship Id="rId17" Type="http://schemas.openxmlformats.org/officeDocument/2006/relationships/image" Target="../media/image157.wmf"/><Relationship Id="rId25" Type="http://schemas.openxmlformats.org/officeDocument/2006/relationships/image" Target="../media/image78.wmf"/><Relationship Id="rId33" Type="http://schemas.openxmlformats.org/officeDocument/2006/relationships/image" Target="../media/image162.wmf"/><Relationship Id="rId38" Type="http://schemas.openxmlformats.org/officeDocument/2006/relationships/oleObject" Target="../embeddings/oleObject29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9.bin"/><Relationship Id="rId20" Type="http://schemas.openxmlformats.org/officeDocument/2006/relationships/oleObject" Target="../embeddings/oleObject281.bin"/><Relationship Id="rId29" Type="http://schemas.openxmlformats.org/officeDocument/2006/relationships/image" Target="../media/image168.wmf"/><Relationship Id="rId41" Type="http://schemas.openxmlformats.org/officeDocument/2006/relationships/image" Target="../media/image172.wmf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74.bin"/><Relationship Id="rId11" Type="http://schemas.openxmlformats.org/officeDocument/2006/relationships/image" Target="../media/image164.wmf"/><Relationship Id="rId24" Type="http://schemas.openxmlformats.org/officeDocument/2006/relationships/oleObject" Target="../embeddings/oleObject283.bin"/><Relationship Id="rId32" Type="http://schemas.openxmlformats.org/officeDocument/2006/relationships/oleObject" Target="../embeddings/oleObject287.bin"/><Relationship Id="rId37" Type="http://schemas.openxmlformats.org/officeDocument/2006/relationships/image" Target="../media/image170.wmf"/><Relationship Id="rId40" Type="http://schemas.openxmlformats.org/officeDocument/2006/relationships/oleObject" Target="../embeddings/oleObject291.bin"/><Relationship Id="rId45" Type="http://schemas.openxmlformats.org/officeDocument/2006/relationships/image" Target="../media/image174.wmf"/><Relationship Id="rId5" Type="http://schemas.openxmlformats.org/officeDocument/2006/relationships/image" Target="../media/image142.wmf"/><Relationship Id="rId15" Type="http://schemas.openxmlformats.org/officeDocument/2006/relationships/image" Target="../media/image166.wmf"/><Relationship Id="rId23" Type="http://schemas.openxmlformats.org/officeDocument/2006/relationships/image" Target="../media/image150.wmf"/><Relationship Id="rId28" Type="http://schemas.openxmlformats.org/officeDocument/2006/relationships/oleObject" Target="../embeddings/oleObject285.bin"/><Relationship Id="rId36" Type="http://schemas.openxmlformats.org/officeDocument/2006/relationships/oleObject" Target="../embeddings/oleObject289.bin"/><Relationship Id="rId10" Type="http://schemas.openxmlformats.org/officeDocument/2006/relationships/oleObject" Target="../embeddings/oleObject276.bin"/><Relationship Id="rId19" Type="http://schemas.openxmlformats.org/officeDocument/2006/relationships/image" Target="../media/image158.wmf"/><Relationship Id="rId31" Type="http://schemas.openxmlformats.org/officeDocument/2006/relationships/image" Target="../media/image169.wmf"/><Relationship Id="rId44" Type="http://schemas.openxmlformats.org/officeDocument/2006/relationships/oleObject" Target="../embeddings/oleObject293.bin"/><Relationship Id="rId4" Type="http://schemas.openxmlformats.org/officeDocument/2006/relationships/oleObject" Target="../embeddings/oleObject273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278.bin"/><Relationship Id="rId22" Type="http://schemas.openxmlformats.org/officeDocument/2006/relationships/oleObject" Target="../embeddings/oleObject282.bin"/><Relationship Id="rId27" Type="http://schemas.openxmlformats.org/officeDocument/2006/relationships/image" Target="../media/image159.wmf"/><Relationship Id="rId30" Type="http://schemas.openxmlformats.org/officeDocument/2006/relationships/oleObject" Target="../embeddings/oleObject286.bin"/><Relationship Id="rId35" Type="http://schemas.openxmlformats.org/officeDocument/2006/relationships/image" Target="../media/image163.wmf"/><Relationship Id="rId43" Type="http://schemas.openxmlformats.org/officeDocument/2006/relationships/image" Target="../media/image17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6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301.bin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176.wmf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98.bin"/><Relationship Id="rId17" Type="http://schemas.openxmlformats.org/officeDocument/2006/relationships/image" Target="../media/image99.wmf"/><Relationship Id="rId25" Type="http://schemas.openxmlformats.org/officeDocument/2006/relationships/image" Target="../media/image1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0.bin"/><Relationship Id="rId20" Type="http://schemas.openxmlformats.org/officeDocument/2006/relationships/oleObject" Target="../embeddings/oleObject302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5.bin"/><Relationship Id="rId11" Type="http://schemas.openxmlformats.org/officeDocument/2006/relationships/image" Target="../media/image155.wmf"/><Relationship Id="rId24" Type="http://schemas.openxmlformats.org/officeDocument/2006/relationships/oleObject" Target="../embeddings/oleObject304.bin"/><Relationship Id="rId5" Type="http://schemas.openxmlformats.org/officeDocument/2006/relationships/image" Target="../media/image89.wmf"/><Relationship Id="rId15" Type="http://schemas.openxmlformats.org/officeDocument/2006/relationships/image" Target="../media/image98.wmf"/><Relationship Id="rId23" Type="http://schemas.openxmlformats.org/officeDocument/2006/relationships/image" Target="../media/image177.wmf"/><Relationship Id="rId10" Type="http://schemas.openxmlformats.org/officeDocument/2006/relationships/oleObject" Target="../embeddings/oleObject297.bin"/><Relationship Id="rId19" Type="http://schemas.openxmlformats.org/officeDocument/2006/relationships/image" Target="../media/image100.wmf"/><Relationship Id="rId4" Type="http://schemas.openxmlformats.org/officeDocument/2006/relationships/oleObject" Target="../embeddings/oleObject294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299.bin"/><Relationship Id="rId22" Type="http://schemas.openxmlformats.org/officeDocument/2006/relationships/oleObject" Target="../embeddings/oleObject30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13" Type="http://schemas.openxmlformats.org/officeDocument/2006/relationships/image" Target="../media/image179.wmf"/><Relationship Id="rId18" Type="http://schemas.openxmlformats.org/officeDocument/2006/relationships/oleObject" Target="../embeddings/oleObject312.bin"/><Relationship Id="rId26" Type="http://schemas.openxmlformats.org/officeDocument/2006/relationships/oleObject" Target="../embeddings/oleObject316.bin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112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309.bin"/><Relationship Id="rId17" Type="http://schemas.openxmlformats.org/officeDocument/2006/relationships/image" Target="../media/image145.wmf"/><Relationship Id="rId25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1.bin"/><Relationship Id="rId20" Type="http://schemas.openxmlformats.org/officeDocument/2006/relationships/oleObject" Target="../embeddings/oleObject313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6.bin"/><Relationship Id="rId11" Type="http://schemas.openxmlformats.org/officeDocument/2006/relationships/image" Target="../media/image178.wmf"/><Relationship Id="rId24" Type="http://schemas.openxmlformats.org/officeDocument/2006/relationships/oleObject" Target="../embeddings/oleObject315.bin"/><Relationship Id="rId5" Type="http://schemas.openxmlformats.org/officeDocument/2006/relationships/image" Target="../media/image103.wmf"/><Relationship Id="rId15" Type="http://schemas.openxmlformats.org/officeDocument/2006/relationships/image" Target="../media/image180.wmf"/><Relationship Id="rId23" Type="http://schemas.openxmlformats.org/officeDocument/2006/relationships/image" Target="../media/image99.wmf"/><Relationship Id="rId10" Type="http://schemas.openxmlformats.org/officeDocument/2006/relationships/oleObject" Target="../embeddings/oleObject308.bin"/><Relationship Id="rId19" Type="http://schemas.openxmlformats.org/officeDocument/2006/relationships/image" Target="../media/image111.wmf"/><Relationship Id="rId4" Type="http://schemas.openxmlformats.org/officeDocument/2006/relationships/oleObject" Target="../embeddings/oleObject305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310.bin"/><Relationship Id="rId22" Type="http://schemas.openxmlformats.org/officeDocument/2006/relationships/oleObject" Target="../embeddings/oleObject314.bin"/><Relationship Id="rId27" Type="http://schemas.openxmlformats.org/officeDocument/2006/relationships/image" Target="../media/image18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9.bin"/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32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83.wmf"/><Relationship Id="rId12" Type="http://schemas.openxmlformats.org/officeDocument/2006/relationships/oleObject" Target="../embeddings/oleObject321.bin"/><Relationship Id="rId17" Type="http://schemas.openxmlformats.org/officeDocument/2006/relationships/image" Target="../media/image18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3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8.bin"/><Relationship Id="rId11" Type="http://schemas.openxmlformats.org/officeDocument/2006/relationships/image" Target="../media/image185.wmf"/><Relationship Id="rId5" Type="http://schemas.openxmlformats.org/officeDocument/2006/relationships/image" Target="../media/image182.wmf"/><Relationship Id="rId15" Type="http://schemas.openxmlformats.org/officeDocument/2006/relationships/image" Target="../media/image144.wmf"/><Relationship Id="rId10" Type="http://schemas.openxmlformats.org/officeDocument/2006/relationships/oleObject" Target="../embeddings/oleObject320.bin"/><Relationship Id="rId19" Type="http://schemas.openxmlformats.org/officeDocument/2006/relationships/image" Target="../media/image145.wmf"/><Relationship Id="rId4" Type="http://schemas.openxmlformats.org/officeDocument/2006/relationships/oleObject" Target="../embeddings/oleObject317.bin"/><Relationship Id="rId9" Type="http://schemas.openxmlformats.org/officeDocument/2006/relationships/image" Target="../media/image184.wmf"/><Relationship Id="rId14" Type="http://schemas.openxmlformats.org/officeDocument/2006/relationships/oleObject" Target="../embeddings/oleObject32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7.bin"/><Relationship Id="rId13" Type="http://schemas.openxmlformats.org/officeDocument/2006/relationships/image" Target="../media/image187.wmf"/><Relationship Id="rId18" Type="http://schemas.openxmlformats.org/officeDocument/2006/relationships/oleObject" Target="../embeddings/oleObject332.bin"/><Relationship Id="rId26" Type="http://schemas.openxmlformats.org/officeDocument/2006/relationships/oleObject" Target="../embeddings/oleObject336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193.wmf"/><Relationship Id="rId7" Type="http://schemas.openxmlformats.org/officeDocument/2006/relationships/image" Target="../media/image189.wmf"/><Relationship Id="rId12" Type="http://schemas.openxmlformats.org/officeDocument/2006/relationships/oleObject" Target="../embeddings/oleObject329.bin"/><Relationship Id="rId17" Type="http://schemas.openxmlformats.org/officeDocument/2006/relationships/image" Target="../media/image191.wmf"/><Relationship Id="rId25" Type="http://schemas.openxmlformats.org/officeDocument/2006/relationships/image" Target="../media/image19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1.bin"/><Relationship Id="rId20" Type="http://schemas.openxmlformats.org/officeDocument/2006/relationships/oleObject" Target="../embeddings/oleObject333.bin"/><Relationship Id="rId29" Type="http://schemas.openxmlformats.org/officeDocument/2006/relationships/image" Target="../media/image197.wmf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6.bin"/><Relationship Id="rId11" Type="http://schemas.openxmlformats.org/officeDocument/2006/relationships/image" Target="../media/image144.wmf"/><Relationship Id="rId24" Type="http://schemas.openxmlformats.org/officeDocument/2006/relationships/oleObject" Target="../embeddings/oleObject335.bin"/><Relationship Id="rId5" Type="http://schemas.openxmlformats.org/officeDocument/2006/relationships/image" Target="../media/image188.wmf"/><Relationship Id="rId15" Type="http://schemas.openxmlformats.org/officeDocument/2006/relationships/image" Target="../media/image145.wmf"/><Relationship Id="rId23" Type="http://schemas.openxmlformats.org/officeDocument/2006/relationships/image" Target="../media/image194.wmf"/><Relationship Id="rId28" Type="http://schemas.openxmlformats.org/officeDocument/2006/relationships/oleObject" Target="../embeddings/oleObject337.bin"/><Relationship Id="rId10" Type="http://schemas.openxmlformats.org/officeDocument/2006/relationships/oleObject" Target="../embeddings/oleObject328.bin"/><Relationship Id="rId19" Type="http://schemas.openxmlformats.org/officeDocument/2006/relationships/image" Target="../media/image192.wmf"/><Relationship Id="rId31" Type="http://schemas.openxmlformats.org/officeDocument/2006/relationships/image" Target="../media/image198.wmf"/><Relationship Id="rId4" Type="http://schemas.openxmlformats.org/officeDocument/2006/relationships/oleObject" Target="../embeddings/oleObject325.bin"/><Relationship Id="rId9" Type="http://schemas.openxmlformats.org/officeDocument/2006/relationships/image" Target="../media/image190.wmf"/><Relationship Id="rId14" Type="http://schemas.openxmlformats.org/officeDocument/2006/relationships/oleObject" Target="../embeddings/oleObject330.bin"/><Relationship Id="rId22" Type="http://schemas.openxmlformats.org/officeDocument/2006/relationships/oleObject" Target="../embeddings/oleObject334.bin"/><Relationship Id="rId27" Type="http://schemas.openxmlformats.org/officeDocument/2006/relationships/image" Target="../media/image196.wmf"/><Relationship Id="rId30" Type="http://schemas.openxmlformats.org/officeDocument/2006/relationships/oleObject" Target="../embeddings/oleObject338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1.bin"/><Relationship Id="rId13" Type="http://schemas.openxmlformats.org/officeDocument/2006/relationships/image" Target="../media/image201.wmf"/><Relationship Id="rId18" Type="http://schemas.openxmlformats.org/officeDocument/2006/relationships/oleObject" Target="../embeddings/oleObject346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205.wmf"/><Relationship Id="rId7" Type="http://schemas.openxmlformats.org/officeDocument/2006/relationships/image" Target="../media/image199.wmf"/><Relationship Id="rId12" Type="http://schemas.openxmlformats.org/officeDocument/2006/relationships/oleObject" Target="../embeddings/oleObject343.bin"/><Relationship Id="rId17" Type="http://schemas.openxmlformats.org/officeDocument/2006/relationships/image" Target="../media/image20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5.bin"/><Relationship Id="rId20" Type="http://schemas.openxmlformats.org/officeDocument/2006/relationships/oleObject" Target="../embeddings/oleObject347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40.bin"/><Relationship Id="rId11" Type="http://schemas.openxmlformats.org/officeDocument/2006/relationships/image" Target="../media/image200.wmf"/><Relationship Id="rId5" Type="http://schemas.openxmlformats.org/officeDocument/2006/relationships/image" Target="../media/image144.wmf"/><Relationship Id="rId15" Type="http://schemas.openxmlformats.org/officeDocument/2006/relationships/image" Target="../media/image202.wmf"/><Relationship Id="rId23" Type="http://schemas.openxmlformats.org/officeDocument/2006/relationships/image" Target="../media/image206.wmf"/><Relationship Id="rId10" Type="http://schemas.openxmlformats.org/officeDocument/2006/relationships/oleObject" Target="../embeddings/oleObject342.bin"/><Relationship Id="rId19" Type="http://schemas.openxmlformats.org/officeDocument/2006/relationships/image" Target="../media/image204.wmf"/><Relationship Id="rId4" Type="http://schemas.openxmlformats.org/officeDocument/2006/relationships/oleObject" Target="../embeddings/oleObject339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344.bin"/><Relationship Id="rId22" Type="http://schemas.openxmlformats.org/officeDocument/2006/relationships/oleObject" Target="../embeddings/oleObject34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1.bin"/><Relationship Id="rId13" Type="http://schemas.openxmlformats.org/officeDocument/2006/relationships/image" Target="../media/image201.wmf"/><Relationship Id="rId18" Type="http://schemas.openxmlformats.org/officeDocument/2006/relationships/oleObject" Target="../embeddings/oleObject356.bin"/><Relationship Id="rId26" Type="http://schemas.openxmlformats.org/officeDocument/2006/relationships/oleObject" Target="../embeddings/oleObject360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210.wmf"/><Relationship Id="rId7" Type="http://schemas.openxmlformats.org/officeDocument/2006/relationships/image" Target="../media/image199.wmf"/><Relationship Id="rId12" Type="http://schemas.openxmlformats.org/officeDocument/2006/relationships/oleObject" Target="../embeddings/oleObject353.bin"/><Relationship Id="rId17" Type="http://schemas.openxmlformats.org/officeDocument/2006/relationships/image" Target="../media/image208.wmf"/><Relationship Id="rId25" Type="http://schemas.openxmlformats.org/officeDocument/2006/relationships/image" Target="../media/image2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5.bin"/><Relationship Id="rId20" Type="http://schemas.openxmlformats.org/officeDocument/2006/relationships/oleObject" Target="../embeddings/oleObject357.bin"/><Relationship Id="rId29" Type="http://schemas.openxmlformats.org/officeDocument/2006/relationships/image" Target="../media/image214.wmf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50.bin"/><Relationship Id="rId11" Type="http://schemas.openxmlformats.org/officeDocument/2006/relationships/image" Target="../media/image200.wmf"/><Relationship Id="rId24" Type="http://schemas.openxmlformats.org/officeDocument/2006/relationships/oleObject" Target="../embeddings/oleObject359.bin"/><Relationship Id="rId5" Type="http://schemas.openxmlformats.org/officeDocument/2006/relationships/image" Target="../media/image144.wmf"/><Relationship Id="rId15" Type="http://schemas.openxmlformats.org/officeDocument/2006/relationships/image" Target="../media/image207.wmf"/><Relationship Id="rId23" Type="http://schemas.openxmlformats.org/officeDocument/2006/relationships/image" Target="../media/image211.wmf"/><Relationship Id="rId28" Type="http://schemas.openxmlformats.org/officeDocument/2006/relationships/oleObject" Target="../embeddings/oleObject361.bin"/><Relationship Id="rId10" Type="http://schemas.openxmlformats.org/officeDocument/2006/relationships/oleObject" Target="../embeddings/oleObject352.bin"/><Relationship Id="rId19" Type="http://schemas.openxmlformats.org/officeDocument/2006/relationships/image" Target="../media/image209.wmf"/><Relationship Id="rId4" Type="http://schemas.openxmlformats.org/officeDocument/2006/relationships/oleObject" Target="../embeddings/oleObject349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354.bin"/><Relationship Id="rId22" Type="http://schemas.openxmlformats.org/officeDocument/2006/relationships/oleObject" Target="../embeddings/oleObject358.bin"/><Relationship Id="rId27" Type="http://schemas.openxmlformats.org/officeDocument/2006/relationships/image" Target="../media/image2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1.wmf"/><Relationship Id="rId18" Type="http://schemas.openxmlformats.org/officeDocument/2006/relationships/image" Target="../media/image8.wmf"/><Relationship Id="rId26" Type="http://schemas.openxmlformats.org/officeDocument/2006/relationships/oleObject" Target="../embeddings/oleObject31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5" Type="http://schemas.openxmlformats.org/officeDocument/2006/relationships/image" Target="../media/image14.wmf"/><Relationship Id="rId33" Type="http://schemas.openxmlformats.org/officeDocument/2006/relationships/oleObject" Target="../embeddings/oleObject35.bin"/><Relationship Id="rId38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30.bin"/><Relationship Id="rId32" Type="http://schemas.openxmlformats.org/officeDocument/2006/relationships/image" Target="../media/image24.wmf"/><Relationship Id="rId37" Type="http://schemas.openxmlformats.org/officeDocument/2006/relationships/oleObject" Target="../embeddings/oleObject37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25.bin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32.bin"/><Relationship Id="rId36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27.bin"/><Relationship Id="rId31" Type="http://schemas.openxmlformats.org/officeDocument/2006/relationships/oleObject" Target="../embeddings/oleObject34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22.wmf"/><Relationship Id="rId30" Type="http://schemas.openxmlformats.org/officeDocument/2006/relationships/image" Target="../media/image23.wmf"/><Relationship Id="rId35" Type="http://schemas.openxmlformats.org/officeDocument/2006/relationships/oleObject" Target="../embeddings/oleObject36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4.bin"/><Relationship Id="rId13" Type="http://schemas.openxmlformats.org/officeDocument/2006/relationships/image" Target="../media/image219.wmf"/><Relationship Id="rId18" Type="http://schemas.openxmlformats.org/officeDocument/2006/relationships/oleObject" Target="../embeddings/oleObject369.bin"/><Relationship Id="rId26" Type="http://schemas.openxmlformats.org/officeDocument/2006/relationships/oleObject" Target="../embeddings/oleObject373.bin"/><Relationship Id="rId39" Type="http://schemas.openxmlformats.org/officeDocument/2006/relationships/image" Target="../media/image232.wmf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223.wmf"/><Relationship Id="rId34" Type="http://schemas.openxmlformats.org/officeDocument/2006/relationships/oleObject" Target="../embeddings/oleObject377.bin"/><Relationship Id="rId42" Type="http://schemas.openxmlformats.org/officeDocument/2006/relationships/oleObject" Target="../embeddings/oleObject381.bin"/><Relationship Id="rId7" Type="http://schemas.openxmlformats.org/officeDocument/2006/relationships/image" Target="../media/image216.wmf"/><Relationship Id="rId12" Type="http://schemas.openxmlformats.org/officeDocument/2006/relationships/oleObject" Target="../embeddings/oleObject366.bin"/><Relationship Id="rId17" Type="http://schemas.openxmlformats.org/officeDocument/2006/relationships/image" Target="../media/image221.wmf"/><Relationship Id="rId25" Type="http://schemas.openxmlformats.org/officeDocument/2006/relationships/image" Target="../media/image225.wmf"/><Relationship Id="rId33" Type="http://schemas.openxmlformats.org/officeDocument/2006/relationships/image" Target="../media/image229.wmf"/><Relationship Id="rId38" Type="http://schemas.openxmlformats.org/officeDocument/2006/relationships/oleObject" Target="../embeddings/oleObject37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8.bin"/><Relationship Id="rId20" Type="http://schemas.openxmlformats.org/officeDocument/2006/relationships/oleObject" Target="../embeddings/oleObject370.bin"/><Relationship Id="rId29" Type="http://schemas.openxmlformats.org/officeDocument/2006/relationships/image" Target="../media/image227.wmf"/><Relationship Id="rId41" Type="http://schemas.openxmlformats.org/officeDocument/2006/relationships/image" Target="../media/image233.wmf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63.bin"/><Relationship Id="rId11" Type="http://schemas.openxmlformats.org/officeDocument/2006/relationships/image" Target="../media/image218.wmf"/><Relationship Id="rId24" Type="http://schemas.openxmlformats.org/officeDocument/2006/relationships/oleObject" Target="../embeddings/oleObject372.bin"/><Relationship Id="rId32" Type="http://schemas.openxmlformats.org/officeDocument/2006/relationships/oleObject" Target="../embeddings/oleObject376.bin"/><Relationship Id="rId37" Type="http://schemas.openxmlformats.org/officeDocument/2006/relationships/image" Target="../media/image231.wmf"/><Relationship Id="rId40" Type="http://schemas.openxmlformats.org/officeDocument/2006/relationships/oleObject" Target="../embeddings/oleObject380.bin"/><Relationship Id="rId45" Type="http://schemas.openxmlformats.org/officeDocument/2006/relationships/image" Target="../media/image235.wmf"/><Relationship Id="rId5" Type="http://schemas.openxmlformats.org/officeDocument/2006/relationships/image" Target="../media/image215.wmf"/><Relationship Id="rId15" Type="http://schemas.openxmlformats.org/officeDocument/2006/relationships/image" Target="../media/image220.wmf"/><Relationship Id="rId23" Type="http://schemas.openxmlformats.org/officeDocument/2006/relationships/image" Target="../media/image224.wmf"/><Relationship Id="rId28" Type="http://schemas.openxmlformats.org/officeDocument/2006/relationships/oleObject" Target="../embeddings/oleObject374.bin"/><Relationship Id="rId36" Type="http://schemas.openxmlformats.org/officeDocument/2006/relationships/oleObject" Target="../embeddings/oleObject378.bin"/><Relationship Id="rId10" Type="http://schemas.openxmlformats.org/officeDocument/2006/relationships/oleObject" Target="../embeddings/oleObject365.bin"/><Relationship Id="rId19" Type="http://schemas.openxmlformats.org/officeDocument/2006/relationships/image" Target="../media/image222.wmf"/><Relationship Id="rId31" Type="http://schemas.openxmlformats.org/officeDocument/2006/relationships/image" Target="../media/image228.wmf"/><Relationship Id="rId44" Type="http://schemas.openxmlformats.org/officeDocument/2006/relationships/oleObject" Target="../embeddings/oleObject382.bin"/><Relationship Id="rId4" Type="http://schemas.openxmlformats.org/officeDocument/2006/relationships/oleObject" Target="../embeddings/oleObject362.bin"/><Relationship Id="rId9" Type="http://schemas.openxmlformats.org/officeDocument/2006/relationships/image" Target="../media/image217.wmf"/><Relationship Id="rId14" Type="http://schemas.openxmlformats.org/officeDocument/2006/relationships/oleObject" Target="../embeddings/oleObject367.bin"/><Relationship Id="rId22" Type="http://schemas.openxmlformats.org/officeDocument/2006/relationships/oleObject" Target="../embeddings/oleObject371.bin"/><Relationship Id="rId27" Type="http://schemas.openxmlformats.org/officeDocument/2006/relationships/image" Target="../media/image226.wmf"/><Relationship Id="rId30" Type="http://schemas.openxmlformats.org/officeDocument/2006/relationships/oleObject" Target="../embeddings/oleObject375.bin"/><Relationship Id="rId35" Type="http://schemas.openxmlformats.org/officeDocument/2006/relationships/image" Target="../media/image230.wmf"/><Relationship Id="rId43" Type="http://schemas.openxmlformats.org/officeDocument/2006/relationships/image" Target="../media/image234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5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84.bin"/><Relationship Id="rId11" Type="http://schemas.openxmlformats.org/officeDocument/2006/relationships/image" Target="../media/image237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386.bin"/><Relationship Id="rId4" Type="http://schemas.openxmlformats.org/officeDocument/2006/relationships/oleObject" Target="../embeddings/oleObject383.bin"/><Relationship Id="rId9" Type="http://schemas.openxmlformats.org/officeDocument/2006/relationships/image" Target="../media/image23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9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394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391.bin"/><Relationship Id="rId17" Type="http://schemas.openxmlformats.org/officeDocument/2006/relationships/image" Target="../media/image2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3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88.bin"/><Relationship Id="rId11" Type="http://schemas.openxmlformats.org/officeDocument/2006/relationships/image" Target="../media/image81.wmf"/><Relationship Id="rId5" Type="http://schemas.openxmlformats.org/officeDocument/2006/relationships/image" Target="../media/image71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390.bin"/><Relationship Id="rId19" Type="http://schemas.openxmlformats.org/officeDocument/2006/relationships/image" Target="../media/image239.wmf"/><Relationship Id="rId4" Type="http://schemas.openxmlformats.org/officeDocument/2006/relationships/oleObject" Target="../embeddings/oleObject387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39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7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402.bin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399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1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96.bin"/><Relationship Id="rId11" Type="http://schemas.openxmlformats.org/officeDocument/2006/relationships/image" Target="../media/image86.wmf"/><Relationship Id="rId5" Type="http://schemas.openxmlformats.org/officeDocument/2006/relationships/image" Target="../media/image240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398.bin"/><Relationship Id="rId19" Type="http://schemas.openxmlformats.org/officeDocument/2006/relationships/image" Target="../media/image243.wmf"/><Relationship Id="rId4" Type="http://schemas.openxmlformats.org/officeDocument/2006/relationships/oleObject" Target="../embeddings/oleObject395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40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5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04.bin"/><Relationship Id="rId5" Type="http://schemas.openxmlformats.org/officeDocument/2006/relationships/image" Target="../media/image244.wmf"/><Relationship Id="rId10" Type="http://schemas.openxmlformats.org/officeDocument/2006/relationships/oleObject" Target="../embeddings/oleObject406.bin"/><Relationship Id="rId4" Type="http://schemas.openxmlformats.org/officeDocument/2006/relationships/oleObject" Target="../embeddings/oleObject403.bin"/><Relationship Id="rId9" Type="http://schemas.openxmlformats.org/officeDocument/2006/relationships/image" Target="../media/image24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9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08.bin"/><Relationship Id="rId5" Type="http://schemas.openxmlformats.org/officeDocument/2006/relationships/image" Target="../media/image244.wmf"/><Relationship Id="rId4" Type="http://schemas.openxmlformats.org/officeDocument/2006/relationships/oleObject" Target="../embeddings/oleObject407.bin"/><Relationship Id="rId9" Type="http://schemas.openxmlformats.org/officeDocument/2006/relationships/image" Target="../media/image24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2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11.bin"/><Relationship Id="rId11" Type="http://schemas.openxmlformats.org/officeDocument/2006/relationships/oleObject" Target="../embeddings/oleObject414.bin"/><Relationship Id="rId5" Type="http://schemas.openxmlformats.org/officeDocument/2006/relationships/image" Target="../media/image244.wmf"/><Relationship Id="rId10" Type="http://schemas.openxmlformats.org/officeDocument/2006/relationships/oleObject" Target="../embeddings/oleObject413.bin"/><Relationship Id="rId4" Type="http://schemas.openxmlformats.org/officeDocument/2006/relationships/oleObject" Target="../embeddings/oleObject410.bin"/><Relationship Id="rId9" Type="http://schemas.openxmlformats.org/officeDocument/2006/relationships/image" Target="../media/image248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7.bin"/><Relationship Id="rId13" Type="http://schemas.openxmlformats.org/officeDocument/2006/relationships/image" Target="../media/image251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45.wmf"/><Relationship Id="rId12" Type="http://schemas.openxmlformats.org/officeDocument/2006/relationships/oleObject" Target="../embeddings/oleObject419.bin"/><Relationship Id="rId17" Type="http://schemas.openxmlformats.org/officeDocument/2006/relationships/image" Target="../media/image2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16.bin"/><Relationship Id="rId11" Type="http://schemas.openxmlformats.org/officeDocument/2006/relationships/image" Target="../media/image250.wmf"/><Relationship Id="rId5" Type="http://schemas.openxmlformats.org/officeDocument/2006/relationships/image" Target="../media/image244.wmf"/><Relationship Id="rId15" Type="http://schemas.openxmlformats.org/officeDocument/2006/relationships/image" Target="../media/image252.wmf"/><Relationship Id="rId10" Type="http://schemas.openxmlformats.org/officeDocument/2006/relationships/oleObject" Target="../embeddings/oleObject418.bin"/><Relationship Id="rId4" Type="http://schemas.openxmlformats.org/officeDocument/2006/relationships/oleObject" Target="../embeddings/oleObject415.bin"/><Relationship Id="rId9" Type="http://schemas.openxmlformats.org/officeDocument/2006/relationships/image" Target="../media/image249.wmf"/><Relationship Id="rId14" Type="http://schemas.openxmlformats.org/officeDocument/2006/relationships/oleObject" Target="../embeddings/oleObject42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4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23.bin"/><Relationship Id="rId11" Type="http://schemas.openxmlformats.org/officeDocument/2006/relationships/image" Target="../media/image255.wmf"/><Relationship Id="rId5" Type="http://schemas.openxmlformats.org/officeDocument/2006/relationships/image" Target="../media/image244.wmf"/><Relationship Id="rId10" Type="http://schemas.openxmlformats.org/officeDocument/2006/relationships/oleObject" Target="../embeddings/oleObject425.bin"/><Relationship Id="rId4" Type="http://schemas.openxmlformats.org/officeDocument/2006/relationships/oleObject" Target="../embeddings/oleObject422.bin"/><Relationship Id="rId9" Type="http://schemas.openxmlformats.org/officeDocument/2006/relationships/image" Target="../media/image254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8.bin"/><Relationship Id="rId13" Type="http://schemas.openxmlformats.org/officeDocument/2006/relationships/image" Target="../media/image258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45.wmf"/><Relationship Id="rId12" Type="http://schemas.openxmlformats.org/officeDocument/2006/relationships/oleObject" Target="../embeddings/oleObject430.bin"/><Relationship Id="rId17" Type="http://schemas.openxmlformats.org/officeDocument/2006/relationships/image" Target="../media/image2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2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27.bin"/><Relationship Id="rId11" Type="http://schemas.openxmlformats.org/officeDocument/2006/relationships/image" Target="../media/image257.wmf"/><Relationship Id="rId5" Type="http://schemas.openxmlformats.org/officeDocument/2006/relationships/image" Target="../media/image244.wmf"/><Relationship Id="rId15" Type="http://schemas.openxmlformats.org/officeDocument/2006/relationships/image" Target="../media/image259.wmf"/><Relationship Id="rId10" Type="http://schemas.openxmlformats.org/officeDocument/2006/relationships/oleObject" Target="../embeddings/oleObject429.bin"/><Relationship Id="rId4" Type="http://schemas.openxmlformats.org/officeDocument/2006/relationships/oleObject" Target="../embeddings/oleObject426.bin"/><Relationship Id="rId9" Type="http://schemas.openxmlformats.org/officeDocument/2006/relationships/image" Target="../media/image256.wmf"/><Relationship Id="rId14" Type="http://schemas.openxmlformats.org/officeDocument/2006/relationships/oleObject" Target="../embeddings/oleObject43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5.bin"/><Relationship Id="rId13" Type="http://schemas.openxmlformats.org/officeDocument/2006/relationships/image" Target="../media/image263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245.wmf"/><Relationship Id="rId12" Type="http://schemas.openxmlformats.org/officeDocument/2006/relationships/oleObject" Target="../embeddings/oleObject437.bin"/><Relationship Id="rId17" Type="http://schemas.openxmlformats.org/officeDocument/2006/relationships/image" Target="../media/image2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39.bin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34.bin"/><Relationship Id="rId11" Type="http://schemas.openxmlformats.org/officeDocument/2006/relationships/image" Target="../media/image262.wmf"/><Relationship Id="rId5" Type="http://schemas.openxmlformats.org/officeDocument/2006/relationships/image" Target="../media/image244.wmf"/><Relationship Id="rId15" Type="http://schemas.openxmlformats.org/officeDocument/2006/relationships/image" Target="../media/image264.wmf"/><Relationship Id="rId10" Type="http://schemas.openxmlformats.org/officeDocument/2006/relationships/oleObject" Target="../embeddings/oleObject436.bin"/><Relationship Id="rId4" Type="http://schemas.openxmlformats.org/officeDocument/2006/relationships/oleObject" Target="../embeddings/oleObject433.bin"/><Relationship Id="rId9" Type="http://schemas.openxmlformats.org/officeDocument/2006/relationships/image" Target="../media/image261.wmf"/><Relationship Id="rId14" Type="http://schemas.openxmlformats.org/officeDocument/2006/relationships/oleObject" Target="../embeddings/oleObject438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2.bin"/><Relationship Id="rId13" Type="http://schemas.openxmlformats.org/officeDocument/2006/relationships/image" Target="../media/image270.wmf"/><Relationship Id="rId18" Type="http://schemas.openxmlformats.org/officeDocument/2006/relationships/oleObject" Target="../embeddings/oleObject447.bin"/><Relationship Id="rId26" Type="http://schemas.openxmlformats.org/officeDocument/2006/relationships/oleObject" Target="../embeddings/oleObject451.bin"/><Relationship Id="rId3" Type="http://schemas.openxmlformats.org/officeDocument/2006/relationships/notesSlide" Target="../notesSlides/notesSlide48.xml"/><Relationship Id="rId21" Type="http://schemas.openxmlformats.org/officeDocument/2006/relationships/image" Target="../media/image274.wmf"/><Relationship Id="rId7" Type="http://schemas.openxmlformats.org/officeDocument/2006/relationships/image" Target="../media/image267.wmf"/><Relationship Id="rId12" Type="http://schemas.openxmlformats.org/officeDocument/2006/relationships/oleObject" Target="../embeddings/oleObject444.bin"/><Relationship Id="rId17" Type="http://schemas.openxmlformats.org/officeDocument/2006/relationships/image" Target="../media/image272.wmf"/><Relationship Id="rId25" Type="http://schemas.openxmlformats.org/officeDocument/2006/relationships/image" Target="../media/image276.wmf"/><Relationship Id="rId33" Type="http://schemas.openxmlformats.org/officeDocument/2006/relationships/image" Target="../media/image2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6.bin"/><Relationship Id="rId20" Type="http://schemas.openxmlformats.org/officeDocument/2006/relationships/oleObject" Target="../embeddings/oleObject448.bin"/><Relationship Id="rId29" Type="http://schemas.openxmlformats.org/officeDocument/2006/relationships/image" Target="../media/image278.wmf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41.bin"/><Relationship Id="rId11" Type="http://schemas.openxmlformats.org/officeDocument/2006/relationships/image" Target="../media/image269.wmf"/><Relationship Id="rId24" Type="http://schemas.openxmlformats.org/officeDocument/2006/relationships/oleObject" Target="../embeddings/oleObject450.bin"/><Relationship Id="rId32" Type="http://schemas.openxmlformats.org/officeDocument/2006/relationships/oleObject" Target="../embeddings/oleObject454.bin"/><Relationship Id="rId5" Type="http://schemas.openxmlformats.org/officeDocument/2006/relationships/image" Target="../media/image266.wmf"/><Relationship Id="rId15" Type="http://schemas.openxmlformats.org/officeDocument/2006/relationships/image" Target="../media/image271.wmf"/><Relationship Id="rId23" Type="http://schemas.openxmlformats.org/officeDocument/2006/relationships/image" Target="../media/image275.wmf"/><Relationship Id="rId28" Type="http://schemas.openxmlformats.org/officeDocument/2006/relationships/oleObject" Target="../embeddings/oleObject452.bin"/><Relationship Id="rId10" Type="http://schemas.openxmlformats.org/officeDocument/2006/relationships/oleObject" Target="../embeddings/oleObject443.bin"/><Relationship Id="rId19" Type="http://schemas.openxmlformats.org/officeDocument/2006/relationships/image" Target="../media/image273.wmf"/><Relationship Id="rId31" Type="http://schemas.openxmlformats.org/officeDocument/2006/relationships/image" Target="../media/image279.wmf"/><Relationship Id="rId4" Type="http://schemas.openxmlformats.org/officeDocument/2006/relationships/oleObject" Target="../embeddings/oleObject440.bin"/><Relationship Id="rId9" Type="http://schemas.openxmlformats.org/officeDocument/2006/relationships/image" Target="../media/image268.wmf"/><Relationship Id="rId14" Type="http://schemas.openxmlformats.org/officeDocument/2006/relationships/oleObject" Target="../embeddings/oleObject445.bin"/><Relationship Id="rId22" Type="http://schemas.openxmlformats.org/officeDocument/2006/relationships/oleObject" Target="../embeddings/oleObject449.bin"/><Relationship Id="rId27" Type="http://schemas.openxmlformats.org/officeDocument/2006/relationships/image" Target="../media/image277.wmf"/><Relationship Id="rId30" Type="http://schemas.openxmlformats.org/officeDocument/2006/relationships/oleObject" Target="../embeddings/oleObject45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5" Type="http://schemas.openxmlformats.org/officeDocument/2006/relationships/hyperlink" Target="http://ocw.aca.ntu.edu.tw/ntu-ocw/index.php/ocw/copyright_declaration" TargetMode="Externa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7.bin"/><Relationship Id="rId13" Type="http://schemas.openxmlformats.org/officeDocument/2006/relationships/image" Target="../media/image287.w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284.wmf"/><Relationship Id="rId12" Type="http://schemas.openxmlformats.org/officeDocument/2006/relationships/oleObject" Target="../embeddings/oleObject459.bin"/><Relationship Id="rId17" Type="http://schemas.openxmlformats.org/officeDocument/2006/relationships/image" Target="../media/image2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1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56.bin"/><Relationship Id="rId11" Type="http://schemas.openxmlformats.org/officeDocument/2006/relationships/image" Target="../media/image286.wmf"/><Relationship Id="rId5" Type="http://schemas.openxmlformats.org/officeDocument/2006/relationships/image" Target="../media/image283.wmf"/><Relationship Id="rId15" Type="http://schemas.openxmlformats.org/officeDocument/2006/relationships/image" Target="../media/image288.wmf"/><Relationship Id="rId10" Type="http://schemas.openxmlformats.org/officeDocument/2006/relationships/oleObject" Target="../embeddings/oleObject458.bin"/><Relationship Id="rId4" Type="http://schemas.openxmlformats.org/officeDocument/2006/relationships/oleObject" Target="../embeddings/oleObject455.bin"/><Relationship Id="rId9" Type="http://schemas.openxmlformats.org/officeDocument/2006/relationships/image" Target="../media/image285.wmf"/><Relationship Id="rId14" Type="http://schemas.openxmlformats.org/officeDocument/2006/relationships/oleObject" Target="../embeddings/oleObject46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4.bin"/><Relationship Id="rId13" Type="http://schemas.openxmlformats.org/officeDocument/2006/relationships/oleObject" Target="../embeddings/oleObject467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4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2.wmf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463.bin"/><Relationship Id="rId11" Type="http://schemas.openxmlformats.org/officeDocument/2006/relationships/image" Target="../media/image289.wmf"/><Relationship Id="rId5" Type="http://schemas.openxmlformats.org/officeDocument/2006/relationships/image" Target="../media/image290.wmf"/><Relationship Id="rId15" Type="http://schemas.openxmlformats.org/officeDocument/2006/relationships/oleObject" Target="../embeddings/oleObject468.bin"/><Relationship Id="rId10" Type="http://schemas.openxmlformats.org/officeDocument/2006/relationships/oleObject" Target="../embeddings/oleObject465.bin"/><Relationship Id="rId4" Type="http://schemas.openxmlformats.org/officeDocument/2006/relationships/oleObject" Target="../embeddings/oleObject462.bin"/><Relationship Id="rId9" Type="http://schemas.openxmlformats.org/officeDocument/2006/relationships/image" Target="../media/image288.wmf"/><Relationship Id="rId14" Type="http://schemas.openxmlformats.org/officeDocument/2006/relationships/image" Target="../media/image29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1.bin"/><Relationship Id="rId13" Type="http://schemas.openxmlformats.org/officeDocument/2006/relationships/image" Target="../media/image294.wmf"/><Relationship Id="rId18" Type="http://schemas.openxmlformats.org/officeDocument/2006/relationships/oleObject" Target="../embeddings/oleObject476.bin"/><Relationship Id="rId3" Type="http://schemas.openxmlformats.org/officeDocument/2006/relationships/notesSlide" Target="../notesSlides/notesSlide52.xml"/><Relationship Id="rId21" Type="http://schemas.openxmlformats.org/officeDocument/2006/relationships/image" Target="../media/image298.wmf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473.bin"/><Relationship Id="rId17" Type="http://schemas.openxmlformats.org/officeDocument/2006/relationships/image" Target="../media/image2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5.bin"/><Relationship Id="rId20" Type="http://schemas.openxmlformats.org/officeDocument/2006/relationships/oleObject" Target="../embeddings/oleObject477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70.bin"/><Relationship Id="rId11" Type="http://schemas.openxmlformats.org/officeDocument/2006/relationships/image" Target="../media/image289.wmf"/><Relationship Id="rId5" Type="http://schemas.openxmlformats.org/officeDocument/2006/relationships/image" Target="../media/image293.wmf"/><Relationship Id="rId15" Type="http://schemas.openxmlformats.org/officeDocument/2006/relationships/image" Target="../media/image295.wmf"/><Relationship Id="rId10" Type="http://schemas.openxmlformats.org/officeDocument/2006/relationships/oleObject" Target="../embeddings/oleObject472.bin"/><Relationship Id="rId19" Type="http://schemas.openxmlformats.org/officeDocument/2006/relationships/image" Target="../media/image297.wmf"/><Relationship Id="rId4" Type="http://schemas.openxmlformats.org/officeDocument/2006/relationships/oleObject" Target="../embeddings/oleObject469.bin"/><Relationship Id="rId9" Type="http://schemas.openxmlformats.org/officeDocument/2006/relationships/image" Target="../media/image288.wmf"/><Relationship Id="rId14" Type="http://schemas.openxmlformats.org/officeDocument/2006/relationships/oleObject" Target="../embeddings/oleObject474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0.bin"/><Relationship Id="rId13" Type="http://schemas.openxmlformats.org/officeDocument/2006/relationships/image" Target="../media/image294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482.bin"/><Relationship Id="rId17" Type="http://schemas.openxmlformats.org/officeDocument/2006/relationships/image" Target="../media/image30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84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479.bin"/><Relationship Id="rId11" Type="http://schemas.openxmlformats.org/officeDocument/2006/relationships/image" Target="../media/image289.wmf"/><Relationship Id="rId5" Type="http://schemas.openxmlformats.org/officeDocument/2006/relationships/image" Target="../media/image293.wmf"/><Relationship Id="rId15" Type="http://schemas.openxmlformats.org/officeDocument/2006/relationships/image" Target="../media/image299.wmf"/><Relationship Id="rId10" Type="http://schemas.openxmlformats.org/officeDocument/2006/relationships/oleObject" Target="../embeddings/oleObject481.bin"/><Relationship Id="rId4" Type="http://schemas.openxmlformats.org/officeDocument/2006/relationships/oleObject" Target="../embeddings/oleObject478.bin"/><Relationship Id="rId9" Type="http://schemas.openxmlformats.org/officeDocument/2006/relationships/image" Target="../media/image288.wmf"/><Relationship Id="rId14" Type="http://schemas.openxmlformats.org/officeDocument/2006/relationships/oleObject" Target="../embeddings/oleObject48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28.wmf"/><Relationship Id="rId5" Type="http://schemas.openxmlformats.org/officeDocument/2006/relationships/image" Target="../media/image8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43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7.bin"/><Relationship Id="rId13" Type="http://schemas.openxmlformats.org/officeDocument/2006/relationships/image" Target="../media/image294.wmf"/><Relationship Id="rId18" Type="http://schemas.openxmlformats.org/officeDocument/2006/relationships/oleObject" Target="../embeddings/oleObject492.bin"/><Relationship Id="rId3" Type="http://schemas.openxmlformats.org/officeDocument/2006/relationships/notesSlide" Target="../notesSlides/notesSlide54.xml"/><Relationship Id="rId21" Type="http://schemas.openxmlformats.org/officeDocument/2006/relationships/image" Target="../media/image303.wmf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489.bin"/><Relationship Id="rId17" Type="http://schemas.openxmlformats.org/officeDocument/2006/relationships/image" Target="../media/image301.wmf"/><Relationship Id="rId25" Type="http://schemas.openxmlformats.org/officeDocument/2006/relationships/image" Target="../media/image3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1.bin"/><Relationship Id="rId20" Type="http://schemas.openxmlformats.org/officeDocument/2006/relationships/oleObject" Target="../embeddings/oleObject493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486.bin"/><Relationship Id="rId11" Type="http://schemas.openxmlformats.org/officeDocument/2006/relationships/image" Target="../media/image289.wmf"/><Relationship Id="rId24" Type="http://schemas.openxmlformats.org/officeDocument/2006/relationships/oleObject" Target="../embeddings/oleObject495.bin"/><Relationship Id="rId5" Type="http://schemas.openxmlformats.org/officeDocument/2006/relationships/image" Target="../media/image293.wmf"/><Relationship Id="rId15" Type="http://schemas.openxmlformats.org/officeDocument/2006/relationships/image" Target="../media/image300.wmf"/><Relationship Id="rId23" Type="http://schemas.openxmlformats.org/officeDocument/2006/relationships/image" Target="../media/image304.wmf"/><Relationship Id="rId10" Type="http://schemas.openxmlformats.org/officeDocument/2006/relationships/oleObject" Target="../embeddings/oleObject488.bin"/><Relationship Id="rId19" Type="http://schemas.openxmlformats.org/officeDocument/2006/relationships/image" Target="../media/image302.wmf"/><Relationship Id="rId4" Type="http://schemas.openxmlformats.org/officeDocument/2006/relationships/oleObject" Target="../embeddings/oleObject485.bin"/><Relationship Id="rId9" Type="http://schemas.openxmlformats.org/officeDocument/2006/relationships/image" Target="../media/image288.wmf"/><Relationship Id="rId14" Type="http://schemas.openxmlformats.org/officeDocument/2006/relationships/oleObject" Target="../embeddings/oleObject490.bin"/><Relationship Id="rId22" Type="http://schemas.openxmlformats.org/officeDocument/2006/relationships/oleObject" Target="../embeddings/oleObject494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8.bin"/><Relationship Id="rId13" Type="http://schemas.openxmlformats.org/officeDocument/2006/relationships/image" Target="../media/image306.wmf"/><Relationship Id="rId18" Type="http://schemas.openxmlformats.org/officeDocument/2006/relationships/oleObject" Target="../embeddings/oleObject503.bin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302.wmf"/><Relationship Id="rId12" Type="http://schemas.openxmlformats.org/officeDocument/2006/relationships/oleObject" Target="../embeddings/oleObject500.bin"/><Relationship Id="rId17" Type="http://schemas.openxmlformats.org/officeDocument/2006/relationships/image" Target="../media/image30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2.bin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497.bin"/><Relationship Id="rId11" Type="http://schemas.openxmlformats.org/officeDocument/2006/relationships/image" Target="../media/image304.wmf"/><Relationship Id="rId5" Type="http://schemas.openxmlformats.org/officeDocument/2006/relationships/image" Target="../media/image301.wmf"/><Relationship Id="rId15" Type="http://schemas.openxmlformats.org/officeDocument/2006/relationships/image" Target="../media/image307.wmf"/><Relationship Id="rId10" Type="http://schemas.openxmlformats.org/officeDocument/2006/relationships/oleObject" Target="../embeddings/oleObject499.bin"/><Relationship Id="rId19" Type="http://schemas.openxmlformats.org/officeDocument/2006/relationships/image" Target="../media/image309.wmf"/><Relationship Id="rId4" Type="http://schemas.openxmlformats.org/officeDocument/2006/relationships/oleObject" Target="../embeddings/oleObject496.bin"/><Relationship Id="rId9" Type="http://schemas.openxmlformats.org/officeDocument/2006/relationships/image" Target="../media/image303.wmf"/><Relationship Id="rId14" Type="http://schemas.openxmlformats.org/officeDocument/2006/relationships/oleObject" Target="../embeddings/oleObject501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6.bin"/><Relationship Id="rId13" Type="http://schemas.openxmlformats.org/officeDocument/2006/relationships/image" Target="../media/image314.wmf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311.wmf"/><Relationship Id="rId12" Type="http://schemas.openxmlformats.org/officeDocument/2006/relationships/oleObject" Target="../embeddings/oleObject5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505.bin"/><Relationship Id="rId11" Type="http://schemas.openxmlformats.org/officeDocument/2006/relationships/image" Target="../media/image313.wmf"/><Relationship Id="rId5" Type="http://schemas.openxmlformats.org/officeDocument/2006/relationships/image" Target="../media/image310.wmf"/><Relationship Id="rId15" Type="http://schemas.openxmlformats.org/officeDocument/2006/relationships/image" Target="../media/image315.wmf"/><Relationship Id="rId10" Type="http://schemas.openxmlformats.org/officeDocument/2006/relationships/oleObject" Target="../embeddings/oleObject507.bin"/><Relationship Id="rId4" Type="http://schemas.openxmlformats.org/officeDocument/2006/relationships/oleObject" Target="../embeddings/oleObject504.bin"/><Relationship Id="rId9" Type="http://schemas.openxmlformats.org/officeDocument/2006/relationships/image" Target="../media/image312.wmf"/><Relationship Id="rId14" Type="http://schemas.openxmlformats.org/officeDocument/2006/relationships/oleObject" Target="../embeddings/oleObject509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2.bin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3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511.bin"/><Relationship Id="rId5" Type="http://schemas.openxmlformats.org/officeDocument/2006/relationships/image" Target="../media/image316.wmf"/><Relationship Id="rId4" Type="http://schemas.openxmlformats.org/officeDocument/2006/relationships/oleObject" Target="../embeddings/oleObject510.bin"/><Relationship Id="rId9" Type="http://schemas.openxmlformats.org/officeDocument/2006/relationships/image" Target="../media/image318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5.bin"/><Relationship Id="rId13" Type="http://schemas.openxmlformats.org/officeDocument/2006/relationships/image" Target="../media/image282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320.wmf"/><Relationship Id="rId12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514.bin"/><Relationship Id="rId11" Type="http://schemas.openxmlformats.org/officeDocument/2006/relationships/image" Target="../media/image322.wmf"/><Relationship Id="rId5" Type="http://schemas.openxmlformats.org/officeDocument/2006/relationships/image" Target="../media/image319.png"/><Relationship Id="rId10" Type="http://schemas.openxmlformats.org/officeDocument/2006/relationships/oleObject" Target="../embeddings/oleObject516.bin"/><Relationship Id="rId4" Type="http://schemas.openxmlformats.org/officeDocument/2006/relationships/oleObject" Target="../embeddings/oleObject513.bin"/><Relationship Id="rId9" Type="http://schemas.openxmlformats.org/officeDocument/2006/relationships/image" Target="../media/image321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9.bin"/><Relationship Id="rId13" Type="http://schemas.openxmlformats.org/officeDocument/2006/relationships/image" Target="../media/image327.wmf"/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324.wmf"/><Relationship Id="rId12" Type="http://schemas.openxmlformats.org/officeDocument/2006/relationships/oleObject" Target="../embeddings/oleObject5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18.bin"/><Relationship Id="rId11" Type="http://schemas.openxmlformats.org/officeDocument/2006/relationships/image" Target="../media/image326.wmf"/><Relationship Id="rId5" Type="http://schemas.openxmlformats.org/officeDocument/2006/relationships/image" Target="../media/image323.wmf"/><Relationship Id="rId10" Type="http://schemas.openxmlformats.org/officeDocument/2006/relationships/oleObject" Target="../embeddings/oleObject520.bin"/><Relationship Id="rId4" Type="http://schemas.openxmlformats.org/officeDocument/2006/relationships/oleObject" Target="../embeddings/oleObject517.bin"/><Relationship Id="rId9" Type="http://schemas.openxmlformats.org/officeDocument/2006/relationships/image" Target="../media/image325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4.bin"/><Relationship Id="rId13" Type="http://schemas.openxmlformats.org/officeDocument/2006/relationships/image" Target="../media/image332.wmf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329.wmf"/><Relationship Id="rId12" Type="http://schemas.openxmlformats.org/officeDocument/2006/relationships/oleObject" Target="../embeddings/oleObject5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523.bin"/><Relationship Id="rId11" Type="http://schemas.openxmlformats.org/officeDocument/2006/relationships/image" Target="../media/image331.wmf"/><Relationship Id="rId5" Type="http://schemas.openxmlformats.org/officeDocument/2006/relationships/image" Target="../media/image328.wmf"/><Relationship Id="rId15" Type="http://schemas.openxmlformats.org/officeDocument/2006/relationships/image" Target="../media/image333.wmf"/><Relationship Id="rId10" Type="http://schemas.openxmlformats.org/officeDocument/2006/relationships/oleObject" Target="../embeddings/oleObject525.bin"/><Relationship Id="rId4" Type="http://schemas.openxmlformats.org/officeDocument/2006/relationships/oleObject" Target="../embeddings/oleObject522.bin"/><Relationship Id="rId9" Type="http://schemas.openxmlformats.org/officeDocument/2006/relationships/image" Target="../media/image330.wmf"/><Relationship Id="rId14" Type="http://schemas.openxmlformats.org/officeDocument/2006/relationships/oleObject" Target="../embeddings/oleObject52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7" Type="http://schemas.openxmlformats.org/officeDocument/2006/relationships/image" Target="../media/image282.png"/><Relationship Id="rId2" Type="http://schemas.openxmlformats.org/officeDocument/2006/relationships/hyperlink" Target="http://ocw.aca.ntu.edu.tw/ntu-ocw/index.php/ocw/copyright_declaration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1.png"/><Relationship Id="rId4" Type="http://schemas.openxmlformats.org/officeDocument/2006/relationships/image" Target="../media/image3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ocw.aca.ntu.edu.tw/ntu-ocw/index.php/ocw/copyright_declar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19.png"/><Relationship Id="rId5" Type="http://schemas.openxmlformats.org/officeDocument/2006/relationships/oleObject" Target="../embeddings/oleObject528.bin"/><Relationship Id="rId4" Type="http://schemas.openxmlformats.org/officeDocument/2006/relationships/image" Target="../media/image28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1.bin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6.wmf"/><Relationship Id="rId7" Type="http://schemas.openxmlformats.org/officeDocument/2006/relationships/image" Target="../media/image9.wmf"/><Relationship Id="rId12" Type="http://schemas.openxmlformats.org/officeDocument/2006/relationships/image" Target="../media/image32.wmf"/><Relationship Id="rId17" Type="http://schemas.openxmlformats.org/officeDocument/2006/relationships/image" Target="../media/image34.wmf"/><Relationship Id="rId25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image" Target="../media/image39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0.bin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8.wmf"/><Relationship Id="rId15" Type="http://schemas.openxmlformats.org/officeDocument/2006/relationships/image" Target="../media/image33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35.wmf"/><Relationship Id="rId31" Type="http://schemas.openxmlformats.org/officeDocument/2006/relationships/image" Target="../media/image40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6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6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7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827584" y="2943225"/>
            <a:ext cx="7488832" cy="225681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21000"/>
                </a:schemeClr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8197" name="標題 1"/>
          <p:cNvSpPr>
            <a:spLocks noGrp="1"/>
          </p:cNvSpPr>
          <p:nvPr>
            <p:ph type="ctrTitle"/>
          </p:nvPr>
        </p:nvSpPr>
        <p:spPr bwMode="auto">
          <a:xfrm>
            <a:off x="1943100" y="1166813"/>
            <a:ext cx="5254625" cy="1101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2000" smtClean="0">
                <a:latin typeface="Mongolian Baiti" panose="03000500000000000000" pitchFamily="66" charset="0"/>
                <a:ea typeface="新細明體" panose="02020500000000000000" pitchFamily="18" charset="-120"/>
              </a:rPr>
              <a:t>National Taiwan University</a:t>
            </a:r>
            <a:br>
              <a:rPr lang="en-US" altLang="zh-TW" sz="2000" smtClean="0">
                <a:latin typeface="Mongolian Baiti" panose="03000500000000000000" pitchFamily="66" charset="0"/>
                <a:ea typeface="新細明體" panose="02020500000000000000" pitchFamily="18" charset="-120"/>
              </a:rPr>
            </a:br>
            <a:r>
              <a:rPr lang="en-US" altLang="zh-TW" sz="2000" smtClean="0">
                <a:latin typeface="Mongolian Baiti" panose="03000500000000000000" pitchFamily="66" charset="0"/>
                <a:ea typeface="新細明體" panose="02020500000000000000" pitchFamily="18" charset="-120"/>
              </a:rPr>
              <a:t>Material Mechanics</a:t>
            </a:r>
            <a:br>
              <a:rPr lang="en-US" altLang="zh-TW" sz="2000" smtClean="0">
                <a:latin typeface="Mongolian Baiti" panose="03000500000000000000" pitchFamily="66" charset="0"/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/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z="2800" b="1" smtClean="0">
                <a:latin typeface="MV Boli" panose="02000500030200090000" pitchFamily="2" charset="0"/>
                <a:ea typeface="新細明體" panose="02020500000000000000" pitchFamily="18" charset="-120"/>
              </a:rPr>
              <a:t>Chapter Seven</a:t>
            </a:r>
            <a:br>
              <a:rPr lang="en-US" altLang="zh-TW" sz="2800" b="1" smtClean="0">
                <a:latin typeface="MV Boli" panose="02000500030200090000" pitchFamily="2" charset="0"/>
                <a:ea typeface="新細明體" panose="02020500000000000000" pitchFamily="18" charset="-120"/>
              </a:rPr>
            </a:br>
            <a:r>
              <a:rPr lang="en-US" altLang="zh-TW" sz="1800" smtClean="0">
                <a:solidFill>
                  <a:srgbClr val="C00000"/>
                </a:solidFill>
                <a:latin typeface="Miriam Fixed" panose="020B0509050101010101" pitchFamily="49" charset="-79"/>
                <a:ea typeface="新細明體" panose="02020500000000000000" pitchFamily="18" charset="-120"/>
                <a:cs typeface="Miriam Fixed" panose="020B0509050101010101" pitchFamily="49" charset="-79"/>
              </a:rPr>
              <a:t>Analysis of Stress and Strain</a:t>
            </a:r>
            <a:endParaRPr lang="zh-TW" altLang="en-US" sz="1800" smtClean="0">
              <a:solidFill>
                <a:srgbClr val="C00000"/>
              </a:solidFill>
              <a:latin typeface="Miriam Fixed" panose="020B0509050101010101" pitchFamily="49" charset="-79"/>
              <a:ea typeface="新細明體" panose="02020500000000000000" pitchFamily="18" charset="-120"/>
              <a:cs typeface="Miriam Fixed" panose="020B0509050101010101" pitchFamily="49" charset="-79"/>
            </a:endParaRPr>
          </a:p>
        </p:txBody>
      </p:sp>
      <p:sp>
        <p:nvSpPr>
          <p:cNvPr id="8198" name="副標題 2"/>
          <p:cNvSpPr>
            <a:spLocks noGrp="1"/>
          </p:cNvSpPr>
          <p:nvPr>
            <p:ph type="subTitle" idx="1"/>
          </p:nvPr>
        </p:nvSpPr>
        <p:spPr bwMode="auto">
          <a:xfrm>
            <a:off x="252413" y="3400425"/>
            <a:ext cx="8640762" cy="35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國立臺灣大學土木工程學系</a:t>
            </a:r>
            <a:r>
              <a:rPr lang="en-US" altLang="zh-TW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黃尹男</a:t>
            </a:r>
            <a:r>
              <a:rPr lang="en-US" altLang="zh-TW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6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教授</a:t>
            </a:r>
          </a:p>
        </p:txBody>
      </p:sp>
      <p:sp>
        <p:nvSpPr>
          <p:cNvPr id="8199" name="矩形 5"/>
          <p:cNvSpPr>
            <a:spLocks noChangeArrowheads="1"/>
          </p:cNvSpPr>
          <p:nvPr/>
        </p:nvSpPr>
        <p:spPr bwMode="auto">
          <a:xfrm>
            <a:off x="973138" y="4249738"/>
            <a:ext cx="7199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1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1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本著作除另有註明外，採取</a:t>
            </a:r>
            <a:r>
              <a:rPr lang="zh-TW" altLang="en-US" sz="1100" b="1" u="sng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創用</a:t>
            </a:r>
            <a:r>
              <a:rPr lang="en-US" altLang="zh-TW" sz="1100" b="1" u="sng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CC</a:t>
            </a:r>
            <a:r>
              <a:rPr lang="zh-TW" altLang="en-US" sz="1100" b="1" u="sng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「姓名標示－非商業性－相同方式分享」臺灣</a:t>
            </a:r>
            <a:r>
              <a:rPr lang="en-US" altLang="zh-TW" sz="1100" b="1" u="sng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3.0</a:t>
            </a:r>
            <a:r>
              <a:rPr lang="zh-TW" altLang="en-US" sz="1100" b="1" u="sng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版</a:t>
            </a:r>
            <a:r>
              <a:rPr lang="zh-TW" altLang="en-US" sz="11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授權釋出</a:t>
            </a:r>
            <a:r>
              <a:rPr lang="en-US" altLang="zh-TW" sz="11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grpSp>
        <p:nvGrpSpPr>
          <p:cNvPr id="8200" name="群組 6"/>
          <p:cNvGrpSpPr>
            <a:grpSpLocks/>
          </p:cNvGrpSpPr>
          <p:nvPr/>
        </p:nvGrpSpPr>
        <p:grpSpPr bwMode="auto">
          <a:xfrm>
            <a:off x="3614738" y="3760788"/>
            <a:ext cx="2252662" cy="395287"/>
            <a:chOff x="3759389" y="3950716"/>
            <a:chExt cx="2252771" cy="395913"/>
          </a:xfrm>
        </p:grpSpPr>
        <p:pic>
          <p:nvPicPr>
            <p:cNvPr id="8201" name="Picture 15" descr="cc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389" y="4016095"/>
              <a:ext cx="740603" cy="26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2" descr="D:\創用CC符號\logo黑字透明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198" y="3950716"/>
              <a:ext cx="1352962" cy="39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手繪多邊形 61"/>
          <p:cNvSpPr>
            <a:spLocks/>
          </p:cNvSpPr>
          <p:nvPr/>
        </p:nvSpPr>
        <p:spPr bwMode="auto">
          <a:xfrm>
            <a:off x="4716463" y="4284663"/>
            <a:ext cx="3760787" cy="506412"/>
          </a:xfrm>
          <a:custGeom>
            <a:avLst/>
            <a:gdLst>
              <a:gd name="T0" fmla="*/ 78856 w 4417719"/>
              <a:gd name="T1" fmla="*/ 17 h 1144293"/>
              <a:gd name="T2" fmla="*/ 5719 w 4417719"/>
              <a:gd name="T3" fmla="*/ 145 h 1144293"/>
              <a:gd name="T4" fmla="*/ 213701 w 4417719"/>
              <a:gd name="T5" fmla="*/ 20 h 1144293"/>
              <a:gd name="T6" fmla="*/ 97140 w 4417719"/>
              <a:gd name="T7" fmla="*/ 261 h 1144293"/>
              <a:gd name="T8" fmla="*/ 343975 w 4417719"/>
              <a:gd name="T9" fmla="*/ 0 h 1144293"/>
              <a:gd name="T10" fmla="*/ 234271 w 4417719"/>
              <a:gd name="T11" fmla="*/ 330 h 1144293"/>
              <a:gd name="T12" fmla="*/ 503962 w 4417719"/>
              <a:gd name="T13" fmla="*/ 14 h 1144293"/>
              <a:gd name="T14" fmla="*/ 490249 w 4417719"/>
              <a:gd name="T15" fmla="*/ 231 h 1144293"/>
              <a:gd name="T16" fmla="*/ 622808 w 4417719"/>
              <a:gd name="T17" fmla="*/ 43 h 1144293"/>
              <a:gd name="T18" fmla="*/ 590811 w 4417719"/>
              <a:gd name="T19" fmla="*/ 264 h 1144293"/>
              <a:gd name="T20" fmla="*/ 590811 w 4417719"/>
              <a:gd name="T21" fmla="*/ 264 h 1144293"/>
              <a:gd name="T22" fmla="*/ 595381 w 4417719"/>
              <a:gd name="T23" fmla="*/ 313 h 1144293"/>
              <a:gd name="T24" fmla="*/ 741655 w 4417719"/>
              <a:gd name="T25" fmla="*/ 99 h 1144293"/>
              <a:gd name="T26" fmla="*/ 807934 w 4417719"/>
              <a:gd name="T27" fmla="*/ 165 h 1144293"/>
              <a:gd name="T28" fmla="*/ 869644 w 4417719"/>
              <a:gd name="T29" fmla="*/ 126 h 1144293"/>
              <a:gd name="T30" fmla="*/ 883357 w 4417719"/>
              <a:gd name="T31" fmla="*/ 178 h 11442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17719" h="1144293">
                <a:moveTo>
                  <a:pt x="394359" y="58402"/>
                </a:moveTo>
                <a:cubicBezTo>
                  <a:pt x="155281" y="280334"/>
                  <a:pt x="-83796" y="502267"/>
                  <a:pt x="28599" y="504172"/>
                </a:cubicBezTo>
                <a:cubicBezTo>
                  <a:pt x="140994" y="506077"/>
                  <a:pt x="992529" y="3157"/>
                  <a:pt x="1068729" y="69832"/>
                </a:cubicBezTo>
                <a:cubicBezTo>
                  <a:pt x="1144929" y="136507"/>
                  <a:pt x="377214" y="915652"/>
                  <a:pt x="485799" y="904222"/>
                </a:cubicBezTo>
                <a:cubicBezTo>
                  <a:pt x="594384" y="892792"/>
                  <a:pt x="1605939" y="-38753"/>
                  <a:pt x="1720239" y="1252"/>
                </a:cubicBezTo>
                <a:cubicBezTo>
                  <a:pt x="1834539" y="41257"/>
                  <a:pt x="1038249" y="1136632"/>
                  <a:pt x="1171599" y="1144252"/>
                </a:cubicBezTo>
                <a:cubicBezTo>
                  <a:pt x="1304949" y="1151872"/>
                  <a:pt x="2306979" y="104122"/>
                  <a:pt x="2520339" y="46972"/>
                </a:cubicBezTo>
                <a:cubicBezTo>
                  <a:pt x="2733699" y="-10178"/>
                  <a:pt x="2352699" y="784207"/>
                  <a:pt x="2451759" y="801352"/>
                </a:cubicBezTo>
                <a:cubicBezTo>
                  <a:pt x="2550819" y="818497"/>
                  <a:pt x="3030879" y="130792"/>
                  <a:pt x="3114699" y="149842"/>
                </a:cubicBezTo>
                <a:cubicBezTo>
                  <a:pt x="3198519" y="168892"/>
                  <a:pt x="2954679" y="915652"/>
                  <a:pt x="2954679" y="915652"/>
                </a:cubicBezTo>
                <a:cubicBezTo>
                  <a:pt x="2958489" y="944227"/>
                  <a:pt x="2851809" y="1182352"/>
                  <a:pt x="2977539" y="1087102"/>
                </a:cubicBezTo>
                <a:cubicBezTo>
                  <a:pt x="3103269" y="991852"/>
                  <a:pt x="3531894" y="429877"/>
                  <a:pt x="3709059" y="344152"/>
                </a:cubicBezTo>
                <a:cubicBezTo>
                  <a:pt x="3886224" y="258427"/>
                  <a:pt x="3933849" y="557512"/>
                  <a:pt x="4040529" y="572752"/>
                </a:cubicBezTo>
                <a:cubicBezTo>
                  <a:pt x="4147209" y="587992"/>
                  <a:pt x="4286274" y="427972"/>
                  <a:pt x="4349139" y="435592"/>
                </a:cubicBezTo>
                <a:cubicBezTo>
                  <a:pt x="4412004" y="443212"/>
                  <a:pt x="4414861" y="530842"/>
                  <a:pt x="4417719" y="618472"/>
                </a:cubicBezTo>
              </a:path>
            </a:pathLst>
          </a:custGeom>
          <a:noFill/>
          <a:ln w="193675" cap="flat" cmpd="sng" algn="ctr">
            <a:solidFill>
              <a:srgbClr val="E2E2F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4283075" y="3676650"/>
            <a:ext cx="4249738" cy="506413"/>
          </a:xfrm>
          <a:custGeom>
            <a:avLst/>
            <a:gdLst>
              <a:gd name="T0" fmla="*/ 267646 w 4417719"/>
              <a:gd name="T1" fmla="*/ 17 h 1144293"/>
              <a:gd name="T2" fmla="*/ 19410 w 4417719"/>
              <a:gd name="T3" fmla="*/ 145 h 1144293"/>
              <a:gd name="T4" fmla="*/ 725329 w 4417719"/>
              <a:gd name="T5" fmla="*/ 20 h 1144293"/>
              <a:gd name="T6" fmla="*/ 329704 w 4417719"/>
              <a:gd name="T7" fmla="*/ 261 h 1144293"/>
              <a:gd name="T8" fmla="*/ 1167497 w 4417719"/>
              <a:gd name="T9" fmla="*/ 0 h 1144293"/>
              <a:gd name="T10" fmla="*/ 795145 w 4417719"/>
              <a:gd name="T11" fmla="*/ 330 h 1144293"/>
              <a:gd name="T12" fmla="*/ 1710511 w 4417719"/>
              <a:gd name="T13" fmla="*/ 14 h 1144293"/>
              <a:gd name="T14" fmla="*/ 1663969 w 4417719"/>
              <a:gd name="T15" fmla="*/ 231 h 1144293"/>
              <a:gd name="T16" fmla="*/ 2113894 w 4417719"/>
              <a:gd name="T17" fmla="*/ 43 h 1144293"/>
              <a:gd name="T18" fmla="*/ 2005291 w 4417719"/>
              <a:gd name="T19" fmla="*/ 264 h 1144293"/>
              <a:gd name="T20" fmla="*/ 2005291 w 4417719"/>
              <a:gd name="T21" fmla="*/ 264 h 1144293"/>
              <a:gd name="T22" fmla="*/ 2020806 w 4417719"/>
              <a:gd name="T23" fmla="*/ 313 h 1144293"/>
              <a:gd name="T24" fmla="*/ 2517278 w 4417719"/>
              <a:gd name="T25" fmla="*/ 99 h 1144293"/>
              <a:gd name="T26" fmla="*/ 2742239 w 4417719"/>
              <a:gd name="T27" fmla="*/ 165 h 1144293"/>
              <a:gd name="T28" fmla="*/ 2951689 w 4417719"/>
              <a:gd name="T29" fmla="*/ 126 h 1144293"/>
              <a:gd name="T30" fmla="*/ 2998232 w 4417719"/>
              <a:gd name="T31" fmla="*/ 178 h 114429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417719" h="1144293">
                <a:moveTo>
                  <a:pt x="394359" y="58402"/>
                </a:moveTo>
                <a:cubicBezTo>
                  <a:pt x="155281" y="280334"/>
                  <a:pt x="-83796" y="502267"/>
                  <a:pt x="28599" y="504172"/>
                </a:cubicBezTo>
                <a:cubicBezTo>
                  <a:pt x="140994" y="506077"/>
                  <a:pt x="992529" y="3157"/>
                  <a:pt x="1068729" y="69832"/>
                </a:cubicBezTo>
                <a:cubicBezTo>
                  <a:pt x="1144929" y="136507"/>
                  <a:pt x="377214" y="915652"/>
                  <a:pt x="485799" y="904222"/>
                </a:cubicBezTo>
                <a:cubicBezTo>
                  <a:pt x="594384" y="892792"/>
                  <a:pt x="1605939" y="-38753"/>
                  <a:pt x="1720239" y="1252"/>
                </a:cubicBezTo>
                <a:cubicBezTo>
                  <a:pt x="1834539" y="41257"/>
                  <a:pt x="1038249" y="1136632"/>
                  <a:pt x="1171599" y="1144252"/>
                </a:cubicBezTo>
                <a:cubicBezTo>
                  <a:pt x="1304949" y="1151872"/>
                  <a:pt x="2306979" y="104122"/>
                  <a:pt x="2520339" y="46972"/>
                </a:cubicBezTo>
                <a:cubicBezTo>
                  <a:pt x="2733699" y="-10178"/>
                  <a:pt x="2352699" y="784207"/>
                  <a:pt x="2451759" y="801352"/>
                </a:cubicBezTo>
                <a:cubicBezTo>
                  <a:pt x="2550819" y="818497"/>
                  <a:pt x="3030879" y="130792"/>
                  <a:pt x="3114699" y="149842"/>
                </a:cubicBezTo>
                <a:cubicBezTo>
                  <a:pt x="3198519" y="168892"/>
                  <a:pt x="2954679" y="915652"/>
                  <a:pt x="2954679" y="915652"/>
                </a:cubicBezTo>
                <a:cubicBezTo>
                  <a:pt x="2958489" y="944227"/>
                  <a:pt x="2851809" y="1182352"/>
                  <a:pt x="2977539" y="1087102"/>
                </a:cubicBezTo>
                <a:cubicBezTo>
                  <a:pt x="3103269" y="991852"/>
                  <a:pt x="3531894" y="429877"/>
                  <a:pt x="3709059" y="344152"/>
                </a:cubicBezTo>
                <a:cubicBezTo>
                  <a:pt x="3886224" y="258427"/>
                  <a:pt x="3933849" y="557512"/>
                  <a:pt x="4040529" y="572752"/>
                </a:cubicBezTo>
                <a:cubicBezTo>
                  <a:pt x="4147209" y="587992"/>
                  <a:pt x="4286274" y="427972"/>
                  <a:pt x="4349139" y="435592"/>
                </a:cubicBezTo>
                <a:cubicBezTo>
                  <a:pt x="4412004" y="443212"/>
                  <a:pt x="4414861" y="530842"/>
                  <a:pt x="4417719" y="618472"/>
                </a:cubicBezTo>
              </a:path>
            </a:pathLst>
          </a:custGeom>
          <a:noFill/>
          <a:ln w="193675" cap="flat" cmpd="sng" algn="ctr">
            <a:solidFill>
              <a:srgbClr val="CC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5CDF7-484A-4E60-B5CC-49AF1B71E269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10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2458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角錐力平衡方程式可以利用三角函數性質來化簡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3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25459"/>
              </p:ext>
            </p:extLst>
          </p:nvPr>
        </p:nvGraphicFramePr>
        <p:xfrm>
          <a:off x="4260850" y="3632200"/>
          <a:ext cx="43783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9" name="Equation" r:id="rId4" imgW="2616200" imgH="838200" progId="Equation.DSMT4">
                  <p:embed/>
                </p:oleObj>
              </mc:Choice>
              <mc:Fallback>
                <p:oleObj name="Equation" r:id="rId4" imgW="2616200" imgH="8382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3632200"/>
                        <a:ext cx="43783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物件 3"/>
          <p:cNvGraphicFramePr>
            <a:graphicFrameLocks noChangeAspect="1"/>
          </p:cNvGraphicFramePr>
          <p:nvPr/>
        </p:nvGraphicFramePr>
        <p:xfrm>
          <a:off x="2708275" y="893763"/>
          <a:ext cx="557212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0" name="Equation" r:id="rId6" imgW="3543300" imgH="965200" progId="Equation.DSMT4">
                  <p:embed/>
                </p:oleObj>
              </mc:Choice>
              <mc:Fallback>
                <p:oleObj name="Equation" r:id="rId6" imgW="3543300" imgH="9652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893763"/>
                        <a:ext cx="5572125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迴轉箭號 7"/>
          <p:cNvSpPr/>
          <p:nvPr/>
        </p:nvSpPr>
        <p:spPr bwMode="auto">
          <a:xfrm rot="5400000" flipV="1">
            <a:off x="2107813" y="2387600"/>
            <a:ext cx="2017713" cy="1362075"/>
          </a:xfrm>
          <a:prstGeom prst="uturnArrow">
            <a:avLst>
              <a:gd name="adj1" fmla="val 7876"/>
              <a:gd name="adj2" fmla="val 10379"/>
              <a:gd name="adj3" fmla="val 15814"/>
              <a:gd name="adj4" fmla="val 45585"/>
              <a:gd name="adj5" fmla="val 93285"/>
            </a:avLst>
          </a:prstGeom>
          <a:noFill/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17500" dir="2700000" algn="ctr">
              <a:srgbClr val="207488">
                <a:alpha val="72941"/>
              </a:srgb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4284663" y="879475"/>
            <a:ext cx="2951162" cy="1390650"/>
            <a:chOff x="4283968" y="879562"/>
            <a:chExt cx="2952328" cy="1390534"/>
          </a:xfrm>
        </p:grpSpPr>
        <p:cxnSp>
          <p:nvCxnSpPr>
            <p:cNvPr id="24595" name="直線接點 10"/>
            <p:cNvCxnSpPr>
              <a:cxnSpLocks noChangeShapeType="1"/>
            </p:cNvCxnSpPr>
            <p:nvPr/>
          </p:nvCxnSpPr>
          <p:spPr bwMode="auto">
            <a:xfrm>
              <a:off x="4319972" y="893184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96" name="直線接點 40"/>
            <p:cNvCxnSpPr>
              <a:cxnSpLocks noChangeShapeType="1"/>
            </p:cNvCxnSpPr>
            <p:nvPr/>
          </p:nvCxnSpPr>
          <p:spPr bwMode="auto">
            <a:xfrm>
              <a:off x="5076056" y="879562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97" name="直線接點 41"/>
            <p:cNvCxnSpPr>
              <a:cxnSpLocks noChangeShapeType="1"/>
            </p:cNvCxnSpPr>
            <p:nvPr/>
          </p:nvCxnSpPr>
          <p:spPr bwMode="auto">
            <a:xfrm>
              <a:off x="6876256" y="893184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98" name="直線接點 42"/>
            <p:cNvCxnSpPr>
              <a:cxnSpLocks noChangeShapeType="1"/>
            </p:cNvCxnSpPr>
            <p:nvPr/>
          </p:nvCxnSpPr>
          <p:spPr bwMode="auto">
            <a:xfrm>
              <a:off x="6300192" y="1275606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99" name="直線接點 43"/>
            <p:cNvCxnSpPr>
              <a:cxnSpLocks noChangeShapeType="1"/>
            </p:cNvCxnSpPr>
            <p:nvPr/>
          </p:nvCxnSpPr>
          <p:spPr bwMode="auto">
            <a:xfrm>
              <a:off x="4463988" y="1289228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0" name="直線接點 44"/>
            <p:cNvCxnSpPr>
              <a:cxnSpLocks noChangeShapeType="1"/>
            </p:cNvCxnSpPr>
            <p:nvPr/>
          </p:nvCxnSpPr>
          <p:spPr bwMode="auto">
            <a:xfrm>
              <a:off x="4283968" y="1635646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1" name="直線接點 45"/>
            <p:cNvCxnSpPr>
              <a:cxnSpLocks noChangeShapeType="1"/>
            </p:cNvCxnSpPr>
            <p:nvPr/>
          </p:nvCxnSpPr>
          <p:spPr bwMode="auto">
            <a:xfrm>
              <a:off x="5112060" y="1599642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2" name="直線接點 46"/>
            <p:cNvCxnSpPr>
              <a:cxnSpLocks noChangeShapeType="1"/>
            </p:cNvCxnSpPr>
            <p:nvPr/>
          </p:nvCxnSpPr>
          <p:spPr bwMode="auto">
            <a:xfrm>
              <a:off x="6984268" y="1599642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3" name="直線接點 47"/>
            <p:cNvCxnSpPr>
              <a:cxnSpLocks noChangeShapeType="1"/>
            </p:cNvCxnSpPr>
            <p:nvPr/>
          </p:nvCxnSpPr>
          <p:spPr bwMode="auto">
            <a:xfrm>
              <a:off x="6300192" y="1959682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604" name="直線接點 48"/>
            <p:cNvCxnSpPr>
              <a:cxnSpLocks noChangeShapeType="1"/>
            </p:cNvCxnSpPr>
            <p:nvPr/>
          </p:nvCxnSpPr>
          <p:spPr bwMode="auto">
            <a:xfrm>
              <a:off x="4427984" y="1959682"/>
              <a:ext cx="252028" cy="31041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2771775" y="2535238"/>
            <a:ext cx="1489075" cy="957262"/>
            <a:chOff x="3346490" y="2537344"/>
            <a:chExt cx="1489533" cy="955895"/>
          </a:xfrm>
        </p:grpSpPr>
        <p:graphicFrame>
          <p:nvGraphicFramePr>
            <p:cNvPr id="24593" name="物件 12"/>
            <p:cNvGraphicFramePr>
              <a:graphicFrameLocks noChangeAspect="1"/>
            </p:cNvGraphicFramePr>
            <p:nvPr/>
          </p:nvGraphicFramePr>
          <p:xfrm>
            <a:off x="3431868" y="2644627"/>
            <a:ext cx="1331912" cy="700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31" name="Equation" r:id="rId8" imgW="1282700" imgH="673100" progId="Equation.DSMT4">
                    <p:embed/>
                  </p:oleObj>
                </mc:Choice>
                <mc:Fallback>
                  <p:oleObj name="Equation" r:id="rId8" imgW="1282700" imgH="673100" progId="Equation.DSMT4">
                    <p:embed/>
                    <p:pic>
                      <p:nvPicPr>
                        <p:cNvPr id="0" name="物件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1868" y="2644627"/>
                          <a:ext cx="1331912" cy="700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4" name="圓角矩形 13"/>
            <p:cNvSpPr>
              <a:spLocks noChangeArrowheads="1"/>
            </p:cNvSpPr>
            <p:nvPr/>
          </p:nvSpPr>
          <p:spPr bwMode="auto">
            <a:xfrm>
              <a:off x="3346490" y="2537344"/>
              <a:ext cx="1489533" cy="955895"/>
            </a:xfrm>
            <a:prstGeom prst="roundRect">
              <a:avLst>
                <a:gd name="adj" fmla="val 30417"/>
              </a:avLst>
            </a:prstGeom>
            <a:noFill/>
            <a:ln w="57150" algn="ctr">
              <a:solidFill>
                <a:srgbClr val="D6ECE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graphicFrame>
        <p:nvGraphicFramePr>
          <p:cNvPr id="54" name="物件 3"/>
          <p:cNvGraphicFramePr>
            <a:graphicFrameLocks noChangeAspect="1"/>
          </p:cNvGraphicFramePr>
          <p:nvPr/>
        </p:nvGraphicFramePr>
        <p:xfrm>
          <a:off x="4464050" y="2571750"/>
          <a:ext cx="4068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" name="Equation" r:id="rId10" imgW="3048000" imgH="508000" progId="Equation.DSMT4">
                  <p:embed/>
                </p:oleObj>
              </mc:Choice>
              <mc:Fallback>
                <p:oleObj name="Equation" r:id="rId10" imgW="3048000" imgH="5080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571750"/>
                        <a:ext cx="40687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線接點 16"/>
          <p:cNvCxnSpPr>
            <a:cxnSpLocks noChangeShapeType="1"/>
          </p:cNvCxnSpPr>
          <p:nvPr/>
        </p:nvCxnSpPr>
        <p:spPr bwMode="auto">
          <a:xfrm>
            <a:off x="6300788" y="1203325"/>
            <a:ext cx="1800225" cy="0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接點 57"/>
          <p:cNvCxnSpPr>
            <a:cxnSpLocks noChangeShapeType="1"/>
          </p:cNvCxnSpPr>
          <p:nvPr/>
        </p:nvCxnSpPr>
        <p:spPr bwMode="auto">
          <a:xfrm>
            <a:off x="5727700" y="1585913"/>
            <a:ext cx="1800225" cy="0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線接點 59"/>
          <p:cNvCxnSpPr>
            <a:cxnSpLocks noChangeShapeType="1"/>
          </p:cNvCxnSpPr>
          <p:nvPr/>
        </p:nvCxnSpPr>
        <p:spPr bwMode="auto">
          <a:xfrm>
            <a:off x="5761038" y="2932113"/>
            <a:ext cx="1547812" cy="0"/>
          </a:xfrm>
          <a:prstGeom prst="lin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文字方塊 1"/>
          <p:cNvSpPr txBox="1"/>
          <p:nvPr/>
        </p:nvSpPr>
        <p:spPr>
          <a:xfrm>
            <a:off x="2462197" y="412342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應力旋轉</a:t>
            </a:r>
            <a:r>
              <a:rPr lang="el-GR" altLang="zh-TW" b="1" dirty="0" smtClean="0">
                <a:solidFill>
                  <a:srgbClr val="FF0000"/>
                </a:solidFill>
              </a:rPr>
              <a:t>θ</a:t>
            </a:r>
            <a:r>
              <a:rPr lang="zh-TW" altLang="en-US" b="1" dirty="0" smtClean="0">
                <a:solidFill>
                  <a:srgbClr val="FF0000"/>
                </a:solidFill>
              </a:rPr>
              <a:t>角度後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轉換公式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B29837-C6DB-41FE-88F0-794857BB4FC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11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26627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000" b="1" dirty="0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逆時針為正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旋轉物體以及座標軸方向，找出對應該平面的平面應力大小。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29" name="Text Box 125"/>
          <p:cNvSpPr txBox="1">
            <a:spLocks noChangeArrowheads="1"/>
          </p:cNvSpPr>
          <p:nvPr/>
        </p:nvSpPr>
        <p:spPr bwMode="auto">
          <a:xfrm>
            <a:off x="2402682" y="353727"/>
            <a:ext cx="58975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transformation</a:t>
            </a:r>
          </a:p>
          <a:p>
            <a:pPr algn="ctr">
              <a:spcBef>
                <a:spcPts val="0"/>
              </a:spcBef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換以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y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方向來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26630" name="群組 14"/>
          <p:cNvGrpSpPr>
            <a:grpSpLocks/>
          </p:cNvGrpSpPr>
          <p:nvPr/>
        </p:nvGrpSpPr>
        <p:grpSpPr bwMode="auto">
          <a:xfrm>
            <a:off x="1995488" y="842963"/>
            <a:ext cx="3243262" cy="3141662"/>
            <a:chOff x="2308626" y="1050755"/>
            <a:chExt cx="3242848" cy="3141175"/>
          </a:xfrm>
        </p:grpSpPr>
        <p:grpSp>
          <p:nvGrpSpPr>
            <p:cNvPr id="26667" name="群組 11"/>
            <p:cNvGrpSpPr>
              <a:grpSpLocks/>
            </p:cNvGrpSpPr>
            <p:nvPr/>
          </p:nvGrpSpPr>
          <p:grpSpPr bwMode="auto">
            <a:xfrm>
              <a:off x="3602928" y="1401868"/>
              <a:ext cx="1692000" cy="1728192"/>
              <a:chOff x="3602928" y="1131590"/>
              <a:chExt cx="1692000" cy="1728192"/>
            </a:xfrm>
          </p:grpSpPr>
          <p:cxnSp>
            <p:nvCxnSpPr>
              <p:cNvPr id="26686" name="直線接點 8"/>
              <p:cNvCxnSpPr>
                <a:cxnSpLocks noChangeShapeType="1"/>
              </p:cNvCxnSpPr>
              <p:nvPr/>
            </p:nvCxnSpPr>
            <p:spPr bwMode="auto">
              <a:xfrm flipV="1">
                <a:off x="3602928" y="1131590"/>
                <a:ext cx="0" cy="171816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87" name="直線接點 10"/>
              <p:cNvCxnSpPr>
                <a:cxnSpLocks noChangeShapeType="1"/>
              </p:cNvCxnSpPr>
              <p:nvPr/>
            </p:nvCxnSpPr>
            <p:spPr bwMode="auto">
              <a:xfrm>
                <a:off x="3602928" y="2859782"/>
                <a:ext cx="1692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6" name="圓角矩形 55"/>
            <p:cNvSpPr/>
            <p:nvPr/>
          </p:nvSpPr>
          <p:spPr bwMode="auto">
            <a:xfrm>
              <a:off x="3048307" y="2590391"/>
              <a:ext cx="1101584" cy="1028541"/>
            </a:xfrm>
            <a:prstGeom prst="roundRect">
              <a:avLst>
                <a:gd name="adj" fmla="val 3428"/>
              </a:avLst>
            </a:prstGeom>
            <a:pattFill prst="dkHorz">
              <a:fgClr>
                <a:schemeClr val="accent5">
                  <a:lumMod val="90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dirty="0" smtClean="0">
                <a:solidFill>
                  <a:srgbClr val="404040"/>
                </a:solidFill>
                <a:ea typeface="新細明體" panose="02020500000000000000" pitchFamily="18" charset="-120"/>
              </a:endParaRPr>
            </a:p>
          </p:txBody>
        </p:sp>
        <p:grpSp>
          <p:nvGrpSpPr>
            <p:cNvPr id="26669" name="群組 58"/>
            <p:cNvGrpSpPr>
              <a:grpSpLocks/>
            </p:cNvGrpSpPr>
            <p:nvPr/>
          </p:nvGrpSpPr>
          <p:grpSpPr bwMode="auto">
            <a:xfrm>
              <a:off x="3461597" y="1679234"/>
              <a:ext cx="295146" cy="2512696"/>
              <a:chOff x="3805345" y="1282763"/>
              <a:chExt cx="294830" cy="2512950"/>
            </a:xfrm>
          </p:grpSpPr>
          <p:cxnSp>
            <p:nvCxnSpPr>
              <p:cNvPr id="26683" name="直線單箭頭接點 49"/>
              <p:cNvCxnSpPr>
                <a:cxnSpLocks noChangeShapeType="1"/>
              </p:cNvCxnSpPr>
              <p:nvPr/>
            </p:nvCxnSpPr>
            <p:spPr bwMode="auto">
              <a:xfrm rot="5400000" flipH="1">
                <a:off x="3677444" y="1905794"/>
                <a:ext cx="541338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84" name="直線單箭頭接點 5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3676650" y="35258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26685" name="物件 62"/>
              <p:cNvGraphicFramePr>
                <a:graphicFrameLocks noChangeAspect="1"/>
              </p:cNvGraphicFramePr>
              <p:nvPr/>
            </p:nvGraphicFramePr>
            <p:xfrm>
              <a:off x="3805345" y="1282763"/>
              <a:ext cx="294830" cy="350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44" name="Equation" r:id="rId4" imgW="203112" imgH="241195" progId="Equation.DSMT4">
                      <p:embed/>
                    </p:oleObj>
                  </mc:Choice>
                  <mc:Fallback>
                    <p:oleObj name="Equation" r:id="rId4" imgW="203112" imgH="241195" progId="Equation.DSMT4">
                      <p:embed/>
                      <p:pic>
                        <p:nvPicPr>
                          <p:cNvPr id="0" name="物件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5345" y="1282763"/>
                            <a:ext cx="294830" cy="350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670" name="群組 63"/>
            <p:cNvGrpSpPr>
              <a:grpSpLocks/>
            </p:cNvGrpSpPr>
            <p:nvPr/>
          </p:nvGrpSpPr>
          <p:grpSpPr bwMode="auto">
            <a:xfrm>
              <a:off x="3327398" y="2224230"/>
              <a:ext cx="1082720" cy="1572729"/>
              <a:chOff x="3671900" y="1827696"/>
              <a:chExt cx="1082720" cy="1572729"/>
            </a:xfrm>
          </p:grpSpPr>
          <p:cxnSp>
            <p:nvCxnSpPr>
              <p:cNvPr id="26680" name="直線單箭頭接點 57"/>
              <p:cNvCxnSpPr>
                <a:cxnSpLocks noChangeShapeType="1"/>
              </p:cNvCxnSpPr>
              <p:nvPr/>
            </p:nvCxnSpPr>
            <p:spPr bwMode="auto">
              <a:xfrm>
                <a:off x="3671900" y="2031690"/>
                <a:ext cx="5969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81" name="直線單箭頭接點 58"/>
              <p:cNvCxnSpPr>
                <a:cxnSpLocks noChangeShapeType="1"/>
              </p:cNvCxnSpPr>
              <p:nvPr/>
            </p:nvCxnSpPr>
            <p:spPr bwMode="auto">
              <a:xfrm flipH="1">
                <a:off x="3671900" y="3400425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26682" name="物件 64"/>
              <p:cNvGraphicFramePr>
                <a:graphicFrameLocks noChangeAspect="1"/>
              </p:cNvGraphicFramePr>
              <p:nvPr/>
            </p:nvGraphicFramePr>
            <p:xfrm>
              <a:off x="4411720" y="1827696"/>
              <a:ext cx="342900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45" name="Equation" r:id="rId6" imgW="203112" imgH="241195" progId="Equation.DSMT4">
                      <p:embed/>
                    </p:oleObj>
                  </mc:Choice>
                  <mc:Fallback>
                    <p:oleObj name="Equation" r:id="rId6" imgW="203112" imgH="241195" progId="Equation.DSMT4">
                      <p:embed/>
                      <p:pic>
                        <p:nvPicPr>
                          <p:cNvPr id="0" name="物件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1720" y="1827696"/>
                            <a:ext cx="342900" cy="4079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671" name="群組 68"/>
            <p:cNvGrpSpPr>
              <a:grpSpLocks/>
            </p:cNvGrpSpPr>
            <p:nvPr/>
          </p:nvGrpSpPr>
          <p:grpSpPr bwMode="auto">
            <a:xfrm>
              <a:off x="2895585" y="2750696"/>
              <a:ext cx="1360486" cy="613565"/>
              <a:chOff x="3240088" y="2354162"/>
              <a:chExt cx="1360486" cy="613565"/>
            </a:xfrm>
          </p:grpSpPr>
          <p:cxnSp>
            <p:nvCxnSpPr>
              <p:cNvPr id="26678" name="直線單箭頭接點 59"/>
              <p:cNvCxnSpPr>
                <a:cxnSpLocks noChangeShapeType="1"/>
              </p:cNvCxnSpPr>
              <p:nvPr/>
            </p:nvCxnSpPr>
            <p:spPr bwMode="auto">
              <a:xfrm flipV="1">
                <a:off x="4600574" y="2354162"/>
                <a:ext cx="0" cy="61200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79" name="直線單箭頭接點 6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934088" y="2661727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672" name="群組 73"/>
            <p:cNvGrpSpPr>
              <a:grpSpLocks/>
            </p:cNvGrpSpPr>
            <p:nvPr/>
          </p:nvGrpSpPr>
          <p:grpSpPr bwMode="auto">
            <a:xfrm>
              <a:off x="2308626" y="3120028"/>
              <a:ext cx="2397025" cy="376684"/>
              <a:chOff x="2642741" y="2667000"/>
              <a:chExt cx="2397572" cy="377136"/>
            </a:xfrm>
          </p:grpSpPr>
          <p:cxnSp>
            <p:nvCxnSpPr>
              <p:cNvPr id="26675" name="直線單箭頭接點 40"/>
              <p:cNvCxnSpPr>
                <a:cxnSpLocks noChangeShapeType="1"/>
              </p:cNvCxnSpPr>
              <p:nvPr/>
            </p:nvCxnSpPr>
            <p:spPr bwMode="auto">
              <a:xfrm>
                <a:off x="4500563" y="26876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76" name="直線單箭頭接點 48"/>
              <p:cNvCxnSpPr>
                <a:cxnSpLocks noChangeShapeType="1"/>
              </p:cNvCxnSpPr>
              <p:nvPr/>
            </p:nvCxnSpPr>
            <p:spPr bwMode="auto">
              <a:xfrm flipH="1">
                <a:off x="2843213" y="2667000"/>
                <a:ext cx="541337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26677" name="物件 4"/>
              <p:cNvGraphicFramePr>
                <a:graphicFrameLocks noChangeAspect="1"/>
              </p:cNvGraphicFramePr>
              <p:nvPr/>
            </p:nvGraphicFramePr>
            <p:xfrm>
              <a:off x="2642741" y="2667674"/>
              <a:ext cx="314315" cy="376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946" name="Equation" r:id="rId8" imgW="190500" imgH="228600" progId="Equation.DSMT4">
                      <p:embed/>
                    </p:oleObj>
                  </mc:Choice>
                  <mc:Fallback>
                    <p:oleObj name="Equation" r:id="rId8" imgW="190500" imgH="228600" progId="Equation.DSMT4">
                      <p:embed/>
                      <p:pic>
                        <p:nvPicPr>
                          <p:cNvPr id="0" name="物件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2741" y="2667674"/>
                            <a:ext cx="314315" cy="376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673" name="文字方塊 13"/>
            <p:cNvSpPr txBox="1">
              <a:spLocks noChangeArrowheads="1"/>
            </p:cNvSpPr>
            <p:nvPr/>
          </p:nvSpPr>
          <p:spPr bwMode="auto">
            <a:xfrm>
              <a:off x="3461597" y="105075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>
                  <a:ea typeface="新細明體" panose="02020500000000000000" pitchFamily="18" charset="-120"/>
                </a:rPr>
                <a:t>x</a:t>
              </a:r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6674" name="文字方塊 78"/>
            <p:cNvSpPr txBox="1">
              <a:spLocks noChangeArrowheads="1"/>
            </p:cNvSpPr>
            <p:nvPr/>
          </p:nvSpPr>
          <p:spPr bwMode="auto">
            <a:xfrm>
              <a:off x="5251392" y="2919684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>
                  <a:ea typeface="新細明體" panose="02020500000000000000" pitchFamily="18" charset="-120"/>
                </a:rPr>
                <a:t>y</a:t>
              </a:r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grpSp>
        <p:nvGrpSpPr>
          <p:cNvPr id="26631" name="群組 101"/>
          <p:cNvGrpSpPr>
            <a:grpSpLocks/>
          </p:cNvGrpSpPr>
          <p:nvPr/>
        </p:nvGrpSpPr>
        <p:grpSpPr bwMode="auto">
          <a:xfrm rot="-1894869">
            <a:off x="5227638" y="1017588"/>
            <a:ext cx="2965450" cy="2789237"/>
            <a:chOff x="2509053" y="1401868"/>
            <a:chExt cx="2965875" cy="2790063"/>
          </a:xfrm>
        </p:grpSpPr>
        <p:grpSp>
          <p:nvGrpSpPr>
            <p:cNvPr id="26651" name="群組 102"/>
            <p:cNvGrpSpPr>
              <a:grpSpLocks/>
            </p:cNvGrpSpPr>
            <p:nvPr/>
          </p:nvGrpSpPr>
          <p:grpSpPr bwMode="auto">
            <a:xfrm>
              <a:off x="3602928" y="1401868"/>
              <a:ext cx="1872000" cy="1728192"/>
              <a:chOff x="3602928" y="1131590"/>
              <a:chExt cx="1872000" cy="1728192"/>
            </a:xfrm>
          </p:grpSpPr>
          <p:cxnSp>
            <p:nvCxnSpPr>
              <p:cNvPr id="26665" name="直線接點 122"/>
              <p:cNvCxnSpPr>
                <a:cxnSpLocks noChangeShapeType="1"/>
              </p:cNvCxnSpPr>
              <p:nvPr/>
            </p:nvCxnSpPr>
            <p:spPr bwMode="auto">
              <a:xfrm>
                <a:off x="3602928" y="2859782"/>
                <a:ext cx="1872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66" name="直線接點 121"/>
              <p:cNvCxnSpPr>
                <a:cxnSpLocks noChangeShapeType="1"/>
              </p:cNvCxnSpPr>
              <p:nvPr/>
            </p:nvCxnSpPr>
            <p:spPr bwMode="auto">
              <a:xfrm flipV="1">
                <a:off x="3602928" y="1131590"/>
                <a:ext cx="0" cy="171816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" name="圓角矩形 103"/>
            <p:cNvSpPr/>
            <p:nvPr/>
          </p:nvSpPr>
          <p:spPr bwMode="auto">
            <a:xfrm>
              <a:off x="3046774" y="2580993"/>
              <a:ext cx="1100295" cy="1029005"/>
            </a:xfrm>
            <a:prstGeom prst="roundRect">
              <a:avLst>
                <a:gd name="adj" fmla="val 3428"/>
              </a:avLst>
            </a:prstGeom>
            <a:pattFill prst="dkHorz">
              <a:fgClr>
                <a:schemeClr val="accent5">
                  <a:lumMod val="90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dirty="0" smtClean="0">
                <a:solidFill>
                  <a:srgbClr val="404040"/>
                </a:solidFill>
                <a:ea typeface="新細明體" panose="02020500000000000000" pitchFamily="18" charset="-120"/>
              </a:endParaRPr>
            </a:p>
          </p:txBody>
        </p:sp>
        <p:grpSp>
          <p:nvGrpSpPr>
            <p:cNvPr id="26653" name="群組 104"/>
            <p:cNvGrpSpPr>
              <a:grpSpLocks/>
            </p:cNvGrpSpPr>
            <p:nvPr/>
          </p:nvGrpSpPr>
          <p:grpSpPr bwMode="auto">
            <a:xfrm>
              <a:off x="3603669" y="2031561"/>
              <a:ext cx="1590" cy="2160370"/>
              <a:chOff x="3946525" y="1635125"/>
              <a:chExt cx="1588" cy="2160588"/>
            </a:xfrm>
          </p:grpSpPr>
          <p:cxnSp>
            <p:nvCxnSpPr>
              <p:cNvPr id="26663" name="直線單箭頭接點 49"/>
              <p:cNvCxnSpPr>
                <a:cxnSpLocks noChangeShapeType="1"/>
              </p:cNvCxnSpPr>
              <p:nvPr/>
            </p:nvCxnSpPr>
            <p:spPr bwMode="auto">
              <a:xfrm rot="5400000" flipH="1">
                <a:off x="3677444" y="1905794"/>
                <a:ext cx="541338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64" name="直線單箭頭接點 5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3676650" y="35258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654" name="群組 105"/>
            <p:cNvGrpSpPr>
              <a:grpSpLocks/>
            </p:cNvGrpSpPr>
            <p:nvPr/>
          </p:nvGrpSpPr>
          <p:grpSpPr bwMode="auto">
            <a:xfrm>
              <a:off x="3327398" y="2428224"/>
              <a:ext cx="612000" cy="1368735"/>
              <a:chOff x="3671900" y="2031690"/>
              <a:chExt cx="612000" cy="1368735"/>
            </a:xfrm>
          </p:grpSpPr>
          <p:cxnSp>
            <p:nvCxnSpPr>
              <p:cNvPr id="26661" name="直線單箭頭接點 57"/>
              <p:cNvCxnSpPr>
                <a:cxnSpLocks noChangeShapeType="1"/>
              </p:cNvCxnSpPr>
              <p:nvPr/>
            </p:nvCxnSpPr>
            <p:spPr bwMode="auto">
              <a:xfrm>
                <a:off x="3671900" y="2031690"/>
                <a:ext cx="5969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62" name="直線單箭頭接點 58"/>
              <p:cNvCxnSpPr>
                <a:cxnSpLocks noChangeShapeType="1"/>
              </p:cNvCxnSpPr>
              <p:nvPr/>
            </p:nvCxnSpPr>
            <p:spPr bwMode="auto">
              <a:xfrm flipH="1">
                <a:off x="3671900" y="3400425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655" name="群組 106"/>
            <p:cNvGrpSpPr>
              <a:grpSpLocks/>
            </p:cNvGrpSpPr>
            <p:nvPr/>
          </p:nvGrpSpPr>
          <p:grpSpPr bwMode="auto">
            <a:xfrm>
              <a:off x="2895585" y="2752261"/>
              <a:ext cx="1447130" cy="678739"/>
              <a:chOff x="3240088" y="2355727"/>
              <a:chExt cx="1447130" cy="678739"/>
            </a:xfrm>
          </p:grpSpPr>
          <p:cxnSp>
            <p:nvCxnSpPr>
              <p:cNvPr id="26659" name="直線單箭頭接點 59"/>
              <p:cNvCxnSpPr>
                <a:cxnSpLocks noChangeShapeType="1"/>
              </p:cNvCxnSpPr>
              <p:nvPr/>
            </p:nvCxnSpPr>
            <p:spPr bwMode="auto">
              <a:xfrm flipV="1">
                <a:off x="4687218" y="2422466"/>
                <a:ext cx="0" cy="61200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60" name="直線單箭頭接點 6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934088" y="2661727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656" name="群組 107"/>
            <p:cNvGrpSpPr>
              <a:grpSpLocks/>
            </p:cNvGrpSpPr>
            <p:nvPr/>
          </p:nvGrpSpPr>
          <p:grpSpPr bwMode="auto">
            <a:xfrm>
              <a:off x="2509053" y="3119994"/>
              <a:ext cx="2196599" cy="20614"/>
              <a:chOff x="2843213" y="2667000"/>
              <a:chExt cx="2197100" cy="20639"/>
            </a:xfrm>
          </p:grpSpPr>
          <p:cxnSp>
            <p:nvCxnSpPr>
              <p:cNvPr id="26657" name="直線單箭頭接點 40"/>
              <p:cNvCxnSpPr>
                <a:cxnSpLocks noChangeShapeType="1"/>
              </p:cNvCxnSpPr>
              <p:nvPr/>
            </p:nvCxnSpPr>
            <p:spPr bwMode="auto">
              <a:xfrm>
                <a:off x="4500563" y="2687639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658" name="直線單箭頭接點 48"/>
              <p:cNvCxnSpPr>
                <a:cxnSpLocks noChangeShapeType="1"/>
              </p:cNvCxnSpPr>
              <p:nvPr/>
            </p:nvCxnSpPr>
            <p:spPr bwMode="auto">
              <a:xfrm flipH="1">
                <a:off x="2843213" y="2667000"/>
                <a:ext cx="541337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6632" name="文字方塊 127"/>
          <p:cNvSpPr txBox="1">
            <a:spLocks noChangeArrowheads="1"/>
          </p:cNvSpPr>
          <p:nvPr/>
        </p:nvSpPr>
        <p:spPr bwMode="auto">
          <a:xfrm>
            <a:off x="5518150" y="1020763"/>
            <a:ext cx="608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633" name="文字方塊 128"/>
          <p:cNvSpPr txBox="1">
            <a:spLocks noChangeArrowheads="1"/>
          </p:cNvSpPr>
          <p:nvPr/>
        </p:nvSpPr>
        <p:spPr bwMode="auto">
          <a:xfrm>
            <a:off x="8154988" y="1443038"/>
            <a:ext cx="60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y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6634" name="物件 4"/>
          <p:cNvGraphicFramePr>
            <a:graphicFrameLocks noChangeAspect="1"/>
          </p:cNvGraphicFramePr>
          <p:nvPr/>
        </p:nvGraphicFramePr>
        <p:xfrm>
          <a:off x="5173663" y="3224213"/>
          <a:ext cx="3556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7" name="Equation" r:id="rId10" imgW="215806" imgH="228501" progId="Equation.DSMT4">
                  <p:embed/>
                </p:oleObj>
              </mc:Choice>
              <mc:Fallback>
                <p:oleObj name="Equation" r:id="rId10" imgW="215806" imgH="228501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3224213"/>
                        <a:ext cx="3556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物件 130"/>
          <p:cNvGraphicFramePr>
            <a:graphicFrameLocks noChangeAspect="1"/>
          </p:cNvGraphicFramePr>
          <p:nvPr/>
        </p:nvGraphicFramePr>
        <p:xfrm>
          <a:off x="5592763" y="1701800"/>
          <a:ext cx="3127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8" name="Equation" r:id="rId12" imgW="215713" imgH="241091" progId="Equation.DSMT4">
                  <p:embed/>
                </p:oleObj>
              </mc:Choice>
              <mc:Fallback>
                <p:oleObj name="Equation" r:id="rId12" imgW="215713" imgH="241091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1701800"/>
                        <a:ext cx="31273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物件 64"/>
          <p:cNvGraphicFramePr>
            <a:graphicFrameLocks noChangeAspect="1"/>
          </p:cNvGraphicFramePr>
          <p:nvPr/>
        </p:nvGraphicFramePr>
        <p:xfrm>
          <a:off x="6572250" y="1598613"/>
          <a:ext cx="4492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9" name="Equation" r:id="rId14" imgW="266469" imgH="241091" progId="Equation.DSMT4">
                  <p:embed/>
                </p:oleObj>
              </mc:Choice>
              <mc:Fallback>
                <p:oleObj name="Equation" r:id="rId14" imgW="266469" imgH="241091" progId="Equation.DSMT4">
                  <p:embed/>
                  <p:pic>
                    <p:nvPicPr>
                      <p:cNvPr id="0" name="物件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598613"/>
                        <a:ext cx="449263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40" name="直線接點 14339"/>
          <p:cNvCxnSpPr/>
          <p:nvPr/>
        </p:nvCxnSpPr>
        <p:spPr bwMode="auto">
          <a:xfrm rot="5400000">
            <a:off x="5674044" y="1790071"/>
            <a:ext cx="1188000" cy="15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C8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14342" name="弧形 14341"/>
          <p:cNvSpPr/>
          <p:nvPr/>
        </p:nvSpPr>
        <p:spPr bwMode="auto">
          <a:xfrm rot="18287154">
            <a:off x="5732507" y="1532247"/>
            <a:ext cx="914400" cy="914400"/>
          </a:xfrm>
          <a:prstGeom prst="arc">
            <a:avLst>
              <a:gd name="adj1" fmla="val 16200000"/>
              <a:gd name="adj2" fmla="val 2035797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triangle" w="lg" len="lg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136" name="物件 4"/>
          <p:cNvGraphicFramePr>
            <a:graphicFrameLocks noChangeAspect="1"/>
          </p:cNvGraphicFramePr>
          <p:nvPr/>
        </p:nvGraphicFramePr>
        <p:xfrm>
          <a:off x="5905500" y="1030288"/>
          <a:ext cx="269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0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1030288"/>
                        <a:ext cx="269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文字方塊 14342"/>
          <p:cNvSpPr txBox="1">
            <a:spLocks noChangeArrowheads="1"/>
          </p:cNvSpPr>
          <p:nvPr/>
        </p:nvSpPr>
        <p:spPr bwMode="auto">
          <a:xfrm>
            <a:off x="6523038" y="1209675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826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逆時針為正</a:t>
            </a:r>
          </a:p>
        </p:txBody>
      </p:sp>
      <p:cxnSp>
        <p:nvCxnSpPr>
          <p:cNvPr id="14345" name="直線接點 14344"/>
          <p:cNvCxnSpPr/>
          <p:nvPr/>
        </p:nvCxnSpPr>
        <p:spPr bwMode="auto">
          <a:xfrm rot="5400000">
            <a:off x="5979332" y="1998157"/>
            <a:ext cx="538541" cy="86485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142" name="直線接點 141"/>
          <p:cNvCxnSpPr>
            <a:cxnSpLocks noChangeAspect="1"/>
          </p:cNvCxnSpPr>
          <p:nvPr/>
        </p:nvCxnSpPr>
        <p:spPr bwMode="auto">
          <a:xfrm rot="5400000">
            <a:off x="2976498" y="2500334"/>
            <a:ext cx="627675" cy="100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153" name="弧形 152"/>
          <p:cNvSpPr/>
          <p:nvPr/>
        </p:nvSpPr>
        <p:spPr bwMode="auto">
          <a:xfrm rot="1952723">
            <a:off x="2633558" y="2948650"/>
            <a:ext cx="923636" cy="952365"/>
          </a:xfrm>
          <a:prstGeom prst="arc">
            <a:avLst>
              <a:gd name="adj1" fmla="val 16200000"/>
              <a:gd name="adj2" fmla="val 19411503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triangle" w="lg" len="lg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154" name="物件 4"/>
          <p:cNvGraphicFramePr>
            <a:graphicFrameLocks noChangeAspect="1"/>
          </p:cNvGraphicFramePr>
          <p:nvPr/>
        </p:nvGraphicFramePr>
        <p:xfrm>
          <a:off x="3048000" y="3060700"/>
          <a:ext cx="2714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1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60700"/>
                        <a:ext cx="2714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文字方塊 14357"/>
          <p:cNvSpPr txBox="1">
            <a:spLocks noChangeArrowheads="1"/>
          </p:cNvSpPr>
          <p:nvPr/>
        </p:nvSpPr>
        <p:spPr bwMode="auto">
          <a:xfrm>
            <a:off x="5697538" y="4108450"/>
            <a:ext cx="233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solidFill>
                  <a:srgbClr val="1E46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斜面上的正向應力與剪應力</a:t>
            </a:r>
            <a:endParaRPr lang="en-US" altLang="zh-TW" sz="1400" b="1">
              <a:solidFill>
                <a:srgbClr val="1E46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>
                <a:solidFill>
                  <a:srgbClr val="1E46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在旋轉後已經改變</a:t>
            </a:r>
          </a:p>
        </p:txBody>
      </p:sp>
      <p:sp>
        <p:nvSpPr>
          <p:cNvPr id="158" name="文字方塊 157"/>
          <p:cNvSpPr txBox="1">
            <a:spLocks noChangeArrowheads="1"/>
          </p:cNvSpPr>
          <p:nvPr/>
        </p:nvSpPr>
        <p:spPr bwMode="auto">
          <a:xfrm>
            <a:off x="2319338" y="4108450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solidFill>
                  <a:srgbClr val="1E46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斜面上的應力能利用水平</a:t>
            </a:r>
            <a:endParaRPr lang="en-US" altLang="zh-TW" sz="1400" b="1">
              <a:solidFill>
                <a:srgbClr val="1E46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>
                <a:solidFill>
                  <a:srgbClr val="1E46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位置切出的三角楔形計算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4198E-7 L -0.32031 0.1058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527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58" grpId="0"/>
      <p:bldP spid="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1FCBF-60D1-4A7F-8BDA-B463369058B9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12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28675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利用該斜面切割立面，形成四角錐。計算角錐力平衡，找到斜面受力大小。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7" name="Text Box 125"/>
          <p:cNvSpPr txBox="1">
            <a:spLocks noChangeArrowheads="1"/>
          </p:cNvSpPr>
          <p:nvPr/>
        </p:nvSpPr>
        <p:spPr bwMode="auto">
          <a:xfrm>
            <a:off x="2474913" y="306388"/>
            <a:ext cx="58975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sp>
        <p:nvSpPr>
          <p:cNvPr id="18446" name="文字方塊 71"/>
          <p:cNvSpPr txBox="1">
            <a:spLocks noChangeArrowheads="1"/>
          </p:cNvSpPr>
          <p:nvPr/>
        </p:nvSpPr>
        <p:spPr bwMode="auto">
          <a:xfrm>
            <a:off x="7489825" y="2098675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x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8448" name="文字方塊 72"/>
          <p:cNvSpPr txBox="1">
            <a:spLocks noChangeArrowheads="1"/>
          </p:cNvSpPr>
          <p:nvPr/>
        </p:nvSpPr>
        <p:spPr bwMode="auto">
          <a:xfrm>
            <a:off x="5837238" y="673100"/>
            <a:ext cx="7381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y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8452" name="文字方塊 83"/>
          <p:cNvSpPr txBox="1">
            <a:spLocks noChangeArrowheads="1"/>
          </p:cNvSpPr>
          <p:nvPr/>
        </p:nvSpPr>
        <p:spPr bwMode="auto">
          <a:xfrm>
            <a:off x="7475538" y="942975"/>
            <a:ext cx="76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453" name="文字方塊 84"/>
          <p:cNvSpPr txBox="1">
            <a:spLocks noChangeArrowheads="1"/>
          </p:cNvSpPr>
          <p:nvPr/>
        </p:nvSpPr>
        <p:spPr bwMode="auto">
          <a:xfrm>
            <a:off x="4733925" y="592138"/>
            <a:ext cx="995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y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弧形 86"/>
          <p:cNvSpPr/>
          <p:nvPr/>
        </p:nvSpPr>
        <p:spPr bwMode="auto">
          <a:xfrm rot="6099845" flipH="1">
            <a:off x="4267994" y="1397794"/>
            <a:ext cx="2085975" cy="2341563"/>
          </a:xfrm>
          <a:prstGeom prst="arc">
            <a:avLst>
              <a:gd name="adj1" fmla="val 17712178"/>
              <a:gd name="adj2" fmla="val 18745096"/>
            </a:avLst>
          </a:prstGeom>
          <a:noFill/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graphicFrame>
        <p:nvGraphicFramePr>
          <p:cNvPr id="18455" name="物件 4"/>
          <p:cNvGraphicFramePr>
            <a:graphicFrameLocks noChangeAspect="1"/>
          </p:cNvGraphicFramePr>
          <p:nvPr/>
        </p:nvGraphicFramePr>
        <p:xfrm>
          <a:off x="6397625" y="1965325"/>
          <a:ext cx="2270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0" name="Equation" r:id="rId4" imgW="126725" imgH="177415" progId="Equation.DSMT4">
                  <p:embed/>
                </p:oleObj>
              </mc:Choice>
              <mc:Fallback>
                <p:oleObj name="Equation" r:id="rId4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1965325"/>
                        <a:ext cx="2270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直線單箭頭接點 59"/>
          <p:cNvCxnSpPr>
            <a:cxnSpLocks noChangeShapeType="1"/>
          </p:cNvCxnSpPr>
          <p:nvPr/>
        </p:nvCxnSpPr>
        <p:spPr bwMode="auto">
          <a:xfrm flipH="1" flipV="1">
            <a:off x="7243763" y="2443163"/>
            <a:ext cx="0" cy="1150937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85" name="群組 2"/>
          <p:cNvGrpSpPr>
            <a:grpSpLocks/>
          </p:cNvGrpSpPr>
          <p:nvPr/>
        </p:nvGrpSpPr>
        <p:grpSpPr bwMode="auto">
          <a:xfrm rot="-5400000">
            <a:off x="4505326" y="1065212"/>
            <a:ext cx="2582862" cy="2544763"/>
            <a:chOff x="5445125" y="1220788"/>
            <a:chExt cx="2582864" cy="2544762"/>
          </a:xfrm>
        </p:grpSpPr>
        <p:sp>
          <p:nvSpPr>
            <p:cNvPr id="5" name="平行四邊形 4"/>
            <p:cNvSpPr/>
            <p:nvPr/>
          </p:nvSpPr>
          <p:spPr bwMode="auto">
            <a:xfrm rot="20950737" flipH="1">
              <a:off x="5656262" y="1220788"/>
              <a:ext cx="2108202" cy="2544762"/>
            </a:xfrm>
            <a:prstGeom prst="parallelogram">
              <a:avLst>
                <a:gd name="adj" fmla="val 55954"/>
              </a:avLst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2" name="直角三角形 1"/>
            <p:cNvSpPr/>
            <p:nvPr/>
          </p:nvSpPr>
          <p:spPr bwMode="auto">
            <a:xfrm>
              <a:off x="5435599" y="1444625"/>
              <a:ext cx="1628776" cy="2279649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pSp>
          <p:nvGrpSpPr>
            <p:cNvPr id="28754" name="群組 16"/>
            <p:cNvGrpSpPr>
              <a:grpSpLocks/>
            </p:cNvGrpSpPr>
            <p:nvPr/>
          </p:nvGrpSpPr>
          <p:grpSpPr bwMode="auto">
            <a:xfrm>
              <a:off x="5445125" y="1285875"/>
              <a:ext cx="1014413" cy="2430463"/>
              <a:chOff x="5757139" y="2193989"/>
              <a:chExt cx="413484" cy="1073232"/>
            </a:xfrm>
          </p:grpSpPr>
          <p:sp>
            <p:nvSpPr>
              <p:cNvPr id="7" name="平行四邊形 6"/>
              <p:cNvSpPr/>
              <p:nvPr/>
            </p:nvSpPr>
            <p:spPr bwMode="auto">
              <a:xfrm rot="16200000" flipV="1">
                <a:off x="5402353" y="2546187"/>
                <a:ext cx="1073231" cy="368836"/>
              </a:xfrm>
              <a:prstGeom prst="parallelogram">
                <a:avLst>
                  <a:gd name="adj" fmla="val 17466"/>
                </a:avLst>
              </a:prstGeom>
              <a:solidFill>
                <a:srgbClr val="FFFF00">
                  <a:alpha val="32000"/>
                </a:srgbClr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>
                <a:off x="5757139" y="2261285"/>
                <a:ext cx="413484" cy="62178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8755" name="群組 91"/>
            <p:cNvGrpSpPr>
              <a:grpSpLocks/>
            </p:cNvGrpSpPr>
            <p:nvPr/>
          </p:nvGrpSpPr>
          <p:grpSpPr bwMode="auto">
            <a:xfrm rot="-5400000">
              <a:off x="6648538" y="2357354"/>
              <a:ext cx="183977" cy="2574925"/>
              <a:chOff x="6213836" y="2292819"/>
              <a:chExt cx="79963" cy="1047950"/>
            </a:xfrm>
          </p:grpSpPr>
          <p:sp>
            <p:nvSpPr>
              <p:cNvPr id="93" name="平行四邊形 92"/>
              <p:cNvSpPr/>
              <p:nvPr/>
            </p:nvSpPr>
            <p:spPr bwMode="auto">
              <a:xfrm rot="16200000" flipH="1" flipV="1">
                <a:off x="5728426" y="2771693"/>
                <a:ext cx="1047951" cy="77278"/>
              </a:xfrm>
              <a:prstGeom prst="parallelogram">
                <a:avLst>
                  <a:gd name="adj" fmla="val 550304"/>
                </a:avLst>
              </a:prstGeom>
              <a:solidFill>
                <a:srgbClr val="FF5B5B">
                  <a:alpha val="32000"/>
                </a:srgbClr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cxnSp>
            <p:nvCxnSpPr>
              <p:cNvPr id="94" name="直線接點 93"/>
              <p:cNvCxnSpPr/>
              <p:nvPr/>
            </p:nvCxnSpPr>
            <p:spPr bwMode="auto">
              <a:xfrm rot="5400000" flipH="1" flipV="1">
                <a:off x="6238215" y="2894303"/>
                <a:ext cx="39411" cy="7175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96" name="物件 4"/>
          <p:cNvGraphicFramePr>
            <a:graphicFrameLocks noChangeAspect="1"/>
          </p:cNvGraphicFramePr>
          <p:nvPr/>
        </p:nvGraphicFramePr>
        <p:xfrm>
          <a:off x="7100888" y="3787775"/>
          <a:ext cx="10048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1" name="Equation" r:id="rId6" imgW="532937" imgH="177646" progId="Equation.DSMT4">
                  <p:embed/>
                </p:oleObj>
              </mc:Choice>
              <mc:Fallback>
                <p:oleObj name="Equation" r:id="rId6" imgW="532937" imgH="177646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8" y="3787775"/>
                        <a:ext cx="100488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單箭頭接點 40"/>
          <p:cNvCxnSpPr>
            <a:cxnSpLocks noChangeShapeType="1"/>
          </p:cNvCxnSpPr>
          <p:nvPr/>
        </p:nvCxnSpPr>
        <p:spPr bwMode="auto">
          <a:xfrm flipH="1" flipV="1">
            <a:off x="5092700" y="1247775"/>
            <a:ext cx="671513" cy="10001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4344988" y="1284288"/>
            <a:ext cx="749300" cy="614362"/>
            <a:chOff x="7521951" y="1681370"/>
            <a:chExt cx="749909" cy="614380"/>
          </a:xfrm>
        </p:grpSpPr>
        <p:sp>
          <p:nvSpPr>
            <p:cNvPr id="15" name="橢圓 14"/>
            <p:cNvSpPr/>
            <p:nvPr/>
          </p:nvSpPr>
          <p:spPr bwMode="auto">
            <a:xfrm>
              <a:off x="7521951" y="1681370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AFAF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28751" name="物件 4"/>
            <p:cNvGraphicFramePr>
              <a:graphicFrameLocks noChangeAspect="1"/>
            </p:cNvGraphicFramePr>
            <p:nvPr/>
          </p:nvGraphicFramePr>
          <p:xfrm>
            <a:off x="7567435" y="1777893"/>
            <a:ext cx="668881" cy="395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12" name="Equation" r:id="rId8" imgW="406224" imgH="241195" progId="Equation.DSMT4">
                    <p:embed/>
                  </p:oleObj>
                </mc:Choice>
                <mc:Fallback>
                  <p:oleObj name="Equation" r:id="rId8" imgW="406224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7435" y="1777893"/>
                          <a:ext cx="668881" cy="3952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3" name="直線單箭頭接點 40"/>
          <p:cNvCxnSpPr>
            <a:cxnSpLocks noChangeShapeType="1"/>
          </p:cNvCxnSpPr>
          <p:nvPr/>
        </p:nvCxnSpPr>
        <p:spPr bwMode="auto">
          <a:xfrm>
            <a:off x="7027863" y="3113088"/>
            <a:ext cx="1022350" cy="127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1" name="直線接點 81"/>
          <p:cNvCxnSpPr>
            <a:cxnSpLocks noChangeAspect="1" noChangeShapeType="1"/>
          </p:cNvCxnSpPr>
          <p:nvPr/>
        </p:nvCxnSpPr>
        <p:spPr bwMode="auto">
          <a:xfrm flipV="1">
            <a:off x="5778500" y="1212850"/>
            <a:ext cx="1746250" cy="1079500"/>
          </a:xfrm>
          <a:prstGeom prst="line">
            <a:avLst/>
          </a:prstGeom>
          <a:noFill/>
          <a:ln w="12700" algn="ctr">
            <a:solidFill>
              <a:srgbClr val="FF2F2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群組 64"/>
          <p:cNvGrpSpPr>
            <a:grpSpLocks/>
          </p:cNvGrpSpPr>
          <p:nvPr/>
        </p:nvGrpSpPr>
        <p:grpSpPr bwMode="auto">
          <a:xfrm>
            <a:off x="5151438" y="4333875"/>
            <a:ext cx="1358900" cy="614363"/>
            <a:chOff x="4628626" y="3001186"/>
            <a:chExt cx="1358900" cy="614380"/>
          </a:xfrm>
        </p:grpSpPr>
        <p:sp>
          <p:nvSpPr>
            <p:cNvPr id="66" name="橢圓 65"/>
            <p:cNvSpPr/>
            <p:nvPr/>
          </p:nvSpPr>
          <p:spPr bwMode="auto">
            <a:xfrm>
              <a:off x="4999791" y="3001186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AFAF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28747" name="物件 4"/>
            <p:cNvGraphicFramePr>
              <a:graphicFrameLocks noChangeAspect="1"/>
            </p:cNvGraphicFramePr>
            <p:nvPr/>
          </p:nvGraphicFramePr>
          <p:xfrm>
            <a:off x="4628626" y="3040616"/>
            <a:ext cx="1358900" cy="398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13" name="Equation" r:id="rId10" imgW="825500" imgH="241300" progId="Equation.DSMT4">
                    <p:embed/>
                  </p:oleObj>
                </mc:Choice>
                <mc:Fallback>
                  <p:oleObj name="Equation" r:id="rId10" imgW="8255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8626" y="3040616"/>
                          <a:ext cx="1358900" cy="3984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群組 68"/>
          <p:cNvGrpSpPr>
            <a:grpSpLocks/>
          </p:cNvGrpSpPr>
          <p:nvPr/>
        </p:nvGrpSpPr>
        <p:grpSpPr bwMode="auto">
          <a:xfrm>
            <a:off x="7289800" y="3206750"/>
            <a:ext cx="1317625" cy="614363"/>
            <a:chOff x="5389821" y="4696064"/>
            <a:chExt cx="1317625" cy="614380"/>
          </a:xfrm>
        </p:grpSpPr>
        <p:sp>
          <p:nvSpPr>
            <p:cNvPr id="70" name="橢圓 69"/>
            <p:cNvSpPr/>
            <p:nvPr/>
          </p:nvSpPr>
          <p:spPr bwMode="auto">
            <a:xfrm>
              <a:off x="5760025" y="4696064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AFAF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28743" name="物件 4"/>
            <p:cNvGraphicFramePr>
              <a:graphicFrameLocks noChangeAspect="1"/>
            </p:cNvGraphicFramePr>
            <p:nvPr/>
          </p:nvGraphicFramePr>
          <p:xfrm>
            <a:off x="5389821" y="4744623"/>
            <a:ext cx="1317625" cy="377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14" name="Equation" r:id="rId12" imgW="800100" imgH="228600" progId="Equation.DSMT4">
                    <p:embed/>
                  </p:oleObj>
                </mc:Choice>
                <mc:Fallback>
                  <p:oleObj name="Equation" r:id="rId12" imgW="800100" imgH="2286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9821" y="4744623"/>
                          <a:ext cx="1317625" cy="3778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2" name="直線單箭頭接點 40"/>
          <p:cNvCxnSpPr>
            <a:cxnSpLocks noChangeShapeType="1"/>
          </p:cNvCxnSpPr>
          <p:nvPr/>
        </p:nvCxnSpPr>
        <p:spPr bwMode="auto">
          <a:xfrm rot="16200000" flipH="1">
            <a:off x="5568156" y="3977482"/>
            <a:ext cx="61118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線單箭頭接點 59"/>
          <p:cNvCxnSpPr>
            <a:cxnSpLocks noChangeShapeType="1"/>
          </p:cNvCxnSpPr>
          <p:nvPr/>
        </p:nvCxnSpPr>
        <p:spPr bwMode="auto">
          <a:xfrm flipV="1">
            <a:off x="5761038" y="1373188"/>
            <a:ext cx="1482725" cy="901700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6" name="群組 75"/>
          <p:cNvGrpSpPr>
            <a:grpSpLocks/>
          </p:cNvGrpSpPr>
          <p:nvPr/>
        </p:nvGrpSpPr>
        <p:grpSpPr bwMode="auto">
          <a:xfrm>
            <a:off x="6078538" y="1284288"/>
            <a:ext cx="768350" cy="614362"/>
            <a:chOff x="7504262" y="1681370"/>
            <a:chExt cx="767598" cy="614380"/>
          </a:xfrm>
        </p:grpSpPr>
        <p:sp>
          <p:nvSpPr>
            <p:cNvPr id="77" name="橢圓 76"/>
            <p:cNvSpPr/>
            <p:nvPr/>
          </p:nvSpPr>
          <p:spPr bwMode="auto">
            <a:xfrm>
              <a:off x="7521951" y="1681370"/>
              <a:ext cx="749909" cy="614380"/>
            </a:xfrm>
            <a:prstGeom prst="ellipse">
              <a:avLst/>
            </a:prstGeom>
            <a:gradFill flip="none" rotWithShape="1">
              <a:gsLst>
                <a:gs pos="13000">
                  <a:schemeClr val="accent1">
                    <a:lumMod val="9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28739" name="物件 4"/>
            <p:cNvGraphicFramePr>
              <a:graphicFrameLocks noChangeAspect="1"/>
            </p:cNvGraphicFramePr>
            <p:nvPr/>
          </p:nvGraphicFramePr>
          <p:xfrm>
            <a:off x="7504262" y="1695656"/>
            <a:ext cx="75088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15" name="Equation" r:id="rId14" imgW="457200" imgH="241300" progId="Equation.DSMT4">
                    <p:embed/>
                  </p:oleObj>
                </mc:Choice>
                <mc:Fallback>
                  <p:oleObj name="Equation" r:id="rId14" imgW="4572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262" y="1695656"/>
                          <a:ext cx="750888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群組 80"/>
          <p:cNvGrpSpPr>
            <a:grpSpLocks/>
          </p:cNvGrpSpPr>
          <p:nvPr/>
        </p:nvGrpSpPr>
        <p:grpSpPr bwMode="auto">
          <a:xfrm>
            <a:off x="4225925" y="3703638"/>
            <a:ext cx="1376363" cy="614362"/>
            <a:chOff x="5637362" y="1460302"/>
            <a:chExt cx="1376363" cy="614380"/>
          </a:xfrm>
        </p:grpSpPr>
        <p:sp>
          <p:nvSpPr>
            <p:cNvPr id="82" name="橢圓 81"/>
            <p:cNvSpPr/>
            <p:nvPr/>
          </p:nvSpPr>
          <p:spPr bwMode="auto">
            <a:xfrm>
              <a:off x="5992904" y="1460302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91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28735" name="物件 4"/>
            <p:cNvGraphicFramePr>
              <a:graphicFrameLocks noChangeAspect="1"/>
            </p:cNvGraphicFramePr>
            <p:nvPr/>
          </p:nvGraphicFramePr>
          <p:xfrm>
            <a:off x="5637362" y="1560718"/>
            <a:ext cx="1376363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16" name="Equation" r:id="rId16" imgW="838200" imgH="241300" progId="Equation.DSMT4">
                    <p:embed/>
                  </p:oleObj>
                </mc:Choice>
                <mc:Fallback>
                  <p:oleObj name="Equation" r:id="rId16" imgW="8382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362" y="1560718"/>
                          <a:ext cx="1376363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84" name="直線單箭頭接點 59"/>
          <p:cNvCxnSpPr>
            <a:cxnSpLocks noChangeShapeType="1"/>
          </p:cNvCxnSpPr>
          <p:nvPr/>
        </p:nvCxnSpPr>
        <p:spPr bwMode="auto">
          <a:xfrm rot="16200000" flipV="1">
            <a:off x="5886451" y="3179762"/>
            <a:ext cx="0" cy="1152525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5" name="群組 84"/>
          <p:cNvGrpSpPr>
            <a:grpSpLocks/>
          </p:cNvGrpSpPr>
          <p:nvPr/>
        </p:nvGrpSpPr>
        <p:grpSpPr bwMode="auto">
          <a:xfrm>
            <a:off x="7381875" y="2428875"/>
            <a:ext cx="1335088" cy="614363"/>
            <a:chOff x="5658136" y="1460302"/>
            <a:chExt cx="1335087" cy="614380"/>
          </a:xfrm>
        </p:grpSpPr>
        <p:sp>
          <p:nvSpPr>
            <p:cNvPr id="88" name="橢圓 87"/>
            <p:cNvSpPr/>
            <p:nvPr/>
          </p:nvSpPr>
          <p:spPr bwMode="auto">
            <a:xfrm>
              <a:off x="5992904" y="1460302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91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28731" name="物件 4"/>
            <p:cNvGraphicFramePr>
              <a:graphicFrameLocks noChangeAspect="1"/>
            </p:cNvGraphicFramePr>
            <p:nvPr/>
          </p:nvGraphicFramePr>
          <p:xfrm>
            <a:off x="5658136" y="1560428"/>
            <a:ext cx="1335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17" name="Equation" r:id="rId18" imgW="812447" imgH="241195" progId="Equation.DSMT4">
                    <p:embed/>
                  </p:oleObj>
                </mc:Choice>
                <mc:Fallback>
                  <p:oleObj name="Equation" r:id="rId18" imgW="812447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8136" y="1560428"/>
                          <a:ext cx="133508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99" name="群組 14"/>
          <p:cNvGrpSpPr>
            <a:grpSpLocks/>
          </p:cNvGrpSpPr>
          <p:nvPr/>
        </p:nvGrpSpPr>
        <p:grpSpPr bwMode="auto">
          <a:xfrm>
            <a:off x="1995488" y="1471613"/>
            <a:ext cx="2397125" cy="2513012"/>
            <a:chOff x="2308626" y="1679234"/>
            <a:chExt cx="2397025" cy="2512696"/>
          </a:xfrm>
        </p:grpSpPr>
        <p:sp>
          <p:nvSpPr>
            <p:cNvPr id="80" name="圓角矩形 79"/>
            <p:cNvSpPr/>
            <p:nvPr/>
          </p:nvSpPr>
          <p:spPr bwMode="auto">
            <a:xfrm>
              <a:off x="3048370" y="2590344"/>
              <a:ext cx="1101679" cy="1028571"/>
            </a:xfrm>
            <a:prstGeom prst="roundRect">
              <a:avLst>
                <a:gd name="adj" fmla="val 3428"/>
              </a:avLst>
            </a:prstGeom>
            <a:pattFill prst="dkHorz">
              <a:fgClr>
                <a:schemeClr val="accent5">
                  <a:lumMod val="90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dirty="0" smtClean="0">
                <a:solidFill>
                  <a:srgbClr val="404040"/>
                </a:solidFill>
                <a:ea typeface="新細明體" panose="02020500000000000000" pitchFamily="18" charset="-120"/>
              </a:endParaRPr>
            </a:p>
          </p:txBody>
        </p:sp>
        <p:grpSp>
          <p:nvGrpSpPr>
            <p:cNvPr id="28713" name="群組 58"/>
            <p:cNvGrpSpPr>
              <a:grpSpLocks/>
            </p:cNvGrpSpPr>
            <p:nvPr/>
          </p:nvGrpSpPr>
          <p:grpSpPr bwMode="auto">
            <a:xfrm>
              <a:off x="3461597" y="1679234"/>
              <a:ext cx="295146" cy="2512696"/>
              <a:chOff x="3805345" y="1282763"/>
              <a:chExt cx="294830" cy="2512950"/>
            </a:xfrm>
          </p:grpSpPr>
          <p:cxnSp>
            <p:nvCxnSpPr>
              <p:cNvPr id="28725" name="直線單箭頭接點 49"/>
              <p:cNvCxnSpPr>
                <a:cxnSpLocks noChangeShapeType="1"/>
              </p:cNvCxnSpPr>
              <p:nvPr/>
            </p:nvCxnSpPr>
            <p:spPr bwMode="auto">
              <a:xfrm rot="5400000" flipH="1">
                <a:off x="3677444" y="1905794"/>
                <a:ext cx="541338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726" name="直線單箭頭接點 5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3676650" y="35258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28727" name="物件 62"/>
              <p:cNvGraphicFramePr>
                <a:graphicFrameLocks noChangeAspect="1"/>
              </p:cNvGraphicFramePr>
              <p:nvPr/>
            </p:nvGraphicFramePr>
            <p:xfrm>
              <a:off x="3805345" y="1282763"/>
              <a:ext cx="294830" cy="350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218" name="Equation" r:id="rId20" imgW="203112" imgH="241195" progId="Equation.DSMT4">
                      <p:embed/>
                    </p:oleObj>
                  </mc:Choice>
                  <mc:Fallback>
                    <p:oleObj name="Equation" r:id="rId20" imgW="203112" imgH="241195" progId="Equation.DSMT4">
                      <p:embed/>
                      <p:pic>
                        <p:nvPicPr>
                          <p:cNvPr id="0" name="物件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5345" y="1282763"/>
                            <a:ext cx="294830" cy="350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714" name="群組 63"/>
            <p:cNvGrpSpPr>
              <a:grpSpLocks/>
            </p:cNvGrpSpPr>
            <p:nvPr/>
          </p:nvGrpSpPr>
          <p:grpSpPr bwMode="auto">
            <a:xfrm>
              <a:off x="3327398" y="2224230"/>
              <a:ext cx="1082720" cy="1572729"/>
              <a:chOff x="3671900" y="1827696"/>
              <a:chExt cx="1082720" cy="1572729"/>
            </a:xfrm>
          </p:grpSpPr>
          <p:cxnSp>
            <p:nvCxnSpPr>
              <p:cNvPr id="28722" name="直線單箭頭接點 57"/>
              <p:cNvCxnSpPr>
                <a:cxnSpLocks noChangeShapeType="1"/>
              </p:cNvCxnSpPr>
              <p:nvPr/>
            </p:nvCxnSpPr>
            <p:spPr bwMode="auto">
              <a:xfrm>
                <a:off x="3671900" y="2031690"/>
                <a:ext cx="5969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723" name="直線單箭頭接點 58"/>
              <p:cNvCxnSpPr>
                <a:cxnSpLocks noChangeShapeType="1"/>
              </p:cNvCxnSpPr>
              <p:nvPr/>
            </p:nvCxnSpPr>
            <p:spPr bwMode="auto">
              <a:xfrm flipH="1">
                <a:off x="3671900" y="3400425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28724" name="物件 64"/>
              <p:cNvGraphicFramePr>
                <a:graphicFrameLocks noChangeAspect="1"/>
              </p:cNvGraphicFramePr>
              <p:nvPr/>
            </p:nvGraphicFramePr>
            <p:xfrm>
              <a:off x="4411720" y="1827696"/>
              <a:ext cx="342900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219" name="Equation" r:id="rId22" imgW="203112" imgH="241195" progId="Equation.DSMT4">
                      <p:embed/>
                    </p:oleObj>
                  </mc:Choice>
                  <mc:Fallback>
                    <p:oleObj name="Equation" r:id="rId22" imgW="203112" imgH="241195" progId="Equation.DSMT4">
                      <p:embed/>
                      <p:pic>
                        <p:nvPicPr>
                          <p:cNvPr id="0" name="物件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1720" y="1827696"/>
                            <a:ext cx="342900" cy="4079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715" name="群組 68"/>
            <p:cNvGrpSpPr>
              <a:grpSpLocks/>
            </p:cNvGrpSpPr>
            <p:nvPr/>
          </p:nvGrpSpPr>
          <p:grpSpPr bwMode="auto">
            <a:xfrm>
              <a:off x="2895585" y="2750696"/>
              <a:ext cx="1360486" cy="613565"/>
              <a:chOff x="3240088" y="2354162"/>
              <a:chExt cx="1360486" cy="613565"/>
            </a:xfrm>
          </p:grpSpPr>
          <p:cxnSp>
            <p:nvCxnSpPr>
              <p:cNvPr id="28720" name="直線單箭頭接點 59"/>
              <p:cNvCxnSpPr>
                <a:cxnSpLocks noChangeShapeType="1"/>
              </p:cNvCxnSpPr>
              <p:nvPr/>
            </p:nvCxnSpPr>
            <p:spPr bwMode="auto">
              <a:xfrm flipV="1">
                <a:off x="4600574" y="2354162"/>
                <a:ext cx="0" cy="61200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721" name="直線單箭頭接點 6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934088" y="2661727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8716" name="群組 73"/>
            <p:cNvGrpSpPr>
              <a:grpSpLocks/>
            </p:cNvGrpSpPr>
            <p:nvPr/>
          </p:nvGrpSpPr>
          <p:grpSpPr bwMode="auto">
            <a:xfrm>
              <a:off x="2308626" y="3120028"/>
              <a:ext cx="2397025" cy="376684"/>
              <a:chOff x="2642741" y="2667000"/>
              <a:chExt cx="2397572" cy="377136"/>
            </a:xfrm>
          </p:grpSpPr>
          <p:cxnSp>
            <p:nvCxnSpPr>
              <p:cNvPr id="28717" name="直線單箭頭接點 40"/>
              <p:cNvCxnSpPr>
                <a:cxnSpLocks noChangeShapeType="1"/>
              </p:cNvCxnSpPr>
              <p:nvPr/>
            </p:nvCxnSpPr>
            <p:spPr bwMode="auto">
              <a:xfrm>
                <a:off x="4500563" y="26876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718" name="直線單箭頭接點 48"/>
              <p:cNvCxnSpPr>
                <a:cxnSpLocks noChangeShapeType="1"/>
              </p:cNvCxnSpPr>
              <p:nvPr/>
            </p:nvCxnSpPr>
            <p:spPr bwMode="auto">
              <a:xfrm flipH="1">
                <a:off x="2843213" y="2667000"/>
                <a:ext cx="541337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28719" name="物件 4"/>
              <p:cNvGraphicFramePr>
                <a:graphicFrameLocks noChangeAspect="1"/>
              </p:cNvGraphicFramePr>
              <p:nvPr/>
            </p:nvGraphicFramePr>
            <p:xfrm>
              <a:off x="2642741" y="2667674"/>
              <a:ext cx="314315" cy="376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220" name="Equation" r:id="rId24" imgW="190500" imgH="228600" progId="Equation.DSMT4">
                      <p:embed/>
                    </p:oleObj>
                  </mc:Choice>
                  <mc:Fallback>
                    <p:oleObj name="Equation" r:id="rId24" imgW="190500" imgH="228600" progId="Equation.DSMT4">
                      <p:embed/>
                      <p:pic>
                        <p:nvPicPr>
                          <p:cNvPr id="0" name="物件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2741" y="2667674"/>
                            <a:ext cx="314315" cy="376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113" name="直線接點 112"/>
          <p:cNvCxnSpPr>
            <a:cxnSpLocks noChangeAspect="1"/>
          </p:cNvCxnSpPr>
          <p:nvPr/>
        </p:nvCxnSpPr>
        <p:spPr bwMode="auto">
          <a:xfrm rot="5400000">
            <a:off x="2976498" y="2500334"/>
            <a:ext cx="627675" cy="100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114" name="弧形 113"/>
          <p:cNvSpPr/>
          <p:nvPr/>
        </p:nvSpPr>
        <p:spPr bwMode="auto">
          <a:xfrm rot="1952723">
            <a:off x="2633558" y="2948650"/>
            <a:ext cx="923636" cy="952365"/>
          </a:xfrm>
          <a:prstGeom prst="arc">
            <a:avLst>
              <a:gd name="adj1" fmla="val 16200000"/>
              <a:gd name="adj2" fmla="val 19411503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triangle" w="lg" len="lg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28704" name="物件 4"/>
          <p:cNvGraphicFramePr>
            <a:graphicFrameLocks noChangeAspect="1"/>
          </p:cNvGraphicFramePr>
          <p:nvPr/>
        </p:nvGraphicFramePr>
        <p:xfrm>
          <a:off x="3048000" y="3060700"/>
          <a:ext cx="2714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1" name="Equation" r:id="rId26" imgW="126725" imgH="177415" progId="Equation.DSMT4">
                  <p:embed/>
                </p:oleObj>
              </mc:Choice>
              <mc:Fallback>
                <p:oleObj name="Equation" r:id="rId26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60700"/>
                        <a:ext cx="2714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47" name="直線接點 61"/>
          <p:cNvCxnSpPr>
            <a:cxnSpLocks noChangeShapeType="1"/>
          </p:cNvCxnSpPr>
          <p:nvPr/>
        </p:nvCxnSpPr>
        <p:spPr bwMode="auto">
          <a:xfrm flipV="1">
            <a:off x="5773738" y="725488"/>
            <a:ext cx="0" cy="1547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45" name="直線接點 67"/>
          <p:cNvCxnSpPr>
            <a:cxnSpLocks noChangeShapeType="1"/>
          </p:cNvCxnSpPr>
          <p:nvPr/>
        </p:nvCxnSpPr>
        <p:spPr bwMode="auto">
          <a:xfrm>
            <a:off x="5773738" y="2290763"/>
            <a:ext cx="172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" name="物件 4"/>
          <p:cNvGraphicFramePr>
            <a:graphicFrameLocks noChangeAspect="1"/>
          </p:cNvGraphicFramePr>
          <p:nvPr/>
        </p:nvGraphicFramePr>
        <p:xfrm>
          <a:off x="5451475" y="3079750"/>
          <a:ext cx="10588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2" name="Equation" r:id="rId27" imgW="558558" imgH="177723" progId="Equation.DSMT4">
                  <p:embed/>
                </p:oleObj>
              </mc:Choice>
              <mc:Fallback>
                <p:oleObj name="Equation" r:id="rId27" imgW="558558" imgH="177723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3079750"/>
                        <a:ext cx="10588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弧形 85"/>
          <p:cNvSpPr/>
          <p:nvPr/>
        </p:nvSpPr>
        <p:spPr bwMode="auto">
          <a:xfrm rot="7055370" flipH="1">
            <a:off x="4197350" y="1112838"/>
            <a:ext cx="2271713" cy="2154237"/>
          </a:xfrm>
          <a:prstGeom prst="arc">
            <a:avLst>
              <a:gd name="adj1" fmla="val 17507869"/>
              <a:gd name="adj2" fmla="val 18745096"/>
            </a:avLst>
          </a:prstGeom>
          <a:noFill/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graphicFrame>
        <p:nvGraphicFramePr>
          <p:cNvPr id="18459" name="物件 4"/>
          <p:cNvGraphicFramePr>
            <a:graphicFrameLocks noChangeAspect="1"/>
          </p:cNvGraphicFramePr>
          <p:nvPr/>
        </p:nvGraphicFramePr>
        <p:xfrm>
          <a:off x="6481763" y="1931988"/>
          <a:ext cx="2317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3" name="Equation" r:id="rId29" imgW="126725" imgH="177415" progId="Equation.DSMT4">
                  <p:embed/>
                </p:oleObj>
              </mc:Choice>
              <mc:Fallback>
                <p:oleObj name="Equation" r:id="rId29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1931988"/>
                        <a:ext cx="23177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物件 4"/>
          <p:cNvGraphicFramePr>
            <a:graphicFrameLocks noChangeAspect="1"/>
          </p:cNvGraphicFramePr>
          <p:nvPr/>
        </p:nvGraphicFramePr>
        <p:xfrm>
          <a:off x="5040313" y="2160588"/>
          <a:ext cx="5127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24" name="Equation" r:id="rId30" imgW="228501" imgH="165028" progId="Equation.DSMT4">
                  <p:embed/>
                </p:oleObj>
              </mc:Choice>
              <mc:Fallback>
                <p:oleObj name="Equation" r:id="rId30" imgW="228501" imgH="165028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160588"/>
                        <a:ext cx="51276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50" name="直線接點 80"/>
          <p:cNvCxnSpPr>
            <a:cxnSpLocks noChangeAspect="1" noChangeShapeType="1"/>
          </p:cNvCxnSpPr>
          <p:nvPr/>
        </p:nvCxnSpPr>
        <p:spPr bwMode="auto">
          <a:xfrm flipH="1" flipV="1">
            <a:off x="4916488" y="1019175"/>
            <a:ext cx="876300" cy="1260475"/>
          </a:xfrm>
          <a:prstGeom prst="line">
            <a:avLst/>
          </a:prstGeom>
          <a:noFill/>
          <a:ln w="12700" algn="ctr">
            <a:solidFill>
              <a:srgbClr val="FF2F2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18448" grpId="0"/>
      <p:bldP spid="18452" grpId="0"/>
      <p:bldP spid="184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CD4E3C-AA5D-4A1D-9952-37B7B953331B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13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0723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計算角錐力平衡，由水平、垂直合力，找到斜面受力大小。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725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graphicFrame>
        <p:nvGraphicFramePr>
          <p:cNvPr id="29" name="物件 3"/>
          <p:cNvGraphicFramePr>
            <a:graphicFrameLocks noChangeAspect="1"/>
          </p:cNvGraphicFramePr>
          <p:nvPr/>
        </p:nvGraphicFramePr>
        <p:xfrm>
          <a:off x="2744788" y="3363913"/>
          <a:ext cx="5551487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0" name="Equation" r:id="rId4" imgW="3530600" imgH="965200" progId="Equation.DSMT4">
                  <p:embed/>
                </p:oleObj>
              </mc:Choice>
              <mc:Fallback>
                <p:oleObj name="Equation" r:id="rId4" imgW="3530600" imgH="9652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363913"/>
                        <a:ext cx="5551487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3368675" y="939800"/>
            <a:ext cx="3836988" cy="2330450"/>
            <a:chOff x="3606130" y="1045552"/>
            <a:chExt cx="5399281" cy="3334318"/>
          </a:xfrm>
        </p:grpSpPr>
        <p:graphicFrame>
          <p:nvGraphicFramePr>
            <p:cNvPr id="30728" name="物件 4"/>
            <p:cNvGraphicFramePr>
              <a:graphicFrameLocks noChangeAspect="1"/>
            </p:cNvGraphicFramePr>
            <p:nvPr/>
          </p:nvGraphicFramePr>
          <p:xfrm>
            <a:off x="6396967" y="1964717"/>
            <a:ext cx="227012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1" name="Equation" r:id="rId6" imgW="126725" imgH="177415" progId="Equation.DSMT4">
                    <p:embed/>
                  </p:oleObj>
                </mc:Choice>
                <mc:Fallback>
                  <p:oleObj name="Equation" r:id="rId6" imgW="126725" imgH="17741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96967" y="1964717"/>
                          <a:ext cx="227012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729" name="直線單箭頭接點 59"/>
            <p:cNvCxnSpPr>
              <a:cxnSpLocks noChangeShapeType="1"/>
            </p:cNvCxnSpPr>
            <p:nvPr/>
          </p:nvCxnSpPr>
          <p:spPr bwMode="auto">
            <a:xfrm flipH="1" flipV="1">
              <a:off x="7243754" y="2442776"/>
              <a:ext cx="0" cy="1150937"/>
            </a:xfrm>
            <a:prstGeom prst="straightConnector1">
              <a:avLst/>
            </a:prstGeom>
            <a:noFill/>
            <a:ln w="381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0730" name="群組 35"/>
            <p:cNvGrpSpPr>
              <a:grpSpLocks/>
            </p:cNvGrpSpPr>
            <p:nvPr/>
          </p:nvGrpSpPr>
          <p:grpSpPr bwMode="auto">
            <a:xfrm rot="-5400000">
              <a:off x="4504667" y="1064603"/>
              <a:ext cx="2582864" cy="2544762"/>
              <a:chOff x="5445125" y="1220788"/>
              <a:chExt cx="2582864" cy="2544762"/>
            </a:xfrm>
          </p:grpSpPr>
          <p:sp>
            <p:nvSpPr>
              <p:cNvPr id="37" name="平行四邊形 36"/>
              <p:cNvSpPr/>
              <p:nvPr/>
            </p:nvSpPr>
            <p:spPr bwMode="auto">
              <a:xfrm rot="20950737" flipH="1">
                <a:off x="5649902" y="1221325"/>
                <a:ext cx="2107798" cy="2544385"/>
              </a:xfrm>
              <a:prstGeom prst="parallelogram">
                <a:avLst>
                  <a:gd name="adj" fmla="val 55954"/>
                </a:avLst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39" name="直角三角形 38"/>
              <p:cNvSpPr/>
              <p:nvPr/>
            </p:nvSpPr>
            <p:spPr bwMode="auto">
              <a:xfrm>
                <a:off x="5452297" y="1444713"/>
                <a:ext cx="1628546" cy="2280787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30744" name="群組 39"/>
              <p:cNvGrpSpPr>
                <a:grpSpLocks/>
              </p:cNvGrpSpPr>
              <p:nvPr/>
            </p:nvGrpSpPr>
            <p:grpSpPr bwMode="auto">
              <a:xfrm>
                <a:off x="5445125" y="1285875"/>
                <a:ext cx="1014413" cy="2430463"/>
                <a:chOff x="5757139" y="2193989"/>
                <a:chExt cx="413484" cy="1073232"/>
              </a:xfrm>
            </p:grpSpPr>
            <p:sp>
              <p:nvSpPr>
                <p:cNvPr id="44" name="平行四邊形 43"/>
                <p:cNvSpPr/>
                <p:nvPr/>
              </p:nvSpPr>
              <p:spPr bwMode="auto">
                <a:xfrm rot="16200000" flipV="1">
                  <a:off x="5408611" y="2541840"/>
                  <a:ext cx="1073230" cy="377733"/>
                </a:xfrm>
                <a:prstGeom prst="parallelogram">
                  <a:avLst>
                    <a:gd name="adj" fmla="val 17466"/>
                  </a:avLst>
                </a:prstGeom>
                <a:solidFill>
                  <a:srgbClr val="FFFF00">
                    <a:alpha val="32000"/>
                  </a:srgbClr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ea typeface="新細明體" panose="02020500000000000000" pitchFamily="18" charset="-120"/>
                  </a:endParaRPr>
                </a:p>
              </p:txBody>
            </p:sp>
            <p:cxnSp>
              <p:nvCxnSpPr>
                <p:cNvPr id="45" name="直線接點 44"/>
                <p:cNvCxnSpPr/>
                <p:nvPr/>
              </p:nvCxnSpPr>
              <p:spPr bwMode="auto">
                <a:xfrm>
                  <a:off x="5752656" y="2261169"/>
                  <a:ext cx="422172" cy="622434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0745" name="群組 40"/>
              <p:cNvGrpSpPr>
                <a:grpSpLocks/>
              </p:cNvGrpSpPr>
              <p:nvPr/>
            </p:nvGrpSpPr>
            <p:grpSpPr bwMode="auto">
              <a:xfrm rot="-5400000">
                <a:off x="6648538" y="2357354"/>
                <a:ext cx="183977" cy="2574925"/>
                <a:chOff x="6213836" y="2292819"/>
                <a:chExt cx="79963" cy="1047950"/>
              </a:xfrm>
            </p:grpSpPr>
            <p:sp>
              <p:nvSpPr>
                <p:cNvPr id="42" name="平行四邊形 41"/>
                <p:cNvSpPr/>
                <p:nvPr/>
              </p:nvSpPr>
              <p:spPr bwMode="auto">
                <a:xfrm rot="16200000" flipH="1" flipV="1">
                  <a:off x="5737824" y="2769042"/>
                  <a:ext cx="1048263" cy="76703"/>
                </a:xfrm>
                <a:prstGeom prst="parallelogram">
                  <a:avLst>
                    <a:gd name="adj" fmla="val 550304"/>
                  </a:avLst>
                </a:prstGeom>
                <a:solidFill>
                  <a:srgbClr val="FF5B5B">
                    <a:alpha val="32000"/>
                  </a:srgbClr>
                </a:solidFill>
                <a:ln w="19050" cap="flat" cmpd="sng" algn="ctr">
                  <a:solidFill>
                    <a:schemeClr val="accent1">
                      <a:lumMod val="75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zh-TW" altLang="en-US" smtClean="0">
                    <a:ea typeface="新細明體" panose="02020500000000000000" pitchFamily="18" charset="-120"/>
                  </a:endParaRPr>
                </a:p>
              </p:txBody>
            </p:sp>
            <p:cxnSp>
              <p:nvCxnSpPr>
                <p:cNvPr id="43" name="直線接點 42"/>
                <p:cNvCxnSpPr/>
                <p:nvPr/>
              </p:nvCxnSpPr>
              <p:spPr bwMode="auto">
                <a:xfrm rot="5400000" flipH="1" flipV="1">
                  <a:off x="6237712" y="2893952"/>
                  <a:ext cx="39749" cy="7184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30731" name="直線單箭頭接點 40"/>
            <p:cNvCxnSpPr>
              <a:cxnSpLocks noChangeShapeType="1"/>
            </p:cNvCxnSpPr>
            <p:nvPr/>
          </p:nvCxnSpPr>
          <p:spPr bwMode="auto">
            <a:xfrm flipH="1" flipV="1">
              <a:off x="5092439" y="1247535"/>
              <a:ext cx="671218" cy="99975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30732" name="物件 4"/>
            <p:cNvGraphicFramePr>
              <a:graphicFrameLocks noChangeAspect="1"/>
            </p:cNvGraphicFramePr>
            <p:nvPr/>
          </p:nvGraphicFramePr>
          <p:xfrm>
            <a:off x="4031352" y="1248554"/>
            <a:ext cx="811320" cy="479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2" name="Equation" r:id="rId8" imgW="406224" imgH="241195" progId="Equation.DSMT4">
                    <p:embed/>
                  </p:oleObj>
                </mc:Choice>
                <mc:Fallback>
                  <p:oleObj name="Equation" r:id="rId8" imgW="406224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1352" y="1248554"/>
                          <a:ext cx="811320" cy="4798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733" name="直線單箭頭接點 40"/>
            <p:cNvCxnSpPr>
              <a:cxnSpLocks noChangeShapeType="1"/>
            </p:cNvCxnSpPr>
            <p:nvPr/>
          </p:nvCxnSpPr>
          <p:spPr bwMode="auto">
            <a:xfrm>
              <a:off x="7027206" y="3113690"/>
              <a:ext cx="1022350" cy="127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30734" name="物件 4"/>
            <p:cNvGraphicFramePr>
              <a:graphicFrameLocks noChangeAspect="1"/>
            </p:cNvGraphicFramePr>
            <p:nvPr/>
          </p:nvGraphicFramePr>
          <p:xfrm>
            <a:off x="6030347" y="3973041"/>
            <a:ext cx="1469430" cy="406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3" name="Equation" r:id="rId10" imgW="825500" imgH="228600" progId="Equation.DSMT4">
                    <p:embed/>
                  </p:oleObj>
                </mc:Choice>
                <mc:Fallback>
                  <p:oleObj name="Equation" r:id="rId10" imgW="825500" imgH="2286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0347" y="3973041"/>
                          <a:ext cx="1469430" cy="406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5" name="物件 4"/>
            <p:cNvGraphicFramePr>
              <a:graphicFrameLocks noChangeAspect="1"/>
            </p:cNvGraphicFramePr>
            <p:nvPr/>
          </p:nvGraphicFramePr>
          <p:xfrm>
            <a:off x="7280606" y="3246682"/>
            <a:ext cx="1480784" cy="440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4" name="Equation" r:id="rId12" imgW="812447" imgH="241195" progId="Equation.DSMT4">
                    <p:embed/>
                  </p:oleObj>
                </mc:Choice>
                <mc:Fallback>
                  <p:oleObj name="Equation" r:id="rId12" imgW="812447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0606" y="3246682"/>
                          <a:ext cx="1480784" cy="440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736" name="直線單箭頭接點 40"/>
            <p:cNvCxnSpPr>
              <a:cxnSpLocks noChangeShapeType="1"/>
            </p:cNvCxnSpPr>
            <p:nvPr/>
          </p:nvCxnSpPr>
          <p:spPr bwMode="auto">
            <a:xfrm rot="16200000" flipH="1">
              <a:off x="5568559" y="3977782"/>
              <a:ext cx="611187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37" name="直線單箭頭接點 59"/>
            <p:cNvCxnSpPr>
              <a:cxnSpLocks noChangeShapeType="1"/>
            </p:cNvCxnSpPr>
            <p:nvPr/>
          </p:nvCxnSpPr>
          <p:spPr bwMode="auto">
            <a:xfrm flipV="1">
              <a:off x="5760652" y="1372684"/>
              <a:ext cx="1483102" cy="902334"/>
            </a:xfrm>
            <a:prstGeom prst="straightConnector1">
              <a:avLst/>
            </a:prstGeom>
            <a:noFill/>
            <a:ln w="381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30738" name="物件 4"/>
            <p:cNvGraphicFramePr>
              <a:graphicFrameLocks noChangeAspect="1"/>
            </p:cNvGraphicFramePr>
            <p:nvPr/>
          </p:nvGraphicFramePr>
          <p:xfrm>
            <a:off x="5616084" y="1281114"/>
            <a:ext cx="938141" cy="495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5" name="Equation" r:id="rId14" imgW="457200" imgH="241300" progId="Equation.DSMT4">
                    <p:embed/>
                  </p:oleObj>
                </mc:Choice>
                <mc:Fallback>
                  <p:oleObj name="Equation" r:id="rId14" imgW="4572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6084" y="1281114"/>
                          <a:ext cx="938141" cy="4953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9" name="物件 4"/>
            <p:cNvGraphicFramePr>
              <a:graphicFrameLocks noChangeAspect="1"/>
            </p:cNvGraphicFramePr>
            <p:nvPr/>
          </p:nvGraphicFramePr>
          <p:xfrm>
            <a:off x="3606130" y="3804204"/>
            <a:ext cx="1661811" cy="479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6" name="Equation" r:id="rId16" imgW="838200" imgH="241300" progId="Equation.DSMT4">
                    <p:embed/>
                  </p:oleObj>
                </mc:Choice>
                <mc:Fallback>
                  <p:oleObj name="Equation" r:id="rId16" imgW="8382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130" y="3804204"/>
                          <a:ext cx="1661811" cy="479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740" name="直線單箭頭接點 59"/>
            <p:cNvCxnSpPr>
              <a:cxnSpLocks noChangeShapeType="1"/>
            </p:cNvCxnSpPr>
            <p:nvPr/>
          </p:nvCxnSpPr>
          <p:spPr bwMode="auto">
            <a:xfrm rot="16200000" flipV="1">
              <a:off x="5886584" y="3179946"/>
              <a:ext cx="0" cy="1152525"/>
            </a:xfrm>
            <a:prstGeom prst="straightConnector1">
              <a:avLst/>
            </a:prstGeom>
            <a:noFill/>
            <a:ln w="381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30741" name="物件 4"/>
            <p:cNvGraphicFramePr>
              <a:graphicFrameLocks noChangeAspect="1"/>
            </p:cNvGraphicFramePr>
            <p:nvPr/>
          </p:nvGraphicFramePr>
          <p:xfrm>
            <a:off x="7382012" y="2442776"/>
            <a:ext cx="1623399" cy="482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7" name="Equation" r:id="rId18" imgW="812447" imgH="241195" progId="Equation.DSMT4">
                    <p:embed/>
                  </p:oleObj>
                </mc:Choice>
                <mc:Fallback>
                  <p:oleObj name="Equation" r:id="rId18" imgW="812447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2012" y="2442776"/>
                          <a:ext cx="1623399" cy="482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20987 L -0.0007 -0.459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14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角錐力平衡方程式可以利用三角函數性質來化簡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773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graphicFrame>
        <p:nvGraphicFramePr>
          <p:cNvPr id="32774" name="物件 3"/>
          <p:cNvGraphicFramePr>
            <a:graphicFrameLocks noChangeAspect="1"/>
          </p:cNvGraphicFramePr>
          <p:nvPr/>
        </p:nvGraphicFramePr>
        <p:xfrm>
          <a:off x="2735263" y="987425"/>
          <a:ext cx="5551487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8" name="Equation" r:id="rId4" imgW="3530600" imgH="965200" progId="Equation.DSMT4">
                  <p:embed/>
                </p:oleObj>
              </mc:Choice>
              <mc:Fallback>
                <p:oleObj name="Equation" r:id="rId4" imgW="3530600" imgH="9652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987425"/>
                        <a:ext cx="5551487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物件 76"/>
          <p:cNvGraphicFramePr>
            <a:graphicFrameLocks noChangeAspect="1"/>
          </p:cNvGraphicFramePr>
          <p:nvPr/>
        </p:nvGraphicFramePr>
        <p:xfrm>
          <a:off x="3109913" y="2733675"/>
          <a:ext cx="4356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9" name="Equation" r:id="rId6" imgW="2603500" imgH="838200" progId="Equation.DSMT4">
                  <p:embed/>
                </p:oleObj>
              </mc:Choice>
              <mc:Fallback>
                <p:oleObj name="Equation" r:id="rId6" imgW="2603500" imgH="838200" progId="Equation.DSMT4">
                  <p:embed/>
                  <p:pic>
                    <p:nvPicPr>
                      <p:cNvPr id="0" name="物件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733675"/>
                        <a:ext cx="4356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圓角矩形 78"/>
          <p:cNvSpPr>
            <a:spLocks noChangeArrowheads="1"/>
          </p:cNvSpPr>
          <p:nvPr/>
        </p:nvSpPr>
        <p:spPr bwMode="auto">
          <a:xfrm>
            <a:off x="2700338" y="2601913"/>
            <a:ext cx="5172075" cy="2201862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80" name="物件 79"/>
          <p:cNvGraphicFramePr>
            <a:graphicFrameLocks noChangeAspect="1"/>
          </p:cNvGraphicFramePr>
          <p:nvPr/>
        </p:nvGraphicFramePr>
        <p:xfrm>
          <a:off x="3087688" y="4049713"/>
          <a:ext cx="4378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0" name="Equation" r:id="rId8" imgW="2616200" imgH="419100" progId="Equation.DSMT4">
                  <p:embed/>
                </p:oleObj>
              </mc:Choice>
              <mc:Fallback>
                <p:oleObj name="Equation" r:id="rId8" imgW="2616200" imgH="419100" progId="Equation.DSMT4">
                  <p:embed/>
                  <p:pic>
                    <p:nvPicPr>
                      <p:cNvPr id="0" name="物件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4049713"/>
                        <a:ext cx="43783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3AC665-CF6D-4EA6-879B-98FD8A1A5303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15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4819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斜面應力是角度的函數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2987675" y="915988"/>
            <a:ext cx="2952750" cy="1446212"/>
            <a:chOff x="2239469" y="1044575"/>
            <a:chExt cx="4945102" cy="2931331"/>
          </a:xfrm>
        </p:grpSpPr>
        <p:cxnSp>
          <p:nvCxnSpPr>
            <p:cNvPr id="34829" name="直線接點 2"/>
            <p:cNvCxnSpPr>
              <a:cxnSpLocks noChangeShapeType="1"/>
            </p:cNvCxnSpPr>
            <p:nvPr/>
          </p:nvCxnSpPr>
          <p:spPr bwMode="auto">
            <a:xfrm>
              <a:off x="3383868" y="2895786"/>
              <a:ext cx="345638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30" name="直線接點 9"/>
            <p:cNvCxnSpPr>
              <a:cxnSpLocks noChangeShapeType="1"/>
            </p:cNvCxnSpPr>
            <p:nvPr/>
          </p:nvCxnSpPr>
          <p:spPr bwMode="auto">
            <a:xfrm rot="5400000" flipV="1">
              <a:off x="3672060" y="2535906"/>
              <a:ext cx="288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1" name="手繪多邊形 5"/>
            <p:cNvSpPr>
              <a:spLocks/>
            </p:cNvSpPr>
            <p:nvPr/>
          </p:nvSpPr>
          <p:spPr bwMode="auto">
            <a:xfrm>
              <a:off x="3406391" y="1919182"/>
              <a:ext cx="3778180" cy="1829152"/>
            </a:xfrm>
            <a:custGeom>
              <a:avLst/>
              <a:gdLst>
                <a:gd name="T0" fmla="*/ 0 w 3778180"/>
                <a:gd name="T1" fmla="*/ 180923 h 1829152"/>
                <a:gd name="T2" fmla="*/ 763675 w 3778180"/>
                <a:gd name="T3" fmla="*/ 1828853 h 1829152"/>
                <a:gd name="T4" fmla="*/ 1587640 w 3778180"/>
                <a:gd name="T5" fmla="*/ 70392 h 1829152"/>
                <a:gd name="T6" fmla="*/ 2421653 w 3778180"/>
                <a:gd name="T7" fmla="*/ 1808756 h 1829152"/>
                <a:gd name="T8" fmla="*/ 3285811 w 3778180"/>
                <a:gd name="T9" fmla="*/ 50295 h 1829152"/>
                <a:gd name="T10" fmla="*/ 3778180 w 3778180"/>
                <a:gd name="T11" fmla="*/ 442181 h 1829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78180" h="1829152">
                  <a:moveTo>
                    <a:pt x="0" y="180923"/>
                  </a:moveTo>
                  <a:cubicBezTo>
                    <a:pt x="249534" y="1014099"/>
                    <a:pt x="499068" y="1847275"/>
                    <a:pt x="763675" y="1828853"/>
                  </a:cubicBezTo>
                  <a:cubicBezTo>
                    <a:pt x="1028282" y="1810431"/>
                    <a:pt x="1311310" y="73742"/>
                    <a:pt x="1587640" y="70392"/>
                  </a:cubicBezTo>
                  <a:cubicBezTo>
                    <a:pt x="1863970" y="67042"/>
                    <a:pt x="2138625" y="1812105"/>
                    <a:pt x="2421653" y="1808756"/>
                  </a:cubicBezTo>
                  <a:cubicBezTo>
                    <a:pt x="2704681" y="1805407"/>
                    <a:pt x="3059723" y="278058"/>
                    <a:pt x="3285811" y="50295"/>
                  </a:cubicBezTo>
                  <a:cubicBezTo>
                    <a:pt x="3511899" y="-177468"/>
                    <a:pt x="3778180" y="442181"/>
                    <a:pt x="3778180" y="442181"/>
                  </a:cubicBez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2" name="手繪多邊形 6"/>
            <p:cNvSpPr>
              <a:spLocks/>
            </p:cNvSpPr>
            <p:nvPr/>
          </p:nvSpPr>
          <p:spPr bwMode="auto">
            <a:xfrm>
              <a:off x="3406391" y="1407268"/>
              <a:ext cx="3436536" cy="1758113"/>
            </a:xfrm>
            <a:custGeom>
              <a:avLst/>
              <a:gdLst>
                <a:gd name="T0" fmla="*/ 0 w 3436536"/>
                <a:gd name="T1" fmla="*/ 441630 h 1758113"/>
                <a:gd name="T2" fmla="*/ 462224 w 3436536"/>
                <a:gd name="T3" fmla="*/ 110034 h 1758113"/>
                <a:gd name="T4" fmla="*/ 1145512 w 3436536"/>
                <a:gd name="T5" fmla="*/ 1757964 h 1758113"/>
                <a:gd name="T6" fmla="*/ 1969477 w 3436536"/>
                <a:gd name="T7" fmla="*/ 9551 h 1758113"/>
                <a:gd name="T8" fmla="*/ 2843684 w 3436536"/>
                <a:gd name="T9" fmla="*/ 1737867 h 1758113"/>
                <a:gd name="T10" fmla="*/ 3436536 w 3436536"/>
                <a:gd name="T11" fmla="*/ 451678 h 1758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36536" h="1758113">
                  <a:moveTo>
                    <a:pt x="0" y="441630"/>
                  </a:moveTo>
                  <a:cubicBezTo>
                    <a:pt x="50241" y="110871"/>
                    <a:pt x="291402" y="-159597"/>
                    <a:pt x="462224" y="110034"/>
                  </a:cubicBezTo>
                  <a:cubicBezTo>
                    <a:pt x="633046" y="379665"/>
                    <a:pt x="894303" y="1774711"/>
                    <a:pt x="1145512" y="1757964"/>
                  </a:cubicBezTo>
                  <a:cubicBezTo>
                    <a:pt x="1396721" y="1741217"/>
                    <a:pt x="1686448" y="12900"/>
                    <a:pt x="1969477" y="9551"/>
                  </a:cubicBezTo>
                  <a:cubicBezTo>
                    <a:pt x="2252506" y="6202"/>
                    <a:pt x="2599174" y="1664179"/>
                    <a:pt x="2843684" y="1737867"/>
                  </a:cubicBezTo>
                  <a:cubicBezTo>
                    <a:pt x="3088194" y="1811555"/>
                    <a:pt x="3262365" y="1131616"/>
                    <a:pt x="3436536" y="451678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33" name="文字方塊 2"/>
            <p:cNvSpPr txBox="1">
              <a:spLocks noChangeArrowheads="1"/>
            </p:cNvSpPr>
            <p:nvPr/>
          </p:nvSpPr>
          <p:spPr bwMode="auto">
            <a:xfrm>
              <a:off x="2239469" y="1262076"/>
              <a:ext cx="115653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TW" sz="1200" b="1">
                  <a:solidFill>
                    <a:srgbClr val="FF505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Normal Stress </a:t>
              </a:r>
            </a:p>
            <a:p>
              <a:pPr algn="ctr"/>
              <a:r>
                <a:rPr lang="zh-TW" altLang="en-US" sz="1200" b="1">
                  <a:solidFill>
                    <a:srgbClr val="FF5050"/>
                  </a:solidFill>
                  <a:latin typeface="Adobe 黑体 Std R" panose="020B0400000000000000" pitchFamily="34" charset="-128"/>
                  <a:ea typeface="Adobe 黑体 Std R" panose="020B0400000000000000" pitchFamily="34" charset="-128"/>
                  <a:cs typeface="Times New Roman" panose="02020603050405020304" pitchFamily="18" charset="0"/>
                </a:rPr>
                <a:t>正向應力</a:t>
              </a:r>
            </a:p>
          </p:txBody>
        </p:sp>
        <p:sp>
          <p:nvSpPr>
            <p:cNvPr id="34834" name="文字方塊 55"/>
            <p:cNvSpPr txBox="1">
              <a:spLocks noChangeArrowheads="1"/>
            </p:cNvSpPr>
            <p:nvPr/>
          </p:nvSpPr>
          <p:spPr bwMode="auto">
            <a:xfrm>
              <a:off x="2584475" y="3091228"/>
              <a:ext cx="12414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TW" sz="1200" b="1">
                  <a:solidFill>
                    <a:srgbClr val="0086EA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Shearing Stress </a:t>
              </a:r>
            </a:p>
            <a:p>
              <a:pPr algn="ctr"/>
              <a:r>
                <a:rPr lang="zh-TW" altLang="en-US" sz="1200" b="1">
                  <a:solidFill>
                    <a:srgbClr val="0086EA"/>
                  </a:solidFill>
                  <a:latin typeface="Adobe 黑体 Std R" panose="020B0400000000000000" pitchFamily="34" charset="-128"/>
                  <a:ea typeface="Adobe 黑体 Std R" panose="020B0400000000000000" pitchFamily="34" charset="-128"/>
                  <a:cs typeface="Times New Roman" panose="02020603050405020304" pitchFamily="18" charset="0"/>
                </a:rPr>
                <a:t>剪應力</a:t>
              </a:r>
            </a:p>
          </p:txBody>
        </p:sp>
        <p:graphicFrame>
          <p:nvGraphicFramePr>
            <p:cNvPr id="34835" name="物件 7"/>
            <p:cNvGraphicFramePr>
              <a:graphicFrameLocks noChangeAspect="1"/>
            </p:cNvGraphicFramePr>
            <p:nvPr/>
          </p:nvGraphicFramePr>
          <p:xfrm>
            <a:off x="6904176" y="2721144"/>
            <a:ext cx="268680" cy="349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7" name="Equation" r:id="rId4" imgW="126780" imgH="164814" progId="Equation.DSMT4">
                    <p:embed/>
                  </p:oleObj>
                </mc:Choice>
                <mc:Fallback>
                  <p:oleObj name="Equation" r:id="rId4" imgW="126780" imgH="164814" progId="Equation.DSMT4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4176" y="2721144"/>
                          <a:ext cx="268680" cy="349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6" name="物件 8"/>
            <p:cNvGraphicFramePr>
              <a:graphicFrameLocks noChangeAspect="1"/>
            </p:cNvGraphicFramePr>
            <p:nvPr/>
          </p:nvGraphicFramePr>
          <p:xfrm>
            <a:off x="4449763" y="1044575"/>
            <a:ext cx="503237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88" name="Equation" r:id="rId6" imgW="279400" imgH="139700" progId="Equation.DSMT4">
                    <p:embed/>
                  </p:oleObj>
                </mc:Choice>
                <mc:Fallback>
                  <p:oleObj name="Equation" r:id="rId6" imgW="279400" imgH="139700" progId="Equation.DSMT4">
                    <p:embed/>
                    <p:pic>
                      <p:nvPicPr>
                        <p:cNvPr id="0" name="物件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9763" y="1044575"/>
                          <a:ext cx="503237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23" name="物件 19"/>
          <p:cNvGraphicFramePr>
            <a:graphicFrameLocks noChangeAspect="1"/>
          </p:cNvGraphicFramePr>
          <p:nvPr/>
        </p:nvGraphicFramePr>
        <p:xfrm>
          <a:off x="3109913" y="2733675"/>
          <a:ext cx="4356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9" name="Equation" r:id="rId8" imgW="2603500" imgH="838200" progId="Equation.DSMT4">
                  <p:embed/>
                </p:oleObj>
              </mc:Choice>
              <mc:Fallback>
                <p:oleObj name="Equation" r:id="rId8" imgW="2603500" imgH="838200" progId="Equation.DSMT4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733675"/>
                        <a:ext cx="4356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圓角矩形 20"/>
          <p:cNvSpPr>
            <a:spLocks noChangeArrowheads="1"/>
          </p:cNvSpPr>
          <p:nvPr/>
        </p:nvSpPr>
        <p:spPr bwMode="auto">
          <a:xfrm>
            <a:off x="2700338" y="2601913"/>
            <a:ext cx="5172075" cy="2201862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34825" name="物件 21"/>
          <p:cNvGraphicFramePr>
            <a:graphicFrameLocks noChangeAspect="1"/>
          </p:cNvGraphicFramePr>
          <p:nvPr/>
        </p:nvGraphicFramePr>
        <p:xfrm>
          <a:off x="3087688" y="4049713"/>
          <a:ext cx="4378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0" name="Equation" r:id="rId10" imgW="2616200" imgH="419100" progId="Equation.DSMT4">
                  <p:embed/>
                </p:oleObj>
              </mc:Choice>
              <mc:Fallback>
                <p:oleObj name="Equation" r:id="rId10" imgW="2616200" imgH="419100" progId="Equation.DSMT4">
                  <p:embed/>
                  <p:pic>
                    <p:nvPicPr>
                      <p:cNvPr id="0" name="物件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4049713"/>
                        <a:ext cx="43783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156325" y="882650"/>
            <a:ext cx="2389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r>
              <a:rPr lang="zh-TW" altLang="en-US" sz="16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斜面應力是角度的函數</a:t>
            </a:r>
            <a:endParaRPr lang="en-US" altLang="zh-TW" sz="16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</a:pPr>
            <a:endParaRPr lang="en-US" altLang="zh-TW" sz="16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/>
        </p:nvGraphicFramePr>
        <p:xfrm>
          <a:off x="6257925" y="1133475"/>
          <a:ext cx="20955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1" name="Equation" r:id="rId12" imgW="1181100" imgH="685800" progId="Equation.DSMT4">
                  <p:embed/>
                </p:oleObj>
              </mc:Choice>
              <mc:Fallback>
                <p:oleObj name="Equation" r:id="rId12" imgW="1181100" imgH="685800" progId="Equation.DSMT4">
                  <p:embed/>
                  <p:pic>
                    <p:nvPicPr>
                      <p:cNvPr id="0" name="物件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1133475"/>
                        <a:ext cx="2095500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6819900" y="21669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ea typeface="新細明體" panose="02020500000000000000" pitchFamily="18" charset="-120"/>
              </a:rPr>
              <a:t>帶入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9B058B-0E7B-4284-A8F8-49565BA73F03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16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6867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斜面應力的函數可以用旋轉矩陣來直接表示。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69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Matrix Form</a:t>
            </a:r>
          </a:p>
        </p:txBody>
      </p:sp>
      <p:graphicFrame>
        <p:nvGraphicFramePr>
          <p:cNvPr id="36870" name="物件 19"/>
          <p:cNvGraphicFramePr>
            <a:graphicFrameLocks noChangeAspect="1"/>
          </p:cNvGraphicFramePr>
          <p:nvPr/>
        </p:nvGraphicFramePr>
        <p:xfrm>
          <a:off x="3108325" y="3328988"/>
          <a:ext cx="4356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2" name="Equation" r:id="rId4" imgW="2603500" imgH="838200" progId="Equation.DSMT4">
                  <p:embed/>
                </p:oleObj>
              </mc:Choice>
              <mc:Fallback>
                <p:oleObj name="Equation" r:id="rId4" imgW="2603500" imgH="838200" progId="Equation.DSMT4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3328988"/>
                        <a:ext cx="4356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圓角矩形 20"/>
          <p:cNvSpPr>
            <a:spLocks noChangeArrowheads="1"/>
          </p:cNvSpPr>
          <p:nvPr/>
        </p:nvSpPr>
        <p:spPr bwMode="auto">
          <a:xfrm>
            <a:off x="2700338" y="2601913"/>
            <a:ext cx="5172075" cy="2201862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36872" name="物件 21"/>
          <p:cNvGraphicFramePr>
            <a:graphicFrameLocks noChangeAspect="1"/>
          </p:cNvGraphicFramePr>
          <p:nvPr/>
        </p:nvGraphicFramePr>
        <p:xfrm>
          <a:off x="3086100" y="2681288"/>
          <a:ext cx="4378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3" name="Equation" r:id="rId6" imgW="2616200" imgH="419100" progId="Equation.DSMT4">
                  <p:embed/>
                </p:oleObj>
              </mc:Choice>
              <mc:Fallback>
                <p:oleObj name="Equation" r:id="rId6" imgW="2616200" imgH="419100" progId="Equation.DSMT4">
                  <p:embed/>
                  <p:pic>
                    <p:nvPicPr>
                      <p:cNvPr id="0" name="物件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2681288"/>
                        <a:ext cx="43783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545942"/>
              </p:ext>
            </p:extLst>
          </p:nvPr>
        </p:nvGraphicFramePr>
        <p:xfrm>
          <a:off x="2681288" y="1151644"/>
          <a:ext cx="52101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" name="Equation" r:id="rId8" imgW="3276600" imgH="508000" progId="Equation.DSMT4">
                  <p:embed/>
                </p:oleObj>
              </mc:Choice>
              <mc:Fallback>
                <p:oleObj name="Equation" r:id="rId8" imgW="3276600" imgH="508000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1151644"/>
                        <a:ext cx="52101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887788" y="2058988"/>
          <a:ext cx="23574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5" name="Equation" r:id="rId10" imgW="1168400" imgH="241300" progId="Equation.DSMT4">
                  <p:embed/>
                </p:oleObj>
              </mc:Choice>
              <mc:Fallback>
                <p:oleObj name="Equation" r:id="rId10" imgW="1168400" imgH="2413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2058988"/>
                        <a:ext cx="23574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232025" y="813507"/>
            <a:ext cx="38779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600" b="1" dirty="0">
                <a:solidFill>
                  <a:srgbClr val="FF0000"/>
                </a:solidFill>
                <a:ea typeface="新細明體" panose="02020500000000000000" pitchFamily="18" charset="-120"/>
              </a:rPr>
              <a:t>旋轉</a:t>
            </a:r>
            <a:r>
              <a:rPr lang="zh-TW" altLang="en-US" sz="16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矩陣來表示之前的應力角度換算公式</a:t>
            </a:r>
            <a:endParaRPr lang="zh-TW" altLang="en-US" sz="1600" b="1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3206750" y="1873573"/>
            <a:ext cx="441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dirty="0">
                <a:solidFill>
                  <a:srgbClr val="FF0000"/>
                </a:solidFill>
                <a:ea typeface="新細明體" panose="02020500000000000000" pitchFamily="18" charset="-120"/>
              </a:rPr>
              <a:t>P</a:t>
            </a:r>
            <a:r>
              <a:rPr lang="en-US" altLang="zh-TW" sz="1600" b="1" baseline="30000" dirty="0">
                <a:solidFill>
                  <a:srgbClr val="FF0000"/>
                </a:solidFill>
                <a:ea typeface="新細明體" panose="02020500000000000000" pitchFamily="18" charset="-120"/>
              </a:rPr>
              <a:t>-1</a:t>
            </a:r>
            <a:endParaRPr lang="zh-TW" altLang="en-US" sz="1600" b="1" baseline="30000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5554663" y="1802135"/>
            <a:ext cx="320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>
                <a:solidFill>
                  <a:srgbClr val="FF0000"/>
                </a:solidFill>
                <a:ea typeface="新細明體" panose="02020500000000000000" pitchFamily="18" charset="-120"/>
              </a:rPr>
              <a:t>P</a:t>
            </a:r>
            <a:endParaRPr lang="zh-TW" altLang="en-US" sz="1600" b="1" baseline="3000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F42C41-F008-4732-B0BA-810C56DCECC1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17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915" name="標題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Catalog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of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Chap.7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9220" name="內容版面配置區 3"/>
          <p:cNvSpPr>
            <a:spLocks noGrp="1"/>
          </p:cNvSpPr>
          <p:nvPr>
            <p:ph sz="quarter" idx="12"/>
          </p:nvPr>
        </p:nvSpPr>
        <p:spPr bwMode="auto">
          <a:xfrm>
            <a:off x="2700338" y="1276350"/>
            <a:ext cx="5399087" cy="2233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stress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平面應力隨座標方向轉換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Principle stress and Maximum shear stress in plane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平面主應力與平面最大剪應力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Stress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平面應力的莫耳圓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strain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平面應變隨座標方向轉換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Strain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平面應變的莫耳圓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2771775" y="1847850"/>
            <a:ext cx="5327650" cy="615950"/>
          </a:xfrm>
          <a:prstGeom prst="roundRect">
            <a:avLst>
              <a:gd name="adj" fmla="val 26815"/>
            </a:avLst>
          </a:prstGeom>
          <a:noFill/>
          <a:ln w="76200" algn="ctr">
            <a:solidFill>
              <a:srgbClr val="D1D1F0">
                <a:alpha val="4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88975" y="3471863"/>
            <a:ext cx="1398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當一組梁的位知數超過平衡方程式所能解時，為靜不定，需要加入其他條件求解。</a:t>
            </a:r>
            <a:endParaRPr lang="en-US" altLang="zh-TW" sz="1000" b="1" dirty="0" smtClean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1F3A8A-049F-4011-A4AF-C167BF57420D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18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9939" name="標題 2"/>
          <p:cNvSpPr>
            <a:spLocks noGrp="1"/>
          </p:cNvSpPr>
          <p:nvPr>
            <p:ph type="title"/>
          </p:nvPr>
        </p:nvSpPr>
        <p:spPr bwMode="auto">
          <a:xfrm>
            <a:off x="287338" y="2284413"/>
            <a:ext cx="22098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40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smtClean="0">
                <a:ea typeface="新細明體" panose="02020500000000000000" pitchFamily="18" charset="-120"/>
              </a:rPr>
            </a:br>
            <a:r>
              <a:rPr lang="en-US" altLang="zh-TW" sz="1400" smtClean="0">
                <a:ea typeface="新細明體" panose="02020500000000000000" pitchFamily="18" charset="-120"/>
              </a:rPr>
              <a:t/>
            </a:r>
            <a:br>
              <a:rPr lang="en-US" altLang="zh-TW" sz="1400" smtClean="0">
                <a:ea typeface="新細明體" panose="02020500000000000000" pitchFamily="18" charset="-120"/>
              </a:rPr>
            </a:br>
            <a:endParaRPr lang="en-US" altLang="zh-TW" sz="140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當斜面上恰好沒有剪應力時，此時正向應力是最大的，稱為主應力。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1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Principal stresses </a:t>
            </a:r>
          </a:p>
        </p:txBody>
      </p:sp>
      <p:grpSp>
        <p:nvGrpSpPr>
          <p:cNvPr id="36871" name="群組 14"/>
          <p:cNvGrpSpPr>
            <a:grpSpLocks/>
          </p:cNvGrpSpPr>
          <p:nvPr/>
        </p:nvGrpSpPr>
        <p:grpSpPr bwMode="auto">
          <a:xfrm>
            <a:off x="2706688" y="2563813"/>
            <a:ext cx="1573212" cy="1633537"/>
            <a:chOff x="2101565" y="1045524"/>
            <a:chExt cx="3273155" cy="3146406"/>
          </a:xfrm>
        </p:grpSpPr>
        <p:grpSp>
          <p:nvGrpSpPr>
            <p:cNvPr id="39998" name="群組 11"/>
            <p:cNvGrpSpPr>
              <a:grpSpLocks/>
            </p:cNvGrpSpPr>
            <p:nvPr/>
          </p:nvGrpSpPr>
          <p:grpSpPr bwMode="auto">
            <a:xfrm>
              <a:off x="3602928" y="1566043"/>
              <a:ext cx="1403821" cy="1564017"/>
              <a:chOff x="3602928" y="1295765"/>
              <a:chExt cx="1403821" cy="1564017"/>
            </a:xfrm>
          </p:grpSpPr>
          <p:cxnSp>
            <p:nvCxnSpPr>
              <p:cNvPr id="40017" name="直線接點 8"/>
              <p:cNvCxnSpPr>
                <a:cxnSpLocks noChangeShapeType="1"/>
              </p:cNvCxnSpPr>
              <p:nvPr/>
            </p:nvCxnSpPr>
            <p:spPr bwMode="auto">
              <a:xfrm flipV="1">
                <a:off x="3602928" y="1295765"/>
                <a:ext cx="0" cy="143977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018" name="直線接點 10"/>
              <p:cNvCxnSpPr>
                <a:cxnSpLocks noChangeShapeType="1"/>
              </p:cNvCxnSpPr>
              <p:nvPr/>
            </p:nvCxnSpPr>
            <p:spPr bwMode="auto">
              <a:xfrm>
                <a:off x="3602928" y="2859782"/>
                <a:ext cx="1403821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3" name="圓角矩形 62"/>
            <p:cNvSpPr/>
            <p:nvPr/>
          </p:nvSpPr>
          <p:spPr bwMode="auto">
            <a:xfrm>
              <a:off x="3049491" y="2589678"/>
              <a:ext cx="1099861" cy="1030457"/>
            </a:xfrm>
            <a:prstGeom prst="roundRect">
              <a:avLst>
                <a:gd name="adj" fmla="val 3428"/>
              </a:avLst>
            </a:prstGeom>
            <a:pattFill prst="dkHorz">
              <a:fgClr>
                <a:schemeClr val="accent5">
                  <a:lumMod val="90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dirty="0" smtClean="0">
                <a:solidFill>
                  <a:srgbClr val="404040"/>
                </a:solidFill>
                <a:ea typeface="新細明體" panose="02020500000000000000" pitchFamily="18" charset="-120"/>
              </a:endParaRPr>
            </a:p>
          </p:txBody>
        </p:sp>
        <p:grpSp>
          <p:nvGrpSpPr>
            <p:cNvPr id="40000" name="群組 58"/>
            <p:cNvGrpSpPr>
              <a:grpSpLocks/>
            </p:cNvGrpSpPr>
            <p:nvPr/>
          </p:nvGrpSpPr>
          <p:grpSpPr bwMode="auto">
            <a:xfrm>
              <a:off x="2920976" y="1639305"/>
              <a:ext cx="683537" cy="2552625"/>
              <a:chOff x="3265307" y="1242830"/>
              <a:chExt cx="682806" cy="2552883"/>
            </a:xfrm>
          </p:grpSpPr>
          <p:cxnSp>
            <p:nvCxnSpPr>
              <p:cNvPr id="40014" name="直線單箭頭接點 49"/>
              <p:cNvCxnSpPr>
                <a:cxnSpLocks noChangeShapeType="1"/>
              </p:cNvCxnSpPr>
              <p:nvPr/>
            </p:nvCxnSpPr>
            <p:spPr bwMode="auto">
              <a:xfrm rot="5400000" flipH="1">
                <a:off x="3677444" y="1905794"/>
                <a:ext cx="541338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015" name="直線單箭頭接點 5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3676650" y="35258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0016" name="物件 62"/>
              <p:cNvGraphicFramePr>
                <a:graphicFrameLocks noChangeAspect="1"/>
              </p:cNvGraphicFramePr>
              <p:nvPr/>
            </p:nvGraphicFramePr>
            <p:xfrm>
              <a:off x="3265307" y="1242830"/>
              <a:ext cx="604974" cy="7198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9" name="Equation" r:id="rId4" imgW="203112" imgH="241195" progId="Equation.DSMT4">
                      <p:embed/>
                    </p:oleObj>
                  </mc:Choice>
                  <mc:Fallback>
                    <p:oleObj name="Equation" r:id="rId4" imgW="203112" imgH="241195" progId="Equation.DSMT4">
                      <p:embed/>
                      <p:pic>
                        <p:nvPicPr>
                          <p:cNvPr id="0" name="物件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5307" y="1242830"/>
                            <a:ext cx="604974" cy="7198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01" name="群組 63"/>
            <p:cNvGrpSpPr>
              <a:grpSpLocks/>
            </p:cNvGrpSpPr>
            <p:nvPr/>
          </p:nvGrpSpPr>
          <p:grpSpPr bwMode="auto">
            <a:xfrm>
              <a:off x="3327398" y="1985248"/>
              <a:ext cx="1283577" cy="1811711"/>
              <a:chOff x="3671900" y="1588714"/>
              <a:chExt cx="1283577" cy="1811711"/>
            </a:xfrm>
          </p:grpSpPr>
          <p:cxnSp>
            <p:nvCxnSpPr>
              <p:cNvPr id="40011" name="直線單箭頭接點 57"/>
              <p:cNvCxnSpPr>
                <a:cxnSpLocks noChangeShapeType="1"/>
              </p:cNvCxnSpPr>
              <p:nvPr/>
            </p:nvCxnSpPr>
            <p:spPr bwMode="auto">
              <a:xfrm>
                <a:off x="3671900" y="2031690"/>
                <a:ext cx="5969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012" name="直線單箭頭接點 58"/>
              <p:cNvCxnSpPr>
                <a:cxnSpLocks noChangeShapeType="1"/>
              </p:cNvCxnSpPr>
              <p:nvPr/>
            </p:nvCxnSpPr>
            <p:spPr bwMode="auto">
              <a:xfrm flipH="1">
                <a:off x="3671900" y="3400425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0013" name="物件 64"/>
              <p:cNvGraphicFramePr>
                <a:graphicFrameLocks noChangeAspect="1"/>
              </p:cNvGraphicFramePr>
              <p:nvPr/>
            </p:nvGraphicFramePr>
            <p:xfrm>
              <a:off x="4411718" y="1588714"/>
              <a:ext cx="543759" cy="6469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60" name="Equation" r:id="rId6" imgW="203112" imgH="241195" progId="Equation.DSMT4">
                      <p:embed/>
                    </p:oleObj>
                  </mc:Choice>
                  <mc:Fallback>
                    <p:oleObj name="Equation" r:id="rId6" imgW="203112" imgH="241195" progId="Equation.DSMT4">
                      <p:embed/>
                      <p:pic>
                        <p:nvPicPr>
                          <p:cNvPr id="0" name="物件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1718" y="1588714"/>
                            <a:ext cx="543759" cy="6469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002" name="群組 68"/>
            <p:cNvGrpSpPr>
              <a:grpSpLocks/>
            </p:cNvGrpSpPr>
            <p:nvPr/>
          </p:nvGrpSpPr>
          <p:grpSpPr bwMode="auto">
            <a:xfrm>
              <a:off x="2895585" y="2750696"/>
              <a:ext cx="1360486" cy="613565"/>
              <a:chOff x="3240088" y="2354162"/>
              <a:chExt cx="1360486" cy="613565"/>
            </a:xfrm>
          </p:grpSpPr>
          <p:cxnSp>
            <p:nvCxnSpPr>
              <p:cNvPr id="40009" name="直線單箭頭接點 59"/>
              <p:cNvCxnSpPr>
                <a:cxnSpLocks noChangeShapeType="1"/>
              </p:cNvCxnSpPr>
              <p:nvPr/>
            </p:nvCxnSpPr>
            <p:spPr bwMode="auto">
              <a:xfrm flipV="1">
                <a:off x="4600574" y="2354162"/>
                <a:ext cx="0" cy="61200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010" name="直線單箭頭接點 6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934088" y="2661727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003" name="群組 73"/>
            <p:cNvGrpSpPr>
              <a:grpSpLocks/>
            </p:cNvGrpSpPr>
            <p:nvPr/>
          </p:nvGrpSpPr>
          <p:grpSpPr bwMode="auto">
            <a:xfrm>
              <a:off x="2101565" y="3120025"/>
              <a:ext cx="2604087" cy="624444"/>
              <a:chOff x="2435632" y="2667000"/>
              <a:chExt cx="2604681" cy="625194"/>
            </a:xfrm>
          </p:grpSpPr>
          <p:cxnSp>
            <p:nvCxnSpPr>
              <p:cNvPr id="40006" name="直線單箭頭接點 40"/>
              <p:cNvCxnSpPr>
                <a:cxnSpLocks noChangeShapeType="1"/>
              </p:cNvCxnSpPr>
              <p:nvPr/>
            </p:nvCxnSpPr>
            <p:spPr bwMode="auto">
              <a:xfrm>
                <a:off x="4500563" y="26876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007" name="直線單箭頭接點 48"/>
              <p:cNvCxnSpPr>
                <a:cxnSpLocks noChangeShapeType="1"/>
              </p:cNvCxnSpPr>
              <p:nvPr/>
            </p:nvCxnSpPr>
            <p:spPr bwMode="auto">
              <a:xfrm flipH="1">
                <a:off x="2843213" y="2667000"/>
                <a:ext cx="541337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0008" name="物件 4"/>
              <p:cNvGraphicFramePr>
                <a:graphicFrameLocks noChangeAspect="1"/>
              </p:cNvGraphicFramePr>
              <p:nvPr/>
            </p:nvGraphicFramePr>
            <p:xfrm>
              <a:off x="2435632" y="2667673"/>
              <a:ext cx="521424" cy="624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61" name="Equation" r:id="rId8" imgW="190500" imgH="228600" progId="Equation.DSMT4">
                      <p:embed/>
                    </p:oleObj>
                  </mc:Choice>
                  <mc:Fallback>
                    <p:oleObj name="Equation" r:id="rId8" imgW="190500" imgH="228600" progId="Equation.DSMT4">
                      <p:embed/>
                      <p:pic>
                        <p:nvPicPr>
                          <p:cNvPr id="0" name="物件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5632" y="2667673"/>
                            <a:ext cx="521424" cy="6245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0004" name="文字方塊 13"/>
            <p:cNvSpPr txBox="1">
              <a:spLocks noChangeArrowheads="1"/>
            </p:cNvSpPr>
            <p:nvPr/>
          </p:nvSpPr>
          <p:spPr bwMode="auto">
            <a:xfrm>
              <a:off x="3733258" y="1045524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>
                  <a:ea typeface="新細明體" panose="02020500000000000000" pitchFamily="18" charset="-120"/>
                </a:rPr>
                <a:t>x</a:t>
              </a:r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40005" name="文字方塊 78"/>
            <p:cNvSpPr txBox="1">
              <a:spLocks noChangeArrowheads="1"/>
            </p:cNvSpPr>
            <p:nvPr/>
          </p:nvSpPr>
          <p:spPr bwMode="auto">
            <a:xfrm>
              <a:off x="5074638" y="291999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>
                  <a:ea typeface="新細明體" panose="02020500000000000000" pitchFamily="18" charset="-120"/>
                </a:rPr>
                <a:t>y</a:t>
              </a:r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grpSp>
        <p:nvGrpSpPr>
          <p:cNvPr id="36878" name="群組 102"/>
          <p:cNvGrpSpPr>
            <a:grpSpLocks/>
          </p:cNvGrpSpPr>
          <p:nvPr/>
        </p:nvGrpSpPr>
        <p:grpSpPr bwMode="auto">
          <a:xfrm rot="-1894869">
            <a:off x="5229225" y="2852738"/>
            <a:ext cx="725488" cy="722312"/>
            <a:chOff x="4003335" y="1628388"/>
            <a:chExt cx="1548224" cy="1468661"/>
          </a:xfrm>
        </p:grpSpPr>
        <p:cxnSp>
          <p:nvCxnSpPr>
            <p:cNvPr id="39996" name="直線接點 122"/>
            <p:cNvCxnSpPr>
              <a:cxnSpLocks noChangeShapeType="1"/>
            </p:cNvCxnSpPr>
            <p:nvPr/>
          </p:nvCxnSpPr>
          <p:spPr bwMode="auto">
            <a:xfrm>
              <a:off x="4003335" y="3097049"/>
              <a:ext cx="15482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97" name="直線接點 121"/>
            <p:cNvCxnSpPr>
              <a:cxnSpLocks noChangeShapeType="1"/>
            </p:cNvCxnSpPr>
            <p:nvPr/>
          </p:nvCxnSpPr>
          <p:spPr bwMode="auto">
            <a:xfrm flipV="1">
              <a:off x="4012971" y="1628388"/>
              <a:ext cx="0" cy="13684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5" name="圓角矩形 84"/>
          <p:cNvSpPr/>
          <p:nvPr/>
        </p:nvSpPr>
        <p:spPr bwMode="auto">
          <a:xfrm rot="19705131">
            <a:off x="5203825" y="3446463"/>
            <a:ext cx="515938" cy="506412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36880" name="群組 104"/>
          <p:cNvGrpSpPr>
            <a:grpSpLocks/>
          </p:cNvGrpSpPr>
          <p:nvPr/>
        </p:nvGrpSpPr>
        <p:grpSpPr bwMode="auto">
          <a:xfrm rot="-1894869">
            <a:off x="5467350" y="3171825"/>
            <a:ext cx="1588" cy="1063625"/>
            <a:chOff x="4346428" y="1872415"/>
            <a:chExt cx="1563" cy="2160587"/>
          </a:xfrm>
        </p:grpSpPr>
        <p:cxnSp>
          <p:nvCxnSpPr>
            <p:cNvPr id="39994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4077322" y="2143084"/>
              <a:ext cx="541338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95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4076553" y="3763127"/>
              <a:ext cx="53975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881" name="群組 105"/>
          <p:cNvGrpSpPr>
            <a:grpSpLocks/>
          </p:cNvGrpSpPr>
          <p:nvPr/>
        </p:nvGrpSpPr>
        <p:grpSpPr bwMode="auto">
          <a:xfrm rot="-1894869">
            <a:off x="5335588" y="3359150"/>
            <a:ext cx="287337" cy="674688"/>
            <a:chOff x="4072303" y="2268952"/>
            <a:chExt cx="612000" cy="1368736"/>
          </a:xfrm>
        </p:grpSpPr>
        <p:cxnSp>
          <p:nvCxnSpPr>
            <p:cNvPr id="39992" name="直線單箭頭接點 57"/>
            <p:cNvCxnSpPr>
              <a:cxnSpLocks noChangeShapeType="1"/>
            </p:cNvCxnSpPr>
            <p:nvPr/>
          </p:nvCxnSpPr>
          <p:spPr bwMode="auto">
            <a:xfrm>
              <a:off x="4072304" y="2268952"/>
              <a:ext cx="596901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93" name="直線單箭頭接點 58"/>
            <p:cNvCxnSpPr>
              <a:cxnSpLocks noChangeShapeType="1"/>
            </p:cNvCxnSpPr>
            <p:nvPr/>
          </p:nvCxnSpPr>
          <p:spPr bwMode="auto">
            <a:xfrm flipH="1">
              <a:off x="4072303" y="3637688"/>
              <a:ext cx="6120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882" name="群組 106"/>
          <p:cNvGrpSpPr>
            <a:grpSpLocks/>
          </p:cNvGrpSpPr>
          <p:nvPr/>
        </p:nvGrpSpPr>
        <p:grpSpPr bwMode="auto">
          <a:xfrm rot="-1894869">
            <a:off x="5129213" y="3524250"/>
            <a:ext cx="677862" cy="333375"/>
            <a:chOff x="3640492" y="2592992"/>
            <a:chExt cx="1447127" cy="678737"/>
          </a:xfrm>
        </p:grpSpPr>
        <p:cxnSp>
          <p:nvCxnSpPr>
            <p:cNvPr id="39990" name="直線單箭頭接點 59"/>
            <p:cNvCxnSpPr>
              <a:cxnSpLocks noChangeShapeType="1"/>
            </p:cNvCxnSpPr>
            <p:nvPr/>
          </p:nvCxnSpPr>
          <p:spPr bwMode="auto">
            <a:xfrm flipV="1">
              <a:off x="5087619" y="2659727"/>
              <a:ext cx="0" cy="612002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91" name="直線單箭頭接點 60"/>
            <p:cNvCxnSpPr>
              <a:cxnSpLocks noChangeShapeType="1"/>
            </p:cNvCxnSpPr>
            <p:nvPr/>
          </p:nvCxnSpPr>
          <p:spPr bwMode="auto">
            <a:xfrm rot="-5400000" flipH="1" flipV="1">
              <a:off x="3334492" y="2898992"/>
              <a:ext cx="6120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883" name="群組 107"/>
          <p:cNvGrpSpPr>
            <a:grpSpLocks/>
          </p:cNvGrpSpPr>
          <p:nvPr/>
        </p:nvGrpSpPr>
        <p:grpSpPr bwMode="auto">
          <a:xfrm rot="-1894869">
            <a:off x="4959350" y="3705225"/>
            <a:ext cx="1028700" cy="9525"/>
            <a:chOff x="3243711" y="2904548"/>
            <a:chExt cx="2197101" cy="20634"/>
          </a:xfrm>
        </p:grpSpPr>
        <p:cxnSp>
          <p:nvCxnSpPr>
            <p:cNvPr id="39988" name="直線單箭頭接點 40"/>
            <p:cNvCxnSpPr>
              <a:cxnSpLocks noChangeShapeType="1"/>
            </p:cNvCxnSpPr>
            <p:nvPr/>
          </p:nvCxnSpPr>
          <p:spPr bwMode="auto">
            <a:xfrm>
              <a:off x="4901060" y="2925182"/>
              <a:ext cx="53975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989" name="直線單箭頭接點 48"/>
            <p:cNvCxnSpPr>
              <a:cxnSpLocks noChangeShapeType="1"/>
            </p:cNvCxnSpPr>
            <p:nvPr/>
          </p:nvCxnSpPr>
          <p:spPr bwMode="auto">
            <a:xfrm flipH="1">
              <a:off x="3243711" y="2904548"/>
              <a:ext cx="541336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873" name="文字方塊 127"/>
          <p:cNvSpPr txBox="1">
            <a:spLocks noChangeArrowheads="1"/>
          </p:cNvSpPr>
          <p:nvPr/>
        </p:nvSpPr>
        <p:spPr bwMode="auto">
          <a:xfrm>
            <a:off x="4856163" y="2749550"/>
            <a:ext cx="393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6874" name="文字方塊 128"/>
          <p:cNvSpPr txBox="1">
            <a:spLocks noChangeArrowheads="1"/>
          </p:cNvSpPr>
          <p:nvPr/>
        </p:nvSpPr>
        <p:spPr bwMode="auto">
          <a:xfrm>
            <a:off x="5940425" y="2868613"/>
            <a:ext cx="393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y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6875" name="物件 4"/>
          <p:cNvGraphicFramePr>
            <a:graphicFrameLocks noChangeAspect="1"/>
          </p:cNvGraphicFramePr>
          <p:nvPr/>
        </p:nvGraphicFramePr>
        <p:xfrm>
          <a:off x="4462463" y="3924300"/>
          <a:ext cx="8032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2" name="Equation" r:id="rId10" imgW="508000" imgH="228600" progId="Equation.DSMT4">
                  <p:embed/>
                </p:oleObj>
              </mc:Choice>
              <mc:Fallback>
                <p:oleObj name="Equation" r:id="rId10" imgW="50800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3924300"/>
                        <a:ext cx="8032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物件 130"/>
          <p:cNvGraphicFramePr>
            <a:graphicFrameLocks noChangeAspect="1"/>
          </p:cNvGraphicFramePr>
          <p:nvPr/>
        </p:nvGraphicFramePr>
        <p:xfrm>
          <a:off x="5773738" y="3930650"/>
          <a:ext cx="9191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3" name="Equation" r:id="rId12" imgW="533169" imgH="241195" progId="Equation.DSMT4">
                  <p:embed/>
                </p:oleObj>
              </mc:Choice>
              <mc:Fallback>
                <p:oleObj name="Equation" r:id="rId12" imgW="533169" imgH="241195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738" y="3930650"/>
                        <a:ext cx="9191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物件 64"/>
          <p:cNvGraphicFramePr>
            <a:graphicFrameLocks noChangeAspect="1"/>
          </p:cNvGraphicFramePr>
          <p:nvPr/>
        </p:nvGraphicFramePr>
        <p:xfrm>
          <a:off x="5487988" y="2949575"/>
          <a:ext cx="406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4" name="Equation" r:id="rId14" imgW="266469" imgH="241091" progId="Equation.DSMT4">
                  <p:embed/>
                </p:oleObj>
              </mc:Choice>
              <mc:Fallback>
                <p:oleObj name="Equation" r:id="rId14" imgW="266469" imgH="241091" progId="Equation.DSMT4">
                  <p:embed/>
                  <p:pic>
                    <p:nvPicPr>
                      <p:cNvPr id="0" name="物件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2949575"/>
                        <a:ext cx="4064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954" name="直線接點 2"/>
          <p:cNvCxnSpPr>
            <a:cxnSpLocks noChangeShapeType="1"/>
          </p:cNvCxnSpPr>
          <p:nvPr/>
        </p:nvCxnSpPr>
        <p:spPr bwMode="auto">
          <a:xfrm>
            <a:off x="3670300" y="1828800"/>
            <a:ext cx="2063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5" name="直線接點 9"/>
          <p:cNvCxnSpPr>
            <a:cxnSpLocks noChangeShapeType="1"/>
          </p:cNvCxnSpPr>
          <p:nvPr/>
        </p:nvCxnSpPr>
        <p:spPr bwMode="auto">
          <a:xfrm rot="5400000" flipV="1">
            <a:off x="3991769" y="1651794"/>
            <a:ext cx="142081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6" name="手繪多邊形 5"/>
          <p:cNvSpPr>
            <a:spLocks/>
          </p:cNvSpPr>
          <p:nvPr/>
        </p:nvSpPr>
        <p:spPr bwMode="auto">
          <a:xfrm>
            <a:off x="3684588" y="1347788"/>
            <a:ext cx="2255837" cy="901700"/>
          </a:xfrm>
          <a:custGeom>
            <a:avLst/>
            <a:gdLst>
              <a:gd name="T0" fmla="*/ 0 w 3778180"/>
              <a:gd name="T1" fmla="*/ 631 h 1829152"/>
              <a:gd name="T2" fmla="*/ 12335 w 3778180"/>
              <a:gd name="T3" fmla="*/ 6383 h 1829152"/>
              <a:gd name="T4" fmla="*/ 25644 w 3778180"/>
              <a:gd name="T5" fmla="*/ 245 h 1829152"/>
              <a:gd name="T6" fmla="*/ 39115 w 3778180"/>
              <a:gd name="T7" fmla="*/ 6313 h 1829152"/>
              <a:gd name="T8" fmla="*/ 53072 w 3778180"/>
              <a:gd name="T9" fmla="*/ 175 h 1829152"/>
              <a:gd name="T10" fmla="*/ 61025 w 3778180"/>
              <a:gd name="T11" fmla="*/ 1543 h 1829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778180" h="1829152">
                <a:moveTo>
                  <a:pt x="0" y="180923"/>
                </a:moveTo>
                <a:cubicBezTo>
                  <a:pt x="249534" y="1014099"/>
                  <a:pt x="499068" y="1847275"/>
                  <a:pt x="763675" y="1828853"/>
                </a:cubicBezTo>
                <a:cubicBezTo>
                  <a:pt x="1028282" y="1810431"/>
                  <a:pt x="1311310" y="73742"/>
                  <a:pt x="1587640" y="70392"/>
                </a:cubicBezTo>
                <a:cubicBezTo>
                  <a:pt x="1863970" y="67042"/>
                  <a:pt x="2138625" y="1812105"/>
                  <a:pt x="2421653" y="1808756"/>
                </a:cubicBezTo>
                <a:cubicBezTo>
                  <a:pt x="2704681" y="1805407"/>
                  <a:pt x="3059723" y="278058"/>
                  <a:pt x="3285811" y="50295"/>
                </a:cubicBezTo>
                <a:cubicBezTo>
                  <a:pt x="3511899" y="-177468"/>
                  <a:pt x="3778180" y="442181"/>
                  <a:pt x="3778180" y="442181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7" name="手繪多邊形 6"/>
          <p:cNvSpPr>
            <a:spLocks/>
          </p:cNvSpPr>
          <p:nvPr/>
        </p:nvSpPr>
        <p:spPr bwMode="auto">
          <a:xfrm>
            <a:off x="3684588" y="1095375"/>
            <a:ext cx="2051050" cy="866775"/>
          </a:xfrm>
          <a:custGeom>
            <a:avLst/>
            <a:gdLst>
              <a:gd name="T0" fmla="*/ 0 w 3436536"/>
              <a:gd name="T1" fmla="*/ 1543 h 1758113"/>
              <a:gd name="T2" fmla="*/ 7446 w 3436536"/>
              <a:gd name="T3" fmla="*/ 384 h 1758113"/>
              <a:gd name="T4" fmla="*/ 18452 w 3436536"/>
              <a:gd name="T5" fmla="*/ 6140 h 1758113"/>
              <a:gd name="T6" fmla="*/ 31724 w 3436536"/>
              <a:gd name="T7" fmla="*/ 34 h 1758113"/>
              <a:gd name="T8" fmla="*/ 45806 w 3436536"/>
              <a:gd name="T9" fmla="*/ 6070 h 1758113"/>
              <a:gd name="T10" fmla="*/ 55355 w 3436536"/>
              <a:gd name="T11" fmla="*/ 1578 h 1758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36536" h="1758113">
                <a:moveTo>
                  <a:pt x="0" y="441630"/>
                </a:moveTo>
                <a:cubicBezTo>
                  <a:pt x="50241" y="110871"/>
                  <a:pt x="291402" y="-159597"/>
                  <a:pt x="462224" y="110034"/>
                </a:cubicBezTo>
                <a:cubicBezTo>
                  <a:pt x="633046" y="379665"/>
                  <a:pt x="894303" y="1774711"/>
                  <a:pt x="1145512" y="1757964"/>
                </a:cubicBezTo>
                <a:cubicBezTo>
                  <a:pt x="1396721" y="1741217"/>
                  <a:pt x="1686448" y="12900"/>
                  <a:pt x="1969477" y="9551"/>
                </a:cubicBezTo>
                <a:cubicBezTo>
                  <a:pt x="2252506" y="6202"/>
                  <a:pt x="2599174" y="1664179"/>
                  <a:pt x="2843684" y="1737867"/>
                </a:cubicBezTo>
                <a:cubicBezTo>
                  <a:pt x="3088194" y="1811555"/>
                  <a:pt x="3262365" y="1131616"/>
                  <a:pt x="3436536" y="451678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" name="文字方塊 2"/>
          <p:cNvSpPr txBox="1">
            <a:spLocks noChangeArrowheads="1"/>
          </p:cNvSpPr>
          <p:nvPr/>
        </p:nvSpPr>
        <p:spPr bwMode="auto">
          <a:xfrm>
            <a:off x="2987675" y="1023938"/>
            <a:ext cx="69056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1200" b="1">
                <a:solidFill>
                  <a:srgbClr val="FF5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Normal Stress </a:t>
            </a:r>
          </a:p>
          <a:p>
            <a:pPr algn="ctr"/>
            <a:r>
              <a:rPr lang="zh-TW" altLang="en-US" sz="1200" b="1">
                <a:solidFill>
                  <a:srgbClr val="FF505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正向應力</a:t>
            </a:r>
          </a:p>
        </p:txBody>
      </p:sp>
      <p:sp>
        <p:nvSpPr>
          <p:cNvPr id="58" name="文字方塊 55"/>
          <p:cNvSpPr txBox="1">
            <a:spLocks noChangeArrowheads="1"/>
          </p:cNvSpPr>
          <p:nvPr/>
        </p:nvSpPr>
        <p:spPr bwMode="auto">
          <a:xfrm>
            <a:off x="3194050" y="1925638"/>
            <a:ext cx="741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1200" b="1">
                <a:solidFill>
                  <a:srgbClr val="0086EA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Shearing Stress </a:t>
            </a:r>
          </a:p>
          <a:p>
            <a:pPr algn="ctr"/>
            <a:r>
              <a:rPr lang="zh-TW" altLang="en-US" sz="1200" b="1">
                <a:solidFill>
                  <a:srgbClr val="0086EA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剪應力</a:t>
            </a:r>
          </a:p>
        </p:txBody>
      </p:sp>
      <p:graphicFrame>
        <p:nvGraphicFramePr>
          <p:cNvPr id="39960" name="物件 7"/>
          <p:cNvGraphicFramePr>
            <a:graphicFrameLocks noChangeAspect="1"/>
          </p:cNvGraphicFramePr>
          <p:nvPr/>
        </p:nvGraphicFramePr>
        <p:xfrm>
          <a:off x="5773738" y="1743075"/>
          <a:ext cx="160337" cy="17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5" name="Equation" r:id="rId16" imgW="126780" imgH="164814" progId="Equation.DSMT4">
                  <p:embed/>
                </p:oleObj>
              </mc:Choice>
              <mc:Fallback>
                <p:oleObj name="Equation" r:id="rId16" imgW="126780" imgH="164814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738" y="1743075"/>
                        <a:ext cx="160337" cy="17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1" name="物件 8"/>
          <p:cNvGraphicFramePr>
            <a:graphicFrameLocks noChangeAspect="1"/>
          </p:cNvGraphicFramePr>
          <p:nvPr/>
        </p:nvGraphicFramePr>
        <p:xfrm>
          <a:off x="4306888" y="915988"/>
          <a:ext cx="3016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6" name="Equation" r:id="rId18" imgW="279400" imgH="139700" progId="Equation.DSMT4">
                  <p:embed/>
                </p:oleObj>
              </mc:Choice>
              <mc:Fallback>
                <p:oleObj name="Equation" r:id="rId18" imgW="279400" imgH="1397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915988"/>
                        <a:ext cx="3016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56325" y="771525"/>
            <a:ext cx="25336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</a:pPr>
            <a:r>
              <a:rPr lang="zh-TW" altLang="en-US" sz="1600" b="1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主應力面</a:t>
            </a:r>
            <a:endParaRPr lang="en-US" altLang="zh-TW" sz="1600" b="1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en-US" altLang="zh-TW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具最大的</a:t>
            </a:r>
            <a:r>
              <a:rPr lang="zh-TW" altLang="en-US" sz="1600" b="1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正向應力</a:t>
            </a:r>
            <a:endParaRPr lang="en-US" altLang="zh-TW" sz="1600" b="1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 </a:t>
            </a:r>
            <a:r>
              <a:rPr lang="zh-TW" altLang="en-US" sz="1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剪應力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為零</a:t>
            </a:r>
            <a:endParaRPr lang="en-US" altLang="zh-TW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zh-TW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en-US" altLang="zh-TW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主應力面</a:t>
            </a:r>
            <a:r>
              <a:rPr lang="zh-TW" altLang="en-US" sz="1600" b="1">
                <a:solidFill>
                  <a:srgbClr val="2074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後，新斜面對應新</a:t>
            </a:r>
            <a:r>
              <a:rPr lang="zh-TW" altLang="en-US" sz="1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剪應力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600" b="1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正向應力</a:t>
            </a:r>
            <a:r>
              <a:rPr lang="zh-TW" alt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endParaRPr lang="en-US" altLang="zh-TW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2611438" y="4316413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en-US" sz="1400" b="1">
                <a:solidFill>
                  <a:srgbClr val="2074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題目情境</a:t>
            </a:r>
            <a:endParaRPr lang="en-US" altLang="zh-TW" sz="1400" b="1">
              <a:solidFill>
                <a:srgbClr val="2074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>
                <a:solidFill>
                  <a:srgbClr val="2074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物水平擺放之應力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2738438" y="4311650"/>
          <a:ext cx="55721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7"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311650"/>
                        <a:ext cx="557212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物件 63"/>
          <p:cNvGraphicFramePr>
            <a:graphicFrameLocks noChangeAspect="1"/>
          </p:cNvGraphicFramePr>
          <p:nvPr/>
        </p:nvGraphicFramePr>
        <p:xfrm>
          <a:off x="4078288" y="2284413"/>
          <a:ext cx="12477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8" name="Equation" r:id="rId22" imgW="825142" imgH="355446" progId="Equation.DSMT4">
                  <p:embed/>
                </p:oleObj>
              </mc:Choice>
              <mc:Fallback>
                <p:oleObj name="Equation" r:id="rId22" imgW="825142" imgH="355446" progId="Equation.DSMT4">
                  <p:embed/>
                  <p:pic>
                    <p:nvPicPr>
                      <p:cNvPr id="0" name="物件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2284413"/>
                        <a:ext cx="12477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接點 6"/>
          <p:cNvCxnSpPr/>
          <p:nvPr/>
        </p:nvCxnSpPr>
        <p:spPr bwMode="auto">
          <a:xfrm flipH="1" flipV="1">
            <a:off x="3773488" y="1137179"/>
            <a:ext cx="0" cy="11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07488"/>
            </a:solidFill>
            <a:prstDash val="sysDot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</p:cxn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3805238" y="1009650"/>
            <a:ext cx="107950" cy="114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70" name="橢圓 69"/>
          <p:cNvSpPr>
            <a:spLocks noChangeArrowheads="1"/>
          </p:cNvSpPr>
          <p:nvPr/>
        </p:nvSpPr>
        <p:spPr bwMode="auto">
          <a:xfrm>
            <a:off x="4824413" y="1023938"/>
            <a:ext cx="107950" cy="1143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2932113" y="830263"/>
          <a:ext cx="8842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9" name="Equation" r:id="rId24" imgW="596900" imgH="228600" progId="Equation.DSMT4">
                  <p:embed/>
                </p:oleObj>
              </mc:Choice>
              <mc:Fallback>
                <p:oleObj name="Equation" r:id="rId24" imgW="596900" imgH="2286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830263"/>
                        <a:ext cx="884237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物件 71"/>
          <p:cNvGraphicFramePr>
            <a:graphicFrameLocks noChangeAspect="1"/>
          </p:cNvGraphicFramePr>
          <p:nvPr/>
        </p:nvGraphicFramePr>
        <p:xfrm>
          <a:off x="8112125" y="1065213"/>
          <a:ext cx="4127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0" name="Equation" r:id="rId26" imgW="279400" imgH="228600" progId="Equation.DSMT4">
                  <p:embed/>
                </p:oleObj>
              </mc:Choice>
              <mc:Fallback>
                <p:oleObj name="Equation" r:id="rId26" imgW="279400" imgH="228600" progId="Equation.DSMT4">
                  <p:embed/>
                  <p:pic>
                    <p:nvPicPr>
                      <p:cNvPr id="0" name="物件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1065213"/>
                        <a:ext cx="4127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物件 72"/>
          <p:cNvGraphicFramePr>
            <a:graphicFrameLocks noChangeAspect="1"/>
          </p:cNvGraphicFramePr>
          <p:nvPr/>
        </p:nvGraphicFramePr>
        <p:xfrm>
          <a:off x="7867650" y="733425"/>
          <a:ext cx="2444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1" name="Equation" r:id="rId28" imgW="165028" imgH="228501" progId="Equation.DSMT4">
                  <p:embed/>
                </p:oleObj>
              </mc:Choice>
              <mc:Fallback>
                <p:oleObj name="Equation" r:id="rId28" imgW="165028" imgH="228501" progId="Equation.DSMT4">
                  <p:embed/>
                  <p:pic>
                    <p:nvPicPr>
                      <p:cNvPr id="0" name="物件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650" y="733425"/>
                        <a:ext cx="24447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物件 73"/>
          <p:cNvGraphicFramePr>
            <a:graphicFrameLocks noChangeAspect="1"/>
          </p:cNvGraphicFramePr>
          <p:nvPr/>
        </p:nvGraphicFramePr>
        <p:xfrm>
          <a:off x="5065713" y="933450"/>
          <a:ext cx="8826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2" name="Equation" r:id="rId30" imgW="596900" imgH="228600" progId="Equation.DSMT4">
                  <p:embed/>
                </p:oleObj>
              </mc:Choice>
              <mc:Fallback>
                <p:oleObj name="Equation" r:id="rId30" imgW="596900" imgH="228600" progId="Equation.DSMT4">
                  <p:embed/>
                  <p:pic>
                    <p:nvPicPr>
                      <p:cNvPr id="0" name="物件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933450"/>
                        <a:ext cx="8826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接點 10"/>
          <p:cNvCxnSpPr>
            <a:cxnSpLocks noChangeShapeType="1"/>
          </p:cNvCxnSpPr>
          <p:nvPr/>
        </p:nvCxnSpPr>
        <p:spPr bwMode="auto">
          <a:xfrm>
            <a:off x="3851275" y="1122363"/>
            <a:ext cx="0" cy="720725"/>
          </a:xfrm>
          <a:prstGeom prst="line">
            <a:avLst/>
          </a:prstGeom>
          <a:noFill/>
          <a:ln w="28575" algn="ctr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直線接點 76"/>
          <p:cNvCxnSpPr>
            <a:cxnSpLocks noChangeShapeType="1"/>
          </p:cNvCxnSpPr>
          <p:nvPr/>
        </p:nvCxnSpPr>
        <p:spPr bwMode="auto">
          <a:xfrm>
            <a:off x="4887913" y="1131888"/>
            <a:ext cx="0" cy="719137"/>
          </a:xfrm>
          <a:prstGeom prst="line">
            <a:avLst/>
          </a:prstGeom>
          <a:noFill/>
          <a:ln w="28575" algn="ctr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H="1">
            <a:off x="3016250" y="1828800"/>
            <a:ext cx="1871663" cy="0"/>
          </a:xfrm>
          <a:prstGeom prst="line">
            <a:avLst/>
          </a:prstGeom>
          <a:noFill/>
          <a:ln w="38100" algn="ctr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" name="物件 13"/>
          <p:cNvGraphicFramePr>
            <a:graphicFrameLocks noChangeAspect="1"/>
          </p:cNvGraphicFramePr>
          <p:nvPr/>
        </p:nvGraphicFramePr>
        <p:xfrm>
          <a:off x="2289175" y="1589088"/>
          <a:ext cx="6429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3" name="Equation" r:id="rId31" imgW="380670" imgH="177646" progId="Equation.DSMT4">
                  <p:embed/>
                </p:oleObj>
              </mc:Choice>
              <mc:Fallback>
                <p:oleObj name="Equation" r:id="rId31" imgW="380670" imgH="177646" progId="Equation.DSMT4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589088"/>
                        <a:ext cx="6429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/>
        </p:nvGraphicFramePr>
        <p:xfrm>
          <a:off x="4749800" y="2251075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4" name="Equation" r:id="rId33" imgW="368140" imgH="177723" progId="Equation.DSMT4">
                  <p:embed/>
                </p:oleObj>
              </mc:Choice>
              <mc:Fallback>
                <p:oleObj name="Equation" r:id="rId33" imgW="368140" imgH="177723" progId="Equation.DSMT4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251075"/>
                        <a:ext cx="7016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物件 81"/>
          <p:cNvGraphicFramePr>
            <a:graphicFrameLocks noChangeAspect="1"/>
          </p:cNvGraphicFramePr>
          <p:nvPr/>
        </p:nvGraphicFramePr>
        <p:xfrm>
          <a:off x="3530600" y="22225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5" name="Equation" r:id="rId35" imgW="368140" imgH="177723" progId="Equation.DSMT4">
                  <p:embed/>
                </p:oleObj>
              </mc:Choice>
              <mc:Fallback>
                <p:oleObj name="Equation" r:id="rId35" imgW="368140" imgH="177723" progId="Equation.DSMT4">
                  <p:embed/>
                  <p:pic>
                    <p:nvPicPr>
                      <p:cNvPr id="0" name="物件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2222500"/>
                        <a:ext cx="7016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" name="直線接點 142"/>
          <p:cNvCxnSpPr>
            <a:cxnSpLocks noChangeShapeType="1"/>
          </p:cNvCxnSpPr>
          <p:nvPr/>
        </p:nvCxnSpPr>
        <p:spPr bwMode="auto">
          <a:xfrm>
            <a:off x="3851275" y="1555750"/>
            <a:ext cx="0" cy="719138"/>
          </a:xfrm>
          <a:prstGeom prst="line">
            <a:avLst/>
          </a:prstGeom>
          <a:noFill/>
          <a:ln w="28575" algn="ctr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線接點 143"/>
          <p:cNvCxnSpPr>
            <a:cxnSpLocks noChangeShapeType="1"/>
          </p:cNvCxnSpPr>
          <p:nvPr/>
        </p:nvCxnSpPr>
        <p:spPr bwMode="auto">
          <a:xfrm>
            <a:off x="4887913" y="1563688"/>
            <a:ext cx="0" cy="720725"/>
          </a:xfrm>
          <a:prstGeom prst="line">
            <a:avLst/>
          </a:prstGeom>
          <a:noFill/>
          <a:ln w="28575" algn="ctr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文字方塊 144"/>
          <p:cNvSpPr txBox="1">
            <a:spLocks noChangeArrowheads="1"/>
          </p:cNvSpPr>
          <p:nvPr/>
        </p:nvSpPr>
        <p:spPr bwMode="auto">
          <a:xfrm>
            <a:off x="4843463" y="4300538"/>
            <a:ext cx="1720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en-US" sz="1400" b="1">
                <a:solidFill>
                  <a:srgbClr val="2074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傾斜一定角度</a:t>
            </a:r>
            <a:endParaRPr lang="en-US" altLang="zh-TW" sz="1400" b="1">
              <a:solidFill>
                <a:srgbClr val="2074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主應力面</a:t>
            </a:r>
            <a:r>
              <a:rPr lang="zh-TW" altLang="en-US" sz="1400" b="1">
                <a:solidFill>
                  <a:srgbClr val="2074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、剪力為</a:t>
            </a:r>
            <a:r>
              <a:rPr lang="en-US" altLang="zh-TW" sz="1400" b="1">
                <a:solidFill>
                  <a:srgbClr val="2074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1400" b="1">
              <a:solidFill>
                <a:srgbClr val="2074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弧形 77"/>
          <p:cNvSpPr/>
          <p:nvPr/>
        </p:nvSpPr>
        <p:spPr bwMode="auto">
          <a:xfrm rot="3831918">
            <a:off x="5100474" y="3144341"/>
            <a:ext cx="923636" cy="952365"/>
          </a:xfrm>
          <a:prstGeom prst="arc">
            <a:avLst>
              <a:gd name="adj1" fmla="val 16200000"/>
              <a:gd name="adj2" fmla="val 18492685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triangle" w="lg" len="lg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79" name="物件 4"/>
          <p:cNvGraphicFramePr>
            <a:graphicFrameLocks noChangeAspect="1"/>
          </p:cNvGraphicFramePr>
          <p:nvPr/>
        </p:nvGraphicFramePr>
        <p:xfrm>
          <a:off x="6183313" y="3278188"/>
          <a:ext cx="3810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76" name="Equation" r:id="rId36" imgW="177646" imgH="241091" progId="Equation.DSMT4">
                  <p:embed/>
                </p:oleObj>
              </mc:Choice>
              <mc:Fallback>
                <p:oleObj name="Equation" r:id="rId36" imgW="177646" imgH="241091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3278188"/>
                        <a:ext cx="3810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接點 9"/>
          <p:cNvCxnSpPr>
            <a:cxnSpLocks noChangeShapeType="1"/>
          </p:cNvCxnSpPr>
          <p:nvPr/>
        </p:nvCxnSpPr>
        <p:spPr bwMode="auto">
          <a:xfrm>
            <a:off x="5759450" y="3700463"/>
            <a:ext cx="757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6513513" y="3349625"/>
            <a:ext cx="903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主應力角</a:t>
            </a:r>
            <a:endParaRPr lang="zh-TW" altLang="en-US" sz="1400" b="1">
              <a:solidFill>
                <a:srgbClr val="20748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4568E-6 L -0.07969 -0.00309 " pathEditMode="relative" rAng="0" ptsTypes="AA">
                                      <p:cBhvr>
                                        <p:cTn id="8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-15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6 L -0.06302 0.00093 " pathEditMode="relative" rAng="0" ptsTypes="AA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4" presetClass="exit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6873" grpId="0"/>
      <p:bldP spid="36874" grpId="0"/>
      <p:bldP spid="57" grpId="0"/>
      <p:bldP spid="58" grpId="0"/>
      <p:bldP spid="4" grpId="0"/>
      <p:bldP spid="8" grpId="0" animBg="1"/>
      <p:bldP spid="70" grpId="0" animBg="1"/>
      <p:bldP spid="145" grpId="0"/>
      <p:bldP spid="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480103-A115-4BC4-BF81-E34423448B8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19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主應力上，較大的正向應力為      ，較小者為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主應力與水平夾角</a:t>
            </a:r>
            <a:r>
              <a:rPr lang="el-GR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θ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</a:p>
        </p:txBody>
      </p:sp>
      <p:sp>
        <p:nvSpPr>
          <p:cNvPr id="41988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Principal stresses </a:t>
            </a:r>
          </a:p>
        </p:txBody>
      </p:sp>
      <p:graphicFrame>
        <p:nvGraphicFramePr>
          <p:cNvPr id="41989" name="物件 19"/>
          <p:cNvGraphicFramePr>
            <a:graphicFrameLocks noChangeAspect="1"/>
          </p:cNvGraphicFramePr>
          <p:nvPr/>
        </p:nvGraphicFramePr>
        <p:xfrm>
          <a:off x="3689350" y="879475"/>
          <a:ext cx="38512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3" name="Equation" r:id="rId4" imgW="2603500" imgH="838200" progId="Equation.DSMT4">
                  <p:embed/>
                </p:oleObj>
              </mc:Choice>
              <mc:Fallback>
                <p:oleObj name="Equation" r:id="rId4" imgW="2603500" imgH="838200" progId="Equation.DSMT4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879475"/>
                        <a:ext cx="38512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圓角矩形 20"/>
          <p:cNvSpPr>
            <a:spLocks noChangeArrowheads="1"/>
          </p:cNvSpPr>
          <p:nvPr/>
        </p:nvSpPr>
        <p:spPr bwMode="auto">
          <a:xfrm>
            <a:off x="2563813" y="2884488"/>
            <a:ext cx="5903912" cy="1866900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1991" name="物件 21"/>
          <p:cNvGraphicFramePr>
            <a:graphicFrameLocks noChangeAspect="1"/>
          </p:cNvGraphicFramePr>
          <p:nvPr/>
        </p:nvGraphicFramePr>
        <p:xfrm>
          <a:off x="3686175" y="1995488"/>
          <a:ext cx="401796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4" name="Equation" r:id="rId6" imgW="2616200" imgH="419100" progId="Equation.DSMT4">
                  <p:embed/>
                </p:oleObj>
              </mc:Choice>
              <mc:Fallback>
                <p:oleObj name="Equation" r:id="rId6" imgW="2616200" imgH="419100" progId="Equation.DSMT4">
                  <p:embed/>
                  <p:pic>
                    <p:nvPicPr>
                      <p:cNvPr id="0" name="物件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1995488"/>
                        <a:ext cx="4017963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物件 1"/>
          <p:cNvGraphicFramePr>
            <a:graphicFrameLocks noChangeAspect="1"/>
          </p:cNvGraphicFramePr>
          <p:nvPr/>
        </p:nvGraphicFramePr>
        <p:xfrm>
          <a:off x="2808288" y="3846513"/>
          <a:ext cx="33655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5" name="Equation" r:id="rId8" imgW="2806700" imgH="558800" progId="Equation.DSMT4">
                  <p:embed/>
                </p:oleObj>
              </mc:Choice>
              <mc:Fallback>
                <p:oleObj name="Equation" r:id="rId8" imgW="2806700" imgH="558800" progId="Equation.DSMT4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3846513"/>
                        <a:ext cx="33655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圓角矩形 20"/>
          <p:cNvSpPr/>
          <p:nvPr/>
        </p:nvSpPr>
        <p:spPr bwMode="auto">
          <a:xfrm rot="19705131">
            <a:off x="7075488" y="3419475"/>
            <a:ext cx="693737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38923" name="群組 104"/>
          <p:cNvGrpSpPr>
            <a:grpSpLocks/>
          </p:cNvGrpSpPr>
          <p:nvPr/>
        </p:nvGrpSpPr>
        <p:grpSpPr bwMode="auto">
          <a:xfrm rot="19705131" flipH="1">
            <a:off x="7424738" y="2798763"/>
            <a:ext cx="15875" cy="1954212"/>
            <a:chOff x="4347263" y="1767040"/>
            <a:chExt cx="519" cy="2345661"/>
          </a:xfrm>
        </p:grpSpPr>
        <p:cxnSp>
          <p:nvCxnSpPr>
            <p:cNvPr id="42023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482" y="2134340"/>
              <a:ext cx="734599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24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979962" y="3745401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924" name="群組 107"/>
          <p:cNvGrpSpPr>
            <a:grpSpLocks/>
          </p:cNvGrpSpPr>
          <p:nvPr/>
        </p:nvGrpSpPr>
        <p:grpSpPr bwMode="auto">
          <a:xfrm rot="-1894869">
            <a:off x="6529388" y="3754438"/>
            <a:ext cx="1793875" cy="17462"/>
            <a:chOff x="2915657" y="2917307"/>
            <a:chExt cx="2840059" cy="7875"/>
          </a:xfrm>
        </p:grpSpPr>
        <p:cxnSp>
          <p:nvCxnSpPr>
            <p:cNvPr id="42021" name="直線單箭頭接點 40"/>
            <p:cNvCxnSpPr>
              <a:cxnSpLocks noChangeShapeType="1"/>
            </p:cNvCxnSpPr>
            <p:nvPr/>
          </p:nvCxnSpPr>
          <p:spPr bwMode="auto">
            <a:xfrm>
              <a:off x="4901061" y="2925182"/>
              <a:ext cx="85465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022" name="直線單箭頭接點 48"/>
            <p:cNvCxnSpPr>
              <a:cxnSpLocks noChangeShapeType="1"/>
            </p:cNvCxnSpPr>
            <p:nvPr/>
          </p:nvCxnSpPr>
          <p:spPr bwMode="auto">
            <a:xfrm flipH="1">
              <a:off x="2915657" y="2917307"/>
              <a:ext cx="85465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8925" name="物件 4"/>
          <p:cNvGraphicFramePr>
            <a:graphicFrameLocks noChangeAspect="1"/>
          </p:cNvGraphicFramePr>
          <p:nvPr/>
        </p:nvGraphicFramePr>
        <p:xfrm>
          <a:off x="6775450" y="3978275"/>
          <a:ext cx="3937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6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3978275"/>
                        <a:ext cx="3937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6" name="物件 130"/>
          <p:cNvGraphicFramePr>
            <a:graphicFrameLocks noChangeAspect="1"/>
          </p:cNvGraphicFramePr>
          <p:nvPr/>
        </p:nvGraphicFramePr>
        <p:xfrm>
          <a:off x="7837488" y="4098925"/>
          <a:ext cx="3762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7" name="Equation" r:id="rId12" imgW="190500" imgH="228600" progId="Equation.DSMT4">
                  <p:embed/>
                </p:oleObj>
              </mc:Choice>
              <mc:Fallback>
                <p:oleObj name="Equation" r:id="rId12" imgW="190500" imgH="228600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8" y="4098925"/>
                        <a:ext cx="37623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物件 2"/>
          <p:cNvGraphicFramePr>
            <a:graphicFrameLocks noChangeAspect="1"/>
          </p:cNvGraphicFramePr>
          <p:nvPr/>
        </p:nvGraphicFramePr>
        <p:xfrm>
          <a:off x="1046163" y="3711575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8" name="Equation" r:id="rId14" imgW="177646" imgH="228402" progId="Equation.DSMT4">
                  <p:embed/>
                </p:oleObj>
              </mc:Choice>
              <mc:Fallback>
                <p:oleObj name="Equation" r:id="rId14" imgW="177646" imgH="228402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711575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物件 3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9" name="Equation" r:id="rId16" imgW="435285" imgH="677109" progId="Equation.DSMT4">
                  <p:embed/>
                </p:oleObj>
              </mc:Choice>
              <mc:Fallback>
                <p:oleObj name="Equation" r:id="rId16" imgW="435285" imgH="677109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物件 40"/>
          <p:cNvGraphicFramePr>
            <a:graphicFrameLocks noChangeAspect="1"/>
          </p:cNvGraphicFramePr>
          <p:nvPr/>
        </p:nvGraphicFramePr>
        <p:xfrm>
          <a:off x="1830388" y="3722688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0" name="Equation" r:id="rId18" imgW="177646" imgH="228402" progId="Equation.DSMT4">
                  <p:embed/>
                </p:oleObj>
              </mc:Choice>
              <mc:Fallback>
                <p:oleObj name="Equation" r:id="rId18" imgW="177646" imgH="228402" progId="Equation.DSMT4">
                  <p:embed/>
                  <p:pic>
                    <p:nvPicPr>
                      <p:cNvPr id="0" name="物件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722688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肘形接點 7"/>
          <p:cNvCxnSpPr/>
          <p:nvPr/>
        </p:nvCxnSpPr>
        <p:spPr bwMode="auto">
          <a:xfrm rot="5400000">
            <a:off x="2792426" y="2079876"/>
            <a:ext cx="1405128" cy="821523"/>
          </a:xfrm>
          <a:prstGeom prst="bentConnector3">
            <a:avLst>
              <a:gd name="adj1" fmla="val -25461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5316538" y="4271963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不取絕對值</a:t>
            </a:r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2803525" y="2967038"/>
          <a:ext cx="18716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1" name="Equation" r:id="rId20" imgW="1282700" imgH="469900" progId="Equation.DSMT4">
                  <p:embed/>
                </p:oleObj>
              </mc:Choice>
              <mc:Fallback>
                <p:oleObj name="Equation" r:id="rId20" imgW="1282700" imgH="46990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2967038"/>
                        <a:ext cx="18716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H="1" flipV="1">
            <a:off x="7408863" y="3775075"/>
            <a:ext cx="9731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弧形 33"/>
          <p:cNvSpPr/>
          <p:nvPr/>
        </p:nvSpPr>
        <p:spPr bwMode="auto">
          <a:xfrm rot="3831918">
            <a:off x="6766258" y="3116111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7" name="弧形 36"/>
          <p:cNvSpPr/>
          <p:nvPr/>
        </p:nvSpPr>
        <p:spPr bwMode="auto">
          <a:xfrm rot="3831918">
            <a:off x="6622242" y="3116111"/>
            <a:ext cx="1297047" cy="1285191"/>
          </a:xfrm>
          <a:prstGeom prst="arc">
            <a:avLst>
              <a:gd name="adj1" fmla="val 11522955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/>
        </p:nvGraphicFramePr>
        <p:xfrm>
          <a:off x="8126413" y="3324225"/>
          <a:ext cx="398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2" name="Equation" r:id="rId22" imgW="203024" imgH="253780" progId="Equation.DSMT4">
                  <p:embed/>
                </p:oleObj>
              </mc:Choice>
              <mc:Fallback>
                <p:oleObj name="Equation" r:id="rId22" imgW="203024" imgH="253780" progId="Equation.DSMT4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3324225"/>
                        <a:ext cx="398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/>
        </p:nvGraphicFramePr>
        <p:xfrm>
          <a:off x="7170738" y="2743200"/>
          <a:ext cx="1357312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3" name="Equation" r:id="rId24" imgW="939392" imgH="253890" progId="Equation.DSMT4">
                  <p:embed/>
                </p:oleObj>
              </mc:Choice>
              <mc:Fallback>
                <p:oleObj name="Equation" r:id="rId24" imgW="939392" imgH="253890" progId="Equation.DSMT4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743200"/>
                        <a:ext cx="1357312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直角三角形 17"/>
          <p:cNvSpPr>
            <a:spLocks noChangeArrowheads="1"/>
          </p:cNvSpPr>
          <p:nvPr/>
        </p:nvSpPr>
        <p:spPr bwMode="auto">
          <a:xfrm flipH="1">
            <a:off x="4668838" y="2846388"/>
            <a:ext cx="1250950" cy="717550"/>
          </a:xfrm>
          <a:prstGeom prst="rt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1" name="物件 40"/>
          <p:cNvGraphicFramePr>
            <a:graphicFrameLocks noChangeAspect="1"/>
          </p:cNvGraphicFramePr>
          <p:nvPr/>
        </p:nvGraphicFramePr>
        <p:xfrm>
          <a:off x="4968875" y="3255963"/>
          <a:ext cx="3984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4" name="Equation" r:id="rId26" imgW="253890" imgH="241195" progId="Equation.DSMT4">
                  <p:embed/>
                </p:oleObj>
              </mc:Choice>
              <mc:Fallback>
                <p:oleObj name="Equation" r:id="rId26" imgW="253890" imgH="241195" progId="Equation.DSMT4">
                  <p:embed/>
                  <p:pic>
                    <p:nvPicPr>
                      <p:cNvPr id="0" name="物件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255963"/>
                        <a:ext cx="3984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物件 41"/>
          <p:cNvGraphicFramePr>
            <a:graphicFrameLocks noChangeAspect="1"/>
          </p:cNvGraphicFramePr>
          <p:nvPr/>
        </p:nvGraphicFramePr>
        <p:xfrm>
          <a:off x="5264150" y="2989263"/>
          <a:ext cx="3333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5" name="Equation" r:id="rId28" imgW="228501" imgH="165028" progId="Equation.DSMT4">
                  <p:embed/>
                </p:oleObj>
              </mc:Choice>
              <mc:Fallback>
                <p:oleObj name="Equation" r:id="rId28" imgW="228501" imgH="165028" progId="Equation.DSMT4">
                  <p:embed/>
                  <p:pic>
                    <p:nvPicPr>
                      <p:cNvPr id="0" name="物件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2989263"/>
                        <a:ext cx="3333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物件 42"/>
          <p:cNvGraphicFramePr>
            <a:graphicFrameLocks noChangeAspect="1"/>
          </p:cNvGraphicFramePr>
          <p:nvPr/>
        </p:nvGraphicFramePr>
        <p:xfrm>
          <a:off x="5308600" y="3371850"/>
          <a:ext cx="9445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6" name="Equation" r:id="rId30" imgW="647700" imgH="241300" progId="Equation.DSMT4">
                  <p:embed/>
                </p:oleObj>
              </mc:Choice>
              <mc:Fallback>
                <p:oleObj name="Equation" r:id="rId30" imgW="647700" imgH="241300" progId="Equation.DSMT4">
                  <p:embed/>
                  <p:pic>
                    <p:nvPicPr>
                      <p:cNvPr id="0" name="物件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3371850"/>
                        <a:ext cx="9445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物件 43"/>
          <p:cNvGraphicFramePr>
            <a:graphicFrameLocks noChangeAspect="1"/>
          </p:cNvGraphicFramePr>
          <p:nvPr/>
        </p:nvGraphicFramePr>
        <p:xfrm>
          <a:off x="5668963" y="3036888"/>
          <a:ext cx="666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7" name="Equation" r:id="rId32" imgW="457200" imgH="241300" progId="Equation.DSMT4">
                  <p:embed/>
                </p:oleObj>
              </mc:Choice>
              <mc:Fallback>
                <p:oleObj name="Equation" r:id="rId32" imgW="457200" imgH="241300" progId="Equation.DSMT4">
                  <p:embed/>
                  <p:pic>
                    <p:nvPicPr>
                      <p:cNvPr id="0" name="物件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3036888"/>
                        <a:ext cx="6667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064000" y="3832225"/>
            <a:ext cx="1327150" cy="695325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6" name="物件 45"/>
          <p:cNvGraphicFramePr>
            <a:graphicFrameLocks noChangeAspect="1"/>
          </p:cNvGraphicFramePr>
          <p:nvPr/>
        </p:nvGraphicFramePr>
        <p:xfrm>
          <a:off x="4648200" y="4510088"/>
          <a:ext cx="2222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8" name="Equation" r:id="rId34" imgW="152268" imgH="164957" progId="Equation.DSMT4">
                  <p:embed/>
                </p:oleObj>
              </mc:Choice>
              <mc:Fallback>
                <p:oleObj name="Equation" r:id="rId34" imgW="152268" imgH="164957" progId="Equation.DSMT4">
                  <p:embed/>
                  <p:pic>
                    <p:nvPicPr>
                      <p:cNvPr id="0" name="物件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10088"/>
                        <a:ext cx="2222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2566303" y="2149202"/>
            <a:ext cx="1092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21" grpId="0" animBg="1"/>
      <p:bldP spid="2" grpId="0"/>
      <p:bldP spid="18" grpId="0" animBg="1"/>
      <p:bldP spid="19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DB39EF-DC5F-4D45-8220-EA342766B619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9219" name="標題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Catalog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of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Chap.7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9220" name="內容版面配置區 3"/>
          <p:cNvSpPr>
            <a:spLocks noGrp="1"/>
          </p:cNvSpPr>
          <p:nvPr>
            <p:ph sz="quarter" idx="12"/>
          </p:nvPr>
        </p:nvSpPr>
        <p:spPr bwMode="auto">
          <a:xfrm>
            <a:off x="2700338" y="1528763"/>
            <a:ext cx="5399087" cy="2233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stress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dirty="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平面應力隨座標方向轉換</a:t>
            </a:r>
            <a:endParaRPr lang="en-US" altLang="zh-TW" sz="1800" baseline="48000" dirty="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Principle stress and Maximum shear stress in plane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dirty="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平面主應力與平面最大剪應力</a:t>
            </a:r>
            <a:endParaRPr lang="en-US" altLang="zh-TW" sz="1800" baseline="48000" dirty="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Stress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dirty="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平面應力的莫耳圓</a:t>
            </a:r>
            <a:endParaRPr lang="en-US" altLang="zh-TW" sz="1800" baseline="48000" dirty="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strain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dirty="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平面應變隨座標方向轉換</a:t>
            </a:r>
            <a:endParaRPr lang="en-US" altLang="zh-TW" sz="1800" baseline="48000" dirty="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Strain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dirty="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平面應變的莫耳圓</a:t>
            </a:r>
            <a:endParaRPr lang="en-US" altLang="zh-TW" sz="1800" baseline="48000" dirty="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3097213" y="1528763"/>
            <a:ext cx="4568825" cy="539750"/>
          </a:xfrm>
          <a:prstGeom prst="roundRect">
            <a:avLst>
              <a:gd name="adj" fmla="val 26815"/>
            </a:avLst>
          </a:prstGeom>
          <a:noFill/>
          <a:ln w="76200" algn="ctr">
            <a:solidFill>
              <a:srgbClr val="D1D1F0">
                <a:alpha val="4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88975" y="3471863"/>
            <a:ext cx="1398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當一組梁的位知數超過平衡方程式所能解時，為靜不定，需要加入其他條件求解。</a:t>
            </a:r>
            <a:endParaRPr lang="en-US" altLang="zh-TW" sz="1000" b="1" dirty="0" smtClean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7D67B4-FAD9-449E-B604-7D04E08656E8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20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剪應力最大值時，物體與水平面夾角為</a:t>
            </a:r>
            <a:r>
              <a:rPr lang="el-GR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θ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。且此時正向應力不一定為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6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Max. shear stresses in plane </a:t>
            </a:r>
          </a:p>
        </p:txBody>
      </p:sp>
      <p:graphicFrame>
        <p:nvGraphicFramePr>
          <p:cNvPr id="44037" name="物件 19"/>
          <p:cNvGraphicFramePr>
            <a:graphicFrameLocks noChangeAspect="1"/>
          </p:cNvGraphicFramePr>
          <p:nvPr/>
        </p:nvGraphicFramePr>
        <p:xfrm>
          <a:off x="3689350" y="879475"/>
          <a:ext cx="38512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2" name="Equation" r:id="rId4" imgW="2603500" imgH="838200" progId="Equation.DSMT4">
                  <p:embed/>
                </p:oleObj>
              </mc:Choice>
              <mc:Fallback>
                <p:oleObj name="Equation" r:id="rId4" imgW="2603500" imgH="838200" progId="Equation.DSMT4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879475"/>
                        <a:ext cx="38512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圓角矩形 20"/>
          <p:cNvSpPr>
            <a:spLocks noChangeArrowheads="1"/>
          </p:cNvSpPr>
          <p:nvPr/>
        </p:nvSpPr>
        <p:spPr bwMode="auto">
          <a:xfrm>
            <a:off x="2652713" y="3195638"/>
            <a:ext cx="5672137" cy="1508125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4039" name="物件 21"/>
          <p:cNvGraphicFramePr>
            <a:graphicFrameLocks noChangeAspect="1"/>
          </p:cNvGraphicFramePr>
          <p:nvPr/>
        </p:nvGraphicFramePr>
        <p:xfrm>
          <a:off x="3686175" y="1995488"/>
          <a:ext cx="401796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3" name="Equation" r:id="rId6" imgW="2616200" imgH="419100" progId="Equation.DSMT4">
                  <p:embed/>
                </p:oleObj>
              </mc:Choice>
              <mc:Fallback>
                <p:oleObj name="Equation" r:id="rId6" imgW="2616200" imgH="419100" progId="Equation.DSMT4">
                  <p:embed/>
                  <p:pic>
                    <p:nvPicPr>
                      <p:cNvPr id="0" name="物件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1995488"/>
                        <a:ext cx="4017963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物件 3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4" name="Equation" r:id="rId8" imgW="435285" imgH="677109" progId="Equation.DSMT4">
                  <p:embed/>
                </p:oleObj>
              </mc:Choice>
              <mc:Fallback>
                <p:oleObj name="Equation" r:id="rId8" imgW="435285" imgH="677109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肘形接點 7"/>
          <p:cNvCxnSpPr/>
          <p:nvPr/>
        </p:nvCxnSpPr>
        <p:spPr bwMode="auto">
          <a:xfrm rot="5400000">
            <a:off x="2713657" y="1436105"/>
            <a:ext cx="1509599" cy="659785"/>
          </a:xfrm>
          <a:prstGeom prst="bentConnector3">
            <a:avLst>
              <a:gd name="adj1" fmla="val -9928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graphicFrame>
        <p:nvGraphicFramePr>
          <p:cNvPr id="3" name="物件 2"/>
          <p:cNvGraphicFramePr>
            <a:graphicFrameLocks noChangeAspect="1"/>
          </p:cNvGraphicFramePr>
          <p:nvPr/>
        </p:nvGraphicFramePr>
        <p:xfrm>
          <a:off x="2890838" y="2457450"/>
          <a:ext cx="39576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5" name="Equation" r:id="rId10" imgW="2794000" imgH="419100" progId="Equation.DSMT4">
                  <p:embed/>
                </p:oleObj>
              </mc:Choice>
              <mc:Fallback>
                <p:oleObj name="Equation" r:id="rId10" imgW="2794000" imgH="419100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457450"/>
                        <a:ext cx="39576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直角三角形 17"/>
          <p:cNvSpPr>
            <a:spLocks noChangeArrowheads="1"/>
          </p:cNvSpPr>
          <p:nvPr/>
        </p:nvSpPr>
        <p:spPr bwMode="auto">
          <a:xfrm flipH="1">
            <a:off x="6486525" y="2684463"/>
            <a:ext cx="1600200" cy="1081087"/>
          </a:xfrm>
          <a:prstGeom prst="rt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1" name="物件 40"/>
          <p:cNvGraphicFramePr>
            <a:graphicFrameLocks noChangeAspect="1"/>
          </p:cNvGraphicFramePr>
          <p:nvPr/>
        </p:nvGraphicFramePr>
        <p:xfrm>
          <a:off x="6908800" y="3408363"/>
          <a:ext cx="3794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6" name="Equation" r:id="rId12" imgW="241300" imgH="228600" progId="Equation.DSMT4">
                  <p:embed/>
                </p:oleObj>
              </mc:Choice>
              <mc:Fallback>
                <p:oleObj name="Equation" r:id="rId12" imgW="241300" imgH="228600" progId="Equation.DSMT4">
                  <p:embed/>
                  <p:pic>
                    <p:nvPicPr>
                      <p:cNvPr id="0" name="物件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3408363"/>
                        <a:ext cx="3794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物件 41"/>
          <p:cNvGraphicFramePr>
            <a:graphicFrameLocks noChangeAspect="1"/>
          </p:cNvGraphicFramePr>
          <p:nvPr/>
        </p:nvGraphicFramePr>
        <p:xfrm>
          <a:off x="7394575" y="2984500"/>
          <a:ext cx="3333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7" name="Equation" r:id="rId14" imgW="228501" imgH="165028" progId="Equation.DSMT4">
                  <p:embed/>
                </p:oleObj>
              </mc:Choice>
              <mc:Fallback>
                <p:oleObj name="Equation" r:id="rId14" imgW="228501" imgH="165028" progId="Equation.DSMT4">
                  <p:embed/>
                  <p:pic>
                    <p:nvPicPr>
                      <p:cNvPr id="0" name="物件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4575" y="2984500"/>
                        <a:ext cx="3333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物件 42"/>
          <p:cNvGraphicFramePr>
            <a:graphicFrameLocks noChangeAspect="1"/>
          </p:cNvGraphicFramePr>
          <p:nvPr/>
        </p:nvGraphicFramePr>
        <p:xfrm>
          <a:off x="7812088" y="3055938"/>
          <a:ext cx="9445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8" name="Equation" r:id="rId16" imgW="647700" imgH="241300" progId="Equation.DSMT4">
                  <p:embed/>
                </p:oleObj>
              </mc:Choice>
              <mc:Fallback>
                <p:oleObj name="Equation" r:id="rId16" imgW="647700" imgH="241300" progId="Equation.DSMT4">
                  <p:embed/>
                  <p:pic>
                    <p:nvPicPr>
                      <p:cNvPr id="0" name="物件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3055938"/>
                        <a:ext cx="9445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物件 43"/>
          <p:cNvGraphicFramePr>
            <a:graphicFrameLocks noChangeAspect="1"/>
          </p:cNvGraphicFramePr>
          <p:nvPr/>
        </p:nvGraphicFramePr>
        <p:xfrm>
          <a:off x="7354888" y="3429000"/>
          <a:ext cx="666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9" name="Equation" r:id="rId18" imgW="457200" imgH="241300" progId="Equation.DSMT4">
                  <p:embed/>
                </p:oleObj>
              </mc:Choice>
              <mc:Fallback>
                <p:oleObj name="Equation" r:id="rId18" imgW="457200" imgH="241300" progId="Equation.DSMT4">
                  <p:embed/>
                  <p:pic>
                    <p:nvPicPr>
                      <p:cNvPr id="0" name="物件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429000"/>
                        <a:ext cx="6667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905125" y="3182938"/>
          <a:ext cx="51816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0" name="Equation" r:id="rId20" imgW="3568700" imgH="1041400" progId="Equation.DSMT4">
                  <p:embed/>
                </p:oleObj>
              </mc:Choice>
              <mc:Fallback>
                <p:oleObj name="Equation" r:id="rId20" imgW="3568700" imgH="10414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182938"/>
                        <a:ext cx="51816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103688" y="3902075"/>
            <a:ext cx="1730375" cy="815975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0" name="物件 39"/>
          <p:cNvGraphicFramePr>
            <a:graphicFrameLocks noChangeAspect="1"/>
          </p:cNvGraphicFramePr>
          <p:nvPr/>
        </p:nvGraphicFramePr>
        <p:xfrm>
          <a:off x="5834063" y="3606800"/>
          <a:ext cx="2222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1" name="Equation" r:id="rId22" imgW="152268" imgH="164957" progId="Equation.DSMT4">
                  <p:embed/>
                </p:oleObj>
              </mc:Choice>
              <mc:Fallback>
                <p:oleObj name="Equation" r:id="rId22" imgW="152268" imgH="164957" progId="Equation.DSMT4">
                  <p:embed/>
                  <p:pic>
                    <p:nvPicPr>
                      <p:cNvPr id="0" name="物件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3606800"/>
                        <a:ext cx="2222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sp>
        <p:nvSpPr>
          <p:cNvPr id="20" name="文字方塊 19"/>
          <p:cNvSpPr txBox="1">
            <a:spLocks noChangeArrowheads="1"/>
          </p:cNvSpPr>
          <p:nvPr/>
        </p:nvSpPr>
        <p:spPr bwMode="auto">
          <a:xfrm>
            <a:off x="2497138" y="1426349"/>
            <a:ext cx="12811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最大剪應力角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18" grpId="0" animBg="1"/>
      <p:bldP spid="3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3EB213-B315-4960-9BD3-37C6DC0C331C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21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一物受扭矩，水平時該應力分布為正向應力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=0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、只有剪應力。旋轉應力面後，可以找到新的正向應力和剪應力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084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Torque Example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7800" y="2446338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Maximum in-plane shear stress  </a:t>
            </a:r>
          </a:p>
          <a:p>
            <a:endParaRPr lang="en-US" altLang="zh-TW" sz="1600">
              <a:solidFill>
                <a:srgbClr val="207488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46086" name="Group 42"/>
          <p:cNvGrpSpPr>
            <a:grpSpLocks/>
          </p:cNvGrpSpPr>
          <p:nvPr/>
        </p:nvGrpSpPr>
        <p:grpSpPr bwMode="auto">
          <a:xfrm>
            <a:off x="3040063" y="1058863"/>
            <a:ext cx="2487612" cy="631825"/>
            <a:chOff x="1485" y="2069"/>
            <a:chExt cx="2088" cy="531"/>
          </a:xfrm>
        </p:grpSpPr>
        <p:grpSp>
          <p:nvGrpSpPr>
            <p:cNvPr id="46099" name="Group 27"/>
            <p:cNvGrpSpPr>
              <a:grpSpLocks noChangeAspect="1"/>
            </p:cNvGrpSpPr>
            <p:nvPr/>
          </p:nvGrpSpPr>
          <p:grpSpPr bwMode="auto">
            <a:xfrm>
              <a:off x="1990" y="2069"/>
              <a:ext cx="1145" cy="531"/>
              <a:chOff x="4432" y="7222"/>
              <a:chExt cx="1904" cy="882"/>
            </a:xfrm>
          </p:grpSpPr>
          <p:sp>
            <p:nvSpPr>
              <p:cNvPr id="46107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6028" y="7222"/>
                <a:ext cx="196" cy="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Oval 29"/>
              <p:cNvSpPr>
                <a:spLocks noChangeAspect="1" noChangeArrowheads="1"/>
              </p:cNvSpPr>
              <p:nvPr/>
            </p:nvSpPr>
            <p:spPr bwMode="auto">
              <a:xfrm>
                <a:off x="4432" y="7475"/>
                <a:ext cx="279" cy="587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3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572" y="7475"/>
                <a:ext cx="1624" cy="587"/>
              </a:xfrm>
              <a:prstGeom prst="rect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46110" name="Line 31"/>
              <p:cNvSpPr>
                <a:spLocks noChangeAspect="1" noChangeShapeType="1"/>
              </p:cNvSpPr>
              <p:nvPr/>
            </p:nvSpPr>
            <p:spPr bwMode="auto">
              <a:xfrm>
                <a:off x="4572" y="7474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1" name="Line 32"/>
              <p:cNvSpPr>
                <a:spLocks noChangeAspect="1" noChangeShapeType="1"/>
              </p:cNvSpPr>
              <p:nvPr/>
            </p:nvSpPr>
            <p:spPr bwMode="auto">
              <a:xfrm>
                <a:off x="4572" y="8062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2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6069" y="7417"/>
                <a:ext cx="266" cy="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zh-TW" sz="1300">
                  <a:ea typeface="新細明體" panose="02020500000000000000" pitchFamily="18" charset="-120"/>
                </a:endParaRPr>
              </a:p>
            </p:txBody>
          </p:sp>
          <p:sp>
            <p:nvSpPr>
              <p:cNvPr id="46113" name="Oval 34"/>
              <p:cNvSpPr>
                <a:spLocks noChangeAspect="1" noChangeArrowheads="1"/>
              </p:cNvSpPr>
              <p:nvPr/>
            </p:nvSpPr>
            <p:spPr bwMode="auto">
              <a:xfrm>
                <a:off x="5930" y="7474"/>
                <a:ext cx="280" cy="588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46100" name="Line 35"/>
            <p:cNvSpPr>
              <a:spLocks noChangeAspect="1" noChangeShapeType="1"/>
            </p:cNvSpPr>
            <p:nvPr/>
          </p:nvSpPr>
          <p:spPr bwMode="auto">
            <a:xfrm flipH="1">
              <a:off x="3043" y="2389"/>
              <a:ext cx="168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stealth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1" name="Line 36"/>
            <p:cNvSpPr>
              <a:spLocks noChangeAspect="1" noChangeShapeType="1"/>
            </p:cNvSpPr>
            <p:nvPr/>
          </p:nvSpPr>
          <p:spPr bwMode="auto">
            <a:xfrm flipH="1">
              <a:off x="3017" y="2389"/>
              <a:ext cx="236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stealth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2" name="Line 37"/>
            <p:cNvSpPr>
              <a:spLocks noChangeAspect="1" noChangeShapeType="1"/>
            </p:cNvSpPr>
            <p:nvPr/>
          </p:nvSpPr>
          <p:spPr bwMode="auto">
            <a:xfrm flipH="1">
              <a:off x="1772" y="2398"/>
              <a:ext cx="168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3" name="Line 38"/>
            <p:cNvSpPr>
              <a:spLocks noChangeAspect="1" noChangeShapeType="1"/>
            </p:cNvSpPr>
            <p:nvPr/>
          </p:nvSpPr>
          <p:spPr bwMode="auto">
            <a:xfrm flipH="1">
              <a:off x="1814" y="2398"/>
              <a:ext cx="168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Text Box 39"/>
            <p:cNvSpPr txBox="1">
              <a:spLocks noChangeAspect="1" noChangeArrowheads="1"/>
            </p:cNvSpPr>
            <p:nvPr/>
          </p:nvSpPr>
          <p:spPr bwMode="auto">
            <a:xfrm>
              <a:off x="3316" y="2280"/>
              <a:ext cx="25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T</a:t>
              </a:r>
            </a:p>
          </p:txBody>
        </p:sp>
        <p:sp>
          <p:nvSpPr>
            <p:cNvPr id="28" name="Text Box 40"/>
            <p:cNvSpPr txBox="1">
              <a:spLocks noChangeAspect="1" noChangeArrowheads="1"/>
            </p:cNvSpPr>
            <p:nvPr/>
          </p:nvSpPr>
          <p:spPr bwMode="auto">
            <a:xfrm>
              <a:off x="1485" y="2280"/>
              <a:ext cx="20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T</a:t>
              </a:r>
            </a:p>
          </p:txBody>
        </p:sp>
        <p:sp>
          <p:nvSpPr>
            <p:cNvPr id="46106" name="Rectangle 41"/>
            <p:cNvSpPr>
              <a:spLocks noChangeAspect="1" noChangeArrowheads="1"/>
            </p:cNvSpPr>
            <p:nvPr/>
          </p:nvSpPr>
          <p:spPr bwMode="auto">
            <a:xfrm>
              <a:off x="2411" y="2356"/>
              <a:ext cx="91" cy="1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46087" name="Rectangle 45"/>
          <p:cNvSpPr>
            <a:spLocks noChangeAspect="1" noChangeArrowheads="1"/>
          </p:cNvSpPr>
          <p:nvPr/>
        </p:nvSpPr>
        <p:spPr bwMode="auto">
          <a:xfrm>
            <a:off x="6129338" y="1239838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8" name="Line 46"/>
          <p:cNvSpPr>
            <a:spLocks noChangeAspect="1" noChangeShapeType="1"/>
          </p:cNvSpPr>
          <p:nvPr/>
        </p:nvSpPr>
        <p:spPr bwMode="auto">
          <a:xfrm>
            <a:off x="6208713" y="1174750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47"/>
          <p:cNvSpPr>
            <a:spLocks noChangeAspect="1" noChangeShapeType="1"/>
          </p:cNvSpPr>
          <p:nvPr/>
        </p:nvSpPr>
        <p:spPr bwMode="auto">
          <a:xfrm>
            <a:off x="6227763" y="1858963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Line 48"/>
          <p:cNvSpPr>
            <a:spLocks noChangeAspect="1" noChangeShapeType="1"/>
          </p:cNvSpPr>
          <p:nvPr/>
        </p:nvSpPr>
        <p:spPr bwMode="auto">
          <a:xfrm rot="5400000">
            <a:off x="6574632" y="1534319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1" name="Line 49"/>
          <p:cNvSpPr>
            <a:spLocks noChangeAspect="1" noChangeShapeType="1"/>
          </p:cNvSpPr>
          <p:nvPr/>
        </p:nvSpPr>
        <p:spPr bwMode="auto">
          <a:xfrm rot="5400000">
            <a:off x="5842000" y="1524000"/>
            <a:ext cx="431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54"/>
          <p:cNvSpPr txBox="1">
            <a:spLocks noChangeAspect="1" noChangeArrowheads="1"/>
          </p:cNvSpPr>
          <p:nvPr/>
        </p:nvSpPr>
        <p:spPr bwMode="auto">
          <a:xfrm>
            <a:off x="6788150" y="1174750"/>
            <a:ext cx="2714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b="1" i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ea typeface="新細明體" pitchFamily="18" charset="-120"/>
              </a:rPr>
              <a:t>t</a:t>
            </a:r>
            <a:endParaRPr lang="en-US" altLang="zh-TW" b="1" i="1" dirty="0" smtClean="0">
              <a:solidFill>
                <a:schemeClr val="accent6">
                  <a:lumMod val="7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68600" y="3790950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Average normal stress</a:t>
            </a:r>
          </a:p>
        </p:txBody>
      </p:sp>
      <p:graphicFrame>
        <p:nvGraphicFramePr>
          <p:cNvPr id="55" name="Object 14"/>
          <p:cNvGraphicFramePr>
            <a:graphicFrameLocks noChangeAspect="1"/>
          </p:cNvGraphicFramePr>
          <p:nvPr/>
        </p:nvGraphicFramePr>
        <p:xfrm>
          <a:off x="3922713" y="2008188"/>
          <a:ext cx="2714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7" name="Equation" r:id="rId4" imgW="3225800" imgH="419100" progId="Equation.DSMT4">
                  <p:embed/>
                </p:oleObj>
              </mc:Choice>
              <mc:Fallback>
                <p:oleObj name="Equation" r:id="rId4" imgW="32258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2008188"/>
                        <a:ext cx="2714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/>
        </p:nvGraphicFramePr>
        <p:xfrm>
          <a:off x="3438525" y="2803525"/>
          <a:ext cx="398938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8" name="Equation" r:id="rId6" imgW="4470400" imgH="965200" progId="Equation.DSMT4">
                  <p:embed/>
                </p:oleObj>
              </mc:Choice>
              <mc:Fallback>
                <p:oleObj name="Equation" r:id="rId6" imgW="4470400" imgH="965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525" y="2803525"/>
                        <a:ext cx="3989388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8"/>
          <p:cNvGraphicFramePr>
            <a:graphicFrameLocks noChangeAspect="1"/>
          </p:cNvGraphicFramePr>
          <p:nvPr/>
        </p:nvGraphicFramePr>
        <p:xfrm>
          <a:off x="3738563" y="4086225"/>
          <a:ext cx="223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9" name="Equation" r:id="rId8" imgW="2235200" imgH="762000" progId="Equation.DSMT4">
                  <p:embed/>
                </p:oleObj>
              </mc:Choice>
              <mc:Fallback>
                <p:oleObj name="Equation" r:id="rId8" imgW="2235200" imgH="762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4086225"/>
                        <a:ext cx="2235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sp>
        <p:nvSpPr>
          <p:cNvPr id="46098" name="Text Box 125"/>
          <p:cNvSpPr txBox="1">
            <a:spLocks noChangeArrowheads="1"/>
          </p:cNvSpPr>
          <p:nvPr/>
        </p:nvSpPr>
        <p:spPr bwMode="auto">
          <a:xfrm>
            <a:off x="6731000" y="1454150"/>
            <a:ext cx="20288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Pure Shear Stress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369A6-CE7F-4E3A-8976-B92DCD943B24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22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一物受扭矩，水平時該應力分布為正向應力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=0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、只有剪應力。旋轉應力面後，可以找到新的正向應力和剪應力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2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Torque Example</a:t>
            </a:r>
          </a:p>
        </p:txBody>
      </p:sp>
      <p:graphicFrame>
        <p:nvGraphicFramePr>
          <p:cNvPr id="48133" name="Object 14"/>
          <p:cNvGraphicFramePr>
            <a:graphicFrameLocks noChangeAspect="1"/>
          </p:cNvGraphicFramePr>
          <p:nvPr/>
        </p:nvGraphicFramePr>
        <p:xfrm>
          <a:off x="4048125" y="879475"/>
          <a:ext cx="2716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2" name="Equation" r:id="rId4" imgW="3225800" imgH="419100" progId="Equation.DSMT4">
                  <p:embed/>
                </p:oleObj>
              </mc:Choice>
              <mc:Fallback>
                <p:oleObj name="Equation" r:id="rId4" imgW="3225800" imgH="419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879475"/>
                        <a:ext cx="27162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/>
        </p:nvGraphicFramePr>
        <p:xfrm>
          <a:off x="2497138" y="2406650"/>
          <a:ext cx="24701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3" name="Equation" r:id="rId6" imgW="3721100" imgH="876300" progId="Equation.DSMT4">
                  <p:embed/>
                </p:oleObj>
              </mc:Choice>
              <mc:Fallback>
                <p:oleObj name="Equation" r:id="rId6" imgW="37211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2406650"/>
                        <a:ext cx="24701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8"/>
          <p:cNvGraphicFramePr>
            <a:graphicFrameLocks noChangeAspect="1"/>
          </p:cNvGraphicFramePr>
          <p:nvPr/>
        </p:nvGraphicFramePr>
        <p:xfrm>
          <a:off x="2497138" y="1349375"/>
          <a:ext cx="45259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4" name="Equation" r:id="rId8" imgW="6832600" imgH="965200" progId="Equation.DSMT4">
                  <p:embed/>
                </p:oleObj>
              </mc:Choice>
              <mc:Fallback>
                <p:oleObj name="Equation" r:id="rId8" imgW="6832600" imgH="965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1349375"/>
                        <a:ext cx="45259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0"/>
          <p:cNvGraphicFramePr>
            <a:graphicFrameLocks noChangeAspect="1"/>
          </p:cNvGraphicFramePr>
          <p:nvPr/>
        </p:nvGraphicFramePr>
        <p:xfrm>
          <a:off x="2505075" y="3387725"/>
          <a:ext cx="34448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5" name="Equation" r:id="rId10" imgW="5359400" imgH="1346200" progId="Equation.DSMT4">
                  <p:embed/>
                </p:oleObj>
              </mc:Choice>
              <mc:Fallback>
                <p:oleObj name="Equation" r:id="rId10" imgW="5359400" imgH="1346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3387725"/>
                        <a:ext cx="34448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1"/>
          <p:cNvGraphicFramePr>
            <a:graphicFrameLocks noChangeAspect="1"/>
          </p:cNvGraphicFramePr>
          <p:nvPr/>
        </p:nvGraphicFramePr>
        <p:xfrm>
          <a:off x="3617913" y="4337050"/>
          <a:ext cx="7731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6" name="Equation" r:id="rId12" imgW="1130300" imgH="457200" progId="Equation.DSMT4">
                  <p:embed/>
                </p:oleObj>
              </mc:Choice>
              <mc:Fallback>
                <p:oleObj name="Equation" r:id="rId12" imgW="11303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4337050"/>
                        <a:ext cx="77311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2"/>
          <p:cNvGraphicFramePr>
            <a:graphicFrameLocks noChangeAspect="1"/>
          </p:cNvGraphicFramePr>
          <p:nvPr/>
        </p:nvGraphicFramePr>
        <p:xfrm>
          <a:off x="2598738" y="4337050"/>
          <a:ext cx="8334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7" name="Equation" r:id="rId14" imgW="1219200" imgH="457200" progId="Equation.DSMT4">
                  <p:embed/>
                </p:oleObj>
              </mc:Choice>
              <mc:Fallback>
                <p:oleObj name="Equation" r:id="rId14" imgW="12192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4337050"/>
                        <a:ext cx="8334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327275" y="958850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Principle Stress</a:t>
            </a:r>
          </a:p>
        </p:txBody>
      </p:sp>
      <p:sp>
        <p:nvSpPr>
          <p:cNvPr id="50" name="圓角矩形 49"/>
          <p:cNvSpPr/>
          <p:nvPr/>
        </p:nvSpPr>
        <p:spPr bwMode="auto">
          <a:xfrm rot="19705131">
            <a:off x="6815138" y="3275013"/>
            <a:ext cx="693737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51" name="群組 104"/>
          <p:cNvGrpSpPr>
            <a:grpSpLocks/>
          </p:cNvGrpSpPr>
          <p:nvPr/>
        </p:nvGrpSpPr>
        <p:grpSpPr bwMode="auto">
          <a:xfrm rot="19705131" flipH="1">
            <a:off x="7165975" y="2652713"/>
            <a:ext cx="17463" cy="1954212"/>
            <a:chOff x="4347332" y="1767042"/>
            <a:chExt cx="606" cy="2345660"/>
          </a:xfrm>
        </p:grpSpPr>
        <p:cxnSp>
          <p:nvCxnSpPr>
            <p:cNvPr id="48159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638" y="2134342"/>
              <a:ext cx="73460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60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980031" y="3745402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" name="群組 107"/>
          <p:cNvGrpSpPr>
            <a:grpSpLocks/>
          </p:cNvGrpSpPr>
          <p:nvPr/>
        </p:nvGrpSpPr>
        <p:grpSpPr bwMode="auto">
          <a:xfrm rot="-1894869">
            <a:off x="6269038" y="3609975"/>
            <a:ext cx="1793875" cy="17463"/>
            <a:chOff x="2915658" y="2917307"/>
            <a:chExt cx="2840057" cy="7875"/>
          </a:xfrm>
        </p:grpSpPr>
        <p:cxnSp>
          <p:nvCxnSpPr>
            <p:cNvPr id="48157" name="直線單箭頭接點 40"/>
            <p:cNvCxnSpPr>
              <a:cxnSpLocks noChangeShapeType="1"/>
            </p:cNvCxnSpPr>
            <p:nvPr/>
          </p:nvCxnSpPr>
          <p:spPr bwMode="auto">
            <a:xfrm flipH="1" flipV="1">
              <a:off x="4901062" y="2925182"/>
              <a:ext cx="854653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158" name="直線單箭頭接點 48"/>
            <p:cNvCxnSpPr>
              <a:cxnSpLocks noChangeShapeType="1"/>
            </p:cNvCxnSpPr>
            <p:nvPr/>
          </p:nvCxnSpPr>
          <p:spPr bwMode="auto">
            <a:xfrm flipV="1">
              <a:off x="2915658" y="2917307"/>
              <a:ext cx="854654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1" name="物件 4"/>
          <p:cNvGraphicFramePr>
            <a:graphicFrameLocks noChangeAspect="1"/>
          </p:cNvGraphicFramePr>
          <p:nvPr/>
        </p:nvGraphicFramePr>
        <p:xfrm>
          <a:off x="7578725" y="3860800"/>
          <a:ext cx="9318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8" name="Equation" r:id="rId16" imgW="419100" imgH="228600" progId="Equation.DSMT4">
                  <p:embed/>
                </p:oleObj>
              </mc:Choice>
              <mc:Fallback>
                <p:oleObj name="Equation" r:id="rId16" imgW="41910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8725" y="3860800"/>
                        <a:ext cx="93186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物件 130"/>
          <p:cNvGraphicFramePr>
            <a:graphicFrameLocks noChangeAspect="1"/>
          </p:cNvGraphicFramePr>
          <p:nvPr/>
        </p:nvGraphicFramePr>
        <p:xfrm>
          <a:off x="5576888" y="3992563"/>
          <a:ext cx="10239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09" name="Equation" r:id="rId18" imgW="520700" imgH="228600" progId="Equation.DSMT4">
                  <p:embed/>
                </p:oleObj>
              </mc:Choice>
              <mc:Fallback>
                <p:oleObj name="Equation" r:id="rId18" imgW="520700" imgH="228600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3992563"/>
                        <a:ext cx="10239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直線接點 62"/>
          <p:cNvCxnSpPr>
            <a:cxnSpLocks noChangeShapeType="1"/>
          </p:cNvCxnSpPr>
          <p:nvPr/>
        </p:nvCxnSpPr>
        <p:spPr bwMode="auto">
          <a:xfrm flipH="1" flipV="1">
            <a:off x="7150100" y="3630613"/>
            <a:ext cx="971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弧形 63"/>
          <p:cNvSpPr/>
          <p:nvPr/>
        </p:nvSpPr>
        <p:spPr bwMode="auto">
          <a:xfrm rot="3831918">
            <a:off x="6506614" y="2972095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5" name="弧形 64"/>
          <p:cNvSpPr/>
          <p:nvPr/>
        </p:nvSpPr>
        <p:spPr bwMode="auto">
          <a:xfrm rot="3831918">
            <a:off x="6362598" y="2972095"/>
            <a:ext cx="1297047" cy="1285191"/>
          </a:xfrm>
          <a:prstGeom prst="arc">
            <a:avLst>
              <a:gd name="adj1" fmla="val 11522955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66" name="物件 65"/>
          <p:cNvGraphicFramePr>
            <a:graphicFrameLocks noChangeAspect="1"/>
          </p:cNvGraphicFramePr>
          <p:nvPr/>
        </p:nvGraphicFramePr>
        <p:xfrm>
          <a:off x="7689850" y="3571875"/>
          <a:ext cx="8985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0" name="Equation" r:id="rId20" imgW="596641" imgH="253890" progId="Equation.DSMT4">
                  <p:embed/>
                </p:oleObj>
              </mc:Choice>
              <mc:Fallback>
                <p:oleObj name="Equation" r:id="rId20" imgW="596641" imgH="253890" progId="Equation.DSMT4">
                  <p:embed/>
                  <p:pic>
                    <p:nvPicPr>
                      <p:cNvPr id="0" name="物件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850" y="3571875"/>
                        <a:ext cx="8985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物件 66"/>
          <p:cNvGraphicFramePr>
            <a:graphicFrameLocks noChangeAspect="1"/>
          </p:cNvGraphicFramePr>
          <p:nvPr/>
        </p:nvGraphicFramePr>
        <p:xfrm>
          <a:off x="6711950" y="2520950"/>
          <a:ext cx="20002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1" name="Equation" r:id="rId22" imgW="1384300" imgH="254000" progId="Equation.DSMT4">
                  <p:embed/>
                </p:oleObj>
              </mc:Choice>
              <mc:Fallback>
                <p:oleObj name="Equation" r:id="rId22" imgW="1384300" imgH="254000" progId="Equation.DSMT4">
                  <p:embed/>
                  <p:pic>
                    <p:nvPicPr>
                      <p:cNvPr id="0" name="物件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2520950"/>
                        <a:ext cx="20002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7"/>
          <p:cNvGraphicFramePr>
            <a:graphicFrameLocks noChangeAspect="1"/>
          </p:cNvGraphicFramePr>
          <p:nvPr/>
        </p:nvGraphicFramePr>
        <p:xfrm>
          <a:off x="5175250" y="2492375"/>
          <a:ext cx="12969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12" name="Equation" r:id="rId24" imgW="1765300" imgH="457200" progId="Equation.DSMT4">
                  <p:embed/>
                </p:oleObj>
              </mc:Choice>
              <mc:Fallback>
                <p:oleObj name="Equation" r:id="rId24" imgW="17653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492375"/>
                        <a:ext cx="1296988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2182813" y="3079750"/>
            <a:ext cx="2208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Check </a:t>
            </a:r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正負應力對應角度</a:t>
            </a:r>
          </a:p>
        </p:txBody>
      </p:sp>
      <p:sp>
        <p:nvSpPr>
          <p:cNvPr id="30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FB6A7F-2BD3-475A-A302-E48275C419CE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23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一物受軸向張力，只有軸向正向應力，剪應力和垂直向應力為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。旋轉應力面後，找到新的正向應力和剪應力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8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Axial Force Example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7800" y="2446338"/>
            <a:ext cx="3671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Maximum in-plane shear stress  </a:t>
            </a:r>
          </a:p>
          <a:p>
            <a:endParaRPr lang="en-US" altLang="zh-TW" sz="1600">
              <a:solidFill>
                <a:srgbClr val="207488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50182" name="Group 42"/>
          <p:cNvGrpSpPr>
            <a:grpSpLocks/>
          </p:cNvGrpSpPr>
          <p:nvPr/>
        </p:nvGrpSpPr>
        <p:grpSpPr bwMode="auto">
          <a:xfrm>
            <a:off x="3081338" y="1058863"/>
            <a:ext cx="2395537" cy="631825"/>
            <a:chOff x="1519" y="2069"/>
            <a:chExt cx="2012" cy="531"/>
          </a:xfrm>
        </p:grpSpPr>
        <p:grpSp>
          <p:nvGrpSpPr>
            <p:cNvPr id="50193" name="Group 27"/>
            <p:cNvGrpSpPr>
              <a:grpSpLocks noChangeAspect="1"/>
            </p:cNvGrpSpPr>
            <p:nvPr/>
          </p:nvGrpSpPr>
          <p:grpSpPr bwMode="auto">
            <a:xfrm>
              <a:off x="1990" y="2069"/>
              <a:ext cx="1145" cy="531"/>
              <a:chOff x="4432" y="7222"/>
              <a:chExt cx="1904" cy="882"/>
            </a:xfrm>
          </p:grpSpPr>
          <p:sp>
            <p:nvSpPr>
              <p:cNvPr id="5019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6028" y="7222"/>
                <a:ext cx="196" cy="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Oval 29"/>
              <p:cNvSpPr>
                <a:spLocks noChangeAspect="1" noChangeArrowheads="1"/>
              </p:cNvSpPr>
              <p:nvPr/>
            </p:nvSpPr>
            <p:spPr bwMode="auto">
              <a:xfrm>
                <a:off x="4431" y="7475"/>
                <a:ext cx="277" cy="587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3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571" y="7475"/>
                <a:ext cx="1625" cy="587"/>
              </a:xfrm>
              <a:prstGeom prst="rect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50202" name="Line 31"/>
              <p:cNvSpPr>
                <a:spLocks noChangeAspect="1" noChangeShapeType="1"/>
              </p:cNvSpPr>
              <p:nvPr/>
            </p:nvSpPr>
            <p:spPr bwMode="auto">
              <a:xfrm>
                <a:off x="4572" y="7474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03" name="Line 32"/>
              <p:cNvSpPr>
                <a:spLocks noChangeAspect="1" noChangeShapeType="1"/>
              </p:cNvSpPr>
              <p:nvPr/>
            </p:nvSpPr>
            <p:spPr bwMode="auto">
              <a:xfrm>
                <a:off x="4572" y="8062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04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6069" y="7417"/>
                <a:ext cx="266" cy="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zh-TW" sz="13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0205" name="Oval 34"/>
              <p:cNvSpPr>
                <a:spLocks noChangeAspect="1" noChangeArrowheads="1"/>
              </p:cNvSpPr>
              <p:nvPr/>
            </p:nvSpPr>
            <p:spPr bwMode="auto">
              <a:xfrm>
                <a:off x="5930" y="7474"/>
                <a:ext cx="280" cy="588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50194" name="Line 35"/>
            <p:cNvSpPr>
              <a:spLocks noChangeAspect="1" noChangeShapeType="1"/>
            </p:cNvSpPr>
            <p:nvPr/>
          </p:nvSpPr>
          <p:spPr bwMode="auto">
            <a:xfrm flipH="1">
              <a:off x="2982" y="2389"/>
              <a:ext cx="27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stealth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195" name="Line 37"/>
            <p:cNvSpPr>
              <a:spLocks noChangeAspect="1" noChangeShapeType="1"/>
            </p:cNvSpPr>
            <p:nvPr/>
          </p:nvSpPr>
          <p:spPr bwMode="auto">
            <a:xfrm flipH="1">
              <a:off x="1772" y="2398"/>
              <a:ext cx="24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Text Box 39"/>
            <p:cNvSpPr txBox="1">
              <a:spLocks noChangeAspect="1" noChangeArrowheads="1"/>
            </p:cNvSpPr>
            <p:nvPr/>
          </p:nvSpPr>
          <p:spPr bwMode="auto">
            <a:xfrm>
              <a:off x="3274" y="2254"/>
              <a:ext cx="25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P</a:t>
              </a:r>
            </a:p>
          </p:txBody>
        </p:sp>
        <p:sp>
          <p:nvSpPr>
            <p:cNvPr id="28" name="Text Box 40"/>
            <p:cNvSpPr txBox="1">
              <a:spLocks noChangeAspect="1" noChangeArrowheads="1"/>
            </p:cNvSpPr>
            <p:nvPr/>
          </p:nvSpPr>
          <p:spPr bwMode="auto">
            <a:xfrm>
              <a:off x="1519" y="2266"/>
              <a:ext cx="20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P</a:t>
              </a:r>
            </a:p>
          </p:txBody>
        </p:sp>
        <p:sp>
          <p:nvSpPr>
            <p:cNvPr id="50198" name="Rectangle 41"/>
            <p:cNvSpPr>
              <a:spLocks noChangeAspect="1" noChangeArrowheads="1"/>
            </p:cNvSpPr>
            <p:nvPr/>
          </p:nvSpPr>
          <p:spPr bwMode="auto">
            <a:xfrm>
              <a:off x="2411" y="2356"/>
              <a:ext cx="91" cy="1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50183" name="Rectangle 45"/>
          <p:cNvSpPr>
            <a:spLocks noChangeAspect="1" noChangeArrowheads="1"/>
          </p:cNvSpPr>
          <p:nvPr/>
        </p:nvSpPr>
        <p:spPr bwMode="auto">
          <a:xfrm>
            <a:off x="6129338" y="1239838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0184" name="Line 46"/>
          <p:cNvSpPr>
            <a:spLocks noChangeAspect="1" noChangeShapeType="1"/>
          </p:cNvSpPr>
          <p:nvPr/>
        </p:nvSpPr>
        <p:spPr bwMode="auto">
          <a:xfrm>
            <a:off x="5689600" y="1527175"/>
            <a:ext cx="4302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185" name="Line 47"/>
          <p:cNvSpPr>
            <a:spLocks noChangeAspect="1" noChangeShapeType="1"/>
          </p:cNvSpPr>
          <p:nvPr/>
        </p:nvSpPr>
        <p:spPr bwMode="auto">
          <a:xfrm>
            <a:off x="6719888" y="1520825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54"/>
          <p:cNvSpPr txBox="1">
            <a:spLocks noChangeAspect="1" noChangeArrowheads="1"/>
          </p:cNvSpPr>
          <p:nvPr/>
        </p:nvSpPr>
        <p:spPr bwMode="auto">
          <a:xfrm>
            <a:off x="7156450" y="1331913"/>
            <a:ext cx="2714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b="1" i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ea typeface="新細明體" pitchFamily="18" charset="-120"/>
                <a:sym typeface="Symbol" panose="05050102010706020507" pitchFamily="18" charset="2"/>
              </a:rPr>
              <a:t></a:t>
            </a:r>
            <a:endParaRPr lang="en-US" altLang="zh-TW" b="1" i="1" dirty="0" smtClean="0">
              <a:solidFill>
                <a:schemeClr val="accent6">
                  <a:lumMod val="7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32088" y="3644900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Average normal stress</a:t>
            </a:r>
          </a:p>
        </p:txBody>
      </p:sp>
      <p:graphicFrame>
        <p:nvGraphicFramePr>
          <p:cNvPr id="57" name="Object 8"/>
          <p:cNvGraphicFramePr>
            <a:graphicFrameLocks noChangeAspect="1"/>
          </p:cNvGraphicFramePr>
          <p:nvPr/>
        </p:nvGraphicFramePr>
        <p:xfrm>
          <a:off x="3455988" y="3949700"/>
          <a:ext cx="26574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6" name="Equation" r:id="rId4" imgW="1473200" imgH="393700" progId="Equation.DSMT4">
                  <p:embed/>
                </p:oleObj>
              </mc:Choice>
              <mc:Fallback>
                <p:oleObj name="Equation" r:id="rId4" imgW="14732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3949700"/>
                        <a:ext cx="26574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/>
        </p:nvGraphicFramePr>
        <p:xfrm>
          <a:off x="2946400" y="2017713"/>
          <a:ext cx="27432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7" name="Equation" r:id="rId6" imgW="1688367" imgH="241195" progId="Equation.DSMT4">
                  <p:embed/>
                </p:oleObj>
              </mc:Choice>
              <mc:Fallback>
                <p:oleObj name="Equation" r:id="rId6" imgW="1688367" imgH="24119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2017713"/>
                        <a:ext cx="27432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/>
        </p:nvGraphicFramePr>
        <p:xfrm>
          <a:off x="5905500" y="2025650"/>
          <a:ext cx="165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8" name="Equation" r:id="rId8" imgW="1054100" imgH="228600" progId="Equation.DSMT4">
                  <p:embed/>
                </p:oleObj>
              </mc:Choice>
              <mc:Fallback>
                <p:oleObj name="Equation" r:id="rId8" imgW="10541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025650"/>
                        <a:ext cx="16510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3486150" y="2806700"/>
          <a:ext cx="38925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9" name="Equation" r:id="rId10" imgW="4597400" imgH="965200" progId="Equation.DSMT4">
                  <p:embed/>
                </p:oleObj>
              </mc:Choice>
              <mc:Fallback>
                <p:oleObj name="Equation" r:id="rId10" imgW="4597400" imgH="965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2806700"/>
                        <a:ext cx="389255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86639A-2918-4A08-9809-00DE6C632198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24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一物受軸向張力，只有軸向正向應力，剪應力和垂直向應力為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。旋轉應力面後，找到新的正向應力和剪應力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228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Axial Force Example</a:t>
            </a:r>
          </a:p>
        </p:txBody>
      </p:sp>
      <p:grpSp>
        <p:nvGrpSpPr>
          <p:cNvPr id="52229" name="Group 42"/>
          <p:cNvGrpSpPr>
            <a:grpSpLocks/>
          </p:cNvGrpSpPr>
          <p:nvPr/>
        </p:nvGrpSpPr>
        <p:grpSpPr bwMode="auto">
          <a:xfrm>
            <a:off x="3081338" y="1058863"/>
            <a:ext cx="2395537" cy="631825"/>
            <a:chOff x="1519" y="2069"/>
            <a:chExt cx="2012" cy="531"/>
          </a:xfrm>
        </p:grpSpPr>
        <p:grpSp>
          <p:nvGrpSpPr>
            <p:cNvPr id="52261" name="Group 27"/>
            <p:cNvGrpSpPr>
              <a:grpSpLocks noChangeAspect="1"/>
            </p:cNvGrpSpPr>
            <p:nvPr/>
          </p:nvGrpSpPr>
          <p:grpSpPr bwMode="auto">
            <a:xfrm>
              <a:off x="1990" y="2069"/>
              <a:ext cx="1145" cy="531"/>
              <a:chOff x="4432" y="7222"/>
              <a:chExt cx="1904" cy="882"/>
            </a:xfrm>
          </p:grpSpPr>
          <p:sp>
            <p:nvSpPr>
              <p:cNvPr id="52267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6028" y="7222"/>
                <a:ext cx="196" cy="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Oval 29"/>
              <p:cNvSpPr>
                <a:spLocks noChangeAspect="1" noChangeArrowheads="1"/>
              </p:cNvSpPr>
              <p:nvPr/>
            </p:nvSpPr>
            <p:spPr bwMode="auto">
              <a:xfrm>
                <a:off x="4431" y="7475"/>
                <a:ext cx="277" cy="587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3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571" y="7475"/>
                <a:ext cx="1625" cy="587"/>
              </a:xfrm>
              <a:prstGeom prst="rect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52270" name="Line 31"/>
              <p:cNvSpPr>
                <a:spLocks noChangeAspect="1" noChangeShapeType="1"/>
              </p:cNvSpPr>
              <p:nvPr/>
            </p:nvSpPr>
            <p:spPr bwMode="auto">
              <a:xfrm>
                <a:off x="4572" y="7474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271" name="Line 32"/>
              <p:cNvSpPr>
                <a:spLocks noChangeAspect="1" noChangeShapeType="1"/>
              </p:cNvSpPr>
              <p:nvPr/>
            </p:nvSpPr>
            <p:spPr bwMode="auto">
              <a:xfrm>
                <a:off x="4572" y="8062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272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6069" y="7417"/>
                <a:ext cx="266" cy="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zh-TW" sz="13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2273" name="Oval 34"/>
              <p:cNvSpPr>
                <a:spLocks noChangeAspect="1" noChangeArrowheads="1"/>
              </p:cNvSpPr>
              <p:nvPr/>
            </p:nvSpPr>
            <p:spPr bwMode="auto">
              <a:xfrm>
                <a:off x="5930" y="7474"/>
                <a:ext cx="280" cy="588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52262" name="Line 35"/>
            <p:cNvSpPr>
              <a:spLocks noChangeAspect="1" noChangeShapeType="1"/>
            </p:cNvSpPr>
            <p:nvPr/>
          </p:nvSpPr>
          <p:spPr bwMode="auto">
            <a:xfrm flipH="1">
              <a:off x="2982" y="2389"/>
              <a:ext cx="27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stealth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63" name="Line 37"/>
            <p:cNvSpPr>
              <a:spLocks noChangeAspect="1" noChangeShapeType="1"/>
            </p:cNvSpPr>
            <p:nvPr/>
          </p:nvSpPr>
          <p:spPr bwMode="auto">
            <a:xfrm flipH="1">
              <a:off x="1772" y="2398"/>
              <a:ext cx="24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Text Box 39"/>
            <p:cNvSpPr txBox="1">
              <a:spLocks noChangeAspect="1" noChangeArrowheads="1"/>
            </p:cNvSpPr>
            <p:nvPr/>
          </p:nvSpPr>
          <p:spPr bwMode="auto">
            <a:xfrm>
              <a:off x="3274" y="2254"/>
              <a:ext cx="25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P</a:t>
              </a:r>
            </a:p>
          </p:txBody>
        </p:sp>
        <p:sp>
          <p:nvSpPr>
            <p:cNvPr id="28" name="Text Box 40"/>
            <p:cNvSpPr txBox="1">
              <a:spLocks noChangeAspect="1" noChangeArrowheads="1"/>
            </p:cNvSpPr>
            <p:nvPr/>
          </p:nvSpPr>
          <p:spPr bwMode="auto">
            <a:xfrm>
              <a:off x="1519" y="2266"/>
              <a:ext cx="20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P</a:t>
              </a:r>
            </a:p>
          </p:txBody>
        </p:sp>
        <p:sp>
          <p:nvSpPr>
            <p:cNvPr id="52266" name="Rectangle 41"/>
            <p:cNvSpPr>
              <a:spLocks noChangeAspect="1" noChangeArrowheads="1"/>
            </p:cNvSpPr>
            <p:nvPr/>
          </p:nvSpPr>
          <p:spPr bwMode="auto">
            <a:xfrm>
              <a:off x="2411" y="2356"/>
              <a:ext cx="91" cy="1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52230" name="Rectangle 45"/>
          <p:cNvSpPr>
            <a:spLocks noChangeAspect="1" noChangeArrowheads="1"/>
          </p:cNvSpPr>
          <p:nvPr/>
        </p:nvSpPr>
        <p:spPr bwMode="auto">
          <a:xfrm>
            <a:off x="6129338" y="1239838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2231" name="Line 46"/>
          <p:cNvSpPr>
            <a:spLocks noChangeAspect="1" noChangeShapeType="1"/>
          </p:cNvSpPr>
          <p:nvPr/>
        </p:nvSpPr>
        <p:spPr bwMode="auto">
          <a:xfrm>
            <a:off x="5689600" y="1527175"/>
            <a:ext cx="4302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232" name="Line 47"/>
          <p:cNvSpPr>
            <a:spLocks noChangeAspect="1" noChangeShapeType="1"/>
          </p:cNvSpPr>
          <p:nvPr/>
        </p:nvSpPr>
        <p:spPr bwMode="auto">
          <a:xfrm>
            <a:off x="6719888" y="1520825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54"/>
          <p:cNvSpPr txBox="1">
            <a:spLocks noChangeAspect="1" noChangeArrowheads="1"/>
          </p:cNvSpPr>
          <p:nvPr/>
        </p:nvSpPr>
        <p:spPr bwMode="auto">
          <a:xfrm>
            <a:off x="7156450" y="1331913"/>
            <a:ext cx="2714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b="1" i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ea typeface="新細明體" pitchFamily="18" charset="-120"/>
                <a:sym typeface="Symbol" panose="05050102010706020507" pitchFamily="18" charset="2"/>
              </a:rPr>
              <a:t></a:t>
            </a:r>
            <a:endParaRPr lang="en-US" altLang="zh-TW" b="1" i="1" dirty="0" smtClean="0">
              <a:solidFill>
                <a:schemeClr val="accent6">
                  <a:lumMod val="75000"/>
                </a:schemeClr>
              </a:solidFill>
              <a:ea typeface="新細明體" pitchFamily="18" charset="-120"/>
            </a:endParaRPr>
          </a:p>
        </p:txBody>
      </p:sp>
      <p:graphicFrame>
        <p:nvGraphicFramePr>
          <p:cNvPr id="52234" name="Object 8"/>
          <p:cNvGraphicFramePr>
            <a:graphicFrameLocks noChangeAspect="1"/>
          </p:cNvGraphicFramePr>
          <p:nvPr/>
        </p:nvGraphicFramePr>
        <p:xfrm>
          <a:off x="5324475" y="1854200"/>
          <a:ext cx="2444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3" name="Equation" r:id="rId4" imgW="1473200" imgH="393700" progId="Equation.DSMT4">
                  <p:embed/>
                </p:oleObj>
              </mc:Choice>
              <mc:Fallback>
                <p:oleObj name="Equation" r:id="rId4" imgW="14732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1854200"/>
                        <a:ext cx="24447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9"/>
          <p:cNvGraphicFramePr>
            <a:graphicFrameLocks noChangeAspect="1"/>
          </p:cNvGraphicFramePr>
          <p:nvPr/>
        </p:nvGraphicFramePr>
        <p:xfrm>
          <a:off x="3259138" y="1851025"/>
          <a:ext cx="17272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4" name="Equation" r:id="rId6" imgW="1129810" imgH="393529" progId="Equation.DSMT4">
                  <p:embed/>
                </p:oleObj>
              </mc:Choice>
              <mc:Fallback>
                <p:oleObj name="Equation" r:id="rId6" imgW="1129810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851025"/>
                        <a:ext cx="17272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2611438" y="2822575"/>
          <a:ext cx="24590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5" name="Equation" r:id="rId8" imgW="3517900" imgH="876300" progId="Equation.DSMT4">
                  <p:embed/>
                </p:oleObj>
              </mc:Choice>
              <mc:Fallback>
                <p:oleObj name="Equation" r:id="rId8" imgW="3517900" imgH="876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822575"/>
                        <a:ext cx="24590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/>
        </p:nvGraphicFramePr>
        <p:xfrm>
          <a:off x="2628900" y="3390900"/>
          <a:ext cx="2276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6" name="Equation" r:id="rId10" imgW="2870200" imgH="419100" progId="Equation.DSMT4">
                  <p:embed/>
                </p:oleObj>
              </mc:Choice>
              <mc:Fallback>
                <p:oleObj name="Equation" r:id="rId10" imgW="28702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390900"/>
                        <a:ext cx="22764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411413" y="2490788"/>
            <a:ext cx="3962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Angle of Maximum in-plane shear stress  </a:t>
            </a:r>
          </a:p>
          <a:p>
            <a:endParaRPr lang="en-US" altLang="zh-TW" sz="1600">
              <a:solidFill>
                <a:srgbClr val="207488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40" name="Object 7"/>
          <p:cNvGraphicFramePr>
            <a:graphicFrameLocks noChangeAspect="1"/>
          </p:cNvGraphicFramePr>
          <p:nvPr/>
        </p:nvGraphicFramePr>
        <p:xfrm>
          <a:off x="2611438" y="4344988"/>
          <a:ext cx="48879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7" name="Equation" r:id="rId12" imgW="3873500" imgH="419100" progId="Equation.DSMT4">
                  <p:embed/>
                </p:oleObj>
              </mc:Choice>
              <mc:Fallback>
                <p:oleObj name="Equation" r:id="rId12" imgW="38735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4344988"/>
                        <a:ext cx="48879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2471738" y="3919538"/>
            <a:ext cx="2732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Check </a:t>
            </a:r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剪應力在此角度之正負值</a:t>
            </a:r>
          </a:p>
        </p:txBody>
      </p:sp>
      <p:sp>
        <p:nvSpPr>
          <p:cNvPr id="42" name="圓角矩形 41"/>
          <p:cNvSpPr/>
          <p:nvPr/>
        </p:nvSpPr>
        <p:spPr bwMode="auto">
          <a:xfrm rot="19705131">
            <a:off x="6648450" y="3062288"/>
            <a:ext cx="693738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43" name="群組 104"/>
          <p:cNvGrpSpPr>
            <a:grpSpLocks/>
          </p:cNvGrpSpPr>
          <p:nvPr/>
        </p:nvGrpSpPr>
        <p:grpSpPr bwMode="auto">
          <a:xfrm rot="19705131" flipH="1">
            <a:off x="6999288" y="2439988"/>
            <a:ext cx="17462" cy="1954212"/>
            <a:chOff x="4347332" y="1767042"/>
            <a:chExt cx="606" cy="2345660"/>
          </a:xfrm>
        </p:grpSpPr>
        <p:cxnSp>
          <p:nvCxnSpPr>
            <p:cNvPr id="52259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638" y="2134342"/>
              <a:ext cx="73460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260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980031" y="3745402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群組 107"/>
          <p:cNvGrpSpPr>
            <a:grpSpLocks/>
          </p:cNvGrpSpPr>
          <p:nvPr/>
        </p:nvGrpSpPr>
        <p:grpSpPr bwMode="auto">
          <a:xfrm rot="-1894869">
            <a:off x="6102350" y="3397250"/>
            <a:ext cx="1793875" cy="17463"/>
            <a:chOff x="2915659" y="2917307"/>
            <a:chExt cx="2840055" cy="7875"/>
          </a:xfrm>
        </p:grpSpPr>
        <p:cxnSp>
          <p:nvCxnSpPr>
            <p:cNvPr id="52257" name="直線單箭頭接點 40"/>
            <p:cNvCxnSpPr>
              <a:cxnSpLocks noChangeShapeType="1"/>
            </p:cNvCxnSpPr>
            <p:nvPr/>
          </p:nvCxnSpPr>
          <p:spPr bwMode="auto">
            <a:xfrm>
              <a:off x="4901062" y="2925182"/>
              <a:ext cx="85465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258" name="直線單箭頭接點 48"/>
            <p:cNvCxnSpPr>
              <a:cxnSpLocks noChangeShapeType="1"/>
            </p:cNvCxnSpPr>
            <p:nvPr/>
          </p:nvCxnSpPr>
          <p:spPr bwMode="auto">
            <a:xfrm flipH="1">
              <a:off x="2915659" y="2917307"/>
              <a:ext cx="85465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9" name="物件 4"/>
          <p:cNvGraphicFramePr>
            <a:graphicFrameLocks noChangeAspect="1"/>
          </p:cNvGraphicFramePr>
          <p:nvPr/>
        </p:nvGraphicFramePr>
        <p:xfrm>
          <a:off x="7669213" y="3852863"/>
          <a:ext cx="7207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8" name="Equation" r:id="rId14" imgW="469696" imgH="393529" progId="Equation.DSMT4">
                  <p:embed/>
                </p:oleObj>
              </mc:Choice>
              <mc:Fallback>
                <p:oleObj name="Equation" r:id="rId14" imgW="469696" imgH="393529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3852863"/>
                        <a:ext cx="7207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物件 130"/>
          <p:cNvGraphicFramePr>
            <a:graphicFrameLocks noChangeAspect="1"/>
          </p:cNvGraphicFramePr>
          <p:nvPr/>
        </p:nvGraphicFramePr>
        <p:xfrm>
          <a:off x="5437188" y="3533775"/>
          <a:ext cx="7016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9" name="Equation" r:id="rId16" imgW="482391" imgH="393529" progId="Equation.DSMT4">
                  <p:embed/>
                </p:oleObj>
              </mc:Choice>
              <mc:Fallback>
                <p:oleObj name="Equation" r:id="rId16" imgW="482391" imgH="393529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3533775"/>
                        <a:ext cx="7016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直線接點 50"/>
          <p:cNvCxnSpPr>
            <a:cxnSpLocks noChangeShapeType="1"/>
          </p:cNvCxnSpPr>
          <p:nvPr/>
        </p:nvCxnSpPr>
        <p:spPr bwMode="auto">
          <a:xfrm flipH="1" flipV="1">
            <a:off x="6983413" y="3417888"/>
            <a:ext cx="971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弧形 51"/>
          <p:cNvSpPr/>
          <p:nvPr/>
        </p:nvSpPr>
        <p:spPr bwMode="auto">
          <a:xfrm rot="3831918">
            <a:off x="6339939" y="2758980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58" name="物件 57"/>
          <p:cNvGraphicFramePr>
            <a:graphicFrameLocks noChangeAspect="1"/>
          </p:cNvGraphicFramePr>
          <p:nvPr/>
        </p:nvGraphicFramePr>
        <p:xfrm>
          <a:off x="7523163" y="3359150"/>
          <a:ext cx="8985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0" name="Equation" r:id="rId18" imgW="596641" imgH="253890" progId="Equation.DSMT4">
                  <p:embed/>
                </p:oleObj>
              </mc:Choice>
              <mc:Fallback>
                <p:oleObj name="Equation" r:id="rId18" imgW="596641" imgH="253890" progId="Equation.DSMT4">
                  <p:embed/>
                  <p:pic>
                    <p:nvPicPr>
                      <p:cNvPr id="0" name="物件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3359150"/>
                        <a:ext cx="8985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直線單箭頭接點 49"/>
          <p:cNvCxnSpPr>
            <a:cxnSpLocks noChangeShapeType="1"/>
          </p:cNvCxnSpPr>
          <p:nvPr/>
        </p:nvCxnSpPr>
        <p:spPr bwMode="auto">
          <a:xfrm flipH="1">
            <a:off x="6559550" y="2932113"/>
            <a:ext cx="374650" cy="230187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線單箭頭接點 49"/>
          <p:cNvCxnSpPr>
            <a:cxnSpLocks noChangeShapeType="1"/>
          </p:cNvCxnSpPr>
          <p:nvPr/>
        </p:nvCxnSpPr>
        <p:spPr bwMode="auto">
          <a:xfrm rot="5400000" flipV="1">
            <a:off x="7146132" y="3015456"/>
            <a:ext cx="374650" cy="230187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線單箭頭接點 49"/>
          <p:cNvCxnSpPr>
            <a:cxnSpLocks noChangeShapeType="1"/>
          </p:cNvCxnSpPr>
          <p:nvPr/>
        </p:nvCxnSpPr>
        <p:spPr bwMode="auto">
          <a:xfrm rot="5400000" flipH="1">
            <a:off x="6430169" y="3493294"/>
            <a:ext cx="374650" cy="230188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單箭頭接點 49"/>
          <p:cNvCxnSpPr>
            <a:cxnSpLocks noChangeShapeType="1"/>
          </p:cNvCxnSpPr>
          <p:nvPr/>
        </p:nvCxnSpPr>
        <p:spPr bwMode="auto">
          <a:xfrm flipV="1">
            <a:off x="7043738" y="3668713"/>
            <a:ext cx="376237" cy="22860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645150" y="2943225"/>
          <a:ext cx="7556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1" name="Equation" r:id="rId20" imgW="545863" imgH="393529" progId="Equation.DSMT4">
                  <p:embed/>
                </p:oleObj>
              </mc:Choice>
              <mc:Fallback>
                <p:oleObj name="Equation" r:id="rId20" imgW="545863" imgH="393529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5150" y="2943225"/>
                        <a:ext cx="7556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D226F-66BB-4387-A857-856BCE8F0C37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25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物體受應力的狀況隨旋轉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軸面，都能產生一組新的應力狀況。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6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General Example</a:t>
            </a:r>
          </a:p>
        </p:txBody>
      </p:sp>
      <p:sp>
        <p:nvSpPr>
          <p:cNvPr id="54277" name="Rectangle 45"/>
          <p:cNvSpPr>
            <a:spLocks noChangeAspect="1" noChangeArrowheads="1"/>
          </p:cNvSpPr>
          <p:nvPr/>
        </p:nvSpPr>
        <p:spPr bwMode="auto">
          <a:xfrm>
            <a:off x="5534025" y="1398588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54278" name="群組 1"/>
          <p:cNvGrpSpPr>
            <a:grpSpLocks/>
          </p:cNvGrpSpPr>
          <p:nvPr/>
        </p:nvGrpSpPr>
        <p:grpSpPr bwMode="auto">
          <a:xfrm>
            <a:off x="5103813" y="1665288"/>
            <a:ext cx="1460500" cy="6350"/>
            <a:chOff x="4456658" y="1529267"/>
            <a:chExt cx="1460140" cy="7098"/>
          </a:xfrm>
        </p:grpSpPr>
        <p:sp>
          <p:nvSpPr>
            <p:cNvPr id="54296" name="Line 46"/>
            <p:cNvSpPr>
              <a:spLocks noChangeAspect="1" noChangeShapeType="1"/>
            </p:cNvSpPr>
            <p:nvPr/>
          </p:nvSpPr>
          <p:spPr bwMode="auto">
            <a:xfrm flipH="1">
              <a:off x="4456658" y="1536365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7" name="Line 47"/>
            <p:cNvSpPr>
              <a:spLocks noChangeAspect="1" noChangeShapeType="1"/>
            </p:cNvSpPr>
            <p:nvPr/>
          </p:nvSpPr>
          <p:spPr bwMode="auto">
            <a:xfrm flipH="1">
              <a:off x="5486586" y="1529267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4279" name="Text Box 54"/>
          <p:cNvSpPr txBox="1">
            <a:spLocks noChangeAspect="1" noChangeArrowheads="1"/>
          </p:cNvSpPr>
          <p:nvPr/>
        </p:nvSpPr>
        <p:spPr bwMode="auto">
          <a:xfrm>
            <a:off x="6561138" y="1500188"/>
            <a:ext cx="1250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20Mpa</a:t>
            </a:r>
            <a:endParaRPr lang="en-US" altLang="zh-TW" sz="1600" b="1" i="1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54280" name="群組 52"/>
          <p:cNvGrpSpPr>
            <a:grpSpLocks/>
          </p:cNvGrpSpPr>
          <p:nvPr/>
        </p:nvGrpSpPr>
        <p:grpSpPr bwMode="auto">
          <a:xfrm rot="5400000">
            <a:off x="5105400" y="1693863"/>
            <a:ext cx="1458913" cy="7937"/>
            <a:chOff x="4456658" y="1529267"/>
            <a:chExt cx="1460140" cy="7098"/>
          </a:xfrm>
        </p:grpSpPr>
        <p:sp>
          <p:nvSpPr>
            <p:cNvPr id="54294" name="Line 46"/>
            <p:cNvSpPr>
              <a:spLocks noChangeAspect="1" noChangeShapeType="1"/>
            </p:cNvSpPr>
            <p:nvPr/>
          </p:nvSpPr>
          <p:spPr bwMode="auto">
            <a:xfrm>
              <a:off x="4456658" y="1536365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95" name="Line 47"/>
            <p:cNvSpPr>
              <a:spLocks noChangeAspect="1" noChangeShapeType="1"/>
            </p:cNvSpPr>
            <p:nvPr/>
          </p:nvSpPr>
          <p:spPr bwMode="auto">
            <a:xfrm>
              <a:off x="5486586" y="1529267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4281" name="Line 47"/>
          <p:cNvSpPr>
            <a:spLocks noChangeAspect="1" noChangeShapeType="1"/>
          </p:cNvSpPr>
          <p:nvPr/>
        </p:nvSpPr>
        <p:spPr bwMode="auto">
          <a:xfrm>
            <a:off x="5614988" y="1311275"/>
            <a:ext cx="430212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2" name="Line 47"/>
          <p:cNvSpPr>
            <a:spLocks noChangeAspect="1" noChangeShapeType="1"/>
          </p:cNvSpPr>
          <p:nvPr/>
        </p:nvSpPr>
        <p:spPr bwMode="auto">
          <a:xfrm rot="-5400000">
            <a:off x="6004718" y="1694657"/>
            <a:ext cx="430213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3" name="Line 47"/>
          <p:cNvSpPr>
            <a:spLocks noChangeAspect="1" noChangeShapeType="1"/>
          </p:cNvSpPr>
          <p:nvPr/>
        </p:nvSpPr>
        <p:spPr bwMode="auto">
          <a:xfrm flipH="1">
            <a:off x="5610225" y="2066925"/>
            <a:ext cx="430213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4" name="Line 47"/>
          <p:cNvSpPr>
            <a:spLocks noChangeAspect="1" noChangeShapeType="1"/>
          </p:cNvSpPr>
          <p:nvPr/>
        </p:nvSpPr>
        <p:spPr bwMode="auto">
          <a:xfrm rot="5400000" flipV="1">
            <a:off x="5212557" y="1670844"/>
            <a:ext cx="430212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5" name="Text Box 54"/>
          <p:cNvSpPr txBox="1">
            <a:spLocks noChangeAspect="1" noChangeArrowheads="1"/>
          </p:cNvSpPr>
          <p:nvPr/>
        </p:nvSpPr>
        <p:spPr bwMode="auto">
          <a:xfrm>
            <a:off x="5873750" y="868363"/>
            <a:ext cx="1250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60Mpa</a:t>
            </a:r>
            <a:endParaRPr lang="en-US" altLang="zh-TW" sz="1600" b="1" i="1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4286" name="Text Box 54"/>
          <p:cNvSpPr txBox="1">
            <a:spLocks noChangeAspect="1" noChangeArrowheads="1"/>
          </p:cNvSpPr>
          <p:nvPr/>
        </p:nvSpPr>
        <p:spPr bwMode="auto">
          <a:xfrm>
            <a:off x="4787900" y="1903413"/>
            <a:ext cx="1250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60Mpa</a:t>
            </a:r>
            <a:endParaRPr lang="en-US" altLang="zh-TW" sz="1600" b="1" i="1">
              <a:solidFill>
                <a:srgbClr val="0070C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54287" name="Object 7"/>
          <p:cNvGraphicFramePr>
            <a:graphicFrameLocks noChangeAspect="1"/>
          </p:cNvGraphicFramePr>
          <p:nvPr/>
        </p:nvGraphicFramePr>
        <p:xfrm>
          <a:off x="2995613" y="1141413"/>
          <a:ext cx="137318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8" name="Equation" r:id="rId4" imgW="977476" imgH="723586" progId="Equation.DSMT4">
                  <p:embed/>
                </p:oleObj>
              </mc:Choice>
              <mc:Fallback>
                <p:oleObj name="Equation" r:id="rId4" imgW="977476" imgH="72358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1141413"/>
                        <a:ext cx="137318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0"/>
          <p:cNvGraphicFramePr>
            <a:graphicFrameLocks noChangeAspect="1"/>
          </p:cNvGraphicFramePr>
          <p:nvPr/>
        </p:nvGraphicFramePr>
        <p:xfrm>
          <a:off x="2568575" y="2554288"/>
          <a:ext cx="33385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9" name="Equation" r:id="rId6" imgW="4597400" imgH="876300" progId="Equation.DSMT4">
                  <p:embed/>
                </p:oleObj>
              </mc:Choice>
              <mc:Fallback>
                <p:oleObj name="Equation" r:id="rId6" imgW="4597400" imgH="876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2554288"/>
                        <a:ext cx="333851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1"/>
          <p:cNvGraphicFramePr>
            <a:graphicFrameLocks noChangeAspect="1"/>
          </p:cNvGraphicFramePr>
          <p:nvPr/>
        </p:nvGraphicFramePr>
        <p:xfrm>
          <a:off x="6430963" y="2427288"/>
          <a:ext cx="14541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0" name="Equation" r:id="rId8" imgW="1739900" imgH="457200" progId="Equation.DSMT4">
                  <p:embed/>
                </p:oleObj>
              </mc:Choice>
              <mc:Fallback>
                <p:oleObj name="Equation" r:id="rId8" imgW="17399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2427288"/>
                        <a:ext cx="14541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"/>
          <p:cNvGraphicFramePr>
            <a:graphicFrameLocks noChangeAspect="1"/>
          </p:cNvGraphicFramePr>
          <p:nvPr/>
        </p:nvGraphicFramePr>
        <p:xfrm>
          <a:off x="6215063" y="2822575"/>
          <a:ext cx="18859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1" name="Equation" r:id="rId10" imgW="2273300" imgH="457200" progId="Equation.DSMT4">
                  <p:embed/>
                </p:oleObj>
              </mc:Choice>
              <mc:Fallback>
                <p:oleObj name="Equation" r:id="rId10" imgW="22733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822575"/>
                        <a:ext cx="18859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2159000" y="3360738"/>
            <a:ext cx="233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Principle Stress</a:t>
            </a:r>
          </a:p>
        </p:txBody>
      </p:sp>
      <p:graphicFrame>
        <p:nvGraphicFramePr>
          <p:cNvPr id="75" name="Object 15"/>
          <p:cNvGraphicFramePr>
            <a:graphicFrameLocks noChangeAspect="1"/>
          </p:cNvGraphicFramePr>
          <p:nvPr/>
        </p:nvGraphicFramePr>
        <p:xfrm>
          <a:off x="2265363" y="3844925"/>
          <a:ext cx="6375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2" name="Equation" r:id="rId12" imgW="5295900" imgH="558800" progId="Equation.DSMT4">
                  <p:embed/>
                </p:oleObj>
              </mc:Choice>
              <mc:Fallback>
                <p:oleObj name="Equation" r:id="rId12" imgW="5295900" imgH="558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3844925"/>
                        <a:ext cx="6375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7D7789-C6D3-47D6-853A-94A1D739F8F8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26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物體受應力的狀況隨旋轉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軸面，都能產生一組新的應力狀況。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324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General Example</a:t>
            </a:r>
          </a:p>
        </p:txBody>
      </p:sp>
      <p:sp>
        <p:nvSpPr>
          <p:cNvPr id="56325" name="Rectangle 45"/>
          <p:cNvSpPr>
            <a:spLocks noChangeAspect="1" noChangeArrowheads="1"/>
          </p:cNvSpPr>
          <p:nvPr/>
        </p:nvSpPr>
        <p:spPr bwMode="auto">
          <a:xfrm>
            <a:off x="5534025" y="1398588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56326" name="群組 1"/>
          <p:cNvGrpSpPr>
            <a:grpSpLocks/>
          </p:cNvGrpSpPr>
          <p:nvPr/>
        </p:nvGrpSpPr>
        <p:grpSpPr bwMode="auto">
          <a:xfrm>
            <a:off x="5103813" y="1665288"/>
            <a:ext cx="1460500" cy="6350"/>
            <a:chOff x="4456658" y="1529267"/>
            <a:chExt cx="1460140" cy="7098"/>
          </a:xfrm>
        </p:grpSpPr>
        <p:sp>
          <p:nvSpPr>
            <p:cNvPr id="56360" name="Line 46"/>
            <p:cNvSpPr>
              <a:spLocks noChangeAspect="1" noChangeShapeType="1"/>
            </p:cNvSpPr>
            <p:nvPr/>
          </p:nvSpPr>
          <p:spPr bwMode="auto">
            <a:xfrm flipH="1">
              <a:off x="4456658" y="1536365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361" name="Line 47"/>
            <p:cNvSpPr>
              <a:spLocks noChangeAspect="1" noChangeShapeType="1"/>
            </p:cNvSpPr>
            <p:nvPr/>
          </p:nvSpPr>
          <p:spPr bwMode="auto">
            <a:xfrm flipH="1">
              <a:off x="5486586" y="1529267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6327" name="Text Box 54"/>
          <p:cNvSpPr txBox="1">
            <a:spLocks noChangeAspect="1" noChangeArrowheads="1"/>
          </p:cNvSpPr>
          <p:nvPr/>
        </p:nvSpPr>
        <p:spPr bwMode="auto">
          <a:xfrm>
            <a:off x="6561138" y="1500188"/>
            <a:ext cx="1250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20Mpa</a:t>
            </a:r>
            <a:endParaRPr lang="en-US" altLang="zh-TW" sz="1600" b="1" i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56328" name="群組 52"/>
          <p:cNvGrpSpPr>
            <a:grpSpLocks/>
          </p:cNvGrpSpPr>
          <p:nvPr/>
        </p:nvGrpSpPr>
        <p:grpSpPr bwMode="auto">
          <a:xfrm rot="5400000">
            <a:off x="5105400" y="1693863"/>
            <a:ext cx="1458913" cy="7937"/>
            <a:chOff x="4456658" y="1529267"/>
            <a:chExt cx="1460140" cy="7098"/>
          </a:xfrm>
        </p:grpSpPr>
        <p:sp>
          <p:nvSpPr>
            <p:cNvPr id="56358" name="Line 46"/>
            <p:cNvSpPr>
              <a:spLocks noChangeAspect="1" noChangeShapeType="1"/>
            </p:cNvSpPr>
            <p:nvPr/>
          </p:nvSpPr>
          <p:spPr bwMode="auto">
            <a:xfrm>
              <a:off x="4456658" y="1536365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6359" name="Line 47"/>
            <p:cNvSpPr>
              <a:spLocks noChangeAspect="1" noChangeShapeType="1"/>
            </p:cNvSpPr>
            <p:nvPr/>
          </p:nvSpPr>
          <p:spPr bwMode="auto">
            <a:xfrm>
              <a:off x="5486586" y="1529267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6329" name="Line 47"/>
          <p:cNvSpPr>
            <a:spLocks noChangeAspect="1" noChangeShapeType="1"/>
          </p:cNvSpPr>
          <p:nvPr/>
        </p:nvSpPr>
        <p:spPr bwMode="auto">
          <a:xfrm>
            <a:off x="5614988" y="1311275"/>
            <a:ext cx="430212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30" name="Line 47"/>
          <p:cNvSpPr>
            <a:spLocks noChangeAspect="1" noChangeShapeType="1"/>
          </p:cNvSpPr>
          <p:nvPr/>
        </p:nvSpPr>
        <p:spPr bwMode="auto">
          <a:xfrm rot="-5400000">
            <a:off x="6004718" y="1694657"/>
            <a:ext cx="430213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31" name="Line 47"/>
          <p:cNvSpPr>
            <a:spLocks noChangeAspect="1" noChangeShapeType="1"/>
          </p:cNvSpPr>
          <p:nvPr/>
        </p:nvSpPr>
        <p:spPr bwMode="auto">
          <a:xfrm flipH="1">
            <a:off x="5610225" y="2066925"/>
            <a:ext cx="430213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32" name="Line 47"/>
          <p:cNvSpPr>
            <a:spLocks noChangeAspect="1" noChangeShapeType="1"/>
          </p:cNvSpPr>
          <p:nvPr/>
        </p:nvSpPr>
        <p:spPr bwMode="auto">
          <a:xfrm rot="5400000" flipV="1">
            <a:off x="5212557" y="1670844"/>
            <a:ext cx="430212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33" name="Text Box 54"/>
          <p:cNvSpPr txBox="1">
            <a:spLocks noChangeAspect="1" noChangeArrowheads="1"/>
          </p:cNvSpPr>
          <p:nvPr/>
        </p:nvSpPr>
        <p:spPr bwMode="auto">
          <a:xfrm>
            <a:off x="5873750" y="868363"/>
            <a:ext cx="1250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60Mpa</a:t>
            </a:r>
            <a:endParaRPr lang="en-US" altLang="zh-TW" sz="1600" b="1" i="1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6334" name="Text Box 54"/>
          <p:cNvSpPr txBox="1">
            <a:spLocks noChangeAspect="1" noChangeArrowheads="1"/>
          </p:cNvSpPr>
          <p:nvPr/>
        </p:nvSpPr>
        <p:spPr bwMode="auto">
          <a:xfrm>
            <a:off x="4787900" y="1903413"/>
            <a:ext cx="1250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60Mpa</a:t>
            </a:r>
            <a:endParaRPr lang="en-US" altLang="zh-TW" sz="1600" b="1" i="1">
              <a:solidFill>
                <a:srgbClr val="0070C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56335" name="Object 12"/>
          <p:cNvGraphicFramePr>
            <a:graphicFrameLocks noChangeAspect="1"/>
          </p:cNvGraphicFramePr>
          <p:nvPr/>
        </p:nvGraphicFramePr>
        <p:xfrm>
          <a:off x="2668588" y="1047750"/>
          <a:ext cx="22113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0" name="Equation" r:id="rId4" imgW="1244600" imgH="254000" progId="Equation.DSMT4">
                  <p:embed/>
                </p:oleObj>
              </mc:Choice>
              <mc:Fallback>
                <p:oleObj name="Equation" r:id="rId4" imgW="1244600" imgH="254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047750"/>
                        <a:ext cx="22113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6" name="Object 15"/>
          <p:cNvGraphicFramePr>
            <a:graphicFrameLocks noChangeAspect="1"/>
          </p:cNvGraphicFramePr>
          <p:nvPr/>
        </p:nvGraphicFramePr>
        <p:xfrm>
          <a:off x="2659063" y="1538288"/>
          <a:ext cx="20399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1" name="Equation" r:id="rId6" imgW="1180588" imgH="241195" progId="Equation.DSMT4">
                  <p:embed/>
                </p:oleObj>
              </mc:Choice>
              <mc:Fallback>
                <p:oleObj name="Equation" r:id="rId6" imgW="1180588" imgH="24119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1538288"/>
                        <a:ext cx="20399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7" name="Object 7"/>
          <p:cNvGraphicFramePr>
            <a:graphicFrameLocks noChangeAspect="1"/>
          </p:cNvGraphicFramePr>
          <p:nvPr/>
        </p:nvGraphicFramePr>
        <p:xfrm>
          <a:off x="2349500" y="2509838"/>
          <a:ext cx="3489325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2" name="Equation" r:id="rId8" imgW="2717800" imgH="1130300" progId="Equation.DSMT4">
                  <p:embed/>
                </p:oleObj>
              </mc:Choice>
              <mc:Fallback>
                <p:oleObj name="Equation" r:id="rId8" imgW="2717800" imgH="1130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2509838"/>
                        <a:ext cx="3489325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8" name="Object 8"/>
          <p:cNvGraphicFramePr>
            <a:graphicFrameLocks noChangeAspect="1"/>
          </p:cNvGraphicFramePr>
          <p:nvPr/>
        </p:nvGraphicFramePr>
        <p:xfrm>
          <a:off x="2384425" y="4149725"/>
          <a:ext cx="21463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3" name="Equation" r:id="rId10" imgW="3200400" imgH="457200" progId="Equation.DSMT4">
                  <p:embed/>
                </p:oleObj>
              </mc:Choice>
              <mc:Fallback>
                <p:oleObj name="Equation" r:id="rId10" imgW="32004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4149725"/>
                        <a:ext cx="214630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圓角矩形 23"/>
          <p:cNvSpPr/>
          <p:nvPr/>
        </p:nvSpPr>
        <p:spPr bwMode="auto">
          <a:xfrm rot="1113551">
            <a:off x="6216650" y="3076575"/>
            <a:ext cx="693738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25" name="群組 104"/>
          <p:cNvGrpSpPr>
            <a:grpSpLocks/>
          </p:cNvGrpSpPr>
          <p:nvPr/>
        </p:nvGrpSpPr>
        <p:grpSpPr bwMode="auto">
          <a:xfrm rot="19705131" flipH="1">
            <a:off x="5932488" y="2755900"/>
            <a:ext cx="1244600" cy="1419225"/>
            <a:chOff x="4336691" y="1969465"/>
            <a:chExt cx="43187" cy="1703061"/>
          </a:xfrm>
        </p:grpSpPr>
        <p:cxnSp>
          <p:nvCxnSpPr>
            <p:cNvPr id="56356" name="直線單箭頭接點 49"/>
            <p:cNvCxnSpPr>
              <a:cxnSpLocks noChangeShapeType="1"/>
            </p:cNvCxnSpPr>
            <p:nvPr/>
          </p:nvCxnSpPr>
          <p:spPr bwMode="auto">
            <a:xfrm rot="-1894869" flipH="1" flipV="1">
              <a:off x="4336691" y="1969465"/>
              <a:ext cx="6896" cy="64219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7" name="直線單箭頭接點 50"/>
            <p:cNvCxnSpPr>
              <a:cxnSpLocks noChangeShapeType="1"/>
            </p:cNvCxnSpPr>
            <p:nvPr/>
          </p:nvCxnSpPr>
          <p:spPr bwMode="auto">
            <a:xfrm rot="-1894869">
              <a:off x="4371856" y="2903159"/>
              <a:ext cx="8022" cy="769367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群組 107"/>
          <p:cNvGrpSpPr>
            <a:grpSpLocks/>
          </p:cNvGrpSpPr>
          <p:nvPr/>
        </p:nvGrpSpPr>
        <p:grpSpPr bwMode="auto">
          <a:xfrm rot="1101369">
            <a:off x="5643563" y="3478213"/>
            <a:ext cx="1793875" cy="17462"/>
            <a:chOff x="2915658" y="2917307"/>
            <a:chExt cx="2840057" cy="7875"/>
          </a:xfrm>
        </p:grpSpPr>
        <p:cxnSp>
          <p:nvCxnSpPr>
            <p:cNvPr id="56354" name="直線單箭頭接點 40"/>
            <p:cNvCxnSpPr>
              <a:cxnSpLocks noChangeShapeType="1"/>
            </p:cNvCxnSpPr>
            <p:nvPr/>
          </p:nvCxnSpPr>
          <p:spPr bwMode="auto">
            <a:xfrm flipH="1" flipV="1">
              <a:off x="4901062" y="2925182"/>
              <a:ext cx="854653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355" name="直線單箭頭接點 48"/>
            <p:cNvCxnSpPr>
              <a:cxnSpLocks noChangeShapeType="1"/>
            </p:cNvCxnSpPr>
            <p:nvPr/>
          </p:nvCxnSpPr>
          <p:spPr bwMode="auto">
            <a:xfrm flipV="1">
              <a:off x="2915658" y="2917307"/>
              <a:ext cx="854654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1" name="物件 4"/>
          <p:cNvGraphicFramePr>
            <a:graphicFrameLocks noChangeAspect="1"/>
          </p:cNvGraphicFramePr>
          <p:nvPr/>
        </p:nvGraphicFramePr>
        <p:xfrm>
          <a:off x="5915025" y="4394200"/>
          <a:ext cx="12525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4" name="Equation" r:id="rId12" imgW="863225" imgH="228501" progId="Equation.DSMT4">
                  <p:embed/>
                </p:oleObj>
              </mc:Choice>
              <mc:Fallback>
                <p:oleObj name="Equation" r:id="rId12" imgW="863225" imgH="228501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394200"/>
                        <a:ext cx="125253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130"/>
          <p:cNvGraphicFramePr>
            <a:graphicFrameLocks noChangeAspect="1"/>
          </p:cNvGraphicFramePr>
          <p:nvPr/>
        </p:nvGraphicFramePr>
        <p:xfrm>
          <a:off x="7132638" y="3760788"/>
          <a:ext cx="13271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5" name="Equation" r:id="rId14" imgW="927100" imgH="228600" progId="Equation.DSMT4">
                  <p:embed/>
                </p:oleObj>
              </mc:Choice>
              <mc:Fallback>
                <p:oleObj name="Equation" r:id="rId14" imgW="927100" imgH="228600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8" y="3760788"/>
                        <a:ext cx="13271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>
            <a:cxnSpLocks noChangeShapeType="1"/>
          </p:cNvCxnSpPr>
          <p:nvPr/>
        </p:nvCxnSpPr>
        <p:spPr bwMode="auto">
          <a:xfrm flipH="1" flipV="1">
            <a:off x="6556375" y="3432175"/>
            <a:ext cx="971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弧形 33"/>
          <p:cNvSpPr/>
          <p:nvPr/>
        </p:nvSpPr>
        <p:spPr bwMode="auto">
          <a:xfrm rot="6698063" flipH="1">
            <a:off x="6043547" y="2799236"/>
            <a:ext cx="1297047" cy="1285191"/>
          </a:xfrm>
          <a:prstGeom prst="arc">
            <a:avLst>
              <a:gd name="adj1" fmla="val 15896753"/>
              <a:gd name="adj2" fmla="val 1752663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5" name="弧形 34"/>
          <p:cNvSpPr/>
          <p:nvPr/>
        </p:nvSpPr>
        <p:spPr bwMode="auto">
          <a:xfrm rot="3831918">
            <a:off x="5866939" y="2900527"/>
            <a:ext cx="1297047" cy="1285191"/>
          </a:xfrm>
          <a:prstGeom prst="arc">
            <a:avLst>
              <a:gd name="adj1" fmla="val 13525998"/>
              <a:gd name="adj2" fmla="val 17230070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36" name="物件 35"/>
          <p:cNvGraphicFramePr>
            <a:graphicFrameLocks noChangeAspect="1"/>
          </p:cNvGraphicFramePr>
          <p:nvPr/>
        </p:nvGraphicFramePr>
        <p:xfrm>
          <a:off x="6980238" y="2749550"/>
          <a:ext cx="10509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6" name="Equation" r:id="rId16" imgW="698197" imgH="253890" progId="Equation.DSMT4">
                  <p:embed/>
                </p:oleObj>
              </mc:Choice>
              <mc:Fallback>
                <p:oleObj name="Equation" r:id="rId16" imgW="698197" imgH="253890" progId="Equation.DSMT4">
                  <p:embed/>
                  <p:pic>
                    <p:nvPicPr>
                      <p:cNvPr id="0" name="物件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2749550"/>
                        <a:ext cx="10509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物件 36"/>
          <p:cNvGraphicFramePr>
            <a:graphicFrameLocks noChangeAspect="1"/>
          </p:cNvGraphicFramePr>
          <p:nvPr/>
        </p:nvGraphicFramePr>
        <p:xfrm>
          <a:off x="7440613" y="3409950"/>
          <a:ext cx="12112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7" name="Equation" r:id="rId18" imgW="837836" imgH="253890" progId="Equation.DSMT4">
                  <p:embed/>
                </p:oleObj>
              </mc:Choice>
              <mc:Fallback>
                <p:oleObj name="Equation" r:id="rId18" imgW="837836" imgH="253890" progId="Equation.DSMT4">
                  <p:embed/>
                  <p:pic>
                    <p:nvPicPr>
                      <p:cNvPr id="0" name="物件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613" y="3409950"/>
                        <a:ext cx="12112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F3644D-A884-4E4D-AC66-AB02F59721D9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27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物體受應力的狀況隨旋轉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軸面，都能產生一組新的應力狀況。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372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General Example</a:t>
            </a:r>
          </a:p>
        </p:txBody>
      </p:sp>
      <p:graphicFrame>
        <p:nvGraphicFramePr>
          <p:cNvPr id="53267" name="Object 8"/>
          <p:cNvGraphicFramePr>
            <a:graphicFrameLocks noChangeAspect="1"/>
          </p:cNvGraphicFramePr>
          <p:nvPr/>
        </p:nvGraphicFramePr>
        <p:xfrm>
          <a:off x="4008438" y="1244600"/>
          <a:ext cx="2230437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1" name="Equation" r:id="rId4" imgW="3200400" imgH="457200" progId="Equation.DSMT4">
                  <p:embed/>
                </p:oleObj>
              </mc:Choice>
              <mc:Fallback>
                <p:oleObj name="Equation" r:id="rId4" imgW="32004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1244600"/>
                        <a:ext cx="2230437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圓角矩形 23"/>
          <p:cNvSpPr/>
          <p:nvPr/>
        </p:nvSpPr>
        <p:spPr bwMode="auto">
          <a:xfrm rot="20280507">
            <a:off x="6386513" y="3076575"/>
            <a:ext cx="693737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25" name="群組 104"/>
          <p:cNvGrpSpPr>
            <a:grpSpLocks/>
          </p:cNvGrpSpPr>
          <p:nvPr/>
        </p:nvGrpSpPr>
        <p:grpSpPr bwMode="auto">
          <a:xfrm rot="17073201" flipH="1">
            <a:off x="6124576" y="2755900"/>
            <a:ext cx="1244600" cy="1419225"/>
            <a:chOff x="4336691" y="1969465"/>
            <a:chExt cx="43187" cy="1703061"/>
          </a:xfrm>
        </p:grpSpPr>
        <p:cxnSp>
          <p:nvCxnSpPr>
            <p:cNvPr id="58399" name="直線單箭頭接點 49"/>
            <p:cNvCxnSpPr>
              <a:cxnSpLocks noChangeShapeType="1"/>
            </p:cNvCxnSpPr>
            <p:nvPr/>
          </p:nvCxnSpPr>
          <p:spPr bwMode="auto">
            <a:xfrm rot="-1894869" flipH="1" flipV="1">
              <a:off x="4336691" y="1969465"/>
              <a:ext cx="6896" cy="642195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00" name="直線單箭頭接點 50"/>
            <p:cNvCxnSpPr>
              <a:cxnSpLocks noChangeShapeType="1"/>
            </p:cNvCxnSpPr>
            <p:nvPr/>
          </p:nvCxnSpPr>
          <p:spPr bwMode="auto">
            <a:xfrm rot="-1894869">
              <a:off x="4371856" y="2903159"/>
              <a:ext cx="8022" cy="769367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群組 107"/>
          <p:cNvGrpSpPr>
            <a:grpSpLocks/>
          </p:cNvGrpSpPr>
          <p:nvPr/>
        </p:nvGrpSpPr>
        <p:grpSpPr bwMode="auto">
          <a:xfrm rot="-1273205">
            <a:off x="5824538" y="3417888"/>
            <a:ext cx="1793875" cy="17462"/>
            <a:chOff x="2915658" y="2917307"/>
            <a:chExt cx="2840058" cy="7875"/>
          </a:xfrm>
        </p:grpSpPr>
        <p:cxnSp>
          <p:nvCxnSpPr>
            <p:cNvPr id="58397" name="直線單箭頭接點 40"/>
            <p:cNvCxnSpPr>
              <a:cxnSpLocks noChangeShapeType="1"/>
            </p:cNvCxnSpPr>
            <p:nvPr/>
          </p:nvCxnSpPr>
          <p:spPr bwMode="auto">
            <a:xfrm>
              <a:off x="4901063" y="2925182"/>
              <a:ext cx="854653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398" name="直線單箭頭接點 48"/>
            <p:cNvCxnSpPr>
              <a:cxnSpLocks noChangeShapeType="1"/>
            </p:cNvCxnSpPr>
            <p:nvPr/>
          </p:nvCxnSpPr>
          <p:spPr bwMode="auto">
            <a:xfrm flipH="1">
              <a:off x="2915658" y="2917307"/>
              <a:ext cx="854654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31" name="物件 4"/>
          <p:cNvGraphicFramePr>
            <a:graphicFrameLocks noChangeAspect="1"/>
          </p:cNvGraphicFramePr>
          <p:nvPr/>
        </p:nvGraphicFramePr>
        <p:xfrm>
          <a:off x="6827838" y="4424363"/>
          <a:ext cx="719137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2" name="Equation" r:id="rId6" imgW="494870" imgH="177646" progId="Equation.DSMT4">
                  <p:embed/>
                </p:oleObj>
              </mc:Choice>
              <mc:Fallback>
                <p:oleObj name="Equation" r:id="rId6" imgW="494870" imgH="177646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8" y="4424363"/>
                        <a:ext cx="719137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130"/>
          <p:cNvGraphicFramePr>
            <a:graphicFrameLocks noChangeAspect="1"/>
          </p:cNvGraphicFramePr>
          <p:nvPr/>
        </p:nvGraphicFramePr>
        <p:xfrm>
          <a:off x="7583488" y="2835275"/>
          <a:ext cx="70802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3" name="Equation" r:id="rId8" imgW="494870" imgH="177646" progId="Equation.DSMT4">
                  <p:embed/>
                </p:oleObj>
              </mc:Choice>
              <mc:Fallback>
                <p:oleObj name="Equation" r:id="rId8" imgW="494870" imgH="177646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2835275"/>
                        <a:ext cx="708025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2"/>
          <p:cNvCxnSpPr>
            <a:cxnSpLocks noChangeShapeType="1"/>
          </p:cNvCxnSpPr>
          <p:nvPr/>
        </p:nvCxnSpPr>
        <p:spPr bwMode="auto">
          <a:xfrm flipH="1" flipV="1">
            <a:off x="6726238" y="3432175"/>
            <a:ext cx="971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弧形 34"/>
          <p:cNvSpPr/>
          <p:nvPr/>
        </p:nvSpPr>
        <p:spPr bwMode="auto">
          <a:xfrm rot="3831918">
            <a:off x="6229267" y="2830430"/>
            <a:ext cx="1297047" cy="1285191"/>
          </a:xfrm>
          <a:prstGeom prst="arc">
            <a:avLst>
              <a:gd name="adj1" fmla="val 16081940"/>
              <a:gd name="adj2" fmla="val 17469904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36" name="物件 35"/>
          <p:cNvGraphicFramePr>
            <a:graphicFrameLocks noChangeAspect="1"/>
          </p:cNvGraphicFramePr>
          <p:nvPr/>
        </p:nvGraphicFramePr>
        <p:xfrm>
          <a:off x="7705725" y="3087688"/>
          <a:ext cx="9747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4" name="Equation" r:id="rId10" imgW="647700" imgH="241300" progId="Equation.DSMT4">
                  <p:embed/>
                </p:oleObj>
              </mc:Choice>
              <mc:Fallback>
                <p:oleObj name="Equation" r:id="rId10" imgW="647700" imgH="241300" progId="Equation.DSMT4">
                  <p:embed/>
                  <p:pic>
                    <p:nvPicPr>
                      <p:cNvPr id="0" name="物件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3087688"/>
                        <a:ext cx="9747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2159000" y="812800"/>
            <a:ext cx="3962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Maximum in-plane shear stress  </a:t>
            </a:r>
          </a:p>
          <a:p>
            <a:endParaRPr lang="en-US" altLang="zh-TW" sz="1600">
              <a:solidFill>
                <a:srgbClr val="207488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40" name="Object 9"/>
          <p:cNvGraphicFramePr>
            <a:graphicFrameLocks noChangeAspect="1"/>
          </p:cNvGraphicFramePr>
          <p:nvPr/>
        </p:nvGraphicFramePr>
        <p:xfrm>
          <a:off x="2541588" y="1223963"/>
          <a:ext cx="11874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5" name="Equation" r:id="rId12" imgW="1562100" imgH="457200" progId="Equation.DSMT4">
                  <p:embed/>
                </p:oleObj>
              </mc:Choice>
              <mc:Fallback>
                <p:oleObj name="Equation" r:id="rId12" imgW="156210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1223963"/>
                        <a:ext cx="118745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1"/>
          <p:cNvGraphicFramePr>
            <a:graphicFrameLocks noChangeAspect="1"/>
          </p:cNvGraphicFramePr>
          <p:nvPr/>
        </p:nvGraphicFramePr>
        <p:xfrm>
          <a:off x="6432550" y="1195388"/>
          <a:ext cx="18589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6" name="Equation" r:id="rId14" imgW="2247900" imgH="419100" progId="Equation.DSMT4">
                  <p:embed/>
                </p:oleObj>
              </mc:Choice>
              <mc:Fallback>
                <p:oleObj name="Equation" r:id="rId14" imgW="22479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1195388"/>
                        <a:ext cx="18589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312788"/>
              </p:ext>
            </p:extLst>
          </p:nvPr>
        </p:nvGraphicFramePr>
        <p:xfrm>
          <a:off x="2507307" y="1617663"/>
          <a:ext cx="59531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7" name="Equation" r:id="rId16" imgW="4394200" imgH="558800" progId="Equation.DSMT4">
                  <p:embed/>
                </p:oleObj>
              </mc:Choice>
              <mc:Fallback>
                <p:oleObj name="Equation" r:id="rId16" imgW="4394200" imgH="558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307" y="1617663"/>
                        <a:ext cx="59531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085773"/>
              </p:ext>
            </p:extLst>
          </p:nvPr>
        </p:nvGraphicFramePr>
        <p:xfrm>
          <a:off x="2481907" y="2384425"/>
          <a:ext cx="296386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8" name="Equation" r:id="rId18" imgW="2311400" imgH="1168400" progId="Equation.DSMT4">
                  <p:embed/>
                </p:oleObj>
              </mc:Choice>
              <mc:Fallback>
                <p:oleObj name="Equation" r:id="rId18" imgW="2311400" imgH="1168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907" y="2384425"/>
                        <a:ext cx="2963862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2376488" y="4314825"/>
          <a:ext cx="2941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09" name="Equation" r:id="rId20" imgW="4445000" imgH="762000" progId="Equation.DSMT4">
                  <p:embed/>
                </p:oleObj>
              </mc:Choice>
              <mc:Fallback>
                <p:oleObj name="Equation" r:id="rId20" imgW="4445000" imgH="762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4314825"/>
                        <a:ext cx="29416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178050" y="3879850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>
                <a:solidFill>
                  <a:srgbClr val="207488"/>
                </a:solidFill>
                <a:ea typeface="新細明體" panose="02020500000000000000" pitchFamily="18" charset="-120"/>
              </a:rPr>
              <a:t>Average normal stress</a:t>
            </a:r>
          </a:p>
        </p:txBody>
      </p:sp>
      <p:sp>
        <p:nvSpPr>
          <p:cNvPr id="47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smtClean="0">
                <a:ea typeface="新細明體" panose="02020500000000000000" pitchFamily="18" charset="-120"/>
              </a:rPr>
              <a:t>Principle stress and Max. shear stress in plane</a:t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r>
              <a:rPr lang="en-US" altLang="zh-TW" sz="1400" kern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cxnSp>
        <p:nvCxnSpPr>
          <p:cNvPr id="48" name="直線單箭頭接點 50"/>
          <p:cNvCxnSpPr>
            <a:cxnSpLocks noChangeShapeType="1"/>
          </p:cNvCxnSpPr>
          <p:nvPr/>
        </p:nvCxnSpPr>
        <p:spPr bwMode="auto">
          <a:xfrm>
            <a:off x="6149975" y="3402013"/>
            <a:ext cx="195263" cy="48895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線單箭頭接點 50"/>
          <p:cNvCxnSpPr>
            <a:cxnSpLocks noChangeShapeType="1"/>
          </p:cNvCxnSpPr>
          <p:nvPr/>
        </p:nvCxnSpPr>
        <p:spPr bwMode="auto">
          <a:xfrm flipH="1" flipV="1">
            <a:off x="7073900" y="3025775"/>
            <a:ext cx="195263" cy="48895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單箭頭接點 50"/>
          <p:cNvCxnSpPr>
            <a:cxnSpLocks noChangeShapeType="1"/>
          </p:cNvCxnSpPr>
          <p:nvPr/>
        </p:nvCxnSpPr>
        <p:spPr bwMode="auto">
          <a:xfrm rot="5400000" flipH="1" flipV="1">
            <a:off x="6480968" y="2694782"/>
            <a:ext cx="195263" cy="48895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線單箭頭接點 51"/>
          <p:cNvCxnSpPr>
            <a:cxnSpLocks noChangeShapeType="1"/>
          </p:cNvCxnSpPr>
          <p:nvPr/>
        </p:nvCxnSpPr>
        <p:spPr bwMode="auto">
          <a:xfrm rot="5400000">
            <a:off x="6838157" y="3620294"/>
            <a:ext cx="195262" cy="48895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3" name="物件 130"/>
          <p:cNvGraphicFramePr>
            <a:graphicFrameLocks noChangeAspect="1"/>
          </p:cNvGraphicFramePr>
          <p:nvPr/>
        </p:nvGraphicFramePr>
        <p:xfrm>
          <a:off x="5975350" y="4046538"/>
          <a:ext cx="8715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10" name="Equation" r:id="rId22" imgW="609336" imgH="177723" progId="Equation.DSMT4">
                  <p:embed/>
                </p:oleObj>
              </mc:Choice>
              <mc:Fallback>
                <p:oleObj name="Equation" r:id="rId22" imgW="609336" imgH="177723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350" y="4046538"/>
                        <a:ext cx="8715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9" grpId="0"/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907C3F-6D82-483F-9DA1-0E574B47EFB0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28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60419" name="標題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Catalog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of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Chap.7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9220" name="內容版面配置區 3"/>
          <p:cNvSpPr>
            <a:spLocks noGrp="1"/>
          </p:cNvSpPr>
          <p:nvPr>
            <p:ph sz="quarter" idx="12"/>
          </p:nvPr>
        </p:nvSpPr>
        <p:spPr bwMode="auto">
          <a:xfrm>
            <a:off x="2700338" y="1276350"/>
            <a:ext cx="5399087" cy="2233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stress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平面應力隨座標方向轉換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Principle stress and Maximum shear stress in plane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平面主應力與平面最大剪應力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Stress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平面應力的莫耳圓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strain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平面應變隨座標方向轉換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Strain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平面應變的莫耳圓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2765425" y="2430463"/>
            <a:ext cx="5327650" cy="615950"/>
          </a:xfrm>
          <a:prstGeom prst="roundRect">
            <a:avLst>
              <a:gd name="adj" fmla="val 26815"/>
            </a:avLst>
          </a:prstGeom>
          <a:noFill/>
          <a:ln w="76200" algn="ctr">
            <a:solidFill>
              <a:srgbClr val="D1D1F0">
                <a:alpha val="4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88975" y="3471863"/>
            <a:ext cx="1398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當一組梁的位知數超過平衡方程式所能解時，為靜不定，需要加入其他條件求解。</a:t>
            </a:r>
            <a:endParaRPr lang="en-US" altLang="zh-TW" sz="1000" b="1" dirty="0" smtClean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CFDDDF-1C11-4E1B-A697-8DA7FBFA8D6E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29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主應力上，較大的正向應力為      ，較小者為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主應力與水平夾角</a:t>
            </a:r>
            <a:r>
              <a:rPr lang="el-GR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θ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</a:p>
        </p:txBody>
      </p:sp>
      <p:sp>
        <p:nvSpPr>
          <p:cNvPr id="61444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Principal stresses </a:t>
            </a:r>
          </a:p>
        </p:txBody>
      </p:sp>
      <p:graphicFrame>
        <p:nvGraphicFramePr>
          <p:cNvPr id="61445" name="物件 19"/>
          <p:cNvGraphicFramePr>
            <a:graphicFrameLocks noChangeAspect="1"/>
          </p:cNvGraphicFramePr>
          <p:nvPr/>
        </p:nvGraphicFramePr>
        <p:xfrm>
          <a:off x="3995738" y="1123950"/>
          <a:ext cx="35687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2" name="Equation" r:id="rId4" imgW="2413000" imgH="419100" progId="Equation.DSMT4">
                  <p:embed/>
                </p:oleObj>
              </mc:Choice>
              <mc:Fallback>
                <p:oleObj name="Equation" r:id="rId4" imgW="2413000" imgH="419100" progId="Equation.DSMT4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123950"/>
                        <a:ext cx="35687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圓角矩形 20"/>
          <p:cNvSpPr>
            <a:spLocks noChangeArrowheads="1"/>
          </p:cNvSpPr>
          <p:nvPr/>
        </p:nvSpPr>
        <p:spPr bwMode="auto">
          <a:xfrm>
            <a:off x="2481263" y="2393950"/>
            <a:ext cx="6043612" cy="2352675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61447" name="物件 21"/>
          <p:cNvGraphicFramePr>
            <a:graphicFrameLocks noChangeAspect="1"/>
          </p:cNvGraphicFramePr>
          <p:nvPr/>
        </p:nvGraphicFramePr>
        <p:xfrm>
          <a:off x="3876675" y="1674813"/>
          <a:ext cx="401796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3" name="Equation" r:id="rId6" imgW="2616200" imgH="419100" progId="Equation.DSMT4">
                  <p:embed/>
                </p:oleObj>
              </mc:Choice>
              <mc:Fallback>
                <p:oleObj name="Equation" r:id="rId6" imgW="2616200" imgH="419100" progId="Equation.DSMT4">
                  <p:embed/>
                  <p:pic>
                    <p:nvPicPr>
                      <p:cNvPr id="0" name="物件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1674813"/>
                        <a:ext cx="4017963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物件 1"/>
          <p:cNvGraphicFramePr>
            <a:graphicFrameLocks noChangeAspect="1"/>
          </p:cNvGraphicFramePr>
          <p:nvPr/>
        </p:nvGraphicFramePr>
        <p:xfrm>
          <a:off x="2808288" y="3846513"/>
          <a:ext cx="33655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4" name="Equation" r:id="rId8" imgW="2806700" imgH="558800" progId="Equation.DSMT4">
                  <p:embed/>
                </p:oleObj>
              </mc:Choice>
              <mc:Fallback>
                <p:oleObj name="Equation" r:id="rId8" imgW="2806700" imgH="558800" progId="Equation.DSMT4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3846513"/>
                        <a:ext cx="33655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圓角矩形 20"/>
          <p:cNvSpPr/>
          <p:nvPr/>
        </p:nvSpPr>
        <p:spPr bwMode="auto">
          <a:xfrm rot="19705131">
            <a:off x="7080250" y="3348038"/>
            <a:ext cx="693738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61450" name="群組 104"/>
          <p:cNvGrpSpPr>
            <a:grpSpLocks/>
          </p:cNvGrpSpPr>
          <p:nvPr/>
        </p:nvGrpSpPr>
        <p:grpSpPr bwMode="auto">
          <a:xfrm rot="19705131" flipH="1">
            <a:off x="7453313" y="2835275"/>
            <a:ext cx="0" cy="1700213"/>
            <a:chOff x="4347782" y="1767040"/>
            <a:chExt cx="3309710" cy="2576947"/>
          </a:xfrm>
        </p:grpSpPr>
        <p:cxnSp>
          <p:nvCxnSpPr>
            <p:cNvPr id="61476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482" y="2134340"/>
              <a:ext cx="734599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77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7290191" y="3976687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451" name="群組 107"/>
          <p:cNvGrpSpPr>
            <a:grpSpLocks/>
          </p:cNvGrpSpPr>
          <p:nvPr/>
        </p:nvGrpSpPr>
        <p:grpSpPr bwMode="auto">
          <a:xfrm rot="-1894869">
            <a:off x="6534150" y="3683000"/>
            <a:ext cx="1793875" cy="17463"/>
            <a:chOff x="2915657" y="2917307"/>
            <a:chExt cx="2840059" cy="7875"/>
          </a:xfrm>
        </p:grpSpPr>
        <p:cxnSp>
          <p:nvCxnSpPr>
            <p:cNvPr id="61474" name="直線單箭頭接點 40"/>
            <p:cNvCxnSpPr>
              <a:cxnSpLocks noChangeShapeType="1"/>
            </p:cNvCxnSpPr>
            <p:nvPr/>
          </p:nvCxnSpPr>
          <p:spPr bwMode="auto">
            <a:xfrm>
              <a:off x="4901061" y="2925182"/>
              <a:ext cx="85465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475" name="直線單箭頭接點 48"/>
            <p:cNvCxnSpPr>
              <a:cxnSpLocks noChangeShapeType="1"/>
            </p:cNvCxnSpPr>
            <p:nvPr/>
          </p:nvCxnSpPr>
          <p:spPr bwMode="auto">
            <a:xfrm flipH="1">
              <a:off x="2915657" y="2917307"/>
              <a:ext cx="85465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1452" name="物件 2"/>
          <p:cNvGraphicFramePr>
            <a:graphicFrameLocks noChangeAspect="1"/>
          </p:cNvGraphicFramePr>
          <p:nvPr/>
        </p:nvGraphicFramePr>
        <p:xfrm>
          <a:off x="1046163" y="3711575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5" name="Equation" r:id="rId10" imgW="177646" imgH="228402" progId="Equation.DSMT4">
                  <p:embed/>
                </p:oleObj>
              </mc:Choice>
              <mc:Fallback>
                <p:oleObj name="Equation" r:id="rId10" imgW="177646" imgH="228402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3711575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3" name="物件 3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6" name="Equation" r:id="rId12" imgW="435285" imgH="677109" progId="Equation.DSMT4">
                  <p:embed/>
                </p:oleObj>
              </mc:Choice>
              <mc:Fallback>
                <p:oleObj name="Equation" r:id="rId12" imgW="435285" imgH="677109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4" name="物件 40"/>
          <p:cNvGraphicFramePr>
            <a:graphicFrameLocks noChangeAspect="1"/>
          </p:cNvGraphicFramePr>
          <p:nvPr/>
        </p:nvGraphicFramePr>
        <p:xfrm>
          <a:off x="1830388" y="3722688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7" name="Equation" r:id="rId14" imgW="177646" imgH="228402" progId="Equation.DSMT4">
                  <p:embed/>
                </p:oleObj>
              </mc:Choice>
              <mc:Fallback>
                <p:oleObj name="Equation" r:id="rId14" imgW="177646" imgH="228402" progId="Equation.DSMT4">
                  <p:embed/>
                  <p:pic>
                    <p:nvPicPr>
                      <p:cNvPr id="0" name="物件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722688"/>
                        <a:ext cx="177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肘形接點 7"/>
          <p:cNvCxnSpPr/>
          <p:nvPr/>
        </p:nvCxnSpPr>
        <p:spPr bwMode="auto">
          <a:xfrm rot="5400000">
            <a:off x="2906081" y="1482469"/>
            <a:ext cx="1497902" cy="1023564"/>
          </a:xfrm>
          <a:prstGeom prst="bentConnector3">
            <a:avLst>
              <a:gd name="adj1" fmla="val -19095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graphicFrame>
        <p:nvGraphicFramePr>
          <p:cNvPr id="61456" name="物件 10"/>
          <p:cNvGraphicFramePr>
            <a:graphicFrameLocks noChangeAspect="1"/>
          </p:cNvGraphicFramePr>
          <p:nvPr/>
        </p:nvGraphicFramePr>
        <p:xfrm>
          <a:off x="2803525" y="2746375"/>
          <a:ext cx="18716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8" name="Equation" r:id="rId16" imgW="1282700" imgH="469900" progId="Equation.DSMT4">
                  <p:embed/>
                </p:oleObj>
              </mc:Choice>
              <mc:Fallback>
                <p:oleObj name="Equation" r:id="rId16" imgW="1282700" imgH="469900" progId="Equation.DSMT4">
                  <p:embed/>
                  <p:pic>
                    <p:nvPicPr>
                      <p:cNvPr id="0" name="物件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2746375"/>
                        <a:ext cx="187166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457" name="直線接點 12"/>
          <p:cNvCxnSpPr>
            <a:cxnSpLocks noChangeShapeType="1"/>
          </p:cNvCxnSpPr>
          <p:nvPr/>
        </p:nvCxnSpPr>
        <p:spPr bwMode="auto">
          <a:xfrm flipH="1" flipV="1">
            <a:off x="7413625" y="3703638"/>
            <a:ext cx="9731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弧形 33"/>
          <p:cNvSpPr/>
          <p:nvPr/>
        </p:nvSpPr>
        <p:spPr bwMode="auto">
          <a:xfrm rot="3831918">
            <a:off x="6770648" y="3044103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7" name="弧形 36"/>
          <p:cNvSpPr/>
          <p:nvPr/>
        </p:nvSpPr>
        <p:spPr bwMode="auto">
          <a:xfrm rot="3831918">
            <a:off x="6633127" y="3043254"/>
            <a:ext cx="1297047" cy="1285191"/>
          </a:xfrm>
          <a:prstGeom prst="arc">
            <a:avLst>
              <a:gd name="adj1" fmla="val 11522955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61464" name="物件 15"/>
          <p:cNvGraphicFramePr>
            <a:graphicFrameLocks noChangeAspect="1"/>
          </p:cNvGraphicFramePr>
          <p:nvPr/>
        </p:nvGraphicFramePr>
        <p:xfrm>
          <a:off x="8131175" y="3252788"/>
          <a:ext cx="3984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9" name="Equation" r:id="rId18" imgW="203024" imgH="253780" progId="Equation.DSMT4">
                  <p:embed/>
                </p:oleObj>
              </mc:Choice>
              <mc:Fallback>
                <p:oleObj name="Equation" r:id="rId18" imgW="203024" imgH="253780" progId="Equation.DSMT4">
                  <p:embed/>
                  <p:pic>
                    <p:nvPicPr>
                      <p:cNvPr id="0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3252788"/>
                        <a:ext cx="3984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5" name="物件 16"/>
          <p:cNvGraphicFramePr>
            <a:graphicFrameLocks noChangeAspect="1"/>
          </p:cNvGraphicFramePr>
          <p:nvPr/>
        </p:nvGraphicFramePr>
        <p:xfrm>
          <a:off x="7175500" y="2671763"/>
          <a:ext cx="13573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0" name="Equation" r:id="rId20" imgW="939392" imgH="253890" progId="Equation.DSMT4">
                  <p:embed/>
                </p:oleObj>
              </mc:Choice>
              <mc:Fallback>
                <p:oleObj name="Equation" r:id="rId20" imgW="939392" imgH="253890" progId="Equation.DSMT4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0" y="2671763"/>
                        <a:ext cx="13573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直角三角形 17"/>
          <p:cNvSpPr>
            <a:spLocks noChangeArrowheads="1"/>
          </p:cNvSpPr>
          <p:nvPr/>
        </p:nvSpPr>
        <p:spPr bwMode="auto">
          <a:xfrm flipH="1">
            <a:off x="4627563" y="2489200"/>
            <a:ext cx="1458912" cy="1063625"/>
          </a:xfrm>
          <a:prstGeom prst="rt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1" name="物件 40"/>
          <p:cNvGraphicFramePr>
            <a:graphicFrameLocks noChangeAspect="1"/>
          </p:cNvGraphicFramePr>
          <p:nvPr/>
        </p:nvGraphicFramePr>
        <p:xfrm>
          <a:off x="4940300" y="3214688"/>
          <a:ext cx="3984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1" name="Equation" r:id="rId22" imgW="253890" imgH="241195" progId="Equation.DSMT4">
                  <p:embed/>
                </p:oleObj>
              </mc:Choice>
              <mc:Fallback>
                <p:oleObj name="Equation" r:id="rId22" imgW="253890" imgH="241195" progId="Equation.DSMT4">
                  <p:embed/>
                  <p:pic>
                    <p:nvPicPr>
                      <p:cNvPr id="0" name="物件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214688"/>
                        <a:ext cx="3984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物件 41"/>
          <p:cNvGraphicFramePr>
            <a:graphicFrameLocks noChangeAspect="1"/>
          </p:cNvGraphicFramePr>
          <p:nvPr/>
        </p:nvGraphicFramePr>
        <p:xfrm>
          <a:off x="5246688" y="2828925"/>
          <a:ext cx="3333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2" name="Equation" r:id="rId24" imgW="228501" imgH="165028" progId="Equation.DSMT4">
                  <p:embed/>
                </p:oleObj>
              </mc:Choice>
              <mc:Fallback>
                <p:oleObj name="Equation" r:id="rId24" imgW="228501" imgH="165028" progId="Equation.DSMT4">
                  <p:embed/>
                  <p:pic>
                    <p:nvPicPr>
                      <p:cNvPr id="0" name="物件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2828925"/>
                        <a:ext cx="3333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物件 42"/>
          <p:cNvGraphicFramePr>
            <a:graphicFrameLocks noChangeAspect="1"/>
          </p:cNvGraphicFramePr>
          <p:nvPr/>
        </p:nvGraphicFramePr>
        <p:xfrm>
          <a:off x="5416550" y="3417888"/>
          <a:ext cx="9445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3" name="Equation" r:id="rId26" imgW="647700" imgH="241300" progId="Equation.DSMT4">
                  <p:embed/>
                </p:oleObj>
              </mc:Choice>
              <mc:Fallback>
                <p:oleObj name="Equation" r:id="rId26" imgW="647700" imgH="241300" progId="Equation.DSMT4">
                  <p:embed/>
                  <p:pic>
                    <p:nvPicPr>
                      <p:cNvPr id="0" name="物件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550" y="3417888"/>
                        <a:ext cx="9445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物件 43"/>
          <p:cNvGraphicFramePr>
            <a:graphicFrameLocks noChangeAspect="1"/>
          </p:cNvGraphicFramePr>
          <p:nvPr/>
        </p:nvGraphicFramePr>
        <p:xfrm>
          <a:off x="5913438" y="2913063"/>
          <a:ext cx="666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4" name="Equation" r:id="rId28" imgW="457200" imgH="241300" progId="Equation.DSMT4">
                  <p:embed/>
                </p:oleObj>
              </mc:Choice>
              <mc:Fallback>
                <p:oleObj name="Equation" r:id="rId28" imgW="457200" imgH="241300" progId="Equation.DSMT4">
                  <p:embed/>
                  <p:pic>
                    <p:nvPicPr>
                      <p:cNvPr id="0" name="物件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2913063"/>
                        <a:ext cx="6667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064000" y="3832225"/>
            <a:ext cx="1327150" cy="695325"/>
          </a:xfrm>
          <a:prstGeom prst="rect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6" name="物件 45"/>
          <p:cNvGraphicFramePr>
            <a:graphicFrameLocks noChangeAspect="1"/>
          </p:cNvGraphicFramePr>
          <p:nvPr/>
        </p:nvGraphicFramePr>
        <p:xfrm>
          <a:off x="4648200" y="4510088"/>
          <a:ext cx="2222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5" name="Equation" r:id="rId30" imgW="152268" imgH="164957" progId="Equation.DSMT4">
                  <p:embed/>
                </p:oleObj>
              </mc:Choice>
              <mc:Fallback>
                <p:oleObj name="Equation" r:id="rId30" imgW="152268" imgH="164957" progId="Equation.DSMT4">
                  <p:embed/>
                  <p:pic>
                    <p:nvPicPr>
                      <p:cNvPr id="0" name="物件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10088"/>
                        <a:ext cx="2222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CBB87-0E7D-4740-A1F3-CF49D86AFFE7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10243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6875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2D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平面上，有兩個方向的正向力、一剪力。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則有三個方向的正向力與三個方向的剪力。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 1"/>
          <p:cNvSpPr/>
          <p:nvPr/>
        </p:nvSpPr>
        <p:spPr bwMode="auto">
          <a:xfrm>
            <a:off x="3243118" y="2329991"/>
            <a:ext cx="1100138" cy="10287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  <a:p>
            <a:pPr algn="ctr" eaLnBrk="1" hangingPunct="1">
              <a:defRPr/>
            </a:pPr>
            <a:r>
              <a:rPr lang="en-US" altLang="zh-TW" sz="2400" spc="-15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</a:t>
            </a:r>
            <a:r>
              <a:rPr lang="en-US" altLang="zh-TW" spc="-15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</a:t>
            </a:r>
            <a:endParaRPr lang="zh-TW" altLang="en-US" spc="-150" dirty="0" smtClean="0">
              <a:solidFill>
                <a:schemeClr val="bg1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246" name="Text Box 125"/>
          <p:cNvSpPr txBox="1">
            <a:spLocks noChangeArrowheads="1"/>
          </p:cNvSpPr>
          <p:nvPr/>
        </p:nvSpPr>
        <p:spPr bwMode="auto">
          <a:xfrm>
            <a:off x="2365375" y="336550"/>
            <a:ext cx="5897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</a:t>
            </a:r>
          </a:p>
        </p:txBody>
      </p:sp>
      <p:sp>
        <p:nvSpPr>
          <p:cNvPr id="10251" name="文字方塊 2"/>
          <p:cNvSpPr txBox="1">
            <a:spLocks noChangeArrowheads="1"/>
          </p:cNvSpPr>
          <p:nvPr/>
        </p:nvSpPr>
        <p:spPr bwMode="auto">
          <a:xfrm>
            <a:off x="4129088" y="3643313"/>
            <a:ext cx="1482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1600" b="1">
                <a:solidFill>
                  <a:srgbClr val="FF5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Normal Stress </a:t>
            </a:r>
          </a:p>
          <a:p>
            <a:pPr algn="ctr"/>
            <a:r>
              <a:rPr lang="zh-TW" altLang="en-US" sz="1600" b="1">
                <a:solidFill>
                  <a:srgbClr val="FF505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正向應力</a:t>
            </a:r>
          </a:p>
        </p:txBody>
      </p:sp>
      <p:sp>
        <p:nvSpPr>
          <p:cNvPr id="10252" name="文字方塊 55"/>
          <p:cNvSpPr txBox="1">
            <a:spLocks noChangeArrowheads="1"/>
          </p:cNvSpPr>
          <p:nvPr/>
        </p:nvSpPr>
        <p:spPr bwMode="auto">
          <a:xfrm>
            <a:off x="2124075" y="1736725"/>
            <a:ext cx="1597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1600" b="1">
                <a:solidFill>
                  <a:srgbClr val="0086EA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Shearing Stress </a:t>
            </a:r>
          </a:p>
          <a:p>
            <a:pPr algn="ctr"/>
            <a:r>
              <a:rPr lang="zh-TW" altLang="en-US" sz="1600" b="1">
                <a:solidFill>
                  <a:srgbClr val="0086EA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剪應力</a:t>
            </a:r>
          </a:p>
        </p:txBody>
      </p: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3644900" y="1419225"/>
            <a:ext cx="315913" cy="2847975"/>
            <a:chOff x="3794972" y="1282763"/>
            <a:chExt cx="315575" cy="2848263"/>
          </a:xfrm>
        </p:grpSpPr>
        <p:cxnSp>
          <p:nvCxnSpPr>
            <p:cNvPr id="10293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677444" y="1905794"/>
              <a:ext cx="541338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94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676650" y="3525838"/>
              <a:ext cx="53975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95" name="物件 61"/>
            <p:cNvGraphicFramePr>
              <a:graphicFrameLocks noChangeAspect="1"/>
            </p:cNvGraphicFramePr>
            <p:nvPr/>
          </p:nvGraphicFramePr>
          <p:xfrm>
            <a:off x="3794972" y="3755503"/>
            <a:ext cx="315575" cy="375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7" name="Equation" r:id="rId4" imgW="203112" imgH="241195" progId="Equation.DSMT4">
                    <p:embed/>
                  </p:oleObj>
                </mc:Choice>
                <mc:Fallback>
                  <p:oleObj name="Equation" r:id="rId4" imgW="203112" imgH="241195" progId="Equation.DSMT4">
                    <p:embed/>
                    <p:pic>
                      <p:nvPicPr>
                        <p:cNvPr id="0" name="物件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972" y="3755503"/>
                          <a:ext cx="315575" cy="375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6" name="物件 62"/>
            <p:cNvGraphicFramePr>
              <a:graphicFrameLocks noChangeAspect="1"/>
            </p:cNvGraphicFramePr>
            <p:nvPr/>
          </p:nvGraphicFramePr>
          <p:xfrm>
            <a:off x="3805345" y="1282763"/>
            <a:ext cx="294830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8" name="Equation" r:id="rId6" imgW="203112" imgH="241195" progId="Equation.DSMT4">
                    <p:embed/>
                  </p:oleObj>
                </mc:Choice>
                <mc:Fallback>
                  <p:oleObj name="Equation" r:id="rId6" imgW="203112" imgH="241195" progId="Equation.DSMT4">
                    <p:embed/>
                    <p:pic>
                      <p:nvPicPr>
                        <p:cNvPr id="0" name="物件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5345" y="1282763"/>
                          <a:ext cx="294830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3125788" y="1817688"/>
            <a:ext cx="1295400" cy="2046287"/>
            <a:chOff x="3276600" y="1681163"/>
            <a:chExt cx="1295400" cy="2046287"/>
          </a:xfrm>
        </p:grpSpPr>
        <p:cxnSp>
          <p:nvCxnSpPr>
            <p:cNvPr id="10289" name="直線單箭頭接點 57"/>
            <p:cNvCxnSpPr>
              <a:cxnSpLocks noChangeShapeType="1"/>
            </p:cNvCxnSpPr>
            <p:nvPr/>
          </p:nvCxnSpPr>
          <p:spPr bwMode="auto">
            <a:xfrm>
              <a:off x="3671900" y="2031690"/>
              <a:ext cx="5969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90" name="直線單箭頭接點 58"/>
            <p:cNvCxnSpPr>
              <a:cxnSpLocks noChangeShapeType="1"/>
            </p:cNvCxnSpPr>
            <p:nvPr/>
          </p:nvCxnSpPr>
          <p:spPr bwMode="auto">
            <a:xfrm flipH="1">
              <a:off x="3671900" y="3400425"/>
              <a:ext cx="6120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91" name="物件 64"/>
            <p:cNvGraphicFramePr>
              <a:graphicFrameLocks noChangeAspect="1"/>
            </p:cNvGraphicFramePr>
            <p:nvPr/>
          </p:nvGraphicFramePr>
          <p:xfrm>
            <a:off x="4229100" y="1681163"/>
            <a:ext cx="342900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9" name="Equation" r:id="rId8" imgW="203112" imgH="241195" progId="Equation.DSMT4">
                    <p:embed/>
                  </p:oleObj>
                </mc:Choice>
                <mc:Fallback>
                  <p:oleObj name="Equation" r:id="rId8" imgW="203112" imgH="241195" progId="Equation.DSMT4">
                    <p:embed/>
                    <p:pic>
                      <p:nvPicPr>
                        <p:cNvPr id="0" name="物件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100" y="1681163"/>
                          <a:ext cx="342900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2" name="物件 66"/>
            <p:cNvGraphicFramePr>
              <a:graphicFrameLocks noChangeAspect="1"/>
            </p:cNvGraphicFramePr>
            <p:nvPr/>
          </p:nvGraphicFramePr>
          <p:xfrm>
            <a:off x="3276600" y="3319463"/>
            <a:ext cx="341313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0" name="Equation" r:id="rId10" imgW="203112" imgH="241195" progId="Equation.DSMT4">
                    <p:embed/>
                  </p:oleObj>
                </mc:Choice>
                <mc:Fallback>
                  <p:oleObj name="Equation" r:id="rId10" imgW="203112" imgH="241195" progId="Equation.DSMT4">
                    <p:embed/>
                    <p:pic>
                      <p:nvPicPr>
                        <p:cNvPr id="0" name="物件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600" y="3319463"/>
                          <a:ext cx="341313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2809875" y="2079625"/>
            <a:ext cx="2019300" cy="1420813"/>
            <a:chOff x="2960688" y="1943100"/>
            <a:chExt cx="2019300" cy="1420813"/>
          </a:xfrm>
        </p:grpSpPr>
        <p:cxnSp>
          <p:nvCxnSpPr>
            <p:cNvPr id="10285" name="直線單箭頭接點 59"/>
            <p:cNvCxnSpPr>
              <a:cxnSpLocks noChangeShapeType="1"/>
            </p:cNvCxnSpPr>
            <p:nvPr/>
          </p:nvCxnSpPr>
          <p:spPr bwMode="auto">
            <a:xfrm flipV="1">
              <a:off x="4600574" y="2354162"/>
              <a:ext cx="0" cy="61200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86" name="直線單箭頭接點 60"/>
            <p:cNvCxnSpPr>
              <a:cxnSpLocks noChangeShapeType="1"/>
            </p:cNvCxnSpPr>
            <p:nvPr/>
          </p:nvCxnSpPr>
          <p:spPr bwMode="auto">
            <a:xfrm rot="-5400000" flipH="1" flipV="1">
              <a:off x="2934088" y="2661727"/>
              <a:ext cx="6120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87" name="物件 65"/>
            <p:cNvGraphicFramePr>
              <a:graphicFrameLocks noChangeAspect="1"/>
            </p:cNvGraphicFramePr>
            <p:nvPr/>
          </p:nvGraphicFramePr>
          <p:xfrm>
            <a:off x="4638675" y="1943100"/>
            <a:ext cx="3413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1" name="Equation" r:id="rId11" imgW="203112" imgH="241195" progId="Equation.DSMT4">
                    <p:embed/>
                  </p:oleObj>
                </mc:Choice>
                <mc:Fallback>
                  <p:oleObj name="Equation" r:id="rId11" imgW="203112" imgH="241195" progId="Equation.DSMT4">
                    <p:embed/>
                    <p:pic>
                      <p:nvPicPr>
                        <p:cNvPr id="0" name="物件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8675" y="1943100"/>
                          <a:ext cx="34131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8" name="物件 67"/>
            <p:cNvGraphicFramePr>
              <a:graphicFrameLocks noChangeAspect="1"/>
            </p:cNvGraphicFramePr>
            <p:nvPr/>
          </p:nvGraphicFramePr>
          <p:xfrm>
            <a:off x="2960688" y="2955925"/>
            <a:ext cx="341312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2" name="Equation" r:id="rId12" imgW="203112" imgH="241195" progId="Equation.DSMT4">
                    <p:embed/>
                  </p:oleObj>
                </mc:Choice>
                <mc:Fallback>
                  <p:oleObj name="Equation" r:id="rId12" imgW="203112" imgH="241195" progId="Equation.DSMT4">
                    <p:embed/>
                    <p:pic>
                      <p:nvPicPr>
                        <p:cNvPr id="0" name="物件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0688" y="2955925"/>
                          <a:ext cx="341312" cy="407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521075" y="768350"/>
          <a:ext cx="11350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3" name="Equation" r:id="rId13" imgW="634725" imgH="253890" progId="Equation.DSMT4">
                  <p:embed/>
                </p:oleObj>
              </mc:Choice>
              <mc:Fallback>
                <p:oleObj name="Equation" r:id="rId13" imgW="634725" imgH="25389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768350"/>
                        <a:ext cx="1135063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物件 43"/>
          <p:cNvGraphicFramePr>
            <a:graphicFrameLocks noChangeAspect="1"/>
          </p:cNvGraphicFramePr>
          <p:nvPr/>
        </p:nvGraphicFramePr>
        <p:xfrm>
          <a:off x="4811713" y="765175"/>
          <a:ext cx="1089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4" name="Equation" r:id="rId15" imgW="609336" imgH="253890" progId="Equation.DSMT4">
                  <p:embed/>
                </p:oleObj>
              </mc:Choice>
              <mc:Fallback>
                <p:oleObj name="Equation" r:id="rId15" imgW="609336" imgH="253890" progId="Equation.DSMT4">
                  <p:embed/>
                  <p:pic>
                    <p:nvPicPr>
                      <p:cNvPr id="0" name="物件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765175"/>
                        <a:ext cx="10890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物件 44"/>
          <p:cNvGraphicFramePr>
            <a:graphicFrameLocks noChangeAspect="1"/>
          </p:cNvGraphicFramePr>
          <p:nvPr/>
        </p:nvGraphicFramePr>
        <p:xfrm>
          <a:off x="6056313" y="765175"/>
          <a:ext cx="1089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5" name="Equation" r:id="rId17" imgW="609336" imgH="253890" progId="Equation.DSMT4">
                  <p:embed/>
                </p:oleObj>
              </mc:Choice>
              <mc:Fallback>
                <p:oleObj name="Equation" r:id="rId17" imgW="609336" imgH="253890" progId="Equation.DSMT4">
                  <p:embed/>
                  <p:pic>
                    <p:nvPicPr>
                      <p:cNvPr id="0" name="物件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765175"/>
                        <a:ext cx="10890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群組 38"/>
          <p:cNvGrpSpPr>
            <a:grpSpLocks/>
          </p:cNvGrpSpPr>
          <p:nvPr/>
        </p:nvGrpSpPr>
        <p:grpSpPr bwMode="auto">
          <a:xfrm>
            <a:off x="2347913" y="2609850"/>
            <a:ext cx="2830512" cy="398463"/>
            <a:chOff x="2516883" y="2476928"/>
            <a:chExt cx="2831157" cy="398941"/>
          </a:xfrm>
        </p:grpSpPr>
        <p:cxnSp>
          <p:nvCxnSpPr>
            <p:cNvPr id="10281" name="直線單箭頭接點 40"/>
            <p:cNvCxnSpPr>
              <a:cxnSpLocks noChangeShapeType="1"/>
            </p:cNvCxnSpPr>
            <p:nvPr/>
          </p:nvCxnSpPr>
          <p:spPr bwMode="auto">
            <a:xfrm>
              <a:off x="4500563" y="2687638"/>
              <a:ext cx="53975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82" name="直線單箭頭接點 48"/>
            <p:cNvCxnSpPr>
              <a:cxnSpLocks noChangeShapeType="1"/>
            </p:cNvCxnSpPr>
            <p:nvPr/>
          </p:nvCxnSpPr>
          <p:spPr bwMode="auto">
            <a:xfrm flipH="1">
              <a:off x="2843213" y="2667000"/>
              <a:ext cx="541337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83" name="物件 4"/>
            <p:cNvGraphicFramePr>
              <a:graphicFrameLocks noChangeAspect="1"/>
            </p:cNvGraphicFramePr>
            <p:nvPr/>
          </p:nvGraphicFramePr>
          <p:xfrm>
            <a:off x="5033725" y="2499407"/>
            <a:ext cx="314315" cy="37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6" name="Equation" r:id="rId19" imgW="190500" imgH="228600" progId="Equation.DSMT4">
                    <p:embed/>
                  </p:oleObj>
                </mc:Choice>
                <mc:Fallback>
                  <p:oleObj name="Equation" r:id="rId19" imgW="190500" imgH="2286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3725" y="2499407"/>
                          <a:ext cx="314315" cy="37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4" name="物件 63"/>
            <p:cNvGraphicFramePr>
              <a:graphicFrameLocks noChangeAspect="1"/>
            </p:cNvGraphicFramePr>
            <p:nvPr/>
          </p:nvGraphicFramePr>
          <p:xfrm>
            <a:off x="2516883" y="2476928"/>
            <a:ext cx="315183" cy="380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7" name="Equation" r:id="rId21" imgW="190500" imgH="228600" progId="Equation.DSMT4">
                    <p:embed/>
                  </p:oleObj>
                </mc:Choice>
                <mc:Fallback>
                  <p:oleObj name="Equation" r:id="rId21" imgW="190500" imgH="228600" progId="Equation.DSMT4">
                    <p:embed/>
                    <p:pic>
                      <p:nvPicPr>
                        <p:cNvPr id="0" name="物件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6883" y="2476928"/>
                          <a:ext cx="315183" cy="380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6" name="群組 12"/>
          <p:cNvGrpSpPr>
            <a:grpSpLocks/>
          </p:cNvGrpSpPr>
          <p:nvPr/>
        </p:nvGrpSpPr>
        <p:grpSpPr bwMode="auto">
          <a:xfrm>
            <a:off x="5291138" y="1931988"/>
            <a:ext cx="3457575" cy="1900237"/>
            <a:chOff x="5291136" y="1824011"/>
            <a:chExt cx="3457328" cy="1899867"/>
          </a:xfrm>
        </p:grpSpPr>
        <p:pic>
          <p:nvPicPr>
            <p:cNvPr id="10278" name="圖片 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9" t="27882" r="18530" b="32793"/>
            <a:stretch>
              <a:fillRect/>
            </a:stretch>
          </p:blipFill>
          <p:spPr bwMode="auto">
            <a:xfrm>
              <a:off x="5291136" y="1824011"/>
              <a:ext cx="3456892" cy="189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79" name="直線接點 11"/>
            <p:cNvCxnSpPr>
              <a:cxnSpLocks noChangeShapeType="1"/>
            </p:cNvCxnSpPr>
            <p:nvPr/>
          </p:nvCxnSpPr>
          <p:spPr bwMode="auto">
            <a:xfrm>
              <a:off x="6552220" y="1995686"/>
              <a:ext cx="259327" cy="0"/>
            </a:xfrm>
            <a:prstGeom prst="line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80" name="直線接點 48"/>
            <p:cNvCxnSpPr>
              <a:cxnSpLocks noChangeShapeType="1"/>
            </p:cNvCxnSpPr>
            <p:nvPr/>
          </p:nvCxnSpPr>
          <p:spPr bwMode="auto">
            <a:xfrm>
              <a:off x="7848464" y="1995686"/>
              <a:ext cx="900000" cy="0"/>
            </a:xfrm>
            <a:prstGeom prst="line">
              <a:avLst/>
            </a:prstGeom>
            <a:noFill/>
            <a:ln w="9525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57" name="群組 16"/>
          <p:cNvGrpSpPr>
            <a:grpSpLocks/>
          </p:cNvGrpSpPr>
          <p:nvPr/>
        </p:nvGrpSpPr>
        <p:grpSpPr bwMode="auto">
          <a:xfrm>
            <a:off x="2087724" y="4397375"/>
            <a:ext cx="5560851" cy="374650"/>
            <a:chOff x="1712414" y="4254767"/>
            <a:chExt cx="5559886" cy="374072"/>
          </a:xfrm>
        </p:grpSpPr>
        <p:sp>
          <p:nvSpPr>
            <p:cNvPr id="10276" name="矩形 14"/>
            <p:cNvSpPr>
              <a:spLocks noChangeArrowheads="1"/>
            </p:cNvSpPr>
            <p:nvPr/>
          </p:nvSpPr>
          <p:spPr bwMode="auto">
            <a:xfrm>
              <a:off x="1712414" y="4254767"/>
              <a:ext cx="4418388" cy="36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Plane stress : Three stress </a:t>
              </a:r>
              <a:r>
                <a:rPr lang="en-US" altLang="zh-TW" b="1" dirty="0" smtClean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components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三項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277" name="物件 15"/>
            <p:cNvGraphicFramePr>
              <a:graphicFrameLocks noChangeAspect="1"/>
            </p:cNvGraphicFramePr>
            <p:nvPr/>
          </p:nvGraphicFramePr>
          <p:xfrm>
            <a:off x="6219674" y="4265205"/>
            <a:ext cx="1052626" cy="363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8" name="Equation" r:id="rId24" imgW="698500" imgH="241300" progId="Equation.DSMT4">
                    <p:embed/>
                  </p:oleObj>
                </mc:Choice>
                <mc:Fallback>
                  <p:oleObj name="Equation" r:id="rId24" imgW="698500" imgH="241300" progId="Equation.DSMT4">
                    <p:embed/>
                    <p:pic>
                      <p:nvPicPr>
                        <p:cNvPr id="0" name="物件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9674" y="4265205"/>
                          <a:ext cx="1052626" cy="363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群組 56"/>
          <p:cNvGrpSpPr>
            <a:grpSpLocks/>
          </p:cNvGrpSpPr>
          <p:nvPr/>
        </p:nvGrpSpPr>
        <p:grpSpPr bwMode="auto">
          <a:xfrm>
            <a:off x="5927725" y="2641600"/>
            <a:ext cx="2420938" cy="331788"/>
            <a:chOff x="2797556" y="2474985"/>
            <a:chExt cx="2421216" cy="331273"/>
          </a:xfrm>
        </p:grpSpPr>
        <p:cxnSp>
          <p:nvCxnSpPr>
            <p:cNvPr id="10272" name="直線單箭頭接點 40"/>
            <p:cNvCxnSpPr>
              <a:cxnSpLocks noChangeShapeType="1"/>
            </p:cNvCxnSpPr>
            <p:nvPr/>
          </p:nvCxnSpPr>
          <p:spPr bwMode="auto">
            <a:xfrm>
              <a:off x="4466205" y="2687638"/>
              <a:ext cx="468000" cy="0"/>
            </a:xfrm>
            <a:prstGeom prst="straightConnector1">
              <a:avLst/>
            </a:prstGeom>
            <a:noFill/>
            <a:ln w="6350" algn="ctr">
              <a:solidFill>
                <a:srgbClr val="FF0066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73" name="直線單箭頭接點 48"/>
            <p:cNvCxnSpPr>
              <a:cxnSpLocks noChangeShapeType="1"/>
            </p:cNvCxnSpPr>
            <p:nvPr/>
          </p:nvCxnSpPr>
          <p:spPr bwMode="auto">
            <a:xfrm flipH="1">
              <a:off x="3026097" y="2667000"/>
              <a:ext cx="468000" cy="0"/>
            </a:xfrm>
            <a:prstGeom prst="straightConnector1">
              <a:avLst/>
            </a:prstGeom>
            <a:noFill/>
            <a:ln w="6350" algn="ctr">
              <a:solidFill>
                <a:srgbClr val="FF0066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74" name="物件 4"/>
            <p:cNvGraphicFramePr>
              <a:graphicFrameLocks noChangeAspect="1"/>
            </p:cNvGraphicFramePr>
            <p:nvPr/>
          </p:nvGraphicFramePr>
          <p:xfrm>
            <a:off x="4953601" y="2474985"/>
            <a:ext cx="265171" cy="317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9" name="Equation" r:id="rId26" imgW="190500" imgH="228600" progId="Equation.DSMT4">
                    <p:embed/>
                  </p:oleObj>
                </mc:Choice>
                <mc:Fallback>
                  <p:oleObj name="Equation" r:id="rId26" imgW="190500" imgH="2286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601" y="2474985"/>
                          <a:ext cx="265171" cy="317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5" name="物件 63"/>
            <p:cNvGraphicFramePr>
              <a:graphicFrameLocks noChangeAspect="1"/>
            </p:cNvGraphicFramePr>
            <p:nvPr/>
          </p:nvGraphicFramePr>
          <p:xfrm>
            <a:off x="2797556" y="2527742"/>
            <a:ext cx="230922" cy="278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0" name="Equation" r:id="rId27" imgW="190500" imgH="228600" progId="Equation.DSMT4">
                    <p:embed/>
                  </p:oleObj>
                </mc:Choice>
                <mc:Fallback>
                  <p:oleObj name="Equation" r:id="rId27" imgW="190500" imgH="228600" progId="Equation.DSMT4">
                    <p:embed/>
                    <p:pic>
                      <p:nvPicPr>
                        <p:cNvPr id="0" name="物件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556" y="2527742"/>
                          <a:ext cx="230922" cy="278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群組 61"/>
          <p:cNvGrpSpPr>
            <a:grpSpLocks/>
          </p:cNvGrpSpPr>
          <p:nvPr/>
        </p:nvGrpSpPr>
        <p:grpSpPr bwMode="auto">
          <a:xfrm>
            <a:off x="6524625" y="2000250"/>
            <a:ext cx="1035050" cy="1684338"/>
            <a:chOff x="3496538" y="2189559"/>
            <a:chExt cx="1036237" cy="1685167"/>
          </a:xfrm>
        </p:grpSpPr>
        <p:cxnSp>
          <p:nvCxnSpPr>
            <p:cNvPr id="10269" name="直線單箭頭接點 49"/>
            <p:cNvCxnSpPr>
              <a:cxnSpLocks noChangeShapeType="1"/>
            </p:cNvCxnSpPr>
            <p:nvPr/>
          </p:nvCxnSpPr>
          <p:spPr bwMode="auto">
            <a:xfrm flipV="1">
              <a:off x="4248256" y="2420306"/>
              <a:ext cx="284519" cy="327604"/>
            </a:xfrm>
            <a:prstGeom prst="straightConnector1">
              <a:avLst/>
            </a:prstGeom>
            <a:noFill/>
            <a:ln w="6350" algn="ctr">
              <a:solidFill>
                <a:srgbClr val="FF0066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70" name="物件 61"/>
            <p:cNvGraphicFramePr>
              <a:graphicFrameLocks noChangeAspect="1"/>
            </p:cNvGraphicFramePr>
            <p:nvPr/>
          </p:nvGraphicFramePr>
          <p:xfrm>
            <a:off x="3496538" y="3582539"/>
            <a:ext cx="245542" cy="292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1" name="Equation" r:id="rId28" imgW="203112" imgH="241195" progId="Equation.DSMT4">
                    <p:embed/>
                  </p:oleObj>
                </mc:Choice>
                <mc:Fallback>
                  <p:oleObj name="Equation" r:id="rId28" imgW="203112" imgH="241195" progId="Equation.DSMT4">
                    <p:embed/>
                    <p:pic>
                      <p:nvPicPr>
                        <p:cNvPr id="0" name="物件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538" y="3582539"/>
                          <a:ext cx="245542" cy="292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1" name="物件 62"/>
            <p:cNvGraphicFramePr>
              <a:graphicFrameLocks noChangeAspect="1"/>
            </p:cNvGraphicFramePr>
            <p:nvPr/>
          </p:nvGraphicFramePr>
          <p:xfrm>
            <a:off x="4245504" y="2189559"/>
            <a:ext cx="206671" cy="2459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2" name="Equation" r:id="rId29" imgW="203112" imgH="241195" progId="Equation.DSMT4">
                    <p:embed/>
                  </p:oleObj>
                </mc:Choice>
                <mc:Fallback>
                  <p:oleObj name="Equation" r:id="rId29" imgW="203112" imgH="241195" progId="Equation.DSMT4">
                    <p:embed/>
                    <p:pic>
                      <p:nvPicPr>
                        <p:cNvPr id="0" name="物件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5504" y="2189559"/>
                          <a:ext cx="206671" cy="2459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8" name="直線單箭頭接點 49"/>
          <p:cNvCxnSpPr>
            <a:cxnSpLocks noChangeShapeType="1"/>
          </p:cNvCxnSpPr>
          <p:nvPr/>
        </p:nvCxnSpPr>
        <p:spPr bwMode="auto">
          <a:xfrm flipH="1">
            <a:off x="6583363" y="3082925"/>
            <a:ext cx="284162" cy="327025"/>
          </a:xfrm>
          <a:prstGeom prst="straightConnector1">
            <a:avLst/>
          </a:prstGeom>
          <a:noFill/>
          <a:ln w="6350" algn="ctr">
            <a:solidFill>
              <a:srgbClr val="FF0066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9" name="群組 68"/>
          <p:cNvGrpSpPr>
            <a:grpSpLocks/>
          </p:cNvGrpSpPr>
          <p:nvPr/>
        </p:nvGrpSpPr>
        <p:grpSpPr bwMode="auto">
          <a:xfrm>
            <a:off x="6064250" y="2500313"/>
            <a:ext cx="1620838" cy="858837"/>
            <a:chOff x="3270079" y="2717690"/>
            <a:chExt cx="1621902" cy="858948"/>
          </a:xfrm>
        </p:grpSpPr>
        <p:cxnSp>
          <p:nvCxnSpPr>
            <p:cNvPr id="10266" name="直線單箭頭接點 57"/>
            <p:cNvCxnSpPr>
              <a:cxnSpLocks noChangeShapeType="1"/>
            </p:cNvCxnSpPr>
            <p:nvPr/>
          </p:nvCxnSpPr>
          <p:spPr bwMode="auto">
            <a:xfrm>
              <a:off x="4295081" y="2717690"/>
              <a:ext cx="596900" cy="0"/>
            </a:xfrm>
            <a:prstGeom prst="straightConnector1">
              <a:avLst/>
            </a:prstGeom>
            <a:noFill/>
            <a:ln w="6350" algn="ctr">
              <a:solidFill>
                <a:srgbClr val="0591C3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7" name="直線單箭頭接點 58"/>
            <p:cNvCxnSpPr>
              <a:cxnSpLocks noChangeShapeType="1"/>
            </p:cNvCxnSpPr>
            <p:nvPr/>
          </p:nvCxnSpPr>
          <p:spPr bwMode="auto">
            <a:xfrm flipH="1">
              <a:off x="3686701" y="3365762"/>
              <a:ext cx="612000" cy="0"/>
            </a:xfrm>
            <a:prstGeom prst="straightConnector1">
              <a:avLst/>
            </a:prstGeom>
            <a:noFill/>
            <a:ln w="6350" algn="ctr">
              <a:solidFill>
                <a:srgbClr val="0591C3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68" name="物件 66"/>
            <p:cNvGraphicFramePr>
              <a:graphicFrameLocks noChangeAspect="1"/>
            </p:cNvGraphicFramePr>
            <p:nvPr/>
          </p:nvGraphicFramePr>
          <p:xfrm>
            <a:off x="3270079" y="3191035"/>
            <a:ext cx="322586" cy="385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3" name="Equation" r:id="rId30" imgW="203112" imgH="241195" progId="Equation.DSMT4">
                    <p:embed/>
                  </p:oleObj>
                </mc:Choice>
                <mc:Fallback>
                  <p:oleObj name="Equation" r:id="rId30" imgW="203112" imgH="241195" progId="Equation.DSMT4">
                    <p:embed/>
                    <p:pic>
                      <p:nvPicPr>
                        <p:cNvPr id="0" name="物件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079" y="3191035"/>
                          <a:ext cx="322586" cy="385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" name="群組 73"/>
          <p:cNvGrpSpPr>
            <a:grpSpLocks/>
          </p:cNvGrpSpPr>
          <p:nvPr/>
        </p:nvGrpSpPr>
        <p:grpSpPr bwMode="auto">
          <a:xfrm>
            <a:off x="6416675" y="2330450"/>
            <a:ext cx="1735138" cy="708025"/>
            <a:chOff x="3240088" y="2266673"/>
            <a:chExt cx="1735265" cy="709183"/>
          </a:xfrm>
        </p:grpSpPr>
        <p:cxnSp>
          <p:nvCxnSpPr>
            <p:cNvPr id="10263" name="直線單箭頭接點 59"/>
            <p:cNvCxnSpPr>
              <a:cxnSpLocks noChangeShapeType="1"/>
            </p:cNvCxnSpPr>
            <p:nvPr/>
          </p:nvCxnSpPr>
          <p:spPr bwMode="auto">
            <a:xfrm flipV="1">
              <a:off x="4370482" y="2602919"/>
              <a:ext cx="300779" cy="372937"/>
            </a:xfrm>
            <a:prstGeom prst="straightConnector1">
              <a:avLst/>
            </a:prstGeom>
            <a:noFill/>
            <a:ln w="6350" algn="ctr">
              <a:solidFill>
                <a:srgbClr val="0591C3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64" name="直線單箭頭接點 60"/>
            <p:cNvCxnSpPr>
              <a:cxnSpLocks noChangeShapeType="1"/>
            </p:cNvCxnSpPr>
            <p:nvPr/>
          </p:nvCxnSpPr>
          <p:spPr bwMode="auto">
            <a:xfrm flipH="1">
              <a:off x="3240088" y="2602919"/>
              <a:ext cx="308171" cy="364808"/>
            </a:xfrm>
            <a:prstGeom prst="straightConnector1">
              <a:avLst/>
            </a:prstGeom>
            <a:noFill/>
            <a:ln w="6350" algn="ctr">
              <a:solidFill>
                <a:srgbClr val="0591C3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0265" name="物件 65"/>
            <p:cNvGraphicFramePr>
              <a:graphicFrameLocks noChangeAspect="1"/>
            </p:cNvGraphicFramePr>
            <p:nvPr/>
          </p:nvGraphicFramePr>
          <p:xfrm>
            <a:off x="4669473" y="2266673"/>
            <a:ext cx="305880" cy="364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4" name="Equation" r:id="rId31" imgW="203112" imgH="241195" progId="Equation.DSMT4">
                    <p:embed/>
                  </p:oleObj>
                </mc:Choice>
                <mc:Fallback>
                  <p:oleObj name="Equation" r:id="rId31" imgW="203112" imgH="241195" progId="Equation.DSMT4">
                    <p:embed/>
                    <p:pic>
                      <p:nvPicPr>
                        <p:cNvPr id="0" name="物件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9473" y="2266673"/>
                          <a:ext cx="305880" cy="364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84783-ECD9-478F-B08C-8D315E5C491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30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從主應力公式推導莫耳圓的半徑定義。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492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Principal stresses </a:t>
            </a:r>
          </a:p>
        </p:txBody>
      </p:sp>
      <p:graphicFrame>
        <p:nvGraphicFramePr>
          <p:cNvPr id="63493" name="物件 19"/>
          <p:cNvGraphicFramePr>
            <a:graphicFrameLocks noChangeAspect="1"/>
          </p:cNvGraphicFramePr>
          <p:nvPr/>
        </p:nvGraphicFramePr>
        <p:xfrm>
          <a:off x="3941763" y="1090613"/>
          <a:ext cx="31924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2" name="Equation" r:id="rId4" imgW="2159000" imgH="419100" progId="Equation.DSMT4">
                  <p:embed/>
                </p:oleObj>
              </mc:Choice>
              <mc:Fallback>
                <p:oleObj name="Equation" r:id="rId4" imgW="2159000" imgH="419100" progId="Equation.DSMT4">
                  <p:embed/>
                  <p:pic>
                    <p:nvPicPr>
                      <p:cNvPr id="0" name="物件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1090613"/>
                        <a:ext cx="31924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圓角矩形 20"/>
          <p:cNvSpPr>
            <a:spLocks noChangeArrowheads="1"/>
          </p:cNvSpPr>
          <p:nvPr/>
        </p:nvSpPr>
        <p:spPr bwMode="auto">
          <a:xfrm>
            <a:off x="2614613" y="2393950"/>
            <a:ext cx="5932487" cy="2052638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FFC9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63495" name="物件 21"/>
          <p:cNvGraphicFramePr>
            <a:graphicFrameLocks noChangeAspect="1"/>
          </p:cNvGraphicFramePr>
          <p:nvPr/>
        </p:nvGraphicFramePr>
        <p:xfrm>
          <a:off x="3711575" y="1674813"/>
          <a:ext cx="434816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3" name="Equation" r:id="rId6" imgW="2832100" imgH="419100" progId="Equation.DSMT4">
                  <p:embed/>
                </p:oleObj>
              </mc:Choice>
              <mc:Fallback>
                <p:oleObj name="Equation" r:id="rId6" imgW="2832100" imgH="419100" progId="Equation.DSMT4">
                  <p:embed/>
                  <p:pic>
                    <p:nvPicPr>
                      <p:cNvPr id="0" name="物件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1674813"/>
                        <a:ext cx="4348163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物件 1"/>
          <p:cNvGraphicFramePr>
            <a:graphicFrameLocks noChangeAspect="1"/>
          </p:cNvGraphicFramePr>
          <p:nvPr/>
        </p:nvGraphicFramePr>
        <p:xfrm>
          <a:off x="2809875" y="2762250"/>
          <a:ext cx="2016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4" name="Equation" r:id="rId8" imgW="1511300" imgH="558800" progId="Equation.DSMT4">
                  <p:embed/>
                </p:oleObj>
              </mc:Choice>
              <mc:Fallback>
                <p:oleObj name="Equation" r:id="rId8" imgW="1511300" imgH="558800" progId="Equation.DSMT4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2762250"/>
                        <a:ext cx="2016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直角三角形 17"/>
          <p:cNvSpPr>
            <a:spLocks noChangeArrowheads="1"/>
          </p:cNvSpPr>
          <p:nvPr/>
        </p:nvSpPr>
        <p:spPr bwMode="auto">
          <a:xfrm flipH="1">
            <a:off x="6616700" y="2551113"/>
            <a:ext cx="1460500" cy="1063625"/>
          </a:xfrm>
          <a:prstGeom prst="rt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1" name="物件 40"/>
          <p:cNvGraphicFramePr>
            <a:graphicFrameLocks noChangeAspect="1"/>
          </p:cNvGraphicFramePr>
          <p:nvPr/>
        </p:nvGraphicFramePr>
        <p:xfrm>
          <a:off x="6965950" y="3248025"/>
          <a:ext cx="3984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5" name="Equation" r:id="rId10" imgW="253890" imgH="241195" progId="Equation.DSMT4">
                  <p:embed/>
                </p:oleObj>
              </mc:Choice>
              <mc:Fallback>
                <p:oleObj name="Equation" r:id="rId10" imgW="253890" imgH="241195" progId="Equation.DSMT4">
                  <p:embed/>
                  <p:pic>
                    <p:nvPicPr>
                      <p:cNvPr id="0" name="物件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3248025"/>
                        <a:ext cx="39846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物件 41"/>
          <p:cNvGraphicFramePr>
            <a:graphicFrameLocks noChangeAspect="1"/>
          </p:cNvGraphicFramePr>
          <p:nvPr/>
        </p:nvGraphicFramePr>
        <p:xfrm>
          <a:off x="7146925" y="2870200"/>
          <a:ext cx="3333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6" name="Equation" r:id="rId12" imgW="228501" imgH="165028" progId="Equation.DSMT4">
                  <p:embed/>
                </p:oleObj>
              </mc:Choice>
              <mc:Fallback>
                <p:oleObj name="Equation" r:id="rId12" imgW="228501" imgH="165028" progId="Equation.DSMT4">
                  <p:embed/>
                  <p:pic>
                    <p:nvPicPr>
                      <p:cNvPr id="0" name="物件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2870200"/>
                        <a:ext cx="3333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物件 42"/>
          <p:cNvGraphicFramePr>
            <a:graphicFrameLocks noChangeAspect="1"/>
          </p:cNvGraphicFramePr>
          <p:nvPr/>
        </p:nvGraphicFramePr>
        <p:xfrm>
          <a:off x="7272338" y="3532188"/>
          <a:ext cx="9445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7" name="Equation" r:id="rId14" imgW="647700" imgH="241300" progId="Equation.DSMT4">
                  <p:embed/>
                </p:oleObj>
              </mc:Choice>
              <mc:Fallback>
                <p:oleObj name="Equation" r:id="rId14" imgW="647700" imgH="241300" progId="Equation.DSMT4">
                  <p:embed/>
                  <p:pic>
                    <p:nvPicPr>
                      <p:cNvPr id="0" name="物件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3532188"/>
                        <a:ext cx="9445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物件 43"/>
          <p:cNvGraphicFramePr>
            <a:graphicFrameLocks noChangeAspect="1"/>
          </p:cNvGraphicFramePr>
          <p:nvPr/>
        </p:nvGraphicFramePr>
        <p:xfrm>
          <a:off x="7880350" y="2944813"/>
          <a:ext cx="666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8" name="Equation" r:id="rId16" imgW="457200" imgH="241300" progId="Equation.DSMT4">
                  <p:embed/>
                </p:oleObj>
              </mc:Choice>
              <mc:Fallback>
                <p:oleObj name="Equation" r:id="rId16" imgW="457200" imgH="241300" progId="Equation.DSMT4">
                  <p:embed/>
                  <p:pic>
                    <p:nvPicPr>
                      <p:cNvPr id="0" name="物件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2944813"/>
                        <a:ext cx="6667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4848225" y="2794000"/>
          <a:ext cx="14208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9" name="Equation" r:id="rId18" imgW="939800" imgH="419100" progId="Equation.DSMT4">
                  <p:embed/>
                </p:oleObj>
              </mc:Choice>
              <mc:Fallback>
                <p:oleObj name="Equation" r:id="rId18" imgW="939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2794000"/>
                        <a:ext cx="1420813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3176588" y="3649663"/>
          <a:ext cx="27511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0" name="Equation" r:id="rId20" imgW="1485900" imgH="279400" progId="Equation.DSMT4">
                  <p:embed/>
                </p:oleObj>
              </mc:Choice>
              <mc:Fallback>
                <p:oleObj name="Equation" r:id="rId20" imgW="14859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3649663"/>
                        <a:ext cx="27511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4081463" y="1143000"/>
            <a:ext cx="238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200" b="1">
                <a:solidFill>
                  <a:srgbClr val="FF0000"/>
                </a:solidFill>
                <a:ea typeface="新細明體" panose="02020500000000000000" pitchFamily="18" charset="-120"/>
              </a:rPr>
              <a:t>2</a:t>
            </a:r>
            <a:endParaRPr lang="zh-TW" altLang="en-US" sz="1200" b="1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9" name="文字方塊 38"/>
          <p:cNvSpPr txBox="1">
            <a:spLocks noChangeArrowheads="1"/>
          </p:cNvSpPr>
          <p:nvPr/>
        </p:nvSpPr>
        <p:spPr bwMode="auto">
          <a:xfrm>
            <a:off x="5070475" y="1638300"/>
            <a:ext cx="238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200" b="1">
                <a:solidFill>
                  <a:srgbClr val="FF0000"/>
                </a:solidFill>
                <a:ea typeface="新細明體" panose="02020500000000000000" pitchFamily="18" charset="-120"/>
              </a:rPr>
              <a:t>2</a:t>
            </a:r>
            <a:endParaRPr lang="zh-TW" altLang="en-US" sz="1200" b="1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3506788" y="1743075"/>
            <a:ext cx="1749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2400">
                <a:solidFill>
                  <a:srgbClr val="FF0000"/>
                </a:solidFill>
                <a:ea typeface="新細明體" panose="02020500000000000000" pitchFamily="18" charset="-120"/>
              </a:rPr>
              <a:t>(                )</a:t>
            </a:r>
            <a:endParaRPr lang="zh-TW" altLang="en-US" sz="240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0" name="文字方塊 39"/>
          <p:cNvSpPr txBox="1">
            <a:spLocks noChangeArrowheads="1"/>
          </p:cNvSpPr>
          <p:nvPr/>
        </p:nvSpPr>
        <p:spPr bwMode="auto">
          <a:xfrm>
            <a:off x="5416550" y="1744663"/>
            <a:ext cx="285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2400">
                <a:solidFill>
                  <a:srgbClr val="7F7F7F"/>
                </a:solidFill>
                <a:ea typeface="新細明體" panose="02020500000000000000" pitchFamily="18" charset="-120"/>
              </a:rPr>
              <a:t>(                             )</a:t>
            </a:r>
            <a:endParaRPr lang="zh-TW" altLang="en-US" sz="2400">
              <a:solidFill>
                <a:srgbClr val="7F7F7F"/>
              </a:solidFill>
              <a:ea typeface="新細明體" panose="02020500000000000000" pitchFamily="18" charset="-120"/>
            </a:endParaRPr>
          </a:p>
        </p:txBody>
      </p:sp>
      <p:sp>
        <p:nvSpPr>
          <p:cNvPr id="47" name="文字方塊 46"/>
          <p:cNvSpPr txBox="1">
            <a:spLocks noChangeArrowheads="1"/>
          </p:cNvSpPr>
          <p:nvPr/>
        </p:nvSpPr>
        <p:spPr bwMode="auto">
          <a:xfrm>
            <a:off x="4392613" y="1133475"/>
            <a:ext cx="2938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2400" b="1">
                <a:solidFill>
                  <a:srgbClr val="7F7F7F"/>
                </a:solidFill>
                <a:ea typeface="新細明體" panose="02020500000000000000" pitchFamily="18" charset="-120"/>
              </a:rPr>
              <a:t>(                              )</a:t>
            </a:r>
            <a:endParaRPr lang="zh-TW" altLang="en-US" sz="2400" b="1">
              <a:solidFill>
                <a:srgbClr val="7F7F7F"/>
              </a:solidFill>
              <a:ea typeface="新細明體" panose="02020500000000000000" pitchFamily="18" charset="-120"/>
            </a:endParaRPr>
          </a:p>
        </p:txBody>
      </p: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7110413" y="1096963"/>
            <a:ext cx="238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200" b="1">
                <a:solidFill>
                  <a:srgbClr val="7F7F7F"/>
                </a:solidFill>
                <a:ea typeface="新細明體" panose="02020500000000000000" pitchFamily="18" charset="-120"/>
              </a:rPr>
              <a:t>2</a:t>
            </a:r>
            <a:endParaRPr lang="zh-TW" altLang="en-US" sz="1200" b="1">
              <a:solidFill>
                <a:srgbClr val="7F7F7F"/>
              </a:solidFill>
              <a:ea typeface="新細明體" panose="02020500000000000000" pitchFamily="18" charset="-120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8101013" y="1687513"/>
            <a:ext cx="238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200" b="1">
                <a:solidFill>
                  <a:srgbClr val="7F7F7F"/>
                </a:solidFill>
                <a:ea typeface="新細明體" panose="02020500000000000000" pitchFamily="18" charset="-120"/>
              </a:rPr>
              <a:t>2</a:t>
            </a:r>
            <a:endParaRPr lang="zh-TW" altLang="en-US" sz="1200" b="1">
              <a:solidFill>
                <a:srgbClr val="7F7F7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9" grpId="0"/>
      <p:bldP spid="3" grpId="0"/>
      <p:bldP spid="40" grpId="0"/>
      <p:bldP spid="47" grpId="0"/>
      <p:bldP spid="48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31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耳圓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的定義。橫軸為正向應力，縱軸為剪應力，圓上每一點都代表物體某角度斜面的力分布。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Mohr’s Circle </a:t>
            </a:r>
          </a:p>
        </p:txBody>
      </p:sp>
      <p:graphicFrame>
        <p:nvGraphicFramePr>
          <p:cNvPr id="61448" name="物件 1"/>
          <p:cNvGraphicFramePr>
            <a:graphicFrameLocks noChangeAspect="1"/>
          </p:cNvGraphicFramePr>
          <p:nvPr/>
        </p:nvGraphicFramePr>
        <p:xfrm>
          <a:off x="2366963" y="1774825"/>
          <a:ext cx="20224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6" name="Equation" r:id="rId4" imgW="1511300" imgH="558800" progId="Equation.DSMT4">
                  <p:embed/>
                </p:oleObj>
              </mc:Choice>
              <mc:Fallback>
                <p:oleObj name="Equation" r:id="rId4" imgW="1511300" imgH="558800" progId="Equation.DSMT4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1774825"/>
                        <a:ext cx="20224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/>
        </p:nvGraphicFramePr>
        <p:xfrm>
          <a:off x="5207000" y="2852738"/>
          <a:ext cx="11160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7" name="Equation" r:id="rId6" imgW="939800" imgH="419100" progId="Equation.DSMT4">
                  <p:embed/>
                </p:oleObj>
              </mc:Choice>
              <mc:Fallback>
                <p:oleObj name="Equation" r:id="rId6" imgW="939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2852738"/>
                        <a:ext cx="1116013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3924300" y="901700"/>
          <a:ext cx="27511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8" name="Equation" r:id="rId8" imgW="1485900" imgH="279400" progId="Equation.DSMT4">
                  <p:embed/>
                </p:oleObj>
              </mc:Choice>
              <mc:Fallback>
                <p:oleObj name="Equation" r:id="rId8" imgW="14859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01700"/>
                        <a:ext cx="27511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圓角矩形 20"/>
          <p:cNvSpPr>
            <a:spLocks noChangeArrowheads="1"/>
          </p:cNvSpPr>
          <p:nvPr/>
        </p:nvSpPr>
        <p:spPr bwMode="auto">
          <a:xfrm>
            <a:off x="3599891" y="846138"/>
            <a:ext cx="3384377" cy="609488"/>
          </a:xfrm>
          <a:prstGeom prst="roundRect">
            <a:avLst>
              <a:gd name="adj" fmla="val 30417"/>
            </a:avLst>
          </a:prstGeom>
          <a:noFill/>
          <a:ln w="28575" algn="ctr">
            <a:solidFill>
              <a:srgbClr val="CCFF99"/>
            </a:solidFill>
            <a:round/>
            <a:headEnd/>
            <a:tailEnd/>
          </a:ln>
          <a:effectLst>
            <a:glow rad="139700">
              <a:srgbClr val="CCFF99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cxnSp>
        <p:nvCxnSpPr>
          <p:cNvPr id="5" name="直線單箭頭接點 4"/>
          <p:cNvCxnSpPr>
            <a:cxnSpLocks noChangeShapeType="1"/>
          </p:cNvCxnSpPr>
          <p:nvPr/>
        </p:nvCxnSpPr>
        <p:spPr bwMode="auto">
          <a:xfrm>
            <a:off x="4762500" y="1743075"/>
            <a:ext cx="0" cy="147637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單箭頭接點 27"/>
          <p:cNvCxnSpPr>
            <a:cxnSpLocks noChangeShapeType="1"/>
          </p:cNvCxnSpPr>
          <p:nvPr/>
        </p:nvCxnSpPr>
        <p:spPr bwMode="auto">
          <a:xfrm rot="-5400000">
            <a:off x="6381751" y="771525"/>
            <a:ext cx="0" cy="37433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5589588" y="1671638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8261350" y="2516188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9" name="Equation" r:id="rId10" imgW="139518" imgH="126835" progId="Equation.DSMT4">
                  <p:embed/>
                </p:oleObj>
              </mc:Choice>
              <mc:Fallback>
                <p:oleObj name="Equation" r:id="rId10" imgW="139518" imgH="126835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1350" y="2516188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/>
        </p:nvGraphicFramePr>
        <p:xfrm>
          <a:off x="4389438" y="3224213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0" name="Equation" r:id="rId12" imgW="126725" imgH="126725" progId="Equation.DSMT4">
                  <p:embed/>
                </p:oleObj>
              </mc:Choice>
              <mc:Fallback>
                <p:oleObj name="Equation" r:id="rId12" imgW="126725" imgH="126725" progId="Equation.DSMT4">
                  <p:embed/>
                  <p:pic>
                    <p:nvPicPr>
                      <p:cNvPr id="0" name="物件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3224213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單箭頭接點 8"/>
          <p:cNvCxnSpPr>
            <a:cxnSpLocks noChangeShapeType="1"/>
          </p:cNvCxnSpPr>
          <p:nvPr/>
        </p:nvCxnSpPr>
        <p:spPr bwMode="auto">
          <a:xfrm flipV="1">
            <a:off x="6602413" y="2063750"/>
            <a:ext cx="752475" cy="596900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426200" y="22733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51" name="直線接點 50"/>
          <p:cNvCxnSpPr/>
          <p:nvPr/>
        </p:nvCxnSpPr>
        <p:spPr bwMode="auto">
          <a:xfrm rot="5400000" flipH="1">
            <a:off x="7048327" y="2589786"/>
            <a:ext cx="61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53" name="直線接點 52"/>
          <p:cNvCxnSpPr/>
          <p:nvPr/>
        </p:nvCxnSpPr>
        <p:spPr bwMode="auto">
          <a:xfrm rot="5400000" flipH="1">
            <a:off x="7120327" y="2373754"/>
            <a:ext cx="46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29604"/>
              </p:ext>
            </p:extLst>
          </p:nvPr>
        </p:nvGraphicFramePr>
        <p:xfrm>
          <a:off x="7643813" y="2184400"/>
          <a:ext cx="3238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1" name="Equation" r:id="rId14" imgW="279360" imgH="241200" progId="Equation.DSMT4">
                  <p:embed/>
                </p:oleObj>
              </mc:Choice>
              <mc:Fallback>
                <p:oleObj name="Equation" r:id="rId14" imgW="279360" imgH="241200" progId="Equation.DSMT4">
                  <p:embed/>
                  <p:pic>
                    <p:nvPicPr>
                      <p:cNvPr id="0" name="物件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184400"/>
                        <a:ext cx="3238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物件 53"/>
          <p:cNvGraphicFramePr>
            <a:graphicFrameLocks noChangeAspect="1"/>
          </p:cNvGraphicFramePr>
          <p:nvPr/>
        </p:nvGraphicFramePr>
        <p:xfrm>
          <a:off x="6670675" y="2862263"/>
          <a:ext cx="6238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2" name="Equation" r:id="rId16" imgW="520700" imgH="419100" progId="Equation.DSMT4">
                  <p:embed/>
                </p:oleObj>
              </mc:Choice>
              <mc:Fallback>
                <p:oleObj name="Equation" r:id="rId16" imgW="520700" imgH="419100" progId="Equation.DSMT4">
                  <p:embed/>
                  <p:pic>
                    <p:nvPicPr>
                      <p:cNvPr id="0" name="物件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75" y="2862263"/>
                        <a:ext cx="6238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接點 20"/>
          <p:cNvCxnSpPr>
            <a:cxnSpLocks noChangeShapeType="1"/>
          </p:cNvCxnSpPr>
          <p:nvPr/>
        </p:nvCxnSpPr>
        <p:spPr bwMode="auto">
          <a:xfrm flipV="1">
            <a:off x="7354888" y="2319338"/>
            <a:ext cx="325437" cy="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線接點 55"/>
          <p:cNvCxnSpPr/>
          <p:nvPr/>
        </p:nvCxnSpPr>
        <p:spPr bwMode="auto">
          <a:xfrm flipH="1">
            <a:off x="4762039" y="1995686"/>
            <a:ext cx="25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graphicFrame>
        <p:nvGraphicFramePr>
          <p:cNvPr id="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825738"/>
              </p:ext>
            </p:extLst>
          </p:nvPr>
        </p:nvGraphicFramePr>
        <p:xfrm>
          <a:off x="5837238" y="2019300"/>
          <a:ext cx="2381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3" name="Equation" r:id="rId18" imgW="203040" imgH="228600" progId="Equation.DSMT4">
                  <p:embed/>
                </p:oleObj>
              </mc:Choice>
              <mc:Fallback>
                <p:oleObj name="Equation" r:id="rId18" imgW="2030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2019300"/>
                        <a:ext cx="2381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4656138" y="3267075"/>
            <a:ext cx="800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向下為正</a:t>
            </a:r>
          </a:p>
        </p:txBody>
      </p:sp>
      <p:sp>
        <p:nvSpPr>
          <p:cNvPr id="58" name="文字方塊 57"/>
          <p:cNvSpPr txBox="1">
            <a:spLocks noChangeArrowheads="1"/>
          </p:cNvSpPr>
          <p:nvPr/>
        </p:nvSpPr>
        <p:spPr bwMode="auto">
          <a:xfrm>
            <a:off x="7997825" y="2306638"/>
            <a:ext cx="800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2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向右為正</a:t>
            </a:r>
          </a:p>
        </p:txBody>
      </p:sp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6353175" y="2139950"/>
          <a:ext cx="5080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4" name="Equation" r:id="rId20" imgW="508000" imgH="228600" progId="Equation.DSMT4">
                  <p:embed/>
                </p:oleObj>
              </mc:Choice>
              <mc:Fallback>
                <p:oleObj name="Equation" r:id="rId20" imgW="508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2139950"/>
                        <a:ext cx="5080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7585075" y="182403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5" name="Equation" r:id="rId22" imgW="583947" imgH="241195" progId="Equation.DSMT4">
                  <p:embed/>
                </p:oleObj>
              </mc:Choice>
              <mc:Fallback>
                <p:oleObj name="Equation" r:id="rId22" imgW="583947" imgH="24119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182403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字方塊 60"/>
          <p:cNvSpPr txBox="1">
            <a:spLocks noChangeArrowheads="1"/>
          </p:cNvSpPr>
          <p:nvPr/>
        </p:nvSpPr>
        <p:spPr bwMode="auto">
          <a:xfrm>
            <a:off x="7377113" y="17478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63" name="文字方塊 62"/>
          <p:cNvSpPr txBox="1">
            <a:spLocks noChangeArrowheads="1"/>
          </p:cNvSpPr>
          <p:nvPr/>
        </p:nvSpPr>
        <p:spPr bwMode="auto">
          <a:xfrm>
            <a:off x="6892925" y="2273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0070C0"/>
                </a:solidFill>
                <a:ea typeface="新細明體" panose="02020500000000000000" pitchFamily="18" charset="-120"/>
              </a:rPr>
              <a:t>R</a:t>
            </a:r>
            <a:endParaRPr lang="zh-TW" altLang="en-US" b="1">
              <a:solidFill>
                <a:srgbClr val="0070C0"/>
              </a:solidFill>
              <a:ea typeface="新細明體" panose="02020500000000000000" pitchFamily="18" charset="-120"/>
            </a:endParaRPr>
          </a:p>
        </p:txBody>
      </p:sp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2195513" y="1419225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莫耳圓半徑</a:t>
            </a:r>
          </a:p>
        </p:txBody>
      </p:sp>
      <p:graphicFrame>
        <p:nvGraphicFramePr>
          <p:cNvPr id="65" name="Object 8"/>
          <p:cNvGraphicFramePr>
            <a:graphicFrameLocks noChangeAspect="1"/>
          </p:cNvGraphicFramePr>
          <p:nvPr/>
        </p:nvGraphicFramePr>
        <p:xfrm>
          <a:off x="2366963" y="2820988"/>
          <a:ext cx="1098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6" name="Equation" r:id="rId24" imgW="647700" imgH="228600" progId="Equation.DSMT4">
                  <p:embed/>
                </p:oleObj>
              </mc:Choice>
              <mc:Fallback>
                <p:oleObj name="Equation" r:id="rId24" imgW="6477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2820988"/>
                        <a:ext cx="1098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2182813" y="2540000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莫耳圓圓心</a:t>
            </a:r>
          </a:p>
        </p:txBody>
      </p:sp>
      <p:sp>
        <p:nvSpPr>
          <p:cNvPr id="67" name="文字方塊 66"/>
          <p:cNvSpPr txBox="1">
            <a:spLocks noChangeArrowheads="1"/>
          </p:cNvSpPr>
          <p:nvPr/>
        </p:nvSpPr>
        <p:spPr bwMode="auto">
          <a:xfrm>
            <a:off x="2179638" y="3351213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主應力代表位置</a:t>
            </a:r>
          </a:p>
        </p:txBody>
      </p:sp>
      <p:sp>
        <p:nvSpPr>
          <p:cNvPr id="68" name="文字方塊 67"/>
          <p:cNvSpPr txBox="1">
            <a:spLocks noChangeArrowheads="1"/>
          </p:cNvSpPr>
          <p:nvPr/>
        </p:nvSpPr>
        <p:spPr bwMode="auto">
          <a:xfrm>
            <a:off x="7543800" y="2608263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B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39" name="物件 1"/>
          <p:cNvGraphicFramePr>
            <a:graphicFrameLocks noChangeAspect="1"/>
          </p:cNvGraphicFramePr>
          <p:nvPr/>
        </p:nvGraphicFramePr>
        <p:xfrm>
          <a:off x="2292350" y="3651250"/>
          <a:ext cx="354171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7" name="Equation" r:id="rId26" imgW="2806700" imgH="558800" progId="Equation.DSMT4">
                  <p:embed/>
                </p:oleObj>
              </mc:Choice>
              <mc:Fallback>
                <p:oleObj name="Equation" r:id="rId26" imgW="2806700" imgH="558800" progId="Equation.DSMT4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3651250"/>
                        <a:ext cx="354171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/>
        </p:nvGraphicFramePr>
        <p:xfrm>
          <a:off x="2292350" y="4464050"/>
          <a:ext cx="1173163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8" name="Equation" r:id="rId28" imgW="1663700" imgH="381000" progId="Equation.DSMT4">
                  <p:embed/>
                </p:oleObj>
              </mc:Choice>
              <mc:Fallback>
                <p:oleObj name="Equation" r:id="rId28" imgW="1663700" imgH="38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4464050"/>
                        <a:ext cx="1173163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3527425" y="4408488"/>
          <a:ext cx="1235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9" name="Equation" r:id="rId30" imgW="889000" imgH="228600" progId="Equation.DSMT4">
                  <p:embed/>
                </p:oleObj>
              </mc:Choice>
              <mc:Fallback>
                <p:oleObj name="Equation" r:id="rId30" imgW="889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408488"/>
                        <a:ext cx="12350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5003800" y="4408488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20" name="Equation" r:id="rId32" imgW="1181100" imgH="228600" progId="Equation.DSMT4">
                  <p:embed/>
                </p:oleObj>
              </mc:Choice>
              <mc:Fallback>
                <p:oleObj name="Equation" r:id="rId32" imgW="11811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408488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接點 43"/>
          <p:cNvCxnSpPr/>
          <p:nvPr/>
        </p:nvCxnSpPr>
        <p:spPr bwMode="auto">
          <a:xfrm flipH="1">
            <a:off x="4762039" y="278777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47" name="直線接點 46"/>
          <p:cNvCxnSpPr/>
          <p:nvPr/>
        </p:nvCxnSpPr>
        <p:spPr bwMode="auto">
          <a:xfrm flipH="1">
            <a:off x="6634367" y="2787774"/>
            <a:ext cx="68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48" name="直線接點 47"/>
          <p:cNvCxnSpPr/>
          <p:nvPr/>
        </p:nvCxnSpPr>
        <p:spPr bwMode="auto">
          <a:xfrm rot="5400000" flipH="1">
            <a:off x="6490243" y="2793124"/>
            <a:ext cx="21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5292080" y="2355726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D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22" grpId="0"/>
      <p:bldP spid="58" grpId="0"/>
      <p:bldP spid="61" grpId="0"/>
      <p:bldP spid="63" grpId="0"/>
      <p:bldP spid="64" grpId="0"/>
      <p:bldP spid="66" grpId="0"/>
      <p:bldP spid="67" grpId="0"/>
      <p:bldP spid="68" grpId="0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A6B27A-E615-497B-B60E-6CC133333A0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32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耳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圓上相異點的旋轉角度是實際物體旋轉的兩倍。可以應用到主應力位置和最大剪應力位置上。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588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Mohr’s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Circle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Principle Stress 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18101"/>
              </p:ext>
            </p:extLst>
          </p:nvPr>
        </p:nvGraphicFramePr>
        <p:xfrm>
          <a:off x="5004593" y="2801006"/>
          <a:ext cx="11160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6" name="Equation" r:id="rId4" imgW="939800" imgH="419100" progId="Equation.DSMT4">
                  <p:embed/>
                </p:oleObj>
              </mc:Choice>
              <mc:Fallback>
                <p:oleObj name="Equation" r:id="rId4" imgW="939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593" y="2801006"/>
                        <a:ext cx="1116013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8"/>
          <p:cNvGraphicFramePr>
            <a:graphicFrameLocks noChangeAspect="1"/>
          </p:cNvGraphicFramePr>
          <p:nvPr/>
        </p:nvGraphicFramePr>
        <p:xfrm>
          <a:off x="3924300" y="901700"/>
          <a:ext cx="27511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7" name="Equation" r:id="rId6" imgW="1485900" imgH="279400" progId="Equation.DSMT4">
                  <p:embed/>
                </p:oleObj>
              </mc:Choice>
              <mc:Fallback>
                <p:oleObj name="Equation" r:id="rId6" imgW="1485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01700"/>
                        <a:ext cx="27511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圓角矩形 20"/>
          <p:cNvSpPr>
            <a:spLocks noChangeArrowheads="1"/>
          </p:cNvSpPr>
          <p:nvPr/>
        </p:nvSpPr>
        <p:spPr bwMode="auto">
          <a:xfrm>
            <a:off x="3599891" y="846138"/>
            <a:ext cx="3384377" cy="609488"/>
          </a:xfrm>
          <a:prstGeom prst="roundRect">
            <a:avLst>
              <a:gd name="adj" fmla="val 30417"/>
            </a:avLst>
          </a:prstGeom>
          <a:noFill/>
          <a:ln w="28575" algn="ctr">
            <a:solidFill>
              <a:srgbClr val="CCFF99"/>
            </a:solidFill>
            <a:round/>
            <a:headEnd/>
            <a:tailEnd/>
          </a:ln>
          <a:effectLst>
            <a:glow rad="139700">
              <a:srgbClr val="CCFF99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cxnSp>
        <p:nvCxnSpPr>
          <p:cNvPr id="5" name="直線單箭頭接點 4"/>
          <p:cNvCxnSpPr>
            <a:cxnSpLocks noChangeShapeType="1"/>
          </p:cNvCxnSpPr>
          <p:nvPr/>
        </p:nvCxnSpPr>
        <p:spPr bwMode="auto">
          <a:xfrm>
            <a:off x="4762500" y="1743075"/>
            <a:ext cx="0" cy="147637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單箭頭接點 27"/>
          <p:cNvCxnSpPr>
            <a:cxnSpLocks noChangeShapeType="1"/>
          </p:cNvCxnSpPr>
          <p:nvPr/>
        </p:nvCxnSpPr>
        <p:spPr bwMode="auto">
          <a:xfrm rot="-5400000">
            <a:off x="6381751" y="771525"/>
            <a:ext cx="0" cy="37433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5589588" y="1671638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8261350" y="2516188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8" name="Equation" r:id="rId8" imgW="139518" imgH="126835" progId="Equation.DSMT4">
                  <p:embed/>
                </p:oleObj>
              </mc:Choice>
              <mc:Fallback>
                <p:oleObj name="Equation" r:id="rId8" imgW="139518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1350" y="2516188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/>
        </p:nvGraphicFramePr>
        <p:xfrm>
          <a:off x="4579938" y="3224213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9" name="Equation" r:id="rId10" imgW="126725" imgH="126725" progId="Equation.DSMT4">
                  <p:embed/>
                </p:oleObj>
              </mc:Choice>
              <mc:Fallback>
                <p:oleObj name="Equation" r:id="rId10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3224213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單箭頭接點 8"/>
          <p:cNvCxnSpPr>
            <a:cxnSpLocks noChangeShapeType="1"/>
          </p:cNvCxnSpPr>
          <p:nvPr/>
        </p:nvCxnSpPr>
        <p:spPr bwMode="auto">
          <a:xfrm flipV="1">
            <a:off x="6602413" y="2063750"/>
            <a:ext cx="752475" cy="596900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426200" y="22733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60" name="Object 9"/>
          <p:cNvGraphicFramePr>
            <a:graphicFrameLocks noChangeAspect="1"/>
          </p:cNvGraphicFramePr>
          <p:nvPr/>
        </p:nvGraphicFramePr>
        <p:xfrm>
          <a:off x="7585075" y="182403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0" name="Equation" r:id="rId12" imgW="583947" imgH="241195" progId="Equation.DSMT4">
                  <p:embed/>
                </p:oleObj>
              </mc:Choice>
              <mc:Fallback>
                <p:oleObj name="Equation" r:id="rId12" imgW="58394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182403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字方塊 60"/>
          <p:cNvSpPr txBox="1">
            <a:spLocks noChangeArrowheads="1"/>
          </p:cNvSpPr>
          <p:nvPr/>
        </p:nvSpPr>
        <p:spPr bwMode="auto">
          <a:xfrm>
            <a:off x="7377113" y="17478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68" name="文字方塊 67"/>
          <p:cNvSpPr txBox="1">
            <a:spLocks noChangeArrowheads="1"/>
          </p:cNvSpPr>
          <p:nvPr/>
        </p:nvSpPr>
        <p:spPr bwMode="auto">
          <a:xfrm>
            <a:off x="7543800" y="2608263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B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5292080" y="2355726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D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44" name="弧形 43"/>
          <p:cNvSpPr/>
          <p:nvPr/>
        </p:nvSpPr>
        <p:spPr bwMode="auto">
          <a:xfrm rot="3033954">
            <a:off x="6302375" y="2092325"/>
            <a:ext cx="914400" cy="914400"/>
          </a:xfrm>
          <a:prstGeom prst="arc">
            <a:avLst>
              <a:gd name="adj1" fmla="val 16200000"/>
              <a:gd name="adj2" fmla="val 19435493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47" name="弧形 46"/>
          <p:cNvSpPr/>
          <p:nvPr/>
        </p:nvSpPr>
        <p:spPr bwMode="auto">
          <a:xfrm rot="879198" flipH="1" flipV="1">
            <a:off x="6115254" y="2277847"/>
            <a:ext cx="914400" cy="914400"/>
          </a:xfrm>
          <a:prstGeom prst="arc">
            <a:avLst>
              <a:gd name="adj1" fmla="val 7306482"/>
              <a:gd name="adj2" fmla="val 21374971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2582033" y="4197663"/>
            <a:ext cx="30075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點應力位置旋轉到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主應力面上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</a:t>
            </a:r>
            <a:endParaRPr lang="zh-TW" altLang="en-US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617" name="文字方塊 1"/>
          <p:cNvSpPr txBox="1">
            <a:spLocks noChangeArrowheads="1"/>
          </p:cNvSpPr>
          <p:nvPr/>
        </p:nvSpPr>
        <p:spPr bwMode="auto">
          <a:xfrm>
            <a:off x="5765247" y="2312718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順時針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619" name="文字方塊 51"/>
          <p:cNvSpPr txBox="1">
            <a:spLocks noChangeArrowheads="1"/>
          </p:cNvSpPr>
          <p:nvPr/>
        </p:nvSpPr>
        <p:spPr bwMode="auto">
          <a:xfrm>
            <a:off x="5620310" y="3856779"/>
            <a:ext cx="229742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   </a:t>
            </a:r>
            <a:r>
              <a:rPr lang="en-US" altLang="zh-TW" sz="1400" b="1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2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: A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位置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時針旋轉</a:t>
            </a:r>
            <a:r>
              <a:rPr lang="el-GR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θ</a:t>
            </a:r>
            <a:r>
              <a:rPr lang="en-US" altLang="zh-TW" sz="1400" b="1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P2</a:t>
            </a:r>
          </a:p>
          <a:p>
            <a:pPr>
              <a:spcBef>
                <a:spcPts val="600"/>
              </a:spcBef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   </a:t>
            </a:r>
            <a:r>
              <a:rPr lang="en-US" altLang="zh-TW" sz="1400" b="1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1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: A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位置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順時針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旋轉</a:t>
            </a:r>
            <a:r>
              <a:rPr lang="el-GR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θ</a:t>
            </a:r>
            <a:r>
              <a:rPr lang="en-US" altLang="zh-TW" sz="1400" b="1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P1</a:t>
            </a:r>
            <a:endParaRPr lang="en-US" altLang="zh-TW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直線接點 45"/>
          <p:cNvCxnSpPr/>
          <p:nvPr/>
        </p:nvCxnSpPr>
        <p:spPr bwMode="auto">
          <a:xfrm flipH="1">
            <a:off x="4762039" y="278777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50" name="直線接點 49"/>
          <p:cNvCxnSpPr/>
          <p:nvPr/>
        </p:nvCxnSpPr>
        <p:spPr bwMode="auto">
          <a:xfrm rot="5400000" flipH="1">
            <a:off x="6490243" y="2793124"/>
            <a:ext cx="21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21748"/>
              </p:ext>
            </p:extLst>
          </p:nvPr>
        </p:nvGraphicFramePr>
        <p:xfrm>
          <a:off x="7527919" y="2136269"/>
          <a:ext cx="4492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1" name="Equation" r:id="rId14" imgW="279360" imgH="241200" progId="Equation.DSMT4">
                  <p:embed/>
                </p:oleObj>
              </mc:Choice>
              <mc:Fallback>
                <p:oleObj name="Equation" r:id="rId14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19" y="2136269"/>
                        <a:ext cx="4492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847330"/>
              </p:ext>
            </p:extLst>
          </p:nvPr>
        </p:nvGraphicFramePr>
        <p:xfrm>
          <a:off x="6404160" y="3166487"/>
          <a:ext cx="4889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2" name="Equation" r:id="rId16" imgW="304560" imgH="241200" progId="Equation.DSMT4">
                  <p:embed/>
                </p:oleObj>
              </mc:Choice>
              <mc:Fallback>
                <p:oleObj name="Equation" r:id="rId1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4160" y="3166487"/>
                        <a:ext cx="4889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1759"/>
              </p:ext>
            </p:extLst>
          </p:nvPr>
        </p:nvGraphicFramePr>
        <p:xfrm>
          <a:off x="5076056" y="2309875"/>
          <a:ext cx="2857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3"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309875"/>
                        <a:ext cx="2857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85340"/>
              </p:ext>
            </p:extLst>
          </p:nvPr>
        </p:nvGraphicFramePr>
        <p:xfrm>
          <a:off x="7812880" y="2608263"/>
          <a:ext cx="2651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4" name="Equation" r:id="rId20" imgW="164880" imgH="228600" progId="Equation.DSMT4">
                  <p:embed/>
                </p:oleObj>
              </mc:Choice>
              <mc:Fallback>
                <p:oleObj name="Equation" r:id="rId2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880" y="2608263"/>
                        <a:ext cx="2651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圓角矩形 51"/>
          <p:cNvSpPr/>
          <p:nvPr/>
        </p:nvSpPr>
        <p:spPr bwMode="auto">
          <a:xfrm rot="19705131">
            <a:off x="2880306" y="2484719"/>
            <a:ext cx="693738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53" name="群組 104"/>
          <p:cNvGrpSpPr>
            <a:grpSpLocks/>
          </p:cNvGrpSpPr>
          <p:nvPr/>
        </p:nvGrpSpPr>
        <p:grpSpPr bwMode="auto">
          <a:xfrm rot="19705131" flipH="1">
            <a:off x="3253369" y="1971956"/>
            <a:ext cx="0" cy="1700213"/>
            <a:chOff x="4347782" y="1767040"/>
            <a:chExt cx="3309710" cy="2576947"/>
          </a:xfrm>
        </p:grpSpPr>
        <p:cxnSp>
          <p:nvCxnSpPr>
            <p:cNvPr id="55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482" y="2134340"/>
              <a:ext cx="734599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7290191" y="3976687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7" name="群組 107"/>
          <p:cNvGrpSpPr>
            <a:grpSpLocks/>
          </p:cNvGrpSpPr>
          <p:nvPr/>
        </p:nvGrpSpPr>
        <p:grpSpPr bwMode="auto">
          <a:xfrm rot="19705131">
            <a:off x="2334206" y="2819681"/>
            <a:ext cx="1793875" cy="17463"/>
            <a:chOff x="2915657" y="2917307"/>
            <a:chExt cx="2840059" cy="7875"/>
          </a:xfrm>
        </p:grpSpPr>
        <p:cxnSp>
          <p:nvCxnSpPr>
            <p:cNvPr id="58" name="直線單箭頭接點 40"/>
            <p:cNvCxnSpPr>
              <a:cxnSpLocks noChangeShapeType="1"/>
            </p:cNvCxnSpPr>
            <p:nvPr/>
          </p:nvCxnSpPr>
          <p:spPr bwMode="auto">
            <a:xfrm>
              <a:off x="4901061" y="2925182"/>
              <a:ext cx="85465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線單箭頭接點 48"/>
            <p:cNvCxnSpPr>
              <a:cxnSpLocks noChangeShapeType="1"/>
            </p:cNvCxnSpPr>
            <p:nvPr/>
          </p:nvCxnSpPr>
          <p:spPr bwMode="auto">
            <a:xfrm flipH="1">
              <a:off x="2915657" y="2917307"/>
              <a:ext cx="85465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線接點 12"/>
          <p:cNvCxnSpPr>
            <a:cxnSpLocks noChangeShapeType="1"/>
          </p:cNvCxnSpPr>
          <p:nvPr/>
        </p:nvCxnSpPr>
        <p:spPr bwMode="auto">
          <a:xfrm flipH="1" flipV="1">
            <a:off x="3213681" y="2840319"/>
            <a:ext cx="9731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弧形 62"/>
          <p:cNvSpPr/>
          <p:nvPr/>
        </p:nvSpPr>
        <p:spPr bwMode="auto">
          <a:xfrm rot="3831918">
            <a:off x="2570704" y="2180784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none" w="sm" len="sm"/>
            <a:tailEnd type="arrow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64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3009"/>
              </p:ext>
            </p:extLst>
          </p:nvPr>
        </p:nvGraphicFramePr>
        <p:xfrm>
          <a:off x="3922272" y="2391937"/>
          <a:ext cx="294937" cy="36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5" name="Equation" r:id="rId22" imgW="203024" imgH="253780" progId="Equation.DSMT4">
                  <p:embed/>
                </p:oleObj>
              </mc:Choice>
              <mc:Fallback>
                <p:oleObj name="Equation" r:id="rId22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272" y="2391937"/>
                        <a:ext cx="294937" cy="368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直線接點 12"/>
          <p:cNvCxnSpPr>
            <a:cxnSpLocks noChangeShapeType="1"/>
          </p:cNvCxnSpPr>
          <p:nvPr/>
        </p:nvCxnSpPr>
        <p:spPr bwMode="auto">
          <a:xfrm flipV="1">
            <a:off x="3226489" y="2859870"/>
            <a:ext cx="0" cy="79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5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92825"/>
              </p:ext>
            </p:extLst>
          </p:nvPr>
        </p:nvGraphicFramePr>
        <p:xfrm>
          <a:off x="3645700" y="3077506"/>
          <a:ext cx="3302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6" name="Equation" r:id="rId24" imgW="228600" imgH="241200" progId="Equation.DSMT4">
                  <p:embed/>
                </p:oleObj>
              </mc:Choice>
              <mc:Fallback>
                <p:oleObj name="Equation" r:id="rId24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700" y="3077506"/>
                        <a:ext cx="3302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弧形 65"/>
          <p:cNvSpPr/>
          <p:nvPr/>
        </p:nvSpPr>
        <p:spPr bwMode="auto">
          <a:xfrm rot="8263477">
            <a:off x="2435562" y="2257702"/>
            <a:ext cx="1297047" cy="1285191"/>
          </a:xfrm>
          <a:prstGeom prst="arc">
            <a:avLst>
              <a:gd name="adj1" fmla="val 11805284"/>
              <a:gd name="adj2" fmla="val 17800112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none" w="sm" len="sm"/>
            <a:tailEnd type="arrow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757120"/>
              </p:ext>
            </p:extLst>
          </p:nvPr>
        </p:nvGraphicFramePr>
        <p:xfrm>
          <a:off x="2635250" y="1728788"/>
          <a:ext cx="3254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7" name="Equation" r:id="rId26" imgW="203040" imgH="228600" progId="Equation.DSMT4">
                  <p:embed/>
                </p:oleObj>
              </mc:Choice>
              <mc:Fallback>
                <p:oleObj name="Equation" r:id="rId2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1728788"/>
                        <a:ext cx="3254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7712"/>
              </p:ext>
            </p:extLst>
          </p:nvPr>
        </p:nvGraphicFramePr>
        <p:xfrm>
          <a:off x="3994150" y="1954213"/>
          <a:ext cx="306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8" name="Equation" r:id="rId28" imgW="190440" imgH="228600" progId="Equation.DSMT4">
                  <p:embed/>
                </p:oleObj>
              </mc:Choice>
              <mc:Fallback>
                <p:oleObj name="Equation" r:id="rId28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954213"/>
                        <a:ext cx="306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文字方塊 70"/>
          <p:cNvSpPr txBox="1">
            <a:spLocks noChangeArrowheads="1"/>
          </p:cNvSpPr>
          <p:nvPr/>
        </p:nvSpPr>
        <p:spPr bwMode="auto">
          <a:xfrm>
            <a:off x="3050800" y="264352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63838"/>
              </p:ext>
            </p:extLst>
          </p:nvPr>
        </p:nvGraphicFramePr>
        <p:xfrm>
          <a:off x="4205945" y="2660650"/>
          <a:ext cx="2651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9" name="Equation" r:id="rId30" imgW="164880" imgH="228600" progId="Equation.DSMT4">
                  <p:embed/>
                </p:oleObj>
              </mc:Choice>
              <mc:Fallback>
                <p:oleObj name="Equation" r:id="rId3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945" y="2660650"/>
                        <a:ext cx="2651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96286"/>
              </p:ext>
            </p:extLst>
          </p:nvPr>
        </p:nvGraphicFramePr>
        <p:xfrm>
          <a:off x="2974530" y="3498007"/>
          <a:ext cx="2857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0" name="Equation" r:id="rId32" imgW="177480" imgH="228600" progId="Equation.DSMT4">
                  <p:embed/>
                </p:oleObj>
              </mc:Choice>
              <mc:Fallback>
                <p:oleObj name="Equation" r:id="rId3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530" y="3498007"/>
                        <a:ext cx="2857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818722"/>
              </p:ext>
            </p:extLst>
          </p:nvPr>
        </p:nvGraphicFramePr>
        <p:xfrm>
          <a:off x="5919586" y="4443958"/>
          <a:ext cx="13573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1" name="Equation" r:id="rId34" imgW="939392" imgH="253890" progId="Equation.DSMT4">
                  <p:embed/>
                </p:oleObj>
              </mc:Choice>
              <mc:Fallback>
                <p:oleObj name="Equation" r:id="rId34" imgW="939392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586" y="4443958"/>
                        <a:ext cx="13573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21748"/>
              </p:ext>
            </p:extLst>
          </p:nvPr>
        </p:nvGraphicFramePr>
        <p:xfrm>
          <a:off x="2335057" y="3705359"/>
          <a:ext cx="4492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2" name="Equation" r:id="rId36" imgW="279360" imgH="241200" progId="Equation.DSMT4">
                  <p:embed/>
                </p:oleObj>
              </mc:Choice>
              <mc:Fallback>
                <p:oleObj name="Equation" r:id="rId36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057" y="3705359"/>
                        <a:ext cx="4492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0491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/>
      <p:bldP spid="67617" grpId="0"/>
      <p:bldP spid="67619" grpId="0"/>
      <p:bldP spid="52" grpId="0" animBg="1"/>
      <p:bldP spid="63" grpId="0" animBg="1"/>
      <p:bldP spid="66" grpId="0" animBg="1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A6B27A-E615-497B-B60E-6CC133333A0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33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耳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圓上相異點的旋轉角度是實際物體旋轉的兩倍。可以應用到主應力位置和最大剪應力位置上。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588" name="Text Box 125"/>
          <p:cNvSpPr txBox="1">
            <a:spLocks noChangeArrowheads="1"/>
          </p:cNvSpPr>
          <p:nvPr/>
        </p:nvSpPr>
        <p:spPr bwMode="auto">
          <a:xfrm>
            <a:off x="2051050" y="374651"/>
            <a:ext cx="644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Mohr’s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Circle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and 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Max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in-plane shear stress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18101"/>
              </p:ext>
            </p:extLst>
          </p:nvPr>
        </p:nvGraphicFramePr>
        <p:xfrm>
          <a:off x="5004593" y="2801006"/>
          <a:ext cx="11160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1" name="Equation" r:id="rId4" imgW="939800" imgH="419100" progId="Equation.DSMT4">
                  <p:embed/>
                </p:oleObj>
              </mc:Choice>
              <mc:Fallback>
                <p:oleObj name="Equation" r:id="rId4" imgW="9398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593" y="2801006"/>
                        <a:ext cx="1116013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單箭頭接點 4"/>
          <p:cNvCxnSpPr>
            <a:cxnSpLocks noChangeShapeType="1"/>
          </p:cNvCxnSpPr>
          <p:nvPr/>
        </p:nvCxnSpPr>
        <p:spPr bwMode="auto">
          <a:xfrm>
            <a:off x="4762500" y="1743075"/>
            <a:ext cx="0" cy="147637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單箭頭接點 27"/>
          <p:cNvCxnSpPr>
            <a:cxnSpLocks noChangeShapeType="1"/>
          </p:cNvCxnSpPr>
          <p:nvPr/>
        </p:nvCxnSpPr>
        <p:spPr bwMode="auto">
          <a:xfrm rot="-5400000">
            <a:off x="6381751" y="771525"/>
            <a:ext cx="0" cy="37433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5589588" y="1671638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8261350" y="2516188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2" name="Equation" r:id="rId6" imgW="139518" imgH="126835" progId="Equation.DSMT4">
                  <p:embed/>
                </p:oleObj>
              </mc:Choice>
              <mc:Fallback>
                <p:oleObj name="Equation" r:id="rId6" imgW="139518" imgH="126835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1350" y="2516188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/>
        </p:nvGraphicFramePr>
        <p:xfrm>
          <a:off x="4579938" y="3224213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3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0" name="物件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3224213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單箭頭接點 8"/>
          <p:cNvCxnSpPr>
            <a:cxnSpLocks noChangeShapeType="1"/>
          </p:cNvCxnSpPr>
          <p:nvPr/>
        </p:nvCxnSpPr>
        <p:spPr bwMode="auto">
          <a:xfrm flipH="1" flipV="1">
            <a:off x="6592601" y="1671638"/>
            <a:ext cx="0" cy="989012"/>
          </a:xfrm>
          <a:prstGeom prst="straightConnector1">
            <a:avLst/>
          </a:prstGeom>
          <a:noFill/>
          <a:ln w="19050" algn="ctr">
            <a:solidFill>
              <a:srgbClr val="FF0066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540091" y="2302999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690615"/>
              </p:ext>
            </p:extLst>
          </p:nvPr>
        </p:nvGraphicFramePr>
        <p:xfrm>
          <a:off x="6618170" y="1430818"/>
          <a:ext cx="1001259" cy="28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4" name="Equation" r:id="rId10" imgW="838080" imgH="241200" progId="Equation.DSMT4">
                  <p:embed/>
                </p:oleObj>
              </mc:Choice>
              <mc:Fallback>
                <p:oleObj name="Equation" r:id="rId10" imgW="83808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8170" y="1430818"/>
                        <a:ext cx="1001259" cy="289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字方塊 60"/>
          <p:cNvSpPr txBox="1">
            <a:spLocks noChangeArrowheads="1"/>
          </p:cNvSpPr>
          <p:nvPr/>
        </p:nvSpPr>
        <p:spPr bwMode="auto">
          <a:xfrm>
            <a:off x="6292440" y="1431471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FF0066"/>
                </a:solidFill>
                <a:ea typeface="新細明體" panose="02020500000000000000" pitchFamily="18" charset="-120"/>
              </a:rPr>
              <a:t>F</a:t>
            </a:r>
            <a:endParaRPr lang="zh-TW" altLang="en-US" b="1" dirty="0">
              <a:solidFill>
                <a:srgbClr val="FF0066"/>
              </a:solidFill>
              <a:ea typeface="新細明體" panose="02020500000000000000" pitchFamily="18" charset="-120"/>
            </a:endParaRPr>
          </a:p>
        </p:txBody>
      </p:sp>
      <p:sp>
        <p:nvSpPr>
          <p:cNvPr id="68" name="文字方塊 67"/>
          <p:cNvSpPr txBox="1">
            <a:spLocks noChangeArrowheads="1"/>
          </p:cNvSpPr>
          <p:nvPr/>
        </p:nvSpPr>
        <p:spPr bwMode="auto">
          <a:xfrm>
            <a:off x="7543800" y="2608263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B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42" name="文字方塊 41"/>
          <p:cNvSpPr txBox="1">
            <a:spLocks noChangeArrowheads="1"/>
          </p:cNvSpPr>
          <p:nvPr/>
        </p:nvSpPr>
        <p:spPr bwMode="auto">
          <a:xfrm>
            <a:off x="5292080" y="2355726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D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47" name="弧形 46"/>
          <p:cNvSpPr/>
          <p:nvPr/>
        </p:nvSpPr>
        <p:spPr bwMode="auto">
          <a:xfrm rot="15367368" flipH="1" flipV="1">
            <a:off x="6108471" y="2173107"/>
            <a:ext cx="914400" cy="914400"/>
          </a:xfrm>
          <a:prstGeom prst="arc">
            <a:avLst>
              <a:gd name="adj1" fmla="val 15047935"/>
              <a:gd name="adj2" fmla="val 11661430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2402497" y="4352205"/>
            <a:ext cx="31870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點應力位置旋轉到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最大剪應力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</a:t>
            </a:r>
            <a:endParaRPr lang="zh-TW" altLang="en-US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619" name="文字方塊 51"/>
          <p:cNvSpPr txBox="1">
            <a:spLocks noChangeArrowheads="1"/>
          </p:cNvSpPr>
          <p:nvPr/>
        </p:nvSpPr>
        <p:spPr bwMode="auto">
          <a:xfrm>
            <a:off x="5392074" y="4168410"/>
            <a:ext cx="256672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   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-</a:t>
            </a:r>
            <a:r>
              <a:rPr lang="en-US" altLang="zh-TW" sz="1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τ</a:t>
            </a:r>
            <a:r>
              <a:rPr lang="en-US" altLang="zh-TW" sz="1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max</a:t>
            </a:r>
            <a:r>
              <a:rPr lang="en-US" altLang="zh-TW" sz="1400" b="1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 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: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位置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時針旋轉</a:t>
            </a:r>
            <a:r>
              <a:rPr lang="el-GR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θ</a:t>
            </a:r>
            <a:r>
              <a:rPr lang="en-US" altLang="zh-TW" sz="1400" b="1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s2</a:t>
            </a:r>
            <a:endParaRPr lang="en-US" altLang="zh-TW" sz="1400" b="1" baseline="-2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      </a:t>
            </a:r>
            <a:r>
              <a:rPr lang="en-US" altLang="zh-TW" sz="14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τ</a:t>
            </a:r>
            <a:r>
              <a:rPr lang="en-US" altLang="zh-TW" sz="1400" b="1" baseline="-25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max</a:t>
            </a:r>
            <a:r>
              <a:rPr lang="en-US" altLang="zh-TW" sz="1400" b="1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  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: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A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位置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順時針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旋轉</a:t>
            </a:r>
            <a:r>
              <a:rPr lang="el-GR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θ</a:t>
            </a:r>
            <a:r>
              <a:rPr lang="en-US" altLang="zh-TW" sz="1400" b="1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s1</a:t>
            </a:r>
            <a:endParaRPr lang="en-US" altLang="zh-TW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直線接點 45"/>
          <p:cNvCxnSpPr/>
          <p:nvPr/>
        </p:nvCxnSpPr>
        <p:spPr bwMode="auto">
          <a:xfrm flipH="1">
            <a:off x="4762039" y="2787774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graphicFrame>
        <p:nvGraphicFramePr>
          <p:cNvPr id="3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492271"/>
              </p:ext>
            </p:extLst>
          </p:nvPr>
        </p:nvGraphicFramePr>
        <p:xfrm>
          <a:off x="6900087" y="2971122"/>
          <a:ext cx="4302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5" name="Equation" r:id="rId12" imgW="266400" imgH="228600" progId="Equation.DSMT4">
                  <p:embed/>
                </p:oleObj>
              </mc:Choice>
              <mc:Fallback>
                <p:oleObj name="Equation" r:id="rId12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087" y="2971122"/>
                        <a:ext cx="4302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61631"/>
              </p:ext>
            </p:extLst>
          </p:nvPr>
        </p:nvGraphicFramePr>
        <p:xfrm>
          <a:off x="5740400" y="2120900"/>
          <a:ext cx="447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6" name="Equation" r:id="rId14" imgW="279360" imgH="228600" progId="Equation.DSMT4">
                  <p:embed/>
                </p:oleObj>
              </mc:Choice>
              <mc:Fallback>
                <p:oleObj name="Equation" r:id="rId14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2120900"/>
                        <a:ext cx="447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51759"/>
              </p:ext>
            </p:extLst>
          </p:nvPr>
        </p:nvGraphicFramePr>
        <p:xfrm>
          <a:off x="5076056" y="2309875"/>
          <a:ext cx="2857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7" name="Equation" r:id="rId16" imgW="177480" imgH="228600" progId="Equation.DSMT4">
                  <p:embed/>
                </p:oleObj>
              </mc:Choice>
              <mc:Fallback>
                <p:oleObj name="Equation" r:id="rId1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309875"/>
                        <a:ext cx="2857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85340"/>
              </p:ext>
            </p:extLst>
          </p:nvPr>
        </p:nvGraphicFramePr>
        <p:xfrm>
          <a:off x="7812880" y="2608263"/>
          <a:ext cx="2651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8" name="Equation" r:id="rId18" imgW="164880" imgH="228600" progId="Equation.DSMT4">
                  <p:embed/>
                </p:oleObj>
              </mc:Choice>
              <mc:Fallback>
                <p:oleObj name="Equation" r:id="rId1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880" y="2608263"/>
                        <a:ext cx="2651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041091"/>
              </p:ext>
            </p:extLst>
          </p:nvPr>
        </p:nvGraphicFramePr>
        <p:xfrm>
          <a:off x="6645313" y="3670810"/>
          <a:ext cx="939762" cy="30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59" name="Equation" r:id="rId20" imgW="736560" imgH="241200" progId="Equation.DSMT4">
                  <p:embed/>
                </p:oleObj>
              </mc:Choice>
              <mc:Fallback>
                <p:oleObj name="Equation" r:id="rId2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313" y="3670810"/>
                        <a:ext cx="939762" cy="308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文字方塊 53"/>
          <p:cNvSpPr txBox="1">
            <a:spLocks noChangeArrowheads="1"/>
          </p:cNvSpPr>
          <p:nvPr/>
        </p:nvSpPr>
        <p:spPr bwMode="auto">
          <a:xfrm>
            <a:off x="6410911" y="365228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FF0066"/>
                </a:solidFill>
                <a:ea typeface="新細明體" panose="02020500000000000000" pitchFamily="18" charset="-120"/>
              </a:rPr>
              <a:t>E</a:t>
            </a:r>
            <a:endParaRPr lang="zh-TW" altLang="en-US" b="1" dirty="0">
              <a:solidFill>
                <a:srgbClr val="FF0066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67" name="直線單箭頭接點 66"/>
          <p:cNvCxnSpPr>
            <a:cxnSpLocks noChangeShapeType="1"/>
          </p:cNvCxnSpPr>
          <p:nvPr/>
        </p:nvCxnSpPr>
        <p:spPr bwMode="auto">
          <a:xfrm flipV="1">
            <a:off x="6602413" y="2063750"/>
            <a:ext cx="752475" cy="596900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7585075" y="182403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0" name="Equation" r:id="rId22" imgW="583947" imgH="241195" progId="Equation.DSMT4">
                  <p:embed/>
                </p:oleObj>
              </mc:Choice>
              <mc:Fallback>
                <p:oleObj name="Equation" r:id="rId22" imgW="58394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182403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文字方塊 72"/>
          <p:cNvSpPr txBox="1">
            <a:spLocks noChangeArrowheads="1"/>
          </p:cNvSpPr>
          <p:nvPr/>
        </p:nvSpPr>
        <p:spPr bwMode="auto">
          <a:xfrm>
            <a:off x="7377113" y="1747838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75" name="直線單箭頭接點 74"/>
          <p:cNvCxnSpPr>
            <a:cxnSpLocks noChangeShapeType="1"/>
          </p:cNvCxnSpPr>
          <p:nvPr/>
        </p:nvCxnSpPr>
        <p:spPr bwMode="auto">
          <a:xfrm flipH="1">
            <a:off x="6588224" y="2698810"/>
            <a:ext cx="0" cy="972000"/>
          </a:xfrm>
          <a:prstGeom prst="straightConnector1">
            <a:avLst/>
          </a:prstGeom>
          <a:noFill/>
          <a:ln w="19050" algn="ctr">
            <a:solidFill>
              <a:srgbClr val="FF0066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圓角矩形 75"/>
          <p:cNvSpPr/>
          <p:nvPr/>
        </p:nvSpPr>
        <p:spPr bwMode="auto">
          <a:xfrm rot="19705131">
            <a:off x="2880306" y="2484719"/>
            <a:ext cx="693738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77" name="群組 104"/>
          <p:cNvGrpSpPr>
            <a:grpSpLocks/>
          </p:cNvGrpSpPr>
          <p:nvPr/>
        </p:nvGrpSpPr>
        <p:grpSpPr bwMode="auto">
          <a:xfrm rot="19705131" flipH="1">
            <a:off x="3253369" y="1971956"/>
            <a:ext cx="0" cy="1700213"/>
            <a:chOff x="4347782" y="1767040"/>
            <a:chExt cx="3309710" cy="2576947"/>
          </a:xfrm>
        </p:grpSpPr>
        <p:cxnSp>
          <p:nvCxnSpPr>
            <p:cNvPr id="78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482" y="2134340"/>
              <a:ext cx="734599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7290191" y="3976687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群組 107"/>
          <p:cNvGrpSpPr>
            <a:grpSpLocks/>
          </p:cNvGrpSpPr>
          <p:nvPr/>
        </p:nvGrpSpPr>
        <p:grpSpPr bwMode="auto">
          <a:xfrm rot="19705131">
            <a:off x="2334206" y="2819681"/>
            <a:ext cx="1793875" cy="17463"/>
            <a:chOff x="2915657" y="2917307"/>
            <a:chExt cx="2840059" cy="7875"/>
          </a:xfrm>
        </p:grpSpPr>
        <p:cxnSp>
          <p:nvCxnSpPr>
            <p:cNvPr id="81" name="直線單箭頭接點 40"/>
            <p:cNvCxnSpPr>
              <a:cxnSpLocks noChangeShapeType="1"/>
            </p:cNvCxnSpPr>
            <p:nvPr/>
          </p:nvCxnSpPr>
          <p:spPr bwMode="auto">
            <a:xfrm>
              <a:off x="4901061" y="2925182"/>
              <a:ext cx="85465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直線單箭頭接點 48"/>
            <p:cNvCxnSpPr>
              <a:cxnSpLocks noChangeShapeType="1"/>
            </p:cNvCxnSpPr>
            <p:nvPr/>
          </p:nvCxnSpPr>
          <p:spPr bwMode="auto">
            <a:xfrm flipH="1">
              <a:off x="2915657" y="2917307"/>
              <a:ext cx="85465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3" name="直線接點 12"/>
          <p:cNvCxnSpPr>
            <a:cxnSpLocks noChangeShapeType="1"/>
          </p:cNvCxnSpPr>
          <p:nvPr/>
        </p:nvCxnSpPr>
        <p:spPr bwMode="auto">
          <a:xfrm flipH="1" flipV="1">
            <a:off x="3213681" y="2840319"/>
            <a:ext cx="9731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弧形 83"/>
          <p:cNvSpPr/>
          <p:nvPr/>
        </p:nvSpPr>
        <p:spPr bwMode="auto">
          <a:xfrm rot="3831918">
            <a:off x="2570704" y="2180784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none" w="sm" len="sm"/>
            <a:tailEnd type="arrow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85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99771"/>
              </p:ext>
            </p:extLst>
          </p:nvPr>
        </p:nvGraphicFramePr>
        <p:xfrm>
          <a:off x="3922272" y="2391937"/>
          <a:ext cx="294937" cy="36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1" name="Equation" r:id="rId24" imgW="203024" imgH="253780" progId="Equation.DSMT4">
                  <p:embed/>
                </p:oleObj>
              </mc:Choice>
              <mc:Fallback>
                <p:oleObj name="Equation" r:id="rId24" imgW="203024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272" y="2391937"/>
                        <a:ext cx="294937" cy="368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直線接點 12"/>
          <p:cNvCxnSpPr>
            <a:cxnSpLocks noChangeShapeType="1"/>
          </p:cNvCxnSpPr>
          <p:nvPr/>
        </p:nvCxnSpPr>
        <p:spPr bwMode="auto">
          <a:xfrm flipV="1">
            <a:off x="3226489" y="2859870"/>
            <a:ext cx="0" cy="97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78667"/>
              </p:ext>
            </p:extLst>
          </p:nvPr>
        </p:nvGraphicFramePr>
        <p:xfrm>
          <a:off x="3305177" y="3498906"/>
          <a:ext cx="3302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2" name="Equation" r:id="rId26" imgW="228600" imgH="241200" progId="Equation.DSMT4">
                  <p:embed/>
                </p:oleObj>
              </mc:Choice>
              <mc:Fallback>
                <p:oleObj name="Equation" r:id="rId26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7" y="3498906"/>
                        <a:ext cx="3302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弧形 87"/>
          <p:cNvSpPr/>
          <p:nvPr/>
        </p:nvSpPr>
        <p:spPr bwMode="auto">
          <a:xfrm rot="8263477">
            <a:off x="2435562" y="2257702"/>
            <a:ext cx="1297047" cy="1285191"/>
          </a:xfrm>
          <a:prstGeom prst="arc">
            <a:avLst>
              <a:gd name="adj1" fmla="val 11805284"/>
              <a:gd name="adj2" fmla="val 17800112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none" w="sm" len="sm"/>
            <a:tailEnd type="arrow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991436"/>
              </p:ext>
            </p:extLst>
          </p:nvPr>
        </p:nvGraphicFramePr>
        <p:xfrm>
          <a:off x="2635250" y="1728788"/>
          <a:ext cx="3254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3" name="Equation" r:id="rId28" imgW="203040" imgH="228600" progId="Equation.DSMT4">
                  <p:embed/>
                </p:oleObj>
              </mc:Choice>
              <mc:Fallback>
                <p:oleObj name="Equation" r:id="rId28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1728788"/>
                        <a:ext cx="32543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82325"/>
              </p:ext>
            </p:extLst>
          </p:nvPr>
        </p:nvGraphicFramePr>
        <p:xfrm>
          <a:off x="3994150" y="1954213"/>
          <a:ext cx="306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4" name="Equation" r:id="rId30" imgW="190440" imgH="228600" progId="Equation.DSMT4">
                  <p:embed/>
                </p:oleObj>
              </mc:Choice>
              <mc:Fallback>
                <p:oleObj name="Equation" r:id="rId30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954213"/>
                        <a:ext cx="306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文字方塊 90"/>
          <p:cNvSpPr txBox="1">
            <a:spLocks noChangeArrowheads="1"/>
          </p:cNvSpPr>
          <p:nvPr/>
        </p:nvSpPr>
        <p:spPr bwMode="auto">
          <a:xfrm>
            <a:off x="3050800" y="264352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9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319650"/>
              </p:ext>
            </p:extLst>
          </p:nvPr>
        </p:nvGraphicFramePr>
        <p:xfrm>
          <a:off x="4205945" y="2660650"/>
          <a:ext cx="2651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5" name="Equation" r:id="rId32" imgW="164880" imgH="228600" progId="Equation.DSMT4">
                  <p:embed/>
                </p:oleObj>
              </mc:Choice>
              <mc:Fallback>
                <p:oleObj name="Equation" r:id="rId3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945" y="2660650"/>
                        <a:ext cx="2651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985084"/>
              </p:ext>
            </p:extLst>
          </p:nvPr>
        </p:nvGraphicFramePr>
        <p:xfrm>
          <a:off x="3125440" y="3747812"/>
          <a:ext cx="2857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6" name="Equation" r:id="rId34" imgW="177480" imgH="228600" progId="Equation.DSMT4">
                  <p:embed/>
                </p:oleObj>
              </mc:Choice>
              <mc:Fallback>
                <p:oleObj name="Equation" r:id="rId3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440" y="3747812"/>
                        <a:ext cx="2857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弧形 94"/>
          <p:cNvSpPr/>
          <p:nvPr/>
        </p:nvSpPr>
        <p:spPr bwMode="auto">
          <a:xfrm rot="803586" flipV="1">
            <a:off x="6080796" y="2080183"/>
            <a:ext cx="1176570" cy="1199707"/>
          </a:xfrm>
          <a:prstGeom prst="arc">
            <a:avLst>
              <a:gd name="adj1" fmla="val 16446973"/>
              <a:gd name="adj2" fmla="val 3332258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lg" len="lg"/>
            <a:tailEnd type="none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3279456" y="2859870"/>
            <a:ext cx="907363" cy="9293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弧形 95"/>
          <p:cNvSpPr/>
          <p:nvPr/>
        </p:nvSpPr>
        <p:spPr bwMode="auto">
          <a:xfrm rot="3831918">
            <a:off x="2583001" y="2191401"/>
            <a:ext cx="1297047" cy="1285191"/>
          </a:xfrm>
          <a:prstGeom prst="arc">
            <a:avLst>
              <a:gd name="adj1" fmla="val 16200000"/>
              <a:gd name="adj2" fmla="val 20515725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sm" len="sm"/>
            <a:tailEnd type="arrow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97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99480"/>
              </p:ext>
            </p:extLst>
          </p:nvPr>
        </p:nvGraphicFramePr>
        <p:xfrm>
          <a:off x="3894138" y="3016250"/>
          <a:ext cx="2762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7" name="Equation" r:id="rId36" imgW="190440" imgH="241200" progId="Equation.DSMT4">
                  <p:embed/>
                </p:oleObj>
              </mc:Choice>
              <mc:Fallback>
                <p:oleObj name="Equation" r:id="rId3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3016250"/>
                        <a:ext cx="2762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直線接點 97"/>
          <p:cNvCxnSpPr/>
          <p:nvPr/>
        </p:nvCxnSpPr>
        <p:spPr bwMode="auto">
          <a:xfrm rot="5400000">
            <a:off x="2338168" y="2840607"/>
            <a:ext cx="907363" cy="9293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弧形 98"/>
          <p:cNvSpPr/>
          <p:nvPr/>
        </p:nvSpPr>
        <p:spPr bwMode="auto">
          <a:xfrm rot="8263477">
            <a:off x="2447341" y="2257702"/>
            <a:ext cx="1297047" cy="1285191"/>
          </a:xfrm>
          <a:prstGeom prst="arc">
            <a:avLst>
              <a:gd name="adj1" fmla="val 11805284"/>
              <a:gd name="adj2" fmla="val 20928961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sm" len="sm"/>
            <a:tailEnd type="arrow" w="sm" len="sm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100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723778"/>
              </p:ext>
            </p:extLst>
          </p:nvPr>
        </p:nvGraphicFramePr>
        <p:xfrm>
          <a:off x="2741163" y="3541273"/>
          <a:ext cx="2952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8" name="Equation" r:id="rId38" imgW="203040" imgH="241200" progId="Equation.DSMT4">
                  <p:embed/>
                </p:oleObj>
              </mc:Choice>
              <mc:Fallback>
                <p:oleObj name="Equation" r:id="rId38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163" y="3541273"/>
                        <a:ext cx="29527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631552"/>
              </p:ext>
            </p:extLst>
          </p:nvPr>
        </p:nvGraphicFramePr>
        <p:xfrm>
          <a:off x="3265690" y="876065"/>
          <a:ext cx="1675935" cy="47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69" name="Equation" r:id="rId40" imgW="901440" imgH="253800" progId="Equation.DSMT4">
                  <p:embed/>
                </p:oleObj>
              </mc:Choice>
              <mc:Fallback>
                <p:oleObj name="Equation" r:id="rId40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690" y="876065"/>
                        <a:ext cx="1675935" cy="471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93610"/>
              </p:ext>
            </p:extLst>
          </p:nvPr>
        </p:nvGraphicFramePr>
        <p:xfrm>
          <a:off x="7619429" y="3284999"/>
          <a:ext cx="930313" cy="374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70" name="Equation" r:id="rId42" imgW="571320" imgH="228600" progId="Equation.DSMT4">
                  <p:embed/>
                </p:oleObj>
              </mc:Choice>
              <mc:Fallback>
                <p:oleObj name="Equation" r:id="rId42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429" y="3284999"/>
                        <a:ext cx="930313" cy="374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80198"/>
              </p:ext>
            </p:extLst>
          </p:nvPr>
        </p:nvGraphicFramePr>
        <p:xfrm>
          <a:off x="5417467" y="863935"/>
          <a:ext cx="16748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71" name="Equation" r:id="rId44" imgW="901440" imgH="241200" progId="Equation.DSMT4">
                  <p:embed/>
                </p:oleObj>
              </mc:Choice>
              <mc:Fallback>
                <p:oleObj name="Equation" r:id="rId44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467" y="863935"/>
                        <a:ext cx="16748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圓角矩形 20"/>
          <p:cNvSpPr>
            <a:spLocks noChangeArrowheads="1"/>
          </p:cNvSpPr>
          <p:nvPr/>
        </p:nvSpPr>
        <p:spPr bwMode="auto">
          <a:xfrm>
            <a:off x="3125440" y="846137"/>
            <a:ext cx="4110855" cy="519827"/>
          </a:xfrm>
          <a:prstGeom prst="roundRect">
            <a:avLst>
              <a:gd name="adj" fmla="val 30417"/>
            </a:avLst>
          </a:prstGeom>
          <a:noFill/>
          <a:ln w="28575" algn="ctr">
            <a:solidFill>
              <a:srgbClr val="CCFF99"/>
            </a:solidFill>
            <a:round/>
            <a:headEnd/>
            <a:tailEnd/>
          </a:ln>
          <a:effectLst>
            <a:glow rad="139700">
              <a:srgbClr val="CCFF99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7" grpId="0" animBg="1"/>
      <p:bldP spid="48" grpId="0"/>
      <p:bldP spid="67619" grpId="0"/>
      <p:bldP spid="54" grpId="0"/>
      <p:bldP spid="95" grpId="0" animBg="1"/>
      <p:bldP spid="96" grpId="0" animBg="1"/>
      <p:bldP spid="99" grpId="0" animBg="1"/>
      <p:bldP spid="1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3EB213-B315-4960-9BD3-37C6DC0C331C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34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受扭矩的莫耳圓。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084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Torque Example</a:t>
            </a:r>
          </a:p>
        </p:txBody>
      </p:sp>
      <p:grpSp>
        <p:nvGrpSpPr>
          <p:cNvPr id="46086" name="Group 42"/>
          <p:cNvGrpSpPr>
            <a:grpSpLocks/>
          </p:cNvGrpSpPr>
          <p:nvPr/>
        </p:nvGrpSpPr>
        <p:grpSpPr bwMode="auto">
          <a:xfrm>
            <a:off x="3040063" y="1058863"/>
            <a:ext cx="2487612" cy="631825"/>
            <a:chOff x="1485" y="2069"/>
            <a:chExt cx="2088" cy="531"/>
          </a:xfrm>
        </p:grpSpPr>
        <p:grpSp>
          <p:nvGrpSpPr>
            <p:cNvPr id="46099" name="Group 27"/>
            <p:cNvGrpSpPr>
              <a:grpSpLocks noChangeAspect="1"/>
            </p:cNvGrpSpPr>
            <p:nvPr/>
          </p:nvGrpSpPr>
          <p:grpSpPr bwMode="auto">
            <a:xfrm>
              <a:off x="1990" y="2069"/>
              <a:ext cx="1145" cy="531"/>
              <a:chOff x="4432" y="7222"/>
              <a:chExt cx="1904" cy="882"/>
            </a:xfrm>
          </p:grpSpPr>
          <p:sp>
            <p:nvSpPr>
              <p:cNvPr id="46107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6028" y="7222"/>
                <a:ext cx="196" cy="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Oval 29"/>
              <p:cNvSpPr>
                <a:spLocks noChangeAspect="1" noChangeArrowheads="1"/>
              </p:cNvSpPr>
              <p:nvPr/>
            </p:nvSpPr>
            <p:spPr bwMode="auto">
              <a:xfrm>
                <a:off x="4432" y="7475"/>
                <a:ext cx="279" cy="587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3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572" y="7475"/>
                <a:ext cx="1624" cy="587"/>
              </a:xfrm>
              <a:prstGeom prst="rect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46110" name="Line 31"/>
              <p:cNvSpPr>
                <a:spLocks noChangeAspect="1" noChangeShapeType="1"/>
              </p:cNvSpPr>
              <p:nvPr/>
            </p:nvSpPr>
            <p:spPr bwMode="auto">
              <a:xfrm>
                <a:off x="4572" y="7474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1" name="Line 32"/>
              <p:cNvSpPr>
                <a:spLocks noChangeAspect="1" noChangeShapeType="1"/>
              </p:cNvSpPr>
              <p:nvPr/>
            </p:nvSpPr>
            <p:spPr bwMode="auto">
              <a:xfrm>
                <a:off x="4572" y="8062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2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6069" y="7417"/>
                <a:ext cx="266" cy="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zh-TW" sz="1300">
                  <a:ea typeface="新細明體" panose="02020500000000000000" pitchFamily="18" charset="-120"/>
                </a:endParaRPr>
              </a:p>
            </p:txBody>
          </p:sp>
          <p:sp>
            <p:nvSpPr>
              <p:cNvPr id="46113" name="Oval 34"/>
              <p:cNvSpPr>
                <a:spLocks noChangeAspect="1" noChangeArrowheads="1"/>
              </p:cNvSpPr>
              <p:nvPr/>
            </p:nvSpPr>
            <p:spPr bwMode="auto">
              <a:xfrm>
                <a:off x="5930" y="7474"/>
                <a:ext cx="280" cy="588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46100" name="Line 35"/>
            <p:cNvSpPr>
              <a:spLocks noChangeAspect="1" noChangeShapeType="1"/>
            </p:cNvSpPr>
            <p:nvPr/>
          </p:nvSpPr>
          <p:spPr bwMode="auto">
            <a:xfrm flipH="1">
              <a:off x="3043" y="2389"/>
              <a:ext cx="168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stealth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1" name="Line 36"/>
            <p:cNvSpPr>
              <a:spLocks noChangeAspect="1" noChangeShapeType="1"/>
            </p:cNvSpPr>
            <p:nvPr/>
          </p:nvSpPr>
          <p:spPr bwMode="auto">
            <a:xfrm flipH="1">
              <a:off x="3017" y="2389"/>
              <a:ext cx="236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stealth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2" name="Line 37"/>
            <p:cNvSpPr>
              <a:spLocks noChangeAspect="1" noChangeShapeType="1"/>
            </p:cNvSpPr>
            <p:nvPr/>
          </p:nvSpPr>
          <p:spPr bwMode="auto">
            <a:xfrm flipH="1">
              <a:off x="1772" y="2398"/>
              <a:ext cx="168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03" name="Line 38"/>
            <p:cNvSpPr>
              <a:spLocks noChangeAspect="1" noChangeShapeType="1"/>
            </p:cNvSpPr>
            <p:nvPr/>
          </p:nvSpPr>
          <p:spPr bwMode="auto">
            <a:xfrm flipH="1">
              <a:off x="1814" y="2398"/>
              <a:ext cx="168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Text Box 39"/>
            <p:cNvSpPr txBox="1">
              <a:spLocks noChangeAspect="1" noChangeArrowheads="1"/>
            </p:cNvSpPr>
            <p:nvPr/>
          </p:nvSpPr>
          <p:spPr bwMode="auto">
            <a:xfrm>
              <a:off x="3316" y="2280"/>
              <a:ext cx="25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T</a:t>
              </a:r>
            </a:p>
          </p:txBody>
        </p:sp>
        <p:sp>
          <p:nvSpPr>
            <p:cNvPr id="28" name="Text Box 40"/>
            <p:cNvSpPr txBox="1">
              <a:spLocks noChangeAspect="1" noChangeArrowheads="1"/>
            </p:cNvSpPr>
            <p:nvPr/>
          </p:nvSpPr>
          <p:spPr bwMode="auto">
            <a:xfrm>
              <a:off x="1485" y="2280"/>
              <a:ext cx="20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T</a:t>
              </a:r>
            </a:p>
          </p:txBody>
        </p:sp>
        <p:sp>
          <p:nvSpPr>
            <p:cNvPr id="46106" name="Rectangle 41"/>
            <p:cNvSpPr>
              <a:spLocks noChangeAspect="1" noChangeArrowheads="1"/>
            </p:cNvSpPr>
            <p:nvPr/>
          </p:nvSpPr>
          <p:spPr bwMode="auto">
            <a:xfrm>
              <a:off x="2411" y="2356"/>
              <a:ext cx="91" cy="1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46087" name="Rectangle 45"/>
          <p:cNvSpPr>
            <a:spLocks noChangeAspect="1" noChangeArrowheads="1"/>
          </p:cNvSpPr>
          <p:nvPr/>
        </p:nvSpPr>
        <p:spPr bwMode="auto">
          <a:xfrm>
            <a:off x="6129338" y="1239838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088" name="Line 46"/>
          <p:cNvSpPr>
            <a:spLocks noChangeAspect="1" noChangeShapeType="1"/>
          </p:cNvSpPr>
          <p:nvPr/>
        </p:nvSpPr>
        <p:spPr bwMode="auto">
          <a:xfrm>
            <a:off x="6208713" y="1174750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9" name="Line 47"/>
          <p:cNvSpPr>
            <a:spLocks noChangeAspect="1" noChangeShapeType="1"/>
          </p:cNvSpPr>
          <p:nvPr/>
        </p:nvSpPr>
        <p:spPr bwMode="auto">
          <a:xfrm>
            <a:off x="6227763" y="1858963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Line 48"/>
          <p:cNvSpPr>
            <a:spLocks noChangeAspect="1" noChangeShapeType="1"/>
          </p:cNvSpPr>
          <p:nvPr/>
        </p:nvSpPr>
        <p:spPr bwMode="auto">
          <a:xfrm rot="5400000">
            <a:off x="6574632" y="1534319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1" name="Line 49"/>
          <p:cNvSpPr>
            <a:spLocks noChangeAspect="1" noChangeShapeType="1"/>
          </p:cNvSpPr>
          <p:nvPr/>
        </p:nvSpPr>
        <p:spPr bwMode="auto">
          <a:xfrm rot="5400000">
            <a:off x="5842000" y="1524000"/>
            <a:ext cx="431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54"/>
          <p:cNvSpPr txBox="1">
            <a:spLocks noChangeAspect="1" noChangeArrowheads="1"/>
          </p:cNvSpPr>
          <p:nvPr/>
        </p:nvSpPr>
        <p:spPr bwMode="auto">
          <a:xfrm>
            <a:off x="6805356" y="1174750"/>
            <a:ext cx="254257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b="1" i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ea typeface="新細明體" pitchFamily="18" charset="-120"/>
              </a:rPr>
              <a:t>t</a:t>
            </a:r>
            <a:endParaRPr lang="en-US" altLang="zh-TW" b="1" i="1" dirty="0" smtClean="0">
              <a:solidFill>
                <a:schemeClr val="accent6">
                  <a:lumMod val="75000"/>
                </a:schemeClr>
              </a:solidFill>
              <a:ea typeface="新細明體" pitchFamily="18" charset="-120"/>
            </a:endParaRPr>
          </a:p>
        </p:txBody>
      </p:sp>
      <p:graphicFrame>
        <p:nvGraphicFramePr>
          <p:cNvPr id="5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904034"/>
              </p:ext>
            </p:extLst>
          </p:nvPr>
        </p:nvGraphicFramePr>
        <p:xfrm>
          <a:off x="3641712" y="1904985"/>
          <a:ext cx="27146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0" name="Equation" r:id="rId4" imgW="3225800" imgH="419100" progId="Equation.DSMT4">
                  <p:embed/>
                </p:oleObj>
              </mc:Choice>
              <mc:Fallback>
                <p:oleObj name="Equation" r:id="rId4" imgW="322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12" y="1904985"/>
                        <a:ext cx="27146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endParaRPr lang="en-US" altLang="zh-TW" sz="1400" kern="0" dirty="0">
              <a:ea typeface="新細明體" panose="02020500000000000000" pitchFamily="18" charset="-120"/>
            </a:endParaRPr>
          </a:p>
        </p:txBody>
      </p:sp>
      <p:sp>
        <p:nvSpPr>
          <p:cNvPr id="46098" name="Text Box 125"/>
          <p:cNvSpPr txBox="1">
            <a:spLocks noChangeArrowheads="1"/>
          </p:cNvSpPr>
          <p:nvPr/>
        </p:nvSpPr>
        <p:spPr bwMode="auto">
          <a:xfrm>
            <a:off x="6859589" y="1454150"/>
            <a:ext cx="1900236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60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Pure Shear Stress</a:t>
            </a:r>
          </a:p>
        </p:txBody>
      </p:sp>
      <p:cxnSp>
        <p:nvCxnSpPr>
          <p:cNvPr id="68" name="直線單箭頭接點 67"/>
          <p:cNvCxnSpPr>
            <a:cxnSpLocks noChangeShapeType="1"/>
          </p:cNvCxnSpPr>
          <p:nvPr/>
        </p:nvCxnSpPr>
        <p:spPr bwMode="auto">
          <a:xfrm>
            <a:off x="6249987" y="2267713"/>
            <a:ext cx="0" cy="2340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單箭頭接點 68"/>
          <p:cNvCxnSpPr>
            <a:cxnSpLocks noChangeShapeType="1"/>
          </p:cNvCxnSpPr>
          <p:nvPr/>
        </p:nvCxnSpPr>
        <p:spPr bwMode="auto">
          <a:xfrm rot="16200000">
            <a:off x="6372348" y="2078712"/>
            <a:ext cx="0" cy="2664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橢圓 69"/>
          <p:cNvSpPr>
            <a:spLocks noChangeArrowheads="1"/>
          </p:cNvSpPr>
          <p:nvPr/>
        </p:nvSpPr>
        <p:spPr bwMode="auto">
          <a:xfrm>
            <a:off x="5237163" y="2439163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1" name="物件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757312"/>
              </p:ext>
            </p:extLst>
          </p:nvPr>
        </p:nvGraphicFramePr>
        <p:xfrm>
          <a:off x="7768617" y="3225800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1" name="Equation" r:id="rId6" imgW="139518" imgH="126835" progId="Equation.DSMT4">
                  <p:embed/>
                </p:oleObj>
              </mc:Choice>
              <mc:Fallback>
                <p:oleObj name="Equation" r:id="rId6" imgW="139518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617" y="3225800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線單箭頭接點 71"/>
          <p:cNvCxnSpPr>
            <a:cxnSpLocks noChangeShapeType="1"/>
          </p:cNvCxnSpPr>
          <p:nvPr/>
        </p:nvCxnSpPr>
        <p:spPr bwMode="auto">
          <a:xfrm flipV="1">
            <a:off x="6249988" y="2463738"/>
            <a:ext cx="7936" cy="972000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文字方塊 72"/>
          <p:cNvSpPr txBox="1">
            <a:spLocks noChangeArrowheads="1"/>
          </p:cNvSpPr>
          <p:nvPr/>
        </p:nvSpPr>
        <p:spPr bwMode="auto">
          <a:xfrm>
            <a:off x="5939643" y="3056347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8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6650"/>
              </p:ext>
            </p:extLst>
          </p:nvPr>
        </p:nvGraphicFramePr>
        <p:xfrm>
          <a:off x="6465413" y="2447100"/>
          <a:ext cx="914875" cy="36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2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413" y="2447100"/>
                        <a:ext cx="914875" cy="36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文字方塊 84"/>
          <p:cNvSpPr txBox="1">
            <a:spLocks noChangeArrowheads="1"/>
          </p:cNvSpPr>
          <p:nvPr/>
        </p:nvSpPr>
        <p:spPr bwMode="auto">
          <a:xfrm>
            <a:off x="6273023" y="2447100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86" name="文字方塊 85"/>
          <p:cNvSpPr txBox="1">
            <a:spLocks noChangeArrowheads="1"/>
          </p:cNvSpPr>
          <p:nvPr/>
        </p:nvSpPr>
        <p:spPr bwMode="auto">
          <a:xfrm>
            <a:off x="5891213" y="2711449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0070C0"/>
                </a:solidFill>
                <a:ea typeface="新細明體" panose="02020500000000000000" pitchFamily="18" charset="-120"/>
              </a:rPr>
              <a:t>R</a:t>
            </a:r>
            <a:endParaRPr lang="zh-TW" altLang="en-US" b="1" dirty="0">
              <a:solidFill>
                <a:srgbClr val="0070C0"/>
              </a:solidFill>
              <a:ea typeface="新細明體" panose="02020500000000000000" pitchFamily="18" charset="-120"/>
            </a:endParaRPr>
          </a:p>
        </p:txBody>
      </p:sp>
      <p:sp>
        <p:nvSpPr>
          <p:cNvPr id="87" name="文字方塊 86"/>
          <p:cNvSpPr txBox="1">
            <a:spLocks noChangeArrowheads="1"/>
          </p:cNvSpPr>
          <p:nvPr/>
        </p:nvSpPr>
        <p:spPr bwMode="auto">
          <a:xfrm>
            <a:off x="7191375" y="3375788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B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91" name="文字方塊 90"/>
          <p:cNvSpPr txBox="1">
            <a:spLocks noChangeArrowheads="1"/>
          </p:cNvSpPr>
          <p:nvPr/>
        </p:nvSpPr>
        <p:spPr bwMode="auto">
          <a:xfrm>
            <a:off x="4939655" y="3123251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D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93" name="弧形 92"/>
          <p:cNvSpPr/>
          <p:nvPr/>
        </p:nvSpPr>
        <p:spPr bwMode="auto">
          <a:xfrm rot="20468211" flipH="1" flipV="1">
            <a:off x="5691095" y="3012859"/>
            <a:ext cx="914400" cy="914400"/>
          </a:xfrm>
          <a:prstGeom prst="arc">
            <a:avLst>
              <a:gd name="adj1" fmla="val 7306482"/>
              <a:gd name="adj2" fmla="val 11575544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9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81878"/>
              </p:ext>
            </p:extLst>
          </p:nvPr>
        </p:nvGraphicFramePr>
        <p:xfrm>
          <a:off x="6530169" y="2953527"/>
          <a:ext cx="4492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3" name="Equation" r:id="rId10" imgW="279360" imgH="241200" progId="Equation.DSMT4">
                  <p:embed/>
                </p:oleObj>
              </mc:Choice>
              <mc:Fallback>
                <p:oleObj name="Equation" r:id="rId10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169" y="2953527"/>
                        <a:ext cx="4492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圓角矩形 94"/>
          <p:cNvSpPr/>
          <p:nvPr/>
        </p:nvSpPr>
        <p:spPr bwMode="auto">
          <a:xfrm rot="19705131">
            <a:off x="3297196" y="3232182"/>
            <a:ext cx="693737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96" name="群組 104"/>
          <p:cNvGrpSpPr>
            <a:grpSpLocks/>
          </p:cNvGrpSpPr>
          <p:nvPr/>
        </p:nvGrpSpPr>
        <p:grpSpPr bwMode="auto">
          <a:xfrm rot="19705131" flipH="1">
            <a:off x="3648033" y="2609882"/>
            <a:ext cx="17463" cy="1954212"/>
            <a:chOff x="4347332" y="1767042"/>
            <a:chExt cx="606" cy="2345660"/>
          </a:xfrm>
        </p:grpSpPr>
        <p:cxnSp>
          <p:nvCxnSpPr>
            <p:cNvPr id="97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638" y="2134342"/>
              <a:ext cx="73460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980031" y="3745402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群組 107"/>
          <p:cNvGrpSpPr>
            <a:grpSpLocks/>
          </p:cNvGrpSpPr>
          <p:nvPr/>
        </p:nvGrpSpPr>
        <p:grpSpPr bwMode="auto">
          <a:xfrm rot="-1894869">
            <a:off x="2751096" y="3567144"/>
            <a:ext cx="1793875" cy="17463"/>
            <a:chOff x="2915658" y="2917307"/>
            <a:chExt cx="2840057" cy="7875"/>
          </a:xfrm>
        </p:grpSpPr>
        <p:cxnSp>
          <p:nvCxnSpPr>
            <p:cNvPr id="100" name="直線單箭頭接點 40"/>
            <p:cNvCxnSpPr>
              <a:cxnSpLocks noChangeShapeType="1"/>
            </p:cNvCxnSpPr>
            <p:nvPr/>
          </p:nvCxnSpPr>
          <p:spPr bwMode="auto">
            <a:xfrm flipH="1" flipV="1">
              <a:off x="4901062" y="2925182"/>
              <a:ext cx="854653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直線單箭頭接點 48"/>
            <p:cNvCxnSpPr>
              <a:cxnSpLocks noChangeShapeType="1"/>
            </p:cNvCxnSpPr>
            <p:nvPr/>
          </p:nvCxnSpPr>
          <p:spPr bwMode="auto">
            <a:xfrm flipV="1">
              <a:off x="2915658" y="2917307"/>
              <a:ext cx="854654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2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604983"/>
              </p:ext>
            </p:extLst>
          </p:nvPr>
        </p:nvGraphicFramePr>
        <p:xfrm>
          <a:off x="4060783" y="3817969"/>
          <a:ext cx="9318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4" name="Equation" r:id="rId12" imgW="419100" imgH="228600" progId="Equation.DSMT4">
                  <p:embed/>
                </p:oleObj>
              </mc:Choice>
              <mc:Fallback>
                <p:oleObj name="Equation" r:id="rId12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783" y="3817969"/>
                        <a:ext cx="931863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物件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97470"/>
              </p:ext>
            </p:extLst>
          </p:nvPr>
        </p:nvGraphicFramePr>
        <p:xfrm>
          <a:off x="2058946" y="3949732"/>
          <a:ext cx="10239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5" name="Equation" r:id="rId14" imgW="520700" imgH="228600" progId="Equation.DSMT4">
                  <p:embed/>
                </p:oleObj>
              </mc:Choice>
              <mc:Fallback>
                <p:oleObj name="Equation" r:id="rId14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46" y="3949732"/>
                        <a:ext cx="10239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" name="直線接點 103"/>
          <p:cNvCxnSpPr>
            <a:cxnSpLocks noChangeShapeType="1"/>
          </p:cNvCxnSpPr>
          <p:nvPr/>
        </p:nvCxnSpPr>
        <p:spPr bwMode="auto">
          <a:xfrm flipH="1" flipV="1">
            <a:off x="3632158" y="3587782"/>
            <a:ext cx="971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弧形 104"/>
          <p:cNvSpPr/>
          <p:nvPr/>
        </p:nvSpPr>
        <p:spPr bwMode="auto">
          <a:xfrm rot="3831918">
            <a:off x="2988672" y="2929264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6" name="弧形 105"/>
          <p:cNvSpPr/>
          <p:nvPr/>
        </p:nvSpPr>
        <p:spPr bwMode="auto">
          <a:xfrm rot="3831918">
            <a:off x="2844656" y="2929264"/>
            <a:ext cx="1297047" cy="1285191"/>
          </a:xfrm>
          <a:prstGeom prst="arc">
            <a:avLst>
              <a:gd name="adj1" fmla="val 11522955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107" name="物件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561688"/>
              </p:ext>
            </p:extLst>
          </p:nvPr>
        </p:nvGraphicFramePr>
        <p:xfrm>
          <a:off x="4171908" y="3529044"/>
          <a:ext cx="8985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6" name="Equation" r:id="rId16" imgW="596641" imgH="253890" progId="Equation.DSMT4">
                  <p:embed/>
                </p:oleObj>
              </mc:Choice>
              <mc:Fallback>
                <p:oleObj name="Equation" r:id="rId16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08" y="3529044"/>
                        <a:ext cx="8985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物件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18380"/>
              </p:ext>
            </p:extLst>
          </p:nvPr>
        </p:nvGraphicFramePr>
        <p:xfrm>
          <a:off x="3194008" y="2478119"/>
          <a:ext cx="20002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7" name="Equation" r:id="rId18" imgW="1384300" imgH="254000" progId="Equation.DSMT4">
                  <p:embed/>
                </p:oleObj>
              </mc:Choice>
              <mc:Fallback>
                <p:oleObj name="Equation" r:id="rId18" imgW="138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08" y="2478119"/>
                        <a:ext cx="20002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02036"/>
              </p:ext>
            </p:extLst>
          </p:nvPr>
        </p:nvGraphicFramePr>
        <p:xfrm>
          <a:off x="7161994" y="3664318"/>
          <a:ext cx="7334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8" name="Equation" r:id="rId20" imgW="406080" imgH="203040" progId="Equation.DSMT4">
                  <p:embed/>
                </p:oleObj>
              </mc:Choice>
              <mc:Fallback>
                <p:oleObj name="Equation" r:id="rId20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994" y="3664318"/>
                        <a:ext cx="73342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86739"/>
              </p:ext>
            </p:extLst>
          </p:nvPr>
        </p:nvGraphicFramePr>
        <p:xfrm>
          <a:off x="5037138" y="3375025"/>
          <a:ext cx="8255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9" name="Equation" r:id="rId22" imgW="457200" imgH="203040" progId="Equation.DSMT4">
                  <p:embed/>
                </p:oleObj>
              </mc:Choice>
              <mc:Fallback>
                <p:oleObj name="Equation" r:id="rId22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138" y="3375025"/>
                        <a:ext cx="8255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物件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97420"/>
              </p:ext>
            </p:extLst>
          </p:nvPr>
        </p:nvGraphicFramePr>
        <p:xfrm>
          <a:off x="6301051" y="4590504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0" name="Equation" r:id="rId24" imgW="126725" imgH="126725" progId="Equation.DSMT4">
                  <p:embed/>
                </p:oleObj>
              </mc:Choice>
              <mc:Fallback>
                <p:oleObj name="Equation" r:id="rId24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051" y="4590504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文字方塊 111"/>
          <p:cNvSpPr txBox="1">
            <a:spLocks noChangeArrowheads="1"/>
          </p:cNvSpPr>
          <p:nvPr/>
        </p:nvSpPr>
        <p:spPr bwMode="auto">
          <a:xfrm>
            <a:off x="3485520" y="3396294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D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9595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3" grpId="0" animBg="1"/>
      <p:bldP spid="95" grpId="0" animBg="1"/>
      <p:bldP spid="105" grpId="0" animBg="1"/>
      <p:bldP spid="106" grpId="0" animBg="1"/>
      <p:bldP spid="1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線單箭頭接點 55"/>
          <p:cNvCxnSpPr>
            <a:cxnSpLocks noChangeShapeType="1"/>
          </p:cNvCxnSpPr>
          <p:nvPr/>
        </p:nvCxnSpPr>
        <p:spPr bwMode="auto">
          <a:xfrm>
            <a:off x="6242051" y="2323138"/>
            <a:ext cx="0" cy="234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7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FB6A7F-2BD3-475A-A302-E48275C419CE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35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受軸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莫耳圓。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8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Axial Force Example</a:t>
            </a:r>
          </a:p>
        </p:txBody>
      </p:sp>
      <p:grpSp>
        <p:nvGrpSpPr>
          <p:cNvPr id="50182" name="Group 42"/>
          <p:cNvGrpSpPr>
            <a:grpSpLocks/>
          </p:cNvGrpSpPr>
          <p:nvPr/>
        </p:nvGrpSpPr>
        <p:grpSpPr bwMode="auto">
          <a:xfrm>
            <a:off x="3081338" y="1182316"/>
            <a:ext cx="2395537" cy="631825"/>
            <a:chOff x="1519" y="2069"/>
            <a:chExt cx="2012" cy="531"/>
          </a:xfrm>
        </p:grpSpPr>
        <p:grpSp>
          <p:nvGrpSpPr>
            <p:cNvPr id="50193" name="Group 27"/>
            <p:cNvGrpSpPr>
              <a:grpSpLocks noChangeAspect="1"/>
            </p:cNvGrpSpPr>
            <p:nvPr/>
          </p:nvGrpSpPr>
          <p:grpSpPr bwMode="auto">
            <a:xfrm>
              <a:off x="1990" y="2069"/>
              <a:ext cx="1145" cy="531"/>
              <a:chOff x="4432" y="7222"/>
              <a:chExt cx="1904" cy="882"/>
            </a:xfrm>
          </p:grpSpPr>
          <p:sp>
            <p:nvSpPr>
              <p:cNvPr id="5019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6028" y="7222"/>
                <a:ext cx="196" cy="6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31" name="Oval 29"/>
              <p:cNvSpPr>
                <a:spLocks noChangeAspect="1" noChangeArrowheads="1"/>
              </p:cNvSpPr>
              <p:nvPr/>
            </p:nvSpPr>
            <p:spPr bwMode="auto">
              <a:xfrm>
                <a:off x="4431" y="7475"/>
                <a:ext cx="277" cy="587"/>
              </a:xfrm>
              <a:prstGeom prst="ellipse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32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571" y="7475"/>
                <a:ext cx="1625" cy="587"/>
              </a:xfrm>
              <a:prstGeom prst="rect">
                <a:avLst/>
              </a:prstGeom>
              <a:gradFill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rgbClr val="FFFFFF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50202" name="Line 31"/>
              <p:cNvSpPr>
                <a:spLocks noChangeAspect="1" noChangeShapeType="1"/>
              </p:cNvSpPr>
              <p:nvPr/>
            </p:nvSpPr>
            <p:spPr bwMode="auto">
              <a:xfrm>
                <a:off x="4572" y="7474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03" name="Line 32"/>
              <p:cNvSpPr>
                <a:spLocks noChangeAspect="1" noChangeShapeType="1"/>
              </p:cNvSpPr>
              <p:nvPr/>
            </p:nvSpPr>
            <p:spPr bwMode="auto">
              <a:xfrm>
                <a:off x="4572" y="8062"/>
                <a:ext cx="1484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204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6069" y="7417"/>
                <a:ext cx="266" cy="6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zh-TW" sz="1300">
                  <a:ea typeface="新細明體" panose="02020500000000000000" pitchFamily="18" charset="-120"/>
                </a:endParaRPr>
              </a:p>
            </p:txBody>
          </p:sp>
          <p:sp>
            <p:nvSpPr>
              <p:cNvPr id="50205" name="Oval 34"/>
              <p:cNvSpPr>
                <a:spLocks noChangeAspect="1" noChangeArrowheads="1"/>
              </p:cNvSpPr>
              <p:nvPr/>
            </p:nvSpPr>
            <p:spPr bwMode="auto">
              <a:xfrm>
                <a:off x="5930" y="7474"/>
                <a:ext cx="280" cy="588"/>
              </a:xfrm>
              <a:prstGeom prst="ellipse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50194" name="Line 35"/>
            <p:cNvSpPr>
              <a:spLocks noChangeAspect="1" noChangeShapeType="1"/>
            </p:cNvSpPr>
            <p:nvPr/>
          </p:nvSpPr>
          <p:spPr bwMode="auto">
            <a:xfrm flipH="1">
              <a:off x="2982" y="2389"/>
              <a:ext cx="27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stealth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195" name="Line 37"/>
            <p:cNvSpPr>
              <a:spLocks noChangeAspect="1" noChangeShapeType="1"/>
            </p:cNvSpPr>
            <p:nvPr/>
          </p:nvSpPr>
          <p:spPr bwMode="auto">
            <a:xfrm flipH="1">
              <a:off x="1772" y="2398"/>
              <a:ext cx="24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Text Box 39"/>
            <p:cNvSpPr txBox="1">
              <a:spLocks noChangeAspect="1" noChangeArrowheads="1"/>
            </p:cNvSpPr>
            <p:nvPr/>
          </p:nvSpPr>
          <p:spPr bwMode="auto">
            <a:xfrm>
              <a:off x="3274" y="2254"/>
              <a:ext cx="25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P</a:t>
              </a:r>
            </a:p>
          </p:txBody>
        </p:sp>
        <p:sp>
          <p:nvSpPr>
            <p:cNvPr id="28" name="Text Box 40"/>
            <p:cNvSpPr txBox="1">
              <a:spLocks noChangeAspect="1" noChangeArrowheads="1"/>
            </p:cNvSpPr>
            <p:nvPr/>
          </p:nvSpPr>
          <p:spPr bwMode="auto">
            <a:xfrm>
              <a:off x="1519" y="2266"/>
              <a:ext cx="200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dirty="0" smtClean="0">
                  <a:solidFill>
                    <a:srgbClr val="002060"/>
                  </a:solidFill>
                  <a:latin typeface="+mj-ea"/>
                  <a:ea typeface="+mj-ea"/>
                </a:rPr>
                <a:t>P</a:t>
              </a:r>
            </a:p>
          </p:txBody>
        </p:sp>
        <p:sp>
          <p:nvSpPr>
            <p:cNvPr id="50198" name="Rectangle 41"/>
            <p:cNvSpPr>
              <a:spLocks noChangeAspect="1" noChangeArrowheads="1"/>
            </p:cNvSpPr>
            <p:nvPr/>
          </p:nvSpPr>
          <p:spPr bwMode="auto">
            <a:xfrm>
              <a:off x="2411" y="2356"/>
              <a:ext cx="91" cy="1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50183" name="Rectangle 45"/>
          <p:cNvSpPr>
            <a:spLocks noChangeAspect="1" noChangeArrowheads="1"/>
          </p:cNvSpPr>
          <p:nvPr/>
        </p:nvSpPr>
        <p:spPr bwMode="auto">
          <a:xfrm>
            <a:off x="6129338" y="1363291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0184" name="Line 46"/>
          <p:cNvSpPr>
            <a:spLocks noChangeAspect="1" noChangeShapeType="1"/>
          </p:cNvSpPr>
          <p:nvPr/>
        </p:nvSpPr>
        <p:spPr bwMode="auto">
          <a:xfrm>
            <a:off x="5689600" y="1650628"/>
            <a:ext cx="4302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185" name="Line 47"/>
          <p:cNvSpPr>
            <a:spLocks noChangeAspect="1" noChangeShapeType="1"/>
          </p:cNvSpPr>
          <p:nvPr/>
        </p:nvSpPr>
        <p:spPr bwMode="auto">
          <a:xfrm>
            <a:off x="6719888" y="1644278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54"/>
          <p:cNvSpPr txBox="1">
            <a:spLocks noChangeAspect="1" noChangeArrowheads="1"/>
          </p:cNvSpPr>
          <p:nvPr/>
        </p:nvSpPr>
        <p:spPr bwMode="auto">
          <a:xfrm>
            <a:off x="7156450" y="1455366"/>
            <a:ext cx="27146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b="1" i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ea typeface="新細明體" pitchFamily="18" charset="-120"/>
                <a:sym typeface="Symbol" panose="05050102010706020507" pitchFamily="18" charset="2"/>
              </a:rPr>
              <a:t></a:t>
            </a:r>
            <a:endParaRPr lang="en-US" altLang="zh-TW" b="1" i="1" dirty="0" smtClean="0">
              <a:solidFill>
                <a:schemeClr val="accent6">
                  <a:lumMod val="75000"/>
                </a:schemeClr>
              </a:solidFill>
              <a:ea typeface="新細明體" pitchFamily="18" charset="-120"/>
            </a:endParaRP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86226"/>
              </p:ext>
            </p:extLst>
          </p:nvPr>
        </p:nvGraphicFramePr>
        <p:xfrm>
          <a:off x="2880122" y="976303"/>
          <a:ext cx="27432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8" name="Equation" r:id="rId4" imgW="1688367" imgH="241195" progId="Equation.DSMT4">
                  <p:embed/>
                </p:oleObj>
              </mc:Choice>
              <mc:Fallback>
                <p:oleObj name="Equation" r:id="rId4" imgW="1688367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122" y="976303"/>
                        <a:ext cx="27432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35752"/>
              </p:ext>
            </p:extLst>
          </p:nvPr>
        </p:nvGraphicFramePr>
        <p:xfrm>
          <a:off x="5675795" y="922579"/>
          <a:ext cx="165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9" name="Equation" r:id="rId6" imgW="1054100" imgH="228600" progId="Equation.DSMT4">
                  <p:embed/>
                </p:oleObj>
              </mc:Choice>
              <mc:Fallback>
                <p:oleObj name="Equation" r:id="rId6" imgW="1054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795" y="922579"/>
                        <a:ext cx="16510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endParaRPr lang="en-US" altLang="zh-TW" sz="1400" kern="0" dirty="0">
              <a:ea typeface="新細明體" panose="02020500000000000000" pitchFamily="18" charset="-120"/>
            </a:endParaRPr>
          </a:p>
        </p:txBody>
      </p:sp>
      <p:cxnSp>
        <p:nvCxnSpPr>
          <p:cNvPr id="39" name="直線單箭頭接點 38"/>
          <p:cNvCxnSpPr>
            <a:cxnSpLocks noChangeShapeType="1"/>
          </p:cNvCxnSpPr>
          <p:nvPr/>
        </p:nvCxnSpPr>
        <p:spPr bwMode="auto">
          <a:xfrm>
            <a:off x="5237075" y="2323138"/>
            <a:ext cx="0" cy="2340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線單箭頭接點 39"/>
          <p:cNvCxnSpPr>
            <a:cxnSpLocks noChangeShapeType="1"/>
          </p:cNvCxnSpPr>
          <p:nvPr/>
        </p:nvCxnSpPr>
        <p:spPr bwMode="auto">
          <a:xfrm rot="16200000">
            <a:off x="6372348" y="2078712"/>
            <a:ext cx="0" cy="2664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橢圓 40"/>
          <p:cNvSpPr>
            <a:spLocks noChangeArrowheads="1"/>
          </p:cNvSpPr>
          <p:nvPr/>
        </p:nvSpPr>
        <p:spPr bwMode="auto">
          <a:xfrm>
            <a:off x="5237163" y="2439163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2" name="物件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089453"/>
              </p:ext>
            </p:extLst>
          </p:nvPr>
        </p:nvGraphicFramePr>
        <p:xfrm>
          <a:off x="7768617" y="3225800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0" name="Equation" r:id="rId8" imgW="139518" imgH="126835" progId="Equation.DSMT4">
                  <p:embed/>
                </p:oleObj>
              </mc:Choice>
              <mc:Fallback>
                <p:oleObj name="Equation" r:id="rId8" imgW="139518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617" y="3225800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直線單箭頭接點 42"/>
          <p:cNvCxnSpPr>
            <a:cxnSpLocks noChangeShapeType="1"/>
          </p:cNvCxnSpPr>
          <p:nvPr/>
        </p:nvCxnSpPr>
        <p:spPr bwMode="auto">
          <a:xfrm flipV="1">
            <a:off x="6227763" y="3410711"/>
            <a:ext cx="955847" cy="0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文字方塊 43"/>
          <p:cNvSpPr txBox="1">
            <a:spLocks noChangeArrowheads="1"/>
          </p:cNvSpPr>
          <p:nvPr/>
        </p:nvSpPr>
        <p:spPr bwMode="auto">
          <a:xfrm>
            <a:off x="5939643" y="3056347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47" name="文字方塊 46"/>
          <p:cNvSpPr txBox="1">
            <a:spLocks noChangeArrowheads="1"/>
          </p:cNvSpPr>
          <p:nvPr/>
        </p:nvSpPr>
        <p:spPr bwMode="auto">
          <a:xfrm>
            <a:off x="5891213" y="2711449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0070C0"/>
                </a:solidFill>
                <a:ea typeface="新細明體" panose="02020500000000000000" pitchFamily="18" charset="-120"/>
              </a:rPr>
              <a:t>R</a:t>
            </a:r>
            <a:endParaRPr lang="zh-TW" altLang="en-US" b="1" dirty="0">
              <a:solidFill>
                <a:srgbClr val="0070C0"/>
              </a:solidFill>
              <a:ea typeface="新細明體" panose="02020500000000000000" pitchFamily="18" charset="-120"/>
            </a:endParaRPr>
          </a:p>
        </p:txBody>
      </p:sp>
      <p:sp>
        <p:nvSpPr>
          <p:cNvPr id="48" name="文字方塊 47"/>
          <p:cNvSpPr txBox="1">
            <a:spLocks noChangeArrowheads="1"/>
          </p:cNvSpPr>
          <p:nvPr/>
        </p:nvSpPr>
        <p:spPr bwMode="auto">
          <a:xfrm>
            <a:off x="7191375" y="3375788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B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4939655" y="3123251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D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50" name="弧形 49"/>
          <p:cNvSpPr/>
          <p:nvPr/>
        </p:nvSpPr>
        <p:spPr bwMode="auto">
          <a:xfrm rot="18666565" flipH="1">
            <a:off x="5819598" y="3089355"/>
            <a:ext cx="858999" cy="766154"/>
          </a:xfrm>
          <a:prstGeom prst="arc">
            <a:avLst>
              <a:gd name="adj1" fmla="val 8449653"/>
              <a:gd name="adj2" fmla="val 13399249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15370"/>
              </p:ext>
            </p:extLst>
          </p:nvPr>
        </p:nvGraphicFramePr>
        <p:xfrm>
          <a:off x="6558700" y="2790022"/>
          <a:ext cx="428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1"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700" y="2790022"/>
                        <a:ext cx="428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31546"/>
              </p:ext>
            </p:extLst>
          </p:nvPr>
        </p:nvGraphicFramePr>
        <p:xfrm>
          <a:off x="7405352" y="3483847"/>
          <a:ext cx="7556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2" name="Equation" r:id="rId12" imgW="419040" imgH="203040" progId="Equation.DSMT4">
                  <p:embed/>
                </p:oleObj>
              </mc:Choice>
              <mc:Fallback>
                <p:oleObj name="Equation" r:id="rId12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352" y="3483847"/>
                        <a:ext cx="7556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281651"/>
              </p:ext>
            </p:extLst>
          </p:nvPr>
        </p:nvGraphicFramePr>
        <p:xfrm>
          <a:off x="4232810" y="3141663"/>
          <a:ext cx="8255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3" name="Equation" r:id="rId14" imgW="457200" imgH="203040" progId="Equation.DSMT4">
                  <p:embed/>
                </p:oleObj>
              </mc:Choice>
              <mc:Fallback>
                <p:oleObj name="Equation" r:id="rId14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810" y="3141663"/>
                        <a:ext cx="8255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物件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552575"/>
              </p:ext>
            </p:extLst>
          </p:nvPr>
        </p:nvGraphicFramePr>
        <p:xfrm>
          <a:off x="4869887" y="4521011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4" name="Equation" r:id="rId16" imgW="126725" imgH="126725" progId="Equation.DSMT4">
                  <p:embed/>
                </p:oleObj>
              </mc:Choice>
              <mc:Fallback>
                <p:oleObj name="Equation" r:id="rId16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887" y="4521011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圓角矩形 57"/>
          <p:cNvSpPr/>
          <p:nvPr/>
        </p:nvSpPr>
        <p:spPr bwMode="auto">
          <a:xfrm rot="19705131">
            <a:off x="2872108" y="3224019"/>
            <a:ext cx="693738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59" name="群組 104"/>
          <p:cNvGrpSpPr>
            <a:grpSpLocks/>
          </p:cNvGrpSpPr>
          <p:nvPr/>
        </p:nvGrpSpPr>
        <p:grpSpPr bwMode="auto">
          <a:xfrm rot="19705131" flipH="1">
            <a:off x="3222946" y="2601719"/>
            <a:ext cx="17462" cy="1954212"/>
            <a:chOff x="4347332" y="1767042"/>
            <a:chExt cx="606" cy="2345660"/>
          </a:xfrm>
        </p:grpSpPr>
        <p:cxnSp>
          <p:nvCxnSpPr>
            <p:cNvPr id="60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638" y="2134342"/>
              <a:ext cx="73460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980031" y="3745402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2" name="群組 107"/>
          <p:cNvGrpSpPr>
            <a:grpSpLocks/>
          </p:cNvGrpSpPr>
          <p:nvPr/>
        </p:nvGrpSpPr>
        <p:grpSpPr bwMode="auto">
          <a:xfrm rot="-1894869">
            <a:off x="2326008" y="3558981"/>
            <a:ext cx="1793875" cy="17463"/>
            <a:chOff x="2915659" y="2917307"/>
            <a:chExt cx="2840055" cy="7875"/>
          </a:xfrm>
        </p:grpSpPr>
        <p:cxnSp>
          <p:nvCxnSpPr>
            <p:cNvPr id="63" name="直線單箭頭接點 40"/>
            <p:cNvCxnSpPr>
              <a:cxnSpLocks noChangeShapeType="1"/>
            </p:cNvCxnSpPr>
            <p:nvPr/>
          </p:nvCxnSpPr>
          <p:spPr bwMode="auto">
            <a:xfrm>
              <a:off x="4901062" y="2925182"/>
              <a:ext cx="85465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線單箭頭接點 48"/>
            <p:cNvCxnSpPr>
              <a:cxnSpLocks noChangeShapeType="1"/>
            </p:cNvCxnSpPr>
            <p:nvPr/>
          </p:nvCxnSpPr>
          <p:spPr bwMode="auto">
            <a:xfrm flipH="1">
              <a:off x="2915659" y="2917307"/>
              <a:ext cx="85465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01899"/>
              </p:ext>
            </p:extLst>
          </p:nvPr>
        </p:nvGraphicFramePr>
        <p:xfrm>
          <a:off x="3892871" y="4014594"/>
          <a:ext cx="7207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5" name="Equation" r:id="rId18" imgW="469696" imgH="393529" progId="Equation.DSMT4">
                  <p:embed/>
                </p:oleObj>
              </mc:Choice>
              <mc:Fallback>
                <p:oleObj name="Equation" r:id="rId18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871" y="4014594"/>
                        <a:ext cx="7207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物件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25887"/>
              </p:ext>
            </p:extLst>
          </p:nvPr>
        </p:nvGraphicFramePr>
        <p:xfrm>
          <a:off x="1660846" y="3695506"/>
          <a:ext cx="7016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6" name="Equation" r:id="rId20" imgW="482391" imgH="393529" progId="Equation.DSMT4">
                  <p:embed/>
                </p:oleObj>
              </mc:Choice>
              <mc:Fallback>
                <p:oleObj name="Equation" r:id="rId20" imgW="4823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846" y="3695506"/>
                        <a:ext cx="7016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直線接點 66"/>
          <p:cNvCxnSpPr>
            <a:cxnSpLocks noChangeShapeType="1"/>
          </p:cNvCxnSpPr>
          <p:nvPr/>
        </p:nvCxnSpPr>
        <p:spPr bwMode="auto">
          <a:xfrm flipH="1" flipV="1">
            <a:off x="3207071" y="3579619"/>
            <a:ext cx="971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弧形 67"/>
          <p:cNvSpPr/>
          <p:nvPr/>
        </p:nvSpPr>
        <p:spPr bwMode="auto">
          <a:xfrm rot="3831918">
            <a:off x="2563597" y="2920711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69" name="物件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5217"/>
              </p:ext>
            </p:extLst>
          </p:nvPr>
        </p:nvGraphicFramePr>
        <p:xfrm>
          <a:off x="3746821" y="3520881"/>
          <a:ext cx="8985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7" name="Equation" r:id="rId22" imgW="596641" imgH="253890" progId="Equation.DSMT4">
                  <p:embed/>
                </p:oleObj>
              </mc:Choice>
              <mc:Fallback>
                <p:oleObj name="Equation" r:id="rId22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821" y="3520881"/>
                        <a:ext cx="8985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直線單箭頭接點 49"/>
          <p:cNvCxnSpPr>
            <a:cxnSpLocks noChangeShapeType="1"/>
          </p:cNvCxnSpPr>
          <p:nvPr/>
        </p:nvCxnSpPr>
        <p:spPr bwMode="auto">
          <a:xfrm flipH="1">
            <a:off x="2783208" y="3093844"/>
            <a:ext cx="374650" cy="230187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線單箭頭接點 49"/>
          <p:cNvCxnSpPr>
            <a:cxnSpLocks noChangeShapeType="1"/>
          </p:cNvCxnSpPr>
          <p:nvPr/>
        </p:nvCxnSpPr>
        <p:spPr bwMode="auto">
          <a:xfrm rot="5400000" flipV="1">
            <a:off x="3369790" y="3177187"/>
            <a:ext cx="374650" cy="230187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線單箭頭接點 49"/>
          <p:cNvCxnSpPr>
            <a:cxnSpLocks noChangeShapeType="1"/>
          </p:cNvCxnSpPr>
          <p:nvPr/>
        </p:nvCxnSpPr>
        <p:spPr bwMode="auto">
          <a:xfrm rot="5400000" flipH="1">
            <a:off x="2653827" y="3655025"/>
            <a:ext cx="374650" cy="230188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線單箭頭接點 49"/>
          <p:cNvCxnSpPr>
            <a:cxnSpLocks noChangeShapeType="1"/>
          </p:cNvCxnSpPr>
          <p:nvPr/>
        </p:nvCxnSpPr>
        <p:spPr bwMode="auto">
          <a:xfrm flipV="1">
            <a:off x="3267396" y="3830444"/>
            <a:ext cx="376237" cy="22860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4" name="物件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79124"/>
              </p:ext>
            </p:extLst>
          </p:nvPr>
        </p:nvGraphicFramePr>
        <p:xfrm>
          <a:off x="1868808" y="3104956"/>
          <a:ext cx="7556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8" name="Equation" r:id="rId24" imgW="545863" imgH="393529" progId="Equation.DSMT4">
                  <p:embed/>
                </p:oleObj>
              </mc:Choice>
              <mc:Fallback>
                <p:oleObj name="Equation" r:id="rId24" imgW="54586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808" y="3104956"/>
                        <a:ext cx="7556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文字方塊 74"/>
          <p:cNvSpPr txBox="1">
            <a:spLocks noChangeArrowheads="1"/>
          </p:cNvSpPr>
          <p:nvPr/>
        </p:nvSpPr>
        <p:spPr bwMode="auto">
          <a:xfrm>
            <a:off x="6241964" y="2182521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E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95802"/>
              </p:ext>
            </p:extLst>
          </p:nvPr>
        </p:nvGraphicFramePr>
        <p:xfrm>
          <a:off x="6449716" y="2091375"/>
          <a:ext cx="883510" cy="54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9" name="Equation" r:id="rId26" imgW="634680" imgH="393480" progId="Equation.DSMT4">
                  <p:embed/>
                </p:oleObj>
              </mc:Choice>
              <mc:Fallback>
                <p:oleObj name="Equation" r:id="rId26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9716" y="2091375"/>
                        <a:ext cx="883510" cy="548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文字方塊 76"/>
          <p:cNvSpPr txBox="1">
            <a:spLocks noChangeArrowheads="1"/>
          </p:cNvSpPr>
          <p:nvPr/>
        </p:nvSpPr>
        <p:spPr bwMode="auto">
          <a:xfrm>
            <a:off x="3037707" y="3350508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E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65658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8" grpId="0" animBg="1"/>
      <p:bldP spid="75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 rot="21720000" flipH="1">
            <a:off x="4525260" y="1173179"/>
            <a:ext cx="648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2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86639A-2918-4A08-9809-00DE6C632198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36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利用莫耳圓快速找到主應力面和最大剪應力面的資訊。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228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General Example 1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52261" name="Group 27"/>
          <p:cNvGrpSpPr>
            <a:grpSpLocks noChangeAspect="1"/>
          </p:cNvGrpSpPr>
          <p:nvPr/>
        </p:nvGrpSpPr>
        <p:grpSpPr bwMode="auto">
          <a:xfrm flipH="1">
            <a:off x="3558381" y="1119981"/>
            <a:ext cx="1363265" cy="631825"/>
            <a:chOff x="4431" y="7222"/>
            <a:chExt cx="1904" cy="882"/>
          </a:xfrm>
        </p:grpSpPr>
        <p:sp>
          <p:nvSpPr>
            <p:cNvPr id="52267" name="Rectangle 28"/>
            <p:cNvSpPr>
              <a:spLocks noChangeAspect="1" noChangeArrowheads="1"/>
            </p:cNvSpPr>
            <p:nvPr/>
          </p:nvSpPr>
          <p:spPr bwMode="auto">
            <a:xfrm>
              <a:off x="6028" y="7222"/>
              <a:ext cx="196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4431" y="7475"/>
              <a:ext cx="277" cy="587"/>
            </a:xfrm>
            <a:prstGeom prst="ellipse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rgbClr val="FFFFFF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32" name="Rectangle 30"/>
            <p:cNvSpPr>
              <a:spLocks noChangeAspect="1" noChangeArrowheads="1"/>
            </p:cNvSpPr>
            <p:nvPr/>
          </p:nvSpPr>
          <p:spPr bwMode="auto">
            <a:xfrm flipH="1">
              <a:off x="4571" y="7475"/>
              <a:ext cx="1625" cy="587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rgbClr val="FFFFFF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52270" name="Line 31"/>
            <p:cNvSpPr>
              <a:spLocks noChangeAspect="1" noChangeShapeType="1"/>
            </p:cNvSpPr>
            <p:nvPr/>
          </p:nvSpPr>
          <p:spPr bwMode="auto">
            <a:xfrm flipH="1">
              <a:off x="4572" y="7474"/>
              <a:ext cx="14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71" name="Line 32"/>
            <p:cNvSpPr>
              <a:spLocks noChangeAspect="1" noChangeShapeType="1"/>
            </p:cNvSpPr>
            <p:nvPr/>
          </p:nvSpPr>
          <p:spPr bwMode="auto">
            <a:xfrm flipH="1">
              <a:off x="4572" y="8062"/>
              <a:ext cx="14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272" name="Text Box 33"/>
            <p:cNvSpPr txBox="1">
              <a:spLocks noChangeAspect="1" noChangeArrowheads="1"/>
            </p:cNvSpPr>
            <p:nvPr/>
          </p:nvSpPr>
          <p:spPr bwMode="auto">
            <a:xfrm>
              <a:off x="6069" y="7417"/>
              <a:ext cx="266" cy="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zh-TW" sz="1300">
                <a:ea typeface="新細明體" panose="02020500000000000000" pitchFamily="18" charset="-120"/>
              </a:endParaRPr>
            </a:p>
          </p:txBody>
        </p:sp>
        <p:sp>
          <p:nvSpPr>
            <p:cNvPr id="52273" name="Oval 34"/>
            <p:cNvSpPr>
              <a:spLocks noChangeAspect="1" noChangeArrowheads="1"/>
            </p:cNvSpPr>
            <p:nvPr/>
          </p:nvSpPr>
          <p:spPr bwMode="auto">
            <a:xfrm flipH="1">
              <a:off x="5932" y="7474"/>
              <a:ext cx="280" cy="58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52262" name="Line 35"/>
          <p:cNvSpPr>
            <a:spLocks noChangeAspect="1" noChangeShapeType="1"/>
          </p:cNvSpPr>
          <p:nvPr/>
        </p:nvSpPr>
        <p:spPr bwMode="auto">
          <a:xfrm flipH="1">
            <a:off x="3236912" y="1505501"/>
            <a:ext cx="32385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 type="stealth" w="sm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Text Box 40"/>
          <p:cNvSpPr txBox="1">
            <a:spLocks noChangeAspect="1" noChangeArrowheads="1"/>
          </p:cNvSpPr>
          <p:nvPr/>
        </p:nvSpPr>
        <p:spPr bwMode="auto">
          <a:xfrm>
            <a:off x="2917825" y="1324640"/>
            <a:ext cx="238125" cy="3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P</a:t>
            </a:r>
          </a:p>
        </p:txBody>
      </p:sp>
      <p:sp>
        <p:nvSpPr>
          <p:cNvPr id="52266" name="Rectangle 41"/>
          <p:cNvSpPr>
            <a:spLocks noChangeAspect="1" noChangeArrowheads="1"/>
          </p:cNvSpPr>
          <p:nvPr/>
        </p:nvSpPr>
        <p:spPr bwMode="auto">
          <a:xfrm flipH="1">
            <a:off x="4060825" y="1461476"/>
            <a:ext cx="108347" cy="12017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2230" name="Rectangle 45"/>
          <p:cNvSpPr>
            <a:spLocks noChangeAspect="1" noChangeArrowheads="1"/>
          </p:cNvSpPr>
          <p:nvPr/>
        </p:nvSpPr>
        <p:spPr bwMode="auto">
          <a:xfrm>
            <a:off x="6129338" y="1239838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2231" name="Line 46"/>
          <p:cNvSpPr>
            <a:spLocks noChangeAspect="1" noChangeShapeType="1"/>
          </p:cNvSpPr>
          <p:nvPr/>
        </p:nvSpPr>
        <p:spPr bwMode="auto">
          <a:xfrm>
            <a:off x="6732240" y="1527175"/>
            <a:ext cx="4302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232" name="Line 47"/>
          <p:cNvSpPr>
            <a:spLocks noChangeAspect="1" noChangeShapeType="1"/>
          </p:cNvSpPr>
          <p:nvPr/>
        </p:nvSpPr>
        <p:spPr bwMode="auto">
          <a:xfrm>
            <a:off x="5652120" y="1520825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" name="Text Box 54"/>
          <p:cNvSpPr txBox="1">
            <a:spLocks noChangeAspect="1" noChangeArrowheads="1"/>
          </p:cNvSpPr>
          <p:nvPr/>
        </p:nvSpPr>
        <p:spPr bwMode="auto">
          <a:xfrm>
            <a:off x="7156450" y="1331913"/>
            <a:ext cx="1079500" cy="53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b="1" i="1" dirty="0" smtClean="0">
                <a:solidFill>
                  <a:srgbClr val="FF0000"/>
                </a:solidFill>
                <a:ea typeface="新細明體" pitchFamily="18" charset="-120"/>
              </a:rPr>
              <a:t>12 </a:t>
            </a:r>
            <a:r>
              <a:rPr lang="en-US" altLang="zh-TW" b="1" i="1" dirty="0" err="1" smtClean="0">
                <a:solidFill>
                  <a:srgbClr val="FF0000"/>
                </a:solidFill>
                <a:ea typeface="新細明體" pitchFamily="18" charset="-120"/>
              </a:rPr>
              <a:t>Mpa</a:t>
            </a:r>
            <a:endParaRPr lang="en-US" altLang="zh-TW" b="1" i="1" dirty="0" smtClean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53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endParaRPr lang="en-US" altLang="zh-TW" sz="1400" kern="0" dirty="0">
              <a:ea typeface="新細明體" panose="02020500000000000000" pitchFamily="18" charset="-120"/>
            </a:endParaRPr>
          </a:p>
        </p:txBody>
      </p:sp>
      <p:sp>
        <p:nvSpPr>
          <p:cNvPr id="3" name="弧形 2"/>
          <p:cNvSpPr/>
          <p:nvPr/>
        </p:nvSpPr>
        <p:spPr bwMode="auto">
          <a:xfrm rot="16358711">
            <a:off x="3497044" y="1360509"/>
            <a:ext cx="552720" cy="319328"/>
          </a:xfrm>
          <a:prstGeom prst="arc">
            <a:avLst>
              <a:gd name="adj1" fmla="val 16165716"/>
              <a:gd name="adj2" fmla="val 11949046"/>
            </a:avLst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 Box 40"/>
          <p:cNvSpPr txBox="1">
            <a:spLocks noChangeAspect="1" noChangeArrowheads="1"/>
          </p:cNvSpPr>
          <p:nvPr/>
        </p:nvSpPr>
        <p:spPr bwMode="auto">
          <a:xfrm>
            <a:off x="3846929" y="915566"/>
            <a:ext cx="238125" cy="3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T</a:t>
            </a:r>
            <a:endParaRPr lang="en-US" altLang="zh-TW" b="1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5" name="弧形 4"/>
          <p:cNvSpPr/>
          <p:nvPr/>
        </p:nvSpPr>
        <p:spPr bwMode="auto">
          <a:xfrm rot="13394466">
            <a:off x="3303888" y="1069974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Text Box 40"/>
          <p:cNvSpPr txBox="1">
            <a:spLocks noChangeAspect="1" noChangeArrowheads="1"/>
          </p:cNvSpPr>
          <p:nvPr/>
        </p:nvSpPr>
        <p:spPr bwMode="auto">
          <a:xfrm>
            <a:off x="3229394" y="806256"/>
            <a:ext cx="238125" cy="33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rgbClr val="002060"/>
                </a:solidFill>
                <a:latin typeface="+mj-ea"/>
                <a:ea typeface="+mj-ea"/>
              </a:rPr>
              <a:t>M</a:t>
            </a:r>
          </a:p>
        </p:txBody>
      </p:sp>
      <p:sp>
        <p:nvSpPr>
          <p:cNvPr id="44" name="Line 46"/>
          <p:cNvSpPr>
            <a:spLocks noChangeAspect="1" noChangeShapeType="1"/>
          </p:cNvSpPr>
          <p:nvPr/>
        </p:nvSpPr>
        <p:spPr bwMode="auto">
          <a:xfrm>
            <a:off x="6208713" y="1174750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Line 47"/>
          <p:cNvSpPr>
            <a:spLocks noChangeAspect="1" noChangeShapeType="1"/>
          </p:cNvSpPr>
          <p:nvPr/>
        </p:nvSpPr>
        <p:spPr bwMode="auto">
          <a:xfrm>
            <a:off x="6227763" y="1858963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8"/>
          <p:cNvSpPr>
            <a:spLocks noChangeAspect="1" noChangeShapeType="1"/>
          </p:cNvSpPr>
          <p:nvPr/>
        </p:nvSpPr>
        <p:spPr bwMode="auto">
          <a:xfrm rot="5400000">
            <a:off x="6661150" y="1534319"/>
            <a:ext cx="4302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" name="Line 49"/>
          <p:cNvSpPr>
            <a:spLocks noChangeAspect="1" noChangeShapeType="1"/>
          </p:cNvSpPr>
          <p:nvPr/>
        </p:nvSpPr>
        <p:spPr bwMode="auto">
          <a:xfrm rot="5400000">
            <a:off x="5760256" y="1524000"/>
            <a:ext cx="431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" name="Text Box 54"/>
          <p:cNvSpPr txBox="1">
            <a:spLocks noChangeAspect="1" noChangeArrowheads="1"/>
          </p:cNvSpPr>
          <p:nvPr/>
        </p:nvSpPr>
        <p:spPr bwMode="auto">
          <a:xfrm>
            <a:off x="6032341" y="808472"/>
            <a:ext cx="1059939" cy="86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新細明體" pitchFamily="18" charset="-120"/>
                <a:cs typeface="Times New Roman" panose="02020603050405020304" pitchFamily="18" charset="0"/>
              </a:rPr>
              <a:t>6 </a:t>
            </a:r>
            <a:r>
              <a:rPr lang="en-US" altLang="zh-TW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新細明體" pitchFamily="18" charset="-120"/>
                <a:cs typeface="Times New Roman" panose="02020603050405020304" pitchFamily="18" charset="0"/>
              </a:rPr>
              <a:t>Mpa</a:t>
            </a:r>
            <a:endParaRPr lang="en-US" altLang="zh-TW" b="1" i="1" dirty="0" smtClean="0">
              <a:solidFill>
                <a:schemeClr val="accent6">
                  <a:lumMod val="75000"/>
                </a:schemeClr>
              </a:solidFill>
              <a:latin typeface="+mj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894503"/>
              </p:ext>
            </p:extLst>
          </p:nvPr>
        </p:nvGraphicFramePr>
        <p:xfrm>
          <a:off x="3367592" y="2031690"/>
          <a:ext cx="4471194" cy="35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9" name="Equation" r:id="rId4" imgW="5283000" imgH="419040" progId="Equation.3">
                  <p:embed/>
                </p:oleObj>
              </mc:Choice>
              <mc:Fallback>
                <p:oleObj name="Equation" r:id="rId4" imgW="528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592" y="2031690"/>
                        <a:ext cx="4471194" cy="3546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57487"/>
              </p:ext>
            </p:extLst>
          </p:nvPr>
        </p:nvGraphicFramePr>
        <p:xfrm>
          <a:off x="2291118" y="2619997"/>
          <a:ext cx="2495663" cy="59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0" name="Equation" r:id="rId6" imgW="3035160" imgH="723600" progId="Equation.3">
                  <p:embed/>
                </p:oleObj>
              </mc:Choice>
              <mc:Fallback>
                <p:oleObj name="Equation" r:id="rId6" imgW="30351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118" y="2619997"/>
                        <a:ext cx="2495663" cy="59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434329"/>
              </p:ext>
            </p:extLst>
          </p:nvPr>
        </p:nvGraphicFramePr>
        <p:xfrm>
          <a:off x="2320476" y="3313188"/>
          <a:ext cx="1157854" cy="28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1" name="Equation" r:id="rId8" imgW="1396800" imgH="342720" progId="Equation.3">
                  <p:embed/>
                </p:oleObj>
              </mc:Choice>
              <mc:Fallback>
                <p:oleObj name="Equation" r:id="rId8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76" y="3313188"/>
                        <a:ext cx="1157854" cy="2842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819522"/>
              </p:ext>
            </p:extLst>
          </p:nvPr>
        </p:nvGraphicFramePr>
        <p:xfrm>
          <a:off x="2338388" y="3724597"/>
          <a:ext cx="857755" cy="279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2" name="Equation" r:id="rId10" imgW="1054080" imgH="342720" progId="Equation.3">
                  <p:embed/>
                </p:oleObj>
              </mc:Choice>
              <mc:Fallback>
                <p:oleObj name="Equation" r:id="rId10" imgW="1054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3724597"/>
                        <a:ext cx="857755" cy="2790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152159"/>
              </p:ext>
            </p:extLst>
          </p:nvPr>
        </p:nvGraphicFramePr>
        <p:xfrm>
          <a:off x="2293606" y="4081462"/>
          <a:ext cx="2995480" cy="32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3" name="Equation" r:id="rId12" imgW="4038480" imgH="444240" progId="Equation.3">
                  <p:embed/>
                </p:oleObj>
              </mc:Choice>
              <mc:Fallback>
                <p:oleObj name="Equation" r:id="rId12" imgW="4038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06" y="4081462"/>
                        <a:ext cx="2995480" cy="3296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直線單箭頭接點 69"/>
          <p:cNvCxnSpPr>
            <a:cxnSpLocks noChangeShapeType="1"/>
          </p:cNvCxnSpPr>
          <p:nvPr/>
        </p:nvCxnSpPr>
        <p:spPr bwMode="auto">
          <a:xfrm>
            <a:off x="7393320" y="2355726"/>
            <a:ext cx="0" cy="2340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線單箭頭接點 70"/>
          <p:cNvCxnSpPr>
            <a:cxnSpLocks noChangeShapeType="1"/>
          </p:cNvCxnSpPr>
          <p:nvPr/>
        </p:nvCxnSpPr>
        <p:spPr bwMode="auto">
          <a:xfrm rot="16200000">
            <a:off x="6891558" y="2225807"/>
            <a:ext cx="0" cy="2664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橢圓 71"/>
          <p:cNvSpPr>
            <a:spLocks noChangeArrowheads="1"/>
          </p:cNvSpPr>
          <p:nvPr/>
        </p:nvSpPr>
        <p:spPr bwMode="auto">
          <a:xfrm>
            <a:off x="5756373" y="2586258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3" name="物件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966487"/>
              </p:ext>
            </p:extLst>
          </p:nvPr>
        </p:nvGraphicFramePr>
        <p:xfrm>
          <a:off x="8287827" y="3372895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4" name="Equation" r:id="rId14" imgW="139518" imgH="126835" progId="Equation.DSMT4">
                  <p:embed/>
                </p:oleObj>
              </mc:Choice>
              <mc:Fallback>
                <p:oleObj name="Equation" r:id="rId14" imgW="139518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7827" y="3372895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" name="直線單箭頭接點 73"/>
          <p:cNvCxnSpPr>
            <a:cxnSpLocks noChangeShapeType="1"/>
            <a:endCxn id="72" idx="1"/>
          </p:cNvCxnSpPr>
          <p:nvPr/>
        </p:nvCxnSpPr>
        <p:spPr bwMode="auto">
          <a:xfrm flipH="1" flipV="1">
            <a:off x="6046513" y="2876165"/>
            <a:ext cx="700460" cy="681641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文字方塊 74"/>
          <p:cNvSpPr txBox="1">
            <a:spLocks noChangeArrowheads="1"/>
          </p:cNvSpPr>
          <p:nvPr/>
        </p:nvSpPr>
        <p:spPr bwMode="auto">
          <a:xfrm>
            <a:off x="6673304" y="3535239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76" name="文字方塊 75"/>
          <p:cNvSpPr txBox="1">
            <a:spLocks noChangeArrowheads="1"/>
          </p:cNvSpPr>
          <p:nvPr/>
        </p:nvSpPr>
        <p:spPr bwMode="auto">
          <a:xfrm rot="2673810">
            <a:off x="6106135" y="2898355"/>
            <a:ext cx="934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70C0"/>
                </a:solidFill>
                <a:ea typeface="新細明體" panose="02020500000000000000" pitchFamily="18" charset="-120"/>
              </a:rPr>
              <a:t>R=8.49</a:t>
            </a:r>
            <a:endParaRPr lang="zh-TW" altLang="en-US" b="1" dirty="0">
              <a:solidFill>
                <a:srgbClr val="0070C0"/>
              </a:solidFill>
              <a:ea typeface="新細明體" panose="02020500000000000000" pitchFamily="18" charset="-120"/>
            </a:endParaRPr>
          </a:p>
        </p:txBody>
      </p:sp>
      <p:sp>
        <p:nvSpPr>
          <p:cNvPr id="79" name="弧形 78"/>
          <p:cNvSpPr/>
          <p:nvPr/>
        </p:nvSpPr>
        <p:spPr bwMode="auto">
          <a:xfrm rot="11675414" flipH="1">
            <a:off x="6198809" y="2965222"/>
            <a:ext cx="858999" cy="766154"/>
          </a:xfrm>
          <a:prstGeom prst="arc">
            <a:avLst>
              <a:gd name="adj1" fmla="val 9534718"/>
              <a:gd name="adj2" fmla="val 13399249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422469"/>
              </p:ext>
            </p:extLst>
          </p:nvPr>
        </p:nvGraphicFramePr>
        <p:xfrm>
          <a:off x="6053138" y="3594100"/>
          <a:ext cx="4905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5" name="Equation" r:id="rId16" imgW="304560" imgH="241200" progId="Equation.DSMT4">
                  <p:embed/>
                </p:oleObj>
              </mc:Choice>
              <mc:Fallback>
                <p:oleObj name="Equation" r:id="rId1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3594100"/>
                        <a:ext cx="4905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物件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123044"/>
              </p:ext>
            </p:extLst>
          </p:nvPr>
        </p:nvGraphicFramePr>
        <p:xfrm>
          <a:off x="7511461" y="4527768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6" name="Equation" r:id="rId18" imgW="126725" imgH="126725" progId="Equation.DSMT4">
                  <p:embed/>
                </p:oleObj>
              </mc:Choice>
              <mc:Fallback>
                <p:oleObj name="Equation" r:id="rId18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461" y="4527768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文字方塊 83"/>
          <p:cNvSpPr txBox="1">
            <a:spLocks noChangeArrowheads="1"/>
          </p:cNvSpPr>
          <p:nvPr/>
        </p:nvSpPr>
        <p:spPr bwMode="auto">
          <a:xfrm flipH="1">
            <a:off x="5708363" y="2556120"/>
            <a:ext cx="30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89494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/>
      <p:bldP spid="76" grpId="0"/>
      <p:bldP spid="79" grpId="0" animBg="1"/>
      <p:bldP spid="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86639A-2918-4A08-9809-00DE6C632198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37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利用莫耳圓快速找到主應力面和最大剪應力面的資訊。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228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General Example 1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2" name="圓角矩形 41"/>
          <p:cNvSpPr/>
          <p:nvPr/>
        </p:nvSpPr>
        <p:spPr bwMode="auto">
          <a:xfrm rot="19705131">
            <a:off x="3447109" y="3157807"/>
            <a:ext cx="693738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43" name="群組 104"/>
          <p:cNvGrpSpPr>
            <a:grpSpLocks/>
          </p:cNvGrpSpPr>
          <p:nvPr/>
        </p:nvGrpSpPr>
        <p:grpSpPr bwMode="auto">
          <a:xfrm rot="19705131" flipH="1">
            <a:off x="3797947" y="2535507"/>
            <a:ext cx="17462" cy="1954212"/>
            <a:chOff x="4347332" y="1767042"/>
            <a:chExt cx="606" cy="2345660"/>
          </a:xfrm>
        </p:grpSpPr>
        <p:cxnSp>
          <p:nvCxnSpPr>
            <p:cNvPr id="52259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638" y="2134342"/>
              <a:ext cx="73460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260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980031" y="3745402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群組 107"/>
          <p:cNvGrpSpPr>
            <a:grpSpLocks/>
          </p:cNvGrpSpPr>
          <p:nvPr/>
        </p:nvGrpSpPr>
        <p:grpSpPr bwMode="auto">
          <a:xfrm rot="-1894869">
            <a:off x="2901010" y="3492767"/>
            <a:ext cx="1793876" cy="17463"/>
            <a:chOff x="2915660" y="2917307"/>
            <a:chExt cx="2840055" cy="7875"/>
          </a:xfrm>
        </p:grpSpPr>
        <p:cxnSp>
          <p:nvCxnSpPr>
            <p:cNvPr id="52257" name="直線單箭頭接點 40"/>
            <p:cNvCxnSpPr>
              <a:cxnSpLocks noChangeShapeType="1"/>
            </p:cNvCxnSpPr>
            <p:nvPr/>
          </p:nvCxnSpPr>
          <p:spPr bwMode="auto">
            <a:xfrm flipH="1" flipV="1">
              <a:off x="4901063" y="2925182"/>
              <a:ext cx="85465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258" name="直線單箭頭接點 48"/>
            <p:cNvCxnSpPr>
              <a:cxnSpLocks noChangeShapeType="1"/>
            </p:cNvCxnSpPr>
            <p:nvPr/>
          </p:nvCxnSpPr>
          <p:spPr bwMode="auto">
            <a:xfrm flipV="1">
              <a:off x="2915660" y="2917307"/>
              <a:ext cx="85465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49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598741"/>
              </p:ext>
            </p:extLst>
          </p:nvPr>
        </p:nvGraphicFramePr>
        <p:xfrm>
          <a:off x="3875266" y="4385866"/>
          <a:ext cx="13827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3"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266" y="4385866"/>
                        <a:ext cx="13827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物件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733655"/>
              </p:ext>
            </p:extLst>
          </p:nvPr>
        </p:nvGraphicFramePr>
        <p:xfrm>
          <a:off x="2129773" y="4031807"/>
          <a:ext cx="14398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4" name="Equation" r:id="rId6" imgW="990360" imgH="228600" progId="Equation.DSMT4">
                  <p:embed/>
                </p:oleObj>
              </mc:Choice>
              <mc:Fallback>
                <p:oleObj name="Equation" r:id="rId6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773" y="4031807"/>
                        <a:ext cx="1439863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直線接點 50"/>
          <p:cNvCxnSpPr>
            <a:cxnSpLocks noChangeShapeType="1"/>
          </p:cNvCxnSpPr>
          <p:nvPr/>
        </p:nvCxnSpPr>
        <p:spPr bwMode="auto">
          <a:xfrm flipH="1" flipV="1">
            <a:off x="3782072" y="3513407"/>
            <a:ext cx="971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弧形 51"/>
          <p:cNvSpPr/>
          <p:nvPr/>
        </p:nvSpPr>
        <p:spPr bwMode="auto">
          <a:xfrm rot="3831918">
            <a:off x="3138598" y="2854499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58" name="物件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818416"/>
              </p:ext>
            </p:extLst>
          </p:nvPr>
        </p:nvGraphicFramePr>
        <p:xfrm>
          <a:off x="4226707" y="3454400"/>
          <a:ext cx="10890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5" name="Equation" r:id="rId8" imgW="723600" imgH="253800" progId="Equation.DSMT4">
                  <p:embed/>
                </p:oleObj>
              </mc:Choice>
              <mc:Fallback>
                <p:oleObj name="Equation" r:id="rId8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707" y="3454400"/>
                        <a:ext cx="10890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endParaRPr lang="en-US" altLang="zh-TW" sz="1400" kern="0" dirty="0">
              <a:ea typeface="新細明體" panose="02020500000000000000" pitchFamily="18" charset="-120"/>
            </a:endParaRPr>
          </a:p>
        </p:txBody>
      </p:sp>
      <p:cxnSp>
        <p:nvCxnSpPr>
          <p:cNvPr id="68" name="直線單箭頭接點 67"/>
          <p:cNvCxnSpPr>
            <a:cxnSpLocks noChangeShapeType="1"/>
          </p:cNvCxnSpPr>
          <p:nvPr/>
        </p:nvCxnSpPr>
        <p:spPr bwMode="auto">
          <a:xfrm>
            <a:off x="7393320" y="2355726"/>
            <a:ext cx="0" cy="2340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單箭頭接點 68"/>
          <p:cNvCxnSpPr>
            <a:cxnSpLocks noChangeShapeType="1"/>
          </p:cNvCxnSpPr>
          <p:nvPr/>
        </p:nvCxnSpPr>
        <p:spPr bwMode="auto">
          <a:xfrm rot="16200000">
            <a:off x="6891558" y="2225807"/>
            <a:ext cx="0" cy="2664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橢圓 69"/>
          <p:cNvSpPr>
            <a:spLocks noChangeArrowheads="1"/>
          </p:cNvSpPr>
          <p:nvPr/>
        </p:nvSpPr>
        <p:spPr bwMode="auto">
          <a:xfrm>
            <a:off x="5756373" y="2586258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1" name="物件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22425"/>
              </p:ext>
            </p:extLst>
          </p:nvPr>
        </p:nvGraphicFramePr>
        <p:xfrm>
          <a:off x="8287827" y="3372895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6" name="Equation" r:id="rId10" imgW="139518" imgH="126835" progId="Equation.DSMT4">
                  <p:embed/>
                </p:oleObj>
              </mc:Choice>
              <mc:Fallback>
                <p:oleObj name="Equation" r:id="rId10" imgW="139518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7827" y="3372895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線單箭頭接點 71"/>
          <p:cNvCxnSpPr>
            <a:cxnSpLocks noChangeShapeType="1"/>
            <a:endCxn id="70" idx="1"/>
          </p:cNvCxnSpPr>
          <p:nvPr/>
        </p:nvCxnSpPr>
        <p:spPr bwMode="auto">
          <a:xfrm flipH="1" flipV="1">
            <a:off x="6046513" y="2876165"/>
            <a:ext cx="700460" cy="681641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文字方塊 72"/>
          <p:cNvSpPr txBox="1">
            <a:spLocks noChangeArrowheads="1"/>
          </p:cNvSpPr>
          <p:nvPr/>
        </p:nvSpPr>
        <p:spPr bwMode="auto">
          <a:xfrm>
            <a:off x="6673304" y="3535239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74" name="文字方塊 73"/>
          <p:cNvSpPr txBox="1">
            <a:spLocks noChangeArrowheads="1"/>
          </p:cNvSpPr>
          <p:nvPr/>
        </p:nvSpPr>
        <p:spPr bwMode="auto">
          <a:xfrm rot="2673810">
            <a:off x="6106135" y="2898355"/>
            <a:ext cx="934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70C0"/>
                </a:solidFill>
                <a:ea typeface="新細明體" panose="02020500000000000000" pitchFamily="18" charset="-120"/>
              </a:rPr>
              <a:t>R=8.49</a:t>
            </a:r>
            <a:endParaRPr lang="zh-TW" altLang="en-US" b="1" dirty="0">
              <a:solidFill>
                <a:srgbClr val="0070C0"/>
              </a:solidFill>
              <a:ea typeface="新細明體" panose="02020500000000000000" pitchFamily="18" charset="-120"/>
            </a:endParaRPr>
          </a:p>
        </p:txBody>
      </p:sp>
      <p:sp>
        <p:nvSpPr>
          <p:cNvPr id="75" name="弧形 74"/>
          <p:cNvSpPr/>
          <p:nvPr/>
        </p:nvSpPr>
        <p:spPr bwMode="auto">
          <a:xfrm rot="11675414" flipH="1">
            <a:off x="6198809" y="2965222"/>
            <a:ext cx="858999" cy="766154"/>
          </a:xfrm>
          <a:prstGeom prst="arc">
            <a:avLst>
              <a:gd name="adj1" fmla="val 9534718"/>
              <a:gd name="adj2" fmla="val 13399249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97182"/>
              </p:ext>
            </p:extLst>
          </p:nvPr>
        </p:nvGraphicFramePr>
        <p:xfrm>
          <a:off x="6053138" y="3594100"/>
          <a:ext cx="4905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7" name="Equation" r:id="rId12" imgW="304560" imgH="241200" progId="Equation.DSMT4">
                  <p:embed/>
                </p:oleObj>
              </mc:Choice>
              <mc:Fallback>
                <p:oleObj name="Equation" r:id="rId12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138" y="3594100"/>
                        <a:ext cx="4905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物件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85639"/>
              </p:ext>
            </p:extLst>
          </p:nvPr>
        </p:nvGraphicFramePr>
        <p:xfrm>
          <a:off x="7511461" y="4527768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8" name="Equation" r:id="rId14" imgW="126725" imgH="126725" progId="Equation.DSMT4">
                  <p:embed/>
                </p:oleObj>
              </mc:Choice>
              <mc:Fallback>
                <p:oleObj name="Equation" r:id="rId14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461" y="4527768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文字方塊 77"/>
          <p:cNvSpPr txBox="1">
            <a:spLocks noChangeArrowheads="1"/>
          </p:cNvSpPr>
          <p:nvPr/>
        </p:nvSpPr>
        <p:spPr bwMode="auto">
          <a:xfrm flipH="1">
            <a:off x="5601827" y="2556120"/>
            <a:ext cx="30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189369"/>
              </p:ext>
            </p:extLst>
          </p:nvPr>
        </p:nvGraphicFramePr>
        <p:xfrm>
          <a:off x="2617320" y="915566"/>
          <a:ext cx="3905583" cy="33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9" name="Equation" r:id="rId16" imgW="4495680" imgH="380880" progId="Equation.3">
                  <p:embed/>
                </p:oleObj>
              </mc:Choice>
              <mc:Fallback>
                <p:oleObj name="Equation" r:id="rId16" imgW="4495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320" y="915566"/>
                        <a:ext cx="3905583" cy="3309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383099"/>
              </p:ext>
            </p:extLst>
          </p:nvPr>
        </p:nvGraphicFramePr>
        <p:xfrm>
          <a:off x="2609974" y="1282526"/>
          <a:ext cx="4103740" cy="33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0" name="Equation" r:id="rId18" imgW="4673520" imgH="380880" progId="Equation.3">
                  <p:embed/>
                </p:oleObj>
              </mc:Choice>
              <mc:Fallback>
                <p:oleObj name="Equation" r:id="rId18" imgW="46735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974" y="1282526"/>
                        <a:ext cx="4103740" cy="3345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11218"/>
              </p:ext>
            </p:extLst>
          </p:nvPr>
        </p:nvGraphicFramePr>
        <p:xfrm>
          <a:off x="2483768" y="1676437"/>
          <a:ext cx="1841933" cy="54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1" name="Equation" r:id="rId20" imgW="2438280" imgH="723600" progId="Equation.DSMT4">
                  <p:embed/>
                </p:oleObj>
              </mc:Choice>
              <mc:Fallback>
                <p:oleObj name="Equation" r:id="rId20" imgW="24382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676437"/>
                        <a:ext cx="1841933" cy="5468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34693"/>
              </p:ext>
            </p:extLst>
          </p:nvPr>
        </p:nvGraphicFramePr>
        <p:xfrm>
          <a:off x="7326274" y="1709575"/>
          <a:ext cx="1242170" cy="41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2" name="Equation" r:id="rId22" imgW="1358640" imgH="457200" progId="Equation.3">
                  <p:embed/>
                </p:oleObj>
              </mc:Choice>
              <mc:Fallback>
                <p:oleObj name="Equation" r:id="rId22" imgW="1358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274" y="1709575"/>
                        <a:ext cx="1242170" cy="4179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95485"/>
              </p:ext>
            </p:extLst>
          </p:nvPr>
        </p:nvGraphicFramePr>
        <p:xfrm>
          <a:off x="4553802" y="1749820"/>
          <a:ext cx="1108782" cy="395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3" name="Equation" r:id="rId24" imgW="1282680" imgH="457200" progId="Equation.3">
                  <p:embed/>
                </p:oleObj>
              </mc:Choice>
              <mc:Fallback>
                <p:oleObj name="Equation" r:id="rId24" imgW="1282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802" y="1749820"/>
                        <a:ext cx="1108782" cy="3952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766397"/>
              </p:ext>
            </p:extLst>
          </p:nvPr>
        </p:nvGraphicFramePr>
        <p:xfrm>
          <a:off x="5868144" y="1731141"/>
          <a:ext cx="1231562" cy="38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4" name="Equation" r:id="rId26" imgW="1447560" imgH="457200" progId="Equation.DSMT4">
                  <p:embed/>
                </p:oleObj>
              </mc:Choice>
              <mc:Fallback>
                <p:oleObj name="Equation" r:id="rId26" imgW="1447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731141"/>
                        <a:ext cx="1231562" cy="388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29981"/>
              </p:ext>
            </p:extLst>
          </p:nvPr>
        </p:nvGraphicFramePr>
        <p:xfrm>
          <a:off x="5334925" y="2329163"/>
          <a:ext cx="963481" cy="2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5" name="Equation" r:id="rId28" imgW="698400" imgH="203040" progId="Equation.DSMT4">
                  <p:embed/>
                </p:oleObj>
              </mc:Choice>
              <mc:Fallback>
                <p:oleObj name="Equation" r:id="rId28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925" y="2329163"/>
                        <a:ext cx="963481" cy="2798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70951"/>
              </p:ext>
            </p:extLst>
          </p:nvPr>
        </p:nvGraphicFramePr>
        <p:xfrm>
          <a:off x="6490179" y="3808563"/>
          <a:ext cx="882758" cy="34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6" name="Equation" r:id="rId30" imgW="520560" imgH="203040" progId="Equation.DSMT4">
                  <p:embed/>
                </p:oleObj>
              </mc:Choice>
              <mc:Fallback>
                <p:oleObj name="Equation" r:id="rId3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179" y="3808563"/>
                        <a:ext cx="882758" cy="3484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文字方塊 86"/>
          <p:cNvSpPr txBox="1">
            <a:spLocks noChangeArrowheads="1"/>
          </p:cNvSpPr>
          <p:nvPr/>
        </p:nvSpPr>
        <p:spPr bwMode="auto">
          <a:xfrm>
            <a:off x="2577868" y="243300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應力面</a:t>
            </a:r>
            <a:endParaRPr lang="zh-TW" altLang="en-US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4446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86639A-2918-4A08-9809-00DE6C632198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38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利用莫耳圓快速找到主應力面和最大剪應力面的資訊。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228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General Example 2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3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endParaRPr lang="en-US" altLang="zh-TW" sz="1400" kern="0" dirty="0">
              <a:ea typeface="新細明體" panose="02020500000000000000" pitchFamily="18" charset="-120"/>
            </a:endParaRPr>
          </a:p>
        </p:txBody>
      </p:sp>
      <p:cxnSp>
        <p:nvCxnSpPr>
          <p:cNvPr id="68" name="直線單箭頭接點 67"/>
          <p:cNvCxnSpPr>
            <a:cxnSpLocks noChangeShapeType="1"/>
          </p:cNvCxnSpPr>
          <p:nvPr/>
        </p:nvCxnSpPr>
        <p:spPr bwMode="auto">
          <a:xfrm>
            <a:off x="6289578" y="2067694"/>
            <a:ext cx="0" cy="2340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單箭頭接點 68"/>
          <p:cNvCxnSpPr>
            <a:cxnSpLocks noChangeShapeType="1"/>
          </p:cNvCxnSpPr>
          <p:nvPr/>
        </p:nvCxnSpPr>
        <p:spPr bwMode="auto">
          <a:xfrm rot="16200000">
            <a:off x="6891558" y="2009088"/>
            <a:ext cx="0" cy="2664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橢圓 69"/>
          <p:cNvSpPr>
            <a:spLocks noChangeArrowheads="1"/>
          </p:cNvSpPr>
          <p:nvPr/>
        </p:nvSpPr>
        <p:spPr bwMode="auto">
          <a:xfrm>
            <a:off x="5756373" y="2369539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1" name="物件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22113"/>
              </p:ext>
            </p:extLst>
          </p:nvPr>
        </p:nvGraphicFramePr>
        <p:xfrm>
          <a:off x="8287827" y="3156176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0" name="Equation" r:id="rId4" imgW="139518" imgH="126835" progId="Equation.DSMT4">
                  <p:embed/>
                </p:oleObj>
              </mc:Choice>
              <mc:Fallback>
                <p:oleObj name="Equation" r:id="rId4" imgW="139518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7827" y="3156176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線單箭頭接點 71"/>
          <p:cNvCxnSpPr>
            <a:cxnSpLocks noChangeShapeType="1"/>
          </p:cNvCxnSpPr>
          <p:nvPr/>
        </p:nvCxnSpPr>
        <p:spPr bwMode="auto">
          <a:xfrm flipH="1">
            <a:off x="6021014" y="3351388"/>
            <a:ext cx="700460" cy="718156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文字方塊 72"/>
          <p:cNvSpPr txBox="1">
            <a:spLocks noChangeArrowheads="1"/>
          </p:cNvSpPr>
          <p:nvPr/>
        </p:nvSpPr>
        <p:spPr bwMode="auto">
          <a:xfrm>
            <a:off x="6444140" y="2912524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74" name="文字方塊 73"/>
          <p:cNvSpPr txBox="1">
            <a:spLocks noChangeArrowheads="1"/>
          </p:cNvSpPr>
          <p:nvPr/>
        </p:nvSpPr>
        <p:spPr bwMode="auto">
          <a:xfrm rot="18999461">
            <a:off x="5795093" y="3303687"/>
            <a:ext cx="934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70C0"/>
                </a:solidFill>
                <a:ea typeface="新細明體" panose="02020500000000000000" pitchFamily="18" charset="-120"/>
              </a:rPr>
              <a:t>R=81.4</a:t>
            </a:r>
            <a:endParaRPr lang="zh-TW" altLang="en-US" b="1" dirty="0">
              <a:solidFill>
                <a:srgbClr val="0070C0"/>
              </a:solidFill>
              <a:ea typeface="新細明體" panose="02020500000000000000" pitchFamily="18" charset="-120"/>
            </a:endParaRPr>
          </a:p>
        </p:txBody>
      </p:sp>
      <p:sp>
        <p:nvSpPr>
          <p:cNvPr id="75" name="弧形 74"/>
          <p:cNvSpPr/>
          <p:nvPr/>
        </p:nvSpPr>
        <p:spPr bwMode="auto">
          <a:xfrm rot="7855283" flipH="1">
            <a:off x="6308016" y="3161387"/>
            <a:ext cx="858999" cy="766154"/>
          </a:xfrm>
          <a:prstGeom prst="arc">
            <a:avLst>
              <a:gd name="adj1" fmla="val 9534718"/>
              <a:gd name="adj2" fmla="val 13399249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950275"/>
              </p:ext>
            </p:extLst>
          </p:nvPr>
        </p:nvGraphicFramePr>
        <p:xfrm>
          <a:off x="6819900" y="3697288"/>
          <a:ext cx="4302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1"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697288"/>
                        <a:ext cx="4302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物件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21967"/>
              </p:ext>
            </p:extLst>
          </p:nvPr>
        </p:nvGraphicFramePr>
        <p:xfrm>
          <a:off x="6171013" y="4424089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2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013" y="4424089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文字方塊 77"/>
          <p:cNvSpPr txBox="1">
            <a:spLocks noChangeArrowheads="1"/>
          </p:cNvSpPr>
          <p:nvPr/>
        </p:nvSpPr>
        <p:spPr bwMode="auto">
          <a:xfrm flipH="1">
            <a:off x="5727920" y="3874578"/>
            <a:ext cx="30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92062"/>
              </p:ext>
            </p:extLst>
          </p:nvPr>
        </p:nvGraphicFramePr>
        <p:xfrm>
          <a:off x="4850810" y="394094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3" name="Equation" r:id="rId10" imgW="672840" imgH="203040" progId="Equation.DSMT4">
                  <p:embed/>
                </p:oleObj>
              </mc:Choice>
              <mc:Fallback>
                <p:oleObj name="Equation" r:id="rId10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810" y="3940944"/>
                        <a:ext cx="927100" cy="279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09314"/>
              </p:ext>
            </p:extLst>
          </p:nvPr>
        </p:nvGraphicFramePr>
        <p:xfrm>
          <a:off x="6718760" y="2956955"/>
          <a:ext cx="7969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4" name="Equation" r:id="rId12" imgW="469800" imgH="203040" progId="Equation.DSMT4">
                  <p:embed/>
                </p:oleObj>
              </mc:Choice>
              <mc:Fallback>
                <p:oleObj name="Equation" r:id="rId1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60" y="2956955"/>
                        <a:ext cx="796925" cy="349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5"/>
          <p:cNvSpPr>
            <a:spLocks noChangeAspect="1" noChangeArrowheads="1"/>
          </p:cNvSpPr>
          <p:nvPr/>
        </p:nvSpPr>
        <p:spPr bwMode="auto">
          <a:xfrm>
            <a:off x="2943323" y="1342629"/>
            <a:ext cx="590550" cy="56038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39" name="群組 1"/>
          <p:cNvGrpSpPr>
            <a:grpSpLocks/>
          </p:cNvGrpSpPr>
          <p:nvPr/>
        </p:nvGrpSpPr>
        <p:grpSpPr bwMode="auto">
          <a:xfrm>
            <a:off x="2513111" y="1609329"/>
            <a:ext cx="1460500" cy="6350"/>
            <a:chOff x="4456658" y="1529267"/>
            <a:chExt cx="1460140" cy="7098"/>
          </a:xfrm>
        </p:grpSpPr>
        <p:sp>
          <p:nvSpPr>
            <p:cNvPr id="40" name="Line 46"/>
            <p:cNvSpPr>
              <a:spLocks noChangeAspect="1" noChangeShapeType="1"/>
            </p:cNvSpPr>
            <p:nvPr/>
          </p:nvSpPr>
          <p:spPr bwMode="auto">
            <a:xfrm flipH="1">
              <a:off x="4456658" y="1536365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Line 47"/>
            <p:cNvSpPr>
              <a:spLocks noChangeAspect="1" noChangeShapeType="1"/>
            </p:cNvSpPr>
            <p:nvPr/>
          </p:nvSpPr>
          <p:spPr bwMode="auto">
            <a:xfrm flipH="1">
              <a:off x="5486586" y="1529267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4" name="群組 52"/>
          <p:cNvGrpSpPr>
            <a:grpSpLocks/>
          </p:cNvGrpSpPr>
          <p:nvPr/>
        </p:nvGrpSpPr>
        <p:grpSpPr bwMode="auto">
          <a:xfrm rot="5400000">
            <a:off x="2514698" y="1637904"/>
            <a:ext cx="1458913" cy="7937"/>
            <a:chOff x="4456658" y="1529267"/>
            <a:chExt cx="1460140" cy="7098"/>
          </a:xfrm>
        </p:grpSpPr>
        <p:sp>
          <p:nvSpPr>
            <p:cNvPr id="45" name="Line 46"/>
            <p:cNvSpPr>
              <a:spLocks noChangeAspect="1" noChangeShapeType="1"/>
            </p:cNvSpPr>
            <p:nvPr/>
          </p:nvSpPr>
          <p:spPr bwMode="auto">
            <a:xfrm>
              <a:off x="4456658" y="1536365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Line 47"/>
            <p:cNvSpPr>
              <a:spLocks noChangeAspect="1" noChangeShapeType="1"/>
            </p:cNvSpPr>
            <p:nvPr/>
          </p:nvSpPr>
          <p:spPr bwMode="auto">
            <a:xfrm>
              <a:off x="5486586" y="1529267"/>
              <a:ext cx="4302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" name="Line 47"/>
          <p:cNvSpPr>
            <a:spLocks noChangeAspect="1" noChangeShapeType="1"/>
          </p:cNvSpPr>
          <p:nvPr/>
        </p:nvSpPr>
        <p:spPr bwMode="auto">
          <a:xfrm>
            <a:off x="3024286" y="1255316"/>
            <a:ext cx="430212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" name="Line 47"/>
          <p:cNvSpPr>
            <a:spLocks noChangeAspect="1" noChangeShapeType="1"/>
          </p:cNvSpPr>
          <p:nvPr/>
        </p:nvSpPr>
        <p:spPr bwMode="auto">
          <a:xfrm rot="16200000">
            <a:off x="3414016" y="1638698"/>
            <a:ext cx="430213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" name="Line 47"/>
          <p:cNvSpPr>
            <a:spLocks noChangeAspect="1" noChangeShapeType="1"/>
          </p:cNvSpPr>
          <p:nvPr/>
        </p:nvSpPr>
        <p:spPr bwMode="auto">
          <a:xfrm flipH="1">
            <a:off x="3019523" y="2010966"/>
            <a:ext cx="430213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" name="Line 47"/>
          <p:cNvSpPr>
            <a:spLocks noChangeAspect="1" noChangeShapeType="1"/>
          </p:cNvSpPr>
          <p:nvPr/>
        </p:nvSpPr>
        <p:spPr bwMode="auto">
          <a:xfrm rot="5400000" flipV="1">
            <a:off x="2621855" y="1614885"/>
            <a:ext cx="430212" cy="0"/>
          </a:xfrm>
          <a:prstGeom prst="line">
            <a:avLst/>
          </a:prstGeom>
          <a:noFill/>
          <a:ln w="15875">
            <a:solidFill>
              <a:srgbClr val="0070C0"/>
            </a:solidFill>
            <a:round/>
            <a:headEnd type="none" w="sm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" name="Text Box 54"/>
          <p:cNvSpPr txBox="1">
            <a:spLocks noChangeAspect="1" noChangeArrowheads="1"/>
          </p:cNvSpPr>
          <p:nvPr/>
        </p:nvSpPr>
        <p:spPr bwMode="auto">
          <a:xfrm>
            <a:off x="2819393" y="570224"/>
            <a:ext cx="1250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90Mpa</a:t>
            </a:r>
            <a:endParaRPr lang="en-US" altLang="zh-TW" sz="1600" b="1" i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9" name="Text Box 54"/>
          <p:cNvSpPr txBox="1">
            <a:spLocks noChangeAspect="1" noChangeArrowheads="1"/>
          </p:cNvSpPr>
          <p:nvPr/>
        </p:nvSpPr>
        <p:spPr bwMode="auto">
          <a:xfrm>
            <a:off x="3806912" y="1675343"/>
            <a:ext cx="1250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20Mpa</a:t>
            </a:r>
            <a:endParaRPr lang="en-US" altLang="zh-TW" sz="1600" b="1" i="1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0" name="Text Box 54"/>
          <p:cNvSpPr txBox="1">
            <a:spLocks noChangeAspect="1" noChangeArrowheads="1"/>
          </p:cNvSpPr>
          <p:nvPr/>
        </p:nvSpPr>
        <p:spPr bwMode="auto">
          <a:xfrm>
            <a:off x="2247156" y="1976223"/>
            <a:ext cx="12509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600" b="1" i="1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Symbol" panose="05050102010706020507" pitchFamily="18" charset="2"/>
              </a:rPr>
              <a:t>60Mpa</a:t>
            </a:r>
            <a:endParaRPr lang="en-US" altLang="zh-TW" sz="1600" b="1" i="1" dirty="0">
              <a:solidFill>
                <a:srgbClr val="0070C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991550"/>
              </p:ext>
            </p:extLst>
          </p:nvPr>
        </p:nvGraphicFramePr>
        <p:xfrm>
          <a:off x="4044950" y="1058254"/>
          <a:ext cx="4508606" cy="34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5" name="Equation" r:id="rId14" imgW="6045120" imgH="419040" progId="Equation.3">
                  <p:embed/>
                </p:oleObj>
              </mc:Choice>
              <mc:Fallback>
                <p:oleObj name="Equation" r:id="rId14" imgW="6045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1058254"/>
                        <a:ext cx="4508606" cy="3443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06162"/>
              </p:ext>
            </p:extLst>
          </p:nvPr>
        </p:nvGraphicFramePr>
        <p:xfrm>
          <a:off x="5287169" y="1386106"/>
          <a:ext cx="2637019" cy="598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6" name="Equation" r:id="rId16" imgW="3187440" imgH="723600" progId="Equation.3">
                  <p:embed/>
                </p:oleObj>
              </mc:Choice>
              <mc:Fallback>
                <p:oleObj name="Equation" r:id="rId16" imgW="31874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169" y="1386106"/>
                        <a:ext cx="2637019" cy="5988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24081"/>
              </p:ext>
            </p:extLst>
          </p:nvPr>
        </p:nvGraphicFramePr>
        <p:xfrm>
          <a:off x="2307654" y="2632017"/>
          <a:ext cx="1321468" cy="3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7" name="Equation" r:id="rId18" imgW="1384200" imgH="342720" progId="Equation.3">
                  <p:embed/>
                </p:oleObj>
              </mc:Choice>
              <mc:Fallback>
                <p:oleObj name="Equation" r:id="rId18" imgW="1384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654" y="2632017"/>
                        <a:ext cx="1321468" cy="327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810611"/>
              </p:ext>
            </p:extLst>
          </p:nvPr>
        </p:nvGraphicFramePr>
        <p:xfrm>
          <a:off x="3888769" y="2607754"/>
          <a:ext cx="962041" cy="324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8" name="Equation" r:id="rId20" imgW="1015920" imgH="342720" progId="Equation.3">
                  <p:embed/>
                </p:oleObj>
              </mc:Choice>
              <mc:Fallback>
                <p:oleObj name="Equation" r:id="rId20" imgW="1015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769" y="2607754"/>
                        <a:ext cx="962041" cy="3246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376743"/>
              </p:ext>
            </p:extLst>
          </p:nvPr>
        </p:nvGraphicFramePr>
        <p:xfrm>
          <a:off x="2268747" y="3000421"/>
          <a:ext cx="2294469" cy="89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9" name="Equation" r:id="rId22" imgW="1231560" imgH="482400" progId="Equation.DSMT4">
                  <p:embed/>
                </p:oleObj>
              </mc:Choice>
              <mc:Fallback>
                <p:oleObj name="Equation" r:id="rId22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747" y="3000421"/>
                        <a:ext cx="2294469" cy="8988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直線單箭頭接點 66"/>
          <p:cNvCxnSpPr>
            <a:cxnSpLocks noChangeShapeType="1"/>
          </p:cNvCxnSpPr>
          <p:nvPr/>
        </p:nvCxnSpPr>
        <p:spPr bwMode="auto">
          <a:xfrm>
            <a:off x="6732240" y="2139702"/>
            <a:ext cx="0" cy="234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8169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86639A-2918-4A08-9809-00DE6C632198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39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利用莫耳圓快速找到主應力面和最大剪應力面的資訊。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228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General Example 2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3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Stress</a:t>
            </a:r>
          </a:p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r>
              <a:rPr lang="en-US" altLang="zh-TW" sz="1400" kern="0" dirty="0">
                <a:ea typeface="新細明體" panose="02020500000000000000" pitchFamily="18" charset="-120"/>
              </a:rPr>
              <a:t/>
            </a:r>
            <a:br>
              <a:rPr lang="en-US" altLang="zh-TW" sz="1400" kern="0" dirty="0">
                <a:ea typeface="新細明體" panose="02020500000000000000" pitchFamily="18" charset="-120"/>
              </a:rPr>
            </a:br>
            <a:endParaRPr lang="en-US" altLang="zh-TW" sz="1400" kern="0" dirty="0">
              <a:ea typeface="新細明體" panose="02020500000000000000" pitchFamily="18" charset="-120"/>
            </a:endParaRPr>
          </a:p>
        </p:txBody>
      </p:sp>
      <p:cxnSp>
        <p:nvCxnSpPr>
          <p:cNvPr id="68" name="直線單箭頭接點 67"/>
          <p:cNvCxnSpPr>
            <a:cxnSpLocks noChangeShapeType="1"/>
          </p:cNvCxnSpPr>
          <p:nvPr/>
        </p:nvCxnSpPr>
        <p:spPr bwMode="auto">
          <a:xfrm>
            <a:off x="6289578" y="2067694"/>
            <a:ext cx="0" cy="2340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單箭頭接點 68"/>
          <p:cNvCxnSpPr>
            <a:cxnSpLocks noChangeShapeType="1"/>
          </p:cNvCxnSpPr>
          <p:nvPr/>
        </p:nvCxnSpPr>
        <p:spPr bwMode="auto">
          <a:xfrm rot="16200000">
            <a:off x="6891558" y="2009088"/>
            <a:ext cx="0" cy="2664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橢圓 69"/>
          <p:cNvSpPr>
            <a:spLocks noChangeArrowheads="1"/>
          </p:cNvSpPr>
          <p:nvPr/>
        </p:nvSpPr>
        <p:spPr bwMode="auto">
          <a:xfrm>
            <a:off x="5756373" y="2369539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1" name="物件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022113"/>
              </p:ext>
            </p:extLst>
          </p:nvPr>
        </p:nvGraphicFramePr>
        <p:xfrm>
          <a:off x="8287827" y="3156176"/>
          <a:ext cx="3476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3" name="Equation" r:id="rId4" imgW="139518" imgH="126835" progId="Equation.DSMT4">
                  <p:embed/>
                </p:oleObj>
              </mc:Choice>
              <mc:Fallback>
                <p:oleObj name="Equation" r:id="rId4" imgW="139518" imgH="1268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7827" y="3156176"/>
                        <a:ext cx="3476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2" name="直線單箭頭接點 71"/>
          <p:cNvCxnSpPr>
            <a:cxnSpLocks noChangeShapeType="1"/>
          </p:cNvCxnSpPr>
          <p:nvPr/>
        </p:nvCxnSpPr>
        <p:spPr bwMode="auto">
          <a:xfrm flipH="1">
            <a:off x="6021014" y="3351388"/>
            <a:ext cx="700460" cy="718156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文字方塊 72"/>
          <p:cNvSpPr txBox="1">
            <a:spLocks noChangeArrowheads="1"/>
          </p:cNvSpPr>
          <p:nvPr/>
        </p:nvSpPr>
        <p:spPr bwMode="auto">
          <a:xfrm>
            <a:off x="6444140" y="2912524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74" name="文字方塊 73"/>
          <p:cNvSpPr txBox="1">
            <a:spLocks noChangeArrowheads="1"/>
          </p:cNvSpPr>
          <p:nvPr/>
        </p:nvSpPr>
        <p:spPr bwMode="auto">
          <a:xfrm rot="18999461">
            <a:off x="5795093" y="3303687"/>
            <a:ext cx="934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70C0"/>
                </a:solidFill>
                <a:ea typeface="新細明體" panose="02020500000000000000" pitchFamily="18" charset="-120"/>
              </a:rPr>
              <a:t>R=81.4</a:t>
            </a:r>
            <a:endParaRPr lang="zh-TW" altLang="en-US" b="1" dirty="0">
              <a:solidFill>
                <a:srgbClr val="0070C0"/>
              </a:solidFill>
              <a:ea typeface="新細明體" panose="02020500000000000000" pitchFamily="18" charset="-120"/>
            </a:endParaRPr>
          </a:p>
        </p:txBody>
      </p:sp>
      <p:sp>
        <p:nvSpPr>
          <p:cNvPr id="75" name="弧形 74"/>
          <p:cNvSpPr/>
          <p:nvPr/>
        </p:nvSpPr>
        <p:spPr bwMode="auto">
          <a:xfrm rot="7855283" flipH="1">
            <a:off x="6308016" y="3161387"/>
            <a:ext cx="858999" cy="766154"/>
          </a:xfrm>
          <a:prstGeom prst="arc">
            <a:avLst>
              <a:gd name="adj1" fmla="val 9534718"/>
              <a:gd name="adj2" fmla="val 13399249"/>
            </a:avLst>
          </a:pr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 w="lg" len="lg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950275"/>
              </p:ext>
            </p:extLst>
          </p:nvPr>
        </p:nvGraphicFramePr>
        <p:xfrm>
          <a:off x="6819900" y="3697288"/>
          <a:ext cx="4302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4"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3697288"/>
                        <a:ext cx="4302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物件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21967"/>
              </p:ext>
            </p:extLst>
          </p:nvPr>
        </p:nvGraphicFramePr>
        <p:xfrm>
          <a:off x="6171013" y="4424089"/>
          <a:ext cx="3159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5" name="Equation" r:id="rId8" imgW="126725" imgH="126725" progId="Equation.DSMT4">
                  <p:embed/>
                </p:oleObj>
              </mc:Choice>
              <mc:Fallback>
                <p:oleObj name="Equation" r:id="rId8" imgW="126725" imgH="126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013" y="4424089"/>
                        <a:ext cx="3159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文字方塊 77"/>
          <p:cNvSpPr txBox="1">
            <a:spLocks noChangeArrowheads="1"/>
          </p:cNvSpPr>
          <p:nvPr/>
        </p:nvSpPr>
        <p:spPr bwMode="auto">
          <a:xfrm flipH="1">
            <a:off x="5727920" y="3874578"/>
            <a:ext cx="30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878407"/>
              </p:ext>
            </p:extLst>
          </p:nvPr>
        </p:nvGraphicFramePr>
        <p:xfrm>
          <a:off x="4876493" y="394106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6" name="Equation" r:id="rId10" imgW="672840" imgH="203040" progId="Equation.DSMT4">
                  <p:embed/>
                </p:oleObj>
              </mc:Choice>
              <mc:Fallback>
                <p:oleObj name="Equation" r:id="rId10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493" y="3941062"/>
                        <a:ext cx="927100" cy="279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09314"/>
              </p:ext>
            </p:extLst>
          </p:nvPr>
        </p:nvGraphicFramePr>
        <p:xfrm>
          <a:off x="6718760" y="2956955"/>
          <a:ext cx="7969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7" name="Equation" r:id="rId12" imgW="469800" imgH="203040" progId="Equation.DSMT4">
                  <p:embed/>
                </p:oleObj>
              </mc:Choice>
              <mc:Fallback>
                <p:oleObj name="Equation" r:id="rId1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760" y="2956955"/>
                        <a:ext cx="796925" cy="349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直線單箭頭接點 66"/>
          <p:cNvCxnSpPr>
            <a:cxnSpLocks noChangeShapeType="1"/>
          </p:cNvCxnSpPr>
          <p:nvPr/>
        </p:nvCxnSpPr>
        <p:spPr bwMode="auto">
          <a:xfrm>
            <a:off x="6732240" y="2139702"/>
            <a:ext cx="0" cy="2340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90107"/>
              </p:ext>
            </p:extLst>
          </p:nvPr>
        </p:nvGraphicFramePr>
        <p:xfrm>
          <a:off x="2455849" y="1003041"/>
          <a:ext cx="2388527" cy="35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8" name="Equation" r:id="rId14" imgW="2806560" imgH="419040" progId="Equation.3">
                  <p:embed/>
                </p:oleObj>
              </mc:Choice>
              <mc:Fallback>
                <p:oleObj name="Equation" r:id="rId14" imgW="280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49" y="1003041"/>
                        <a:ext cx="2388527" cy="3566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07305"/>
              </p:ext>
            </p:extLst>
          </p:nvPr>
        </p:nvGraphicFramePr>
        <p:xfrm>
          <a:off x="2455849" y="1503512"/>
          <a:ext cx="2604330" cy="60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9" name="Equation" r:id="rId16" imgW="3136680" imgH="723600" progId="Equation.3">
                  <p:embed/>
                </p:oleObj>
              </mc:Choice>
              <mc:Fallback>
                <p:oleObj name="Equation" r:id="rId16" imgW="31366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49" y="1503512"/>
                        <a:ext cx="2604330" cy="6009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02657"/>
              </p:ext>
            </p:extLst>
          </p:nvPr>
        </p:nvGraphicFramePr>
        <p:xfrm>
          <a:off x="5559558" y="948886"/>
          <a:ext cx="1262652" cy="36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0" name="Equation" r:id="rId18" imgW="1447560" imgH="419040" progId="Equation.DSMT4">
                  <p:embed/>
                </p:oleObj>
              </mc:Choice>
              <mc:Fallback>
                <p:oleObj name="Equation" r:id="rId18" imgW="1447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558" y="948886"/>
                        <a:ext cx="1262652" cy="3655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01109"/>
              </p:ext>
            </p:extLst>
          </p:nvPr>
        </p:nvGraphicFramePr>
        <p:xfrm>
          <a:off x="5559558" y="1552048"/>
          <a:ext cx="1093372" cy="35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1" name="Equation" r:id="rId20" imgW="1282680" imgH="419040" progId="Equation.3">
                  <p:embed/>
                </p:oleObj>
              </mc:Choice>
              <mc:Fallback>
                <p:oleObj name="Equation" r:id="rId20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558" y="1552048"/>
                        <a:ext cx="1093372" cy="3572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4694"/>
              </p:ext>
            </p:extLst>
          </p:nvPr>
        </p:nvGraphicFramePr>
        <p:xfrm>
          <a:off x="6775781" y="1531770"/>
          <a:ext cx="1229748" cy="35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2" name="Equation" r:id="rId22" imgW="1434960" imgH="419040" progId="Equation.3">
                  <p:embed/>
                </p:oleObj>
              </mc:Choice>
              <mc:Fallback>
                <p:oleObj name="Equation" r:id="rId22" imgW="1434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781" y="1531770"/>
                        <a:ext cx="1229748" cy="3591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圓角矩形 57"/>
          <p:cNvSpPr/>
          <p:nvPr/>
        </p:nvSpPr>
        <p:spPr bwMode="auto">
          <a:xfrm rot="19705131">
            <a:off x="3479006" y="2989722"/>
            <a:ext cx="693738" cy="7112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66" name="群組 104"/>
          <p:cNvGrpSpPr>
            <a:grpSpLocks/>
          </p:cNvGrpSpPr>
          <p:nvPr/>
        </p:nvGrpSpPr>
        <p:grpSpPr bwMode="auto">
          <a:xfrm rot="19705131" flipH="1">
            <a:off x="3829844" y="2367422"/>
            <a:ext cx="17462" cy="1954212"/>
            <a:chOff x="4347332" y="1767042"/>
            <a:chExt cx="606" cy="2345660"/>
          </a:xfrm>
        </p:grpSpPr>
        <p:cxnSp>
          <p:nvCxnSpPr>
            <p:cNvPr id="79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980638" y="2134342"/>
              <a:ext cx="73460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980031" y="3745402"/>
              <a:ext cx="734601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群組 107"/>
          <p:cNvGrpSpPr>
            <a:grpSpLocks/>
          </p:cNvGrpSpPr>
          <p:nvPr/>
        </p:nvGrpSpPr>
        <p:grpSpPr bwMode="auto">
          <a:xfrm rot="-1894869">
            <a:off x="2932906" y="3324684"/>
            <a:ext cx="1793875" cy="17463"/>
            <a:chOff x="2915659" y="2917307"/>
            <a:chExt cx="2840055" cy="7875"/>
          </a:xfrm>
        </p:grpSpPr>
        <p:cxnSp>
          <p:nvCxnSpPr>
            <p:cNvPr id="82" name="直線單箭頭接點 40"/>
            <p:cNvCxnSpPr>
              <a:cxnSpLocks noChangeShapeType="1"/>
            </p:cNvCxnSpPr>
            <p:nvPr/>
          </p:nvCxnSpPr>
          <p:spPr bwMode="auto">
            <a:xfrm>
              <a:off x="4901062" y="2925182"/>
              <a:ext cx="85465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直線單箭頭接點 48"/>
            <p:cNvCxnSpPr>
              <a:cxnSpLocks noChangeShapeType="1"/>
            </p:cNvCxnSpPr>
            <p:nvPr/>
          </p:nvCxnSpPr>
          <p:spPr bwMode="auto">
            <a:xfrm flipH="1">
              <a:off x="2915659" y="2917307"/>
              <a:ext cx="85465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87" name="物件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0764"/>
              </p:ext>
            </p:extLst>
          </p:nvPr>
        </p:nvGraphicFramePr>
        <p:xfrm>
          <a:off x="2330903" y="3707587"/>
          <a:ext cx="7016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3" name="Equation" r:id="rId24" imgW="482400" imgH="203040" progId="Equation.DSMT4">
                  <p:embed/>
                </p:oleObj>
              </mc:Choice>
              <mc:Fallback>
                <p:oleObj name="Equation" r:id="rId24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903" y="3707587"/>
                        <a:ext cx="7016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直線接點 87"/>
          <p:cNvCxnSpPr>
            <a:cxnSpLocks noChangeShapeType="1"/>
          </p:cNvCxnSpPr>
          <p:nvPr/>
        </p:nvCxnSpPr>
        <p:spPr bwMode="auto">
          <a:xfrm flipH="1" flipV="1">
            <a:off x="3813969" y="3345322"/>
            <a:ext cx="971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弧形 88"/>
          <p:cNvSpPr/>
          <p:nvPr/>
        </p:nvSpPr>
        <p:spPr bwMode="auto">
          <a:xfrm rot="3831918">
            <a:off x="3170495" y="2686414"/>
            <a:ext cx="1297047" cy="1285191"/>
          </a:xfrm>
          <a:prstGeom prst="arc">
            <a:avLst>
              <a:gd name="adj1" fmla="val 16200000"/>
              <a:gd name="adj2" fmla="val 1774240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arrow" w="sm" len="sm"/>
            <a:tailEnd type="none" w="sm" len="sm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90" name="物件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048472"/>
              </p:ext>
            </p:extLst>
          </p:nvPr>
        </p:nvGraphicFramePr>
        <p:xfrm>
          <a:off x="4515310" y="2943211"/>
          <a:ext cx="1031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4" name="Equation" r:id="rId26" imgW="685800" imgH="241200" progId="Equation.DSMT4">
                  <p:embed/>
                </p:oleObj>
              </mc:Choice>
              <mc:Fallback>
                <p:oleObj name="Equation" r:id="rId26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310" y="2943211"/>
                        <a:ext cx="1031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直線單箭頭接點 49"/>
          <p:cNvCxnSpPr>
            <a:cxnSpLocks noChangeShapeType="1"/>
          </p:cNvCxnSpPr>
          <p:nvPr/>
        </p:nvCxnSpPr>
        <p:spPr bwMode="auto">
          <a:xfrm flipH="1">
            <a:off x="3907910" y="3684269"/>
            <a:ext cx="374650" cy="230187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直線單箭頭接點 49"/>
          <p:cNvCxnSpPr>
            <a:cxnSpLocks noChangeShapeType="1"/>
          </p:cNvCxnSpPr>
          <p:nvPr/>
        </p:nvCxnSpPr>
        <p:spPr bwMode="auto">
          <a:xfrm rot="5400000" flipV="1">
            <a:off x="3175395" y="3488991"/>
            <a:ext cx="374650" cy="230187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直線單箭頭接點 49"/>
          <p:cNvCxnSpPr>
            <a:cxnSpLocks noChangeShapeType="1"/>
          </p:cNvCxnSpPr>
          <p:nvPr/>
        </p:nvCxnSpPr>
        <p:spPr bwMode="auto">
          <a:xfrm rot="5400000" flipH="1">
            <a:off x="4048454" y="2951334"/>
            <a:ext cx="374650" cy="230188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直線單箭頭接點 49"/>
          <p:cNvCxnSpPr>
            <a:cxnSpLocks noChangeShapeType="1"/>
          </p:cNvCxnSpPr>
          <p:nvPr/>
        </p:nvCxnSpPr>
        <p:spPr bwMode="auto">
          <a:xfrm flipV="1">
            <a:off x="3339067" y="2779295"/>
            <a:ext cx="376237" cy="22860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5" name="物件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930301"/>
              </p:ext>
            </p:extLst>
          </p:nvPr>
        </p:nvGraphicFramePr>
        <p:xfrm>
          <a:off x="2530943" y="3014888"/>
          <a:ext cx="825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5" name="Equation" r:id="rId28" imgW="596880" imgH="203040" progId="Equation.DSMT4">
                  <p:embed/>
                </p:oleObj>
              </mc:Choice>
              <mc:Fallback>
                <p:oleObj name="Equation" r:id="rId28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943" y="3014888"/>
                        <a:ext cx="8255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文字方塊 97"/>
          <p:cNvSpPr txBox="1">
            <a:spLocks noChangeArrowheads="1"/>
          </p:cNvSpPr>
          <p:nvPr/>
        </p:nvSpPr>
        <p:spPr bwMode="auto">
          <a:xfrm>
            <a:off x="2303748" y="2247714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應力面</a:t>
            </a:r>
            <a:endParaRPr lang="zh-TW" altLang="en-US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935699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89" grpId="0" animBg="1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D4FDE2-49F3-4E6C-8360-0B106370BBF7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1229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6875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2D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平面上，有兩個方向的正向力、一剪力。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則有三個方向的正向力與三個方向的剪力。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3" name="Text Box 125"/>
          <p:cNvSpPr txBox="1">
            <a:spLocks noChangeArrowheads="1"/>
          </p:cNvSpPr>
          <p:nvPr/>
        </p:nvSpPr>
        <p:spPr bwMode="auto">
          <a:xfrm>
            <a:off x="2284413" y="325438"/>
            <a:ext cx="58975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From plane stress to general 3D stress</a:t>
            </a:r>
          </a:p>
        </p:txBody>
      </p:sp>
      <p:grpSp>
        <p:nvGrpSpPr>
          <p:cNvPr id="12313" name="群組 9"/>
          <p:cNvGrpSpPr>
            <a:grpSpLocks/>
          </p:cNvGrpSpPr>
          <p:nvPr/>
        </p:nvGrpSpPr>
        <p:grpSpPr bwMode="auto">
          <a:xfrm>
            <a:off x="6204109" y="1207217"/>
            <a:ext cx="1622635" cy="1584189"/>
            <a:chOff x="5957420" y="1391001"/>
            <a:chExt cx="2016541" cy="2080849"/>
          </a:xfrm>
          <a:pattFill prst="dkDnDiag">
            <a:fgClr>
              <a:srgbClr val="EFD9FF"/>
            </a:fgClr>
            <a:bgClr>
              <a:schemeClr val="bg1"/>
            </a:bgClr>
          </a:pattFill>
        </p:grpSpPr>
        <p:sp>
          <p:nvSpPr>
            <p:cNvPr id="12327" name="平行四邊形 5"/>
            <p:cNvSpPr>
              <a:spLocks noChangeArrowheads="1"/>
            </p:cNvSpPr>
            <p:nvPr/>
          </p:nvSpPr>
          <p:spPr bwMode="auto">
            <a:xfrm>
              <a:off x="5957420" y="1401248"/>
              <a:ext cx="2016280" cy="839893"/>
            </a:xfrm>
            <a:prstGeom prst="parallelogram">
              <a:avLst>
                <a:gd name="adj" fmla="val 81033"/>
              </a:avLst>
            </a:prstGeom>
            <a:grpFill/>
            <a:ln w="28575" algn="ctr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12328" name="平行四邊形 68"/>
            <p:cNvSpPr>
              <a:spLocks noChangeArrowheads="1"/>
            </p:cNvSpPr>
            <p:nvPr/>
          </p:nvSpPr>
          <p:spPr bwMode="auto">
            <a:xfrm>
              <a:off x="5965897" y="2247714"/>
              <a:ext cx="1350884" cy="1224136"/>
            </a:xfrm>
            <a:prstGeom prst="parallelogram">
              <a:avLst>
                <a:gd name="adj" fmla="val 0"/>
              </a:avLst>
            </a:prstGeom>
            <a:grpFill/>
            <a:ln w="28575" algn="ctr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12329" name="平行四邊形 6"/>
            <p:cNvSpPr>
              <a:spLocks noChangeArrowheads="1"/>
            </p:cNvSpPr>
            <p:nvPr/>
          </p:nvSpPr>
          <p:spPr bwMode="auto">
            <a:xfrm rot="5400000" flipH="1">
              <a:off x="6598116" y="2095757"/>
              <a:ext cx="2080601" cy="671089"/>
            </a:xfrm>
            <a:prstGeom prst="parallelogram">
              <a:avLst>
                <a:gd name="adj" fmla="val 124811"/>
              </a:avLst>
            </a:prstGeom>
            <a:grpFill/>
            <a:ln w="28575" algn="ctr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</p:grpSp>
      <p:cxnSp>
        <p:nvCxnSpPr>
          <p:cNvPr id="12314" name="直線單箭頭接點 70"/>
          <p:cNvCxnSpPr>
            <a:cxnSpLocks noChangeShapeType="1"/>
          </p:cNvCxnSpPr>
          <p:nvPr/>
        </p:nvCxnSpPr>
        <p:spPr bwMode="auto">
          <a:xfrm rot="5400000" flipH="1">
            <a:off x="6782594" y="1315244"/>
            <a:ext cx="433388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15" name="物件 71"/>
          <p:cNvGraphicFramePr>
            <a:graphicFrameLocks noChangeAspect="1"/>
          </p:cNvGraphicFramePr>
          <p:nvPr/>
        </p:nvGraphicFramePr>
        <p:xfrm>
          <a:off x="8183563" y="1746250"/>
          <a:ext cx="3571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0" name="Equation" r:id="rId4" imgW="203112" imgH="241195" progId="Equation.DSMT4">
                  <p:embed/>
                </p:oleObj>
              </mc:Choice>
              <mc:Fallback>
                <p:oleObj name="Equation" r:id="rId4" imgW="203112" imgH="241195" progId="Equation.DSMT4">
                  <p:embed/>
                  <p:pic>
                    <p:nvPicPr>
                      <p:cNvPr id="0" name="物件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3" y="1746250"/>
                        <a:ext cx="3571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16" name="直線單箭頭接點 72"/>
          <p:cNvCxnSpPr>
            <a:cxnSpLocks noChangeShapeType="1"/>
          </p:cNvCxnSpPr>
          <p:nvPr/>
        </p:nvCxnSpPr>
        <p:spPr bwMode="auto">
          <a:xfrm>
            <a:off x="7556500" y="1995488"/>
            <a:ext cx="539750" cy="0"/>
          </a:xfrm>
          <a:prstGeom prst="straightConnector1">
            <a:avLst/>
          </a:prstGeom>
          <a:noFill/>
          <a:ln w="12700" algn="ctr">
            <a:solidFill>
              <a:srgbClr val="FF6565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17" name="物件 73"/>
          <p:cNvGraphicFramePr>
            <a:graphicFrameLocks noChangeAspect="1"/>
          </p:cNvGraphicFramePr>
          <p:nvPr/>
        </p:nvGraphicFramePr>
        <p:xfrm>
          <a:off x="6108700" y="2773363"/>
          <a:ext cx="349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1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0" name="物件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773363"/>
                        <a:ext cx="349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18" name="直線單箭頭接點 74"/>
          <p:cNvCxnSpPr>
            <a:cxnSpLocks noChangeShapeType="1"/>
          </p:cNvCxnSpPr>
          <p:nvPr/>
        </p:nvCxnSpPr>
        <p:spPr bwMode="auto">
          <a:xfrm rot="-5400000" flipH="1" flipV="1">
            <a:off x="6675438" y="3043238"/>
            <a:ext cx="43180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19" name="物件 75"/>
          <p:cNvGraphicFramePr>
            <a:graphicFrameLocks noChangeAspect="1"/>
          </p:cNvGraphicFramePr>
          <p:nvPr/>
        </p:nvGraphicFramePr>
        <p:xfrm>
          <a:off x="5540375" y="1862138"/>
          <a:ext cx="352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2" name="Equation" r:id="rId8" imgW="203112" imgH="241195" progId="Equation.DSMT4">
                  <p:embed/>
                </p:oleObj>
              </mc:Choice>
              <mc:Fallback>
                <p:oleObj name="Equation" r:id="rId8" imgW="203112" imgH="241195" progId="Equation.DSMT4">
                  <p:embed/>
                  <p:pic>
                    <p:nvPicPr>
                      <p:cNvPr id="0" name="物件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1862138"/>
                        <a:ext cx="3524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20" name="直線單箭頭接點 76"/>
          <p:cNvCxnSpPr>
            <a:cxnSpLocks noChangeShapeType="1"/>
          </p:cNvCxnSpPr>
          <p:nvPr/>
        </p:nvCxnSpPr>
        <p:spPr bwMode="auto">
          <a:xfrm flipH="1">
            <a:off x="5846763" y="2068513"/>
            <a:ext cx="360362" cy="0"/>
          </a:xfrm>
          <a:prstGeom prst="straightConnector1">
            <a:avLst/>
          </a:prstGeom>
          <a:noFill/>
          <a:ln w="12700" algn="ctr">
            <a:solidFill>
              <a:srgbClr val="FF6565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21" name="物件 77"/>
          <p:cNvGraphicFramePr>
            <a:graphicFrameLocks noChangeAspect="1"/>
          </p:cNvGraphicFramePr>
          <p:nvPr/>
        </p:nvGraphicFramePr>
        <p:xfrm>
          <a:off x="7770813" y="652463"/>
          <a:ext cx="3190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" name="Equation" r:id="rId10" imgW="190500" imgH="228600" progId="Equation.DSMT4">
                  <p:embed/>
                </p:oleObj>
              </mc:Choice>
              <mc:Fallback>
                <p:oleObj name="Equation" r:id="rId10" imgW="190500" imgH="228600" progId="Equation.DSMT4">
                  <p:embed/>
                  <p:pic>
                    <p:nvPicPr>
                      <p:cNvPr id="0" name="物件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652463"/>
                        <a:ext cx="3190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23" name="直線單箭頭接點 78"/>
          <p:cNvCxnSpPr>
            <a:cxnSpLocks noChangeShapeType="1"/>
          </p:cNvCxnSpPr>
          <p:nvPr/>
        </p:nvCxnSpPr>
        <p:spPr bwMode="auto">
          <a:xfrm flipH="1">
            <a:off x="6457950" y="2281238"/>
            <a:ext cx="325438" cy="431800"/>
          </a:xfrm>
          <a:prstGeom prst="straightConnector1">
            <a:avLst/>
          </a:prstGeom>
          <a:noFill/>
          <a:ln w="12700" algn="ctr">
            <a:solidFill>
              <a:srgbClr val="FF6565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24" name="物件 71"/>
          <p:cNvGraphicFramePr>
            <a:graphicFrameLocks noChangeAspect="1"/>
          </p:cNvGraphicFramePr>
          <p:nvPr/>
        </p:nvGraphicFramePr>
        <p:xfrm>
          <a:off x="6829425" y="633413"/>
          <a:ext cx="3460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4" name="Equation" r:id="rId12" imgW="190500" imgH="228600" progId="Equation.DSMT4">
                  <p:embed/>
                </p:oleObj>
              </mc:Choice>
              <mc:Fallback>
                <p:oleObj name="Equation" r:id="rId12" imgW="190500" imgH="228600" progId="Equation.DSMT4">
                  <p:embed/>
                  <p:pic>
                    <p:nvPicPr>
                      <p:cNvPr id="0" name="物件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5" y="633413"/>
                        <a:ext cx="3460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25" name="直線單箭頭接點 41"/>
          <p:cNvCxnSpPr>
            <a:cxnSpLocks noChangeShapeType="1"/>
          </p:cNvCxnSpPr>
          <p:nvPr/>
        </p:nvCxnSpPr>
        <p:spPr bwMode="auto">
          <a:xfrm flipV="1">
            <a:off x="7472363" y="920750"/>
            <a:ext cx="217487" cy="315913"/>
          </a:xfrm>
          <a:prstGeom prst="straightConnector1">
            <a:avLst/>
          </a:prstGeom>
          <a:noFill/>
          <a:ln w="12700" algn="ctr">
            <a:solidFill>
              <a:srgbClr val="FF6565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26" name="物件 71"/>
          <p:cNvGraphicFramePr>
            <a:graphicFrameLocks noChangeAspect="1"/>
          </p:cNvGraphicFramePr>
          <p:nvPr/>
        </p:nvGraphicFramePr>
        <p:xfrm>
          <a:off x="6783388" y="3214688"/>
          <a:ext cx="3381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5" name="Equation" r:id="rId14" imgW="190500" imgH="228600" progId="Equation.DSMT4">
                  <p:embed/>
                </p:oleObj>
              </mc:Choice>
              <mc:Fallback>
                <p:oleObj name="Equation" r:id="rId14" imgW="190500" imgH="228600" progId="Equation.DSMT4">
                  <p:embed/>
                  <p:pic>
                    <p:nvPicPr>
                      <p:cNvPr id="0" name="物件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3214688"/>
                        <a:ext cx="3381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7" name="群組 45"/>
          <p:cNvGrpSpPr>
            <a:grpSpLocks/>
          </p:cNvGrpSpPr>
          <p:nvPr/>
        </p:nvGrpSpPr>
        <p:grpSpPr bwMode="auto">
          <a:xfrm>
            <a:off x="3741738" y="700088"/>
            <a:ext cx="322262" cy="2860675"/>
            <a:chOff x="3805345" y="1282763"/>
            <a:chExt cx="322792" cy="2861048"/>
          </a:xfrm>
        </p:grpSpPr>
        <p:cxnSp>
          <p:nvCxnSpPr>
            <p:cNvPr id="12356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677444" y="1905794"/>
              <a:ext cx="541338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57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676650" y="3525838"/>
              <a:ext cx="53975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358" name="物件 61"/>
            <p:cNvGraphicFramePr>
              <a:graphicFrameLocks noChangeAspect="1"/>
            </p:cNvGraphicFramePr>
            <p:nvPr/>
          </p:nvGraphicFramePr>
          <p:xfrm>
            <a:off x="3812562" y="3768288"/>
            <a:ext cx="315575" cy="375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6" name="Equation" r:id="rId15" imgW="203112" imgH="241195" progId="Equation.DSMT4">
                    <p:embed/>
                  </p:oleObj>
                </mc:Choice>
                <mc:Fallback>
                  <p:oleObj name="Equation" r:id="rId15" imgW="203112" imgH="241195" progId="Equation.DSMT4">
                    <p:embed/>
                    <p:pic>
                      <p:nvPicPr>
                        <p:cNvPr id="0" name="物件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562" y="3768288"/>
                          <a:ext cx="315575" cy="3755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59" name="物件 62"/>
            <p:cNvGraphicFramePr>
              <a:graphicFrameLocks noChangeAspect="1"/>
            </p:cNvGraphicFramePr>
            <p:nvPr/>
          </p:nvGraphicFramePr>
          <p:xfrm>
            <a:off x="3805345" y="1282763"/>
            <a:ext cx="294830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7" name="Equation" r:id="rId17" imgW="203112" imgH="241195" progId="Equation.DSMT4">
                    <p:embed/>
                  </p:oleObj>
                </mc:Choice>
                <mc:Fallback>
                  <p:oleObj name="Equation" r:id="rId17" imgW="203112" imgH="241195" progId="Equation.DSMT4">
                    <p:embed/>
                    <p:pic>
                      <p:nvPicPr>
                        <p:cNvPr id="0" name="物件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5345" y="1282763"/>
                          <a:ext cx="294830" cy="350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8" name="群組 50"/>
          <p:cNvGrpSpPr>
            <a:grpSpLocks/>
          </p:cNvGrpSpPr>
          <p:nvPr/>
        </p:nvGrpSpPr>
        <p:grpSpPr bwMode="auto">
          <a:xfrm>
            <a:off x="3128963" y="1435100"/>
            <a:ext cx="1090612" cy="1554163"/>
            <a:chOff x="3192239" y="2031690"/>
            <a:chExt cx="1091661" cy="1554102"/>
          </a:xfrm>
        </p:grpSpPr>
        <p:cxnSp>
          <p:nvCxnSpPr>
            <p:cNvPr id="12353" name="直線單箭頭接點 57"/>
            <p:cNvCxnSpPr>
              <a:cxnSpLocks noChangeShapeType="1"/>
            </p:cNvCxnSpPr>
            <p:nvPr/>
          </p:nvCxnSpPr>
          <p:spPr bwMode="auto">
            <a:xfrm>
              <a:off x="3671900" y="2031690"/>
              <a:ext cx="5969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54" name="直線單箭頭接點 58"/>
            <p:cNvCxnSpPr>
              <a:cxnSpLocks noChangeShapeType="1"/>
            </p:cNvCxnSpPr>
            <p:nvPr/>
          </p:nvCxnSpPr>
          <p:spPr bwMode="auto">
            <a:xfrm flipH="1">
              <a:off x="3671900" y="3400425"/>
              <a:ext cx="6120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355" name="物件 66"/>
            <p:cNvGraphicFramePr>
              <a:graphicFrameLocks noChangeAspect="1"/>
            </p:cNvGraphicFramePr>
            <p:nvPr/>
          </p:nvGraphicFramePr>
          <p:xfrm>
            <a:off x="3192239" y="3177805"/>
            <a:ext cx="341313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8" name="Equation" r:id="rId19" imgW="203112" imgH="241195" progId="Equation.DSMT4">
                    <p:embed/>
                  </p:oleObj>
                </mc:Choice>
                <mc:Fallback>
                  <p:oleObj name="Equation" r:id="rId19" imgW="203112" imgH="241195" progId="Equation.DSMT4">
                    <p:embed/>
                    <p:pic>
                      <p:nvPicPr>
                        <p:cNvPr id="0" name="物件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2239" y="3177805"/>
                          <a:ext cx="341313" cy="407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9" name="群組 55"/>
          <p:cNvGrpSpPr>
            <a:grpSpLocks/>
          </p:cNvGrpSpPr>
          <p:nvPr/>
        </p:nvGrpSpPr>
        <p:grpSpPr bwMode="auto">
          <a:xfrm>
            <a:off x="3175000" y="1095375"/>
            <a:ext cx="1397000" cy="1295400"/>
            <a:chOff x="3240088" y="1670724"/>
            <a:chExt cx="1397841" cy="1297003"/>
          </a:xfrm>
        </p:grpSpPr>
        <p:cxnSp>
          <p:nvCxnSpPr>
            <p:cNvPr id="12350" name="直線單箭頭接點 59"/>
            <p:cNvCxnSpPr>
              <a:cxnSpLocks noChangeShapeType="1"/>
            </p:cNvCxnSpPr>
            <p:nvPr/>
          </p:nvCxnSpPr>
          <p:spPr bwMode="auto">
            <a:xfrm flipV="1">
              <a:off x="4600574" y="2354162"/>
              <a:ext cx="0" cy="61200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51" name="直線單箭頭接點 60"/>
            <p:cNvCxnSpPr>
              <a:cxnSpLocks noChangeShapeType="1"/>
            </p:cNvCxnSpPr>
            <p:nvPr/>
          </p:nvCxnSpPr>
          <p:spPr bwMode="auto">
            <a:xfrm rot="-5400000" flipH="1" flipV="1">
              <a:off x="2934088" y="2661727"/>
              <a:ext cx="6120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352" name="物件 65"/>
            <p:cNvGraphicFramePr>
              <a:graphicFrameLocks noChangeAspect="1"/>
            </p:cNvGraphicFramePr>
            <p:nvPr/>
          </p:nvGraphicFramePr>
          <p:xfrm>
            <a:off x="4296616" y="1670724"/>
            <a:ext cx="3413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39" name="Equation" r:id="rId21" imgW="203112" imgH="241195" progId="Equation.DSMT4">
                    <p:embed/>
                  </p:oleObj>
                </mc:Choice>
                <mc:Fallback>
                  <p:oleObj name="Equation" r:id="rId21" imgW="203112" imgH="241195" progId="Equation.DSMT4">
                    <p:embed/>
                    <p:pic>
                      <p:nvPicPr>
                        <p:cNvPr id="0" name="物件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6616" y="1670724"/>
                          <a:ext cx="341313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10" name="群組 60"/>
          <p:cNvGrpSpPr>
            <a:grpSpLocks/>
          </p:cNvGrpSpPr>
          <p:nvPr/>
        </p:nvGrpSpPr>
        <p:grpSpPr bwMode="auto">
          <a:xfrm>
            <a:off x="2433638" y="1876425"/>
            <a:ext cx="2832100" cy="398463"/>
            <a:chOff x="2516883" y="2476928"/>
            <a:chExt cx="2831157" cy="398941"/>
          </a:xfrm>
        </p:grpSpPr>
        <p:cxnSp>
          <p:nvCxnSpPr>
            <p:cNvPr id="12346" name="直線單箭頭接點 40"/>
            <p:cNvCxnSpPr>
              <a:cxnSpLocks noChangeShapeType="1"/>
            </p:cNvCxnSpPr>
            <p:nvPr/>
          </p:nvCxnSpPr>
          <p:spPr bwMode="auto">
            <a:xfrm>
              <a:off x="4500563" y="2687638"/>
              <a:ext cx="53975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47" name="直線單箭頭接點 48"/>
            <p:cNvCxnSpPr>
              <a:cxnSpLocks noChangeShapeType="1"/>
            </p:cNvCxnSpPr>
            <p:nvPr/>
          </p:nvCxnSpPr>
          <p:spPr bwMode="auto">
            <a:xfrm flipH="1">
              <a:off x="2843213" y="2667000"/>
              <a:ext cx="541337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348" name="物件 4"/>
            <p:cNvGraphicFramePr>
              <a:graphicFrameLocks noChangeAspect="1"/>
            </p:cNvGraphicFramePr>
            <p:nvPr/>
          </p:nvGraphicFramePr>
          <p:xfrm>
            <a:off x="5033725" y="2499407"/>
            <a:ext cx="314315" cy="37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0" name="Equation" r:id="rId22" imgW="190500" imgH="228600" progId="Equation.DSMT4">
                    <p:embed/>
                  </p:oleObj>
                </mc:Choice>
                <mc:Fallback>
                  <p:oleObj name="Equation" r:id="rId22" imgW="190500" imgH="2286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3725" y="2499407"/>
                          <a:ext cx="314315" cy="37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49" name="物件 63"/>
            <p:cNvGraphicFramePr>
              <a:graphicFrameLocks noChangeAspect="1"/>
            </p:cNvGraphicFramePr>
            <p:nvPr/>
          </p:nvGraphicFramePr>
          <p:xfrm>
            <a:off x="2516883" y="2476928"/>
            <a:ext cx="315183" cy="380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1" name="Equation" r:id="rId24" imgW="190500" imgH="228600" progId="Equation.DSMT4">
                    <p:embed/>
                  </p:oleObj>
                </mc:Choice>
                <mc:Fallback>
                  <p:oleObj name="Equation" r:id="rId24" imgW="190500" imgH="228600" progId="Equation.DSMT4">
                    <p:embed/>
                    <p:pic>
                      <p:nvPicPr>
                        <p:cNvPr id="0" name="物件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6883" y="2476928"/>
                          <a:ext cx="315183" cy="380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圓角矩形 65"/>
          <p:cNvSpPr/>
          <p:nvPr/>
        </p:nvSpPr>
        <p:spPr bwMode="auto">
          <a:xfrm>
            <a:off x="3320760" y="1621290"/>
            <a:ext cx="1100138" cy="10287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  <a:p>
            <a:pPr algn="ctr" eaLnBrk="1" hangingPunct="1">
              <a:defRPr/>
            </a:pPr>
            <a:r>
              <a:rPr lang="en-US" altLang="zh-TW" sz="2400" spc="-15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</a:t>
            </a:r>
            <a:r>
              <a:rPr lang="en-US" altLang="zh-TW" spc="-15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</a:t>
            </a:r>
            <a:endParaRPr lang="zh-TW" altLang="en-US" spc="-150" dirty="0" smtClean="0">
              <a:solidFill>
                <a:schemeClr val="bg1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12312" name="群組 66"/>
          <p:cNvGrpSpPr>
            <a:grpSpLocks/>
          </p:cNvGrpSpPr>
          <p:nvPr/>
        </p:nvGrpSpPr>
        <p:grpSpPr bwMode="auto">
          <a:xfrm>
            <a:off x="2565400" y="2546350"/>
            <a:ext cx="657225" cy="696913"/>
            <a:chOff x="2303792" y="3662903"/>
            <a:chExt cx="657578" cy="696308"/>
          </a:xfrm>
        </p:grpSpPr>
        <p:sp>
          <p:nvSpPr>
            <p:cNvPr id="68" name="橢圓 67"/>
            <p:cNvSpPr/>
            <p:nvPr/>
          </p:nvSpPr>
          <p:spPr bwMode="auto">
            <a:xfrm>
              <a:off x="2303792" y="3939902"/>
              <a:ext cx="396000" cy="419309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  <a:extLst/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Arial" charset="0"/>
              </a:endParaRPr>
            </a:p>
          </p:txBody>
        </p:sp>
        <p:grpSp>
          <p:nvGrpSpPr>
            <p:cNvPr id="12341" name="群組 68"/>
            <p:cNvGrpSpPr>
              <a:grpSpLocks/>
            </p:cNvGrpSpPr>
            <p:nvPr/>
          </p:nvGrpSpPr>
          <p:grpSpPr bwMode="auto">
            <a:xfrm>
              <a:off x="2483768" y="3889888"/>
              <a:ext cx="288000" cy="288000"/>
              <a:chOff x="8028352" y="4051389"/>
              <a:chExt cx="288000" cy="288000"/>
            </a:xfrm>
          </p:grpSpPr>
          <p:cxnSp>
            <p:nvCxnSpPr>
              <p:cNvPr id="72" name="直線單箭頭接點 71"/>
              <p:cNvCxnSpPr/>
              <p:nvPr/>
            </p:nvCxnSpPr>
            <p:spPr bwMode="auto">
              <a:xfrm>
                <a:off x="8027861" y="4336722"/>
                <a:ext cx="28908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直線單箭頭接點 72"/>
              <p:cNvCxnSpPr/>
              <p:nvPr/>
            </p:nvCxnSpPr>
            <p:spPr bwMode="auto">
              <a:xfrm rot="16200000">
                <a:off x="7920056" y="4159025"/>
                <a:ext cx="288674" cy="730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42" name="文字方塊 69"/>
            <p:cNvSpPr txBox="1">
              <a:spLocks noChangeArrowheads="1"/>
            </p:cNvSpPr>
            <p:nvPr/>
          </p:nvSpPr>
          <p:spPr bwMode="auto">
            <a:xfrm>
              <a:off x="2389563" y="3662903"/>
              <a:ext cx="262078" cy="27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200" i="1">
                  <a:solidFill>
                    <a:srgbClr val="606060"/>
                  </a:solidFill>
                  <a:ea typeface="新細明體" panose="02020500000000000000" pitchFamily="18" charset="-120"/>
                </a:rPr>
                <a:t>y</a:t>
              </a:r>
              <a:endParaRPr lang="zh-TW" altLang="en-US" sz="1200" i="1">
                <a:solidFill>
                  <a:srgbClr val="60606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343" name="文字方塊 70"/>
            <p:cNvSpPr txBox="1">
              <a:spLocks noChangeArrowheads="1"/>
            </p:cNvSpPr>
            <p:nvPr/>
          </p:nvSpPr>
          <p:spPr bwMode="auto">
            <a:xfrm>
              <a:off x="2699291" y="4011850"/>
              <a:ext cx="262079" cy="27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200" i="1">
                  <a:solidFill>
                    <a:srgbClr val="606060"/>
                  </a:solidFill>
                  <a:ea typeface="新細明體" panose="02020500000000000000" pitchFamily="18" charset="-120"/>
                </a:rPr>
                <a:t>x</a:t>
              </a:r>
              <a:endParaRPr lang="zh-TW" altLang="en-US" sz="1200" i="1">
                <a:solidFill>
                  <a:srgbClr val="606060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4" name="群組 73"/>
          <p:cNvGrpSpPr>
            <a:grpSpLocks/>
          </p:cNvGrpSpPr>
          <p:nvPr/>
        </p:nvGrpSpPr>
        <p:grpSpPr bwMode="auto">
          <a:xfrm>
            <a:off x="7637463" y="2482850"/>
            <a:ext cx="744537" cy="971550"/>
            <a:chOff x="2026371" y="3662903"/>
            <a:chExt cx="745397" cy="972659"/>
          </a:xfrm>
        </p:grpSpPr>
        <p:sp>
          <p:nvSpPr>
            <p:cNvPr id="75" name="橢圓 74"/>
            <p:cNvSpPr/>
            <p:nvPr/>
          </p:nvSpPr>
          <p:spPr bwMode="auto">
            <a:xfrm>
              <a:off x="2303792" y="3939902"/>
              <a:ext cx="396000" cy="419309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Arial" charset="0"/>
              </a:endParaRPr>
            </a:p>
          </p:txBody>
        </p:sp>
        <p:grpSp>
          <p:nvGrpSpPr>
            <p:cNvPr id="12335" name="群組 75"/>
            <p:cNvGrpSpPr>
              <a:grpSpLocks/>
            </p:cNvGrpSpPr>
            <p:nvPr/>
          </p:nvGrpSpPr>
          <p:grpSpPr bwMode="auto">
            <a:xfrm>
              <a:off x="2483768" y="3889888"/>
              <a:ext cx="288000" cy="288000"/>
              <a:chOff x="8028352" y="4051389"/>
              <a:chExt cx="288000" cy="288000"/>
            </a:xfrm>
          </p:grpSpPr>
          <p:cxnSp>
            <p:nvCxnSpPr>
              <p:cNvPr id="79" name="直線單箭頭接點 78"/>
              <p:cNvCxnSpPr/>
              <p:nvPr/>
            </p:nvCxnSpPr>
            <p:spPr bwMode="auto">
              <a:xfrm>
                <a:off x="8028683" y="4336162"/>
                <a:ext cx="28766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直線單箭頭接點 79"/>
              <p:cNvCxnSpPr/>
              <p:nvPr/>
            </p:nvCxnSpPr>
            <p:spPr bwMode="auto">
              <a:xfrm rot="16200000">
                <a:off x="7884851" y="4195509"/>
                <a:ext cx="28766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36" name="文字方塊 76"/>
            <p:cNvSpPr txBox="1">
              <a:spLocks noChangeArrowheads="1"/>
            </p:cNvSpPr>
            <p:nvPr/>
          </p:nvSpPr>
          <p:spPr bwMode="auto">
            <a:xfrm>
              <a:off x="2341059" y="3662903"/>
              <a:ext cx="260651" cy="27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200" i="1">
                  <a:solidFill>
                    <a:srgbClr val="606060"/>
                  </a:solidFill>
                  <a:ea typeface="新細明體" panose="02020500000000000000" pitchFamily="18" charset="-120"/>
                </a:rPr>
                <a:t>z</a:t>
              </a:r>
              <a:endParaRPr lang="zh-TW" altLang="en-US" sz="1200" i="1">
                <a:solidFill>
                  <a:srgbClr val="60606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337" name="文字方塊 77"/>
            <p:cNvSpPr txBox="1">
              <a:spLocks noChangeArrowheads="1"/>
            </p:cNvSpPr>
            <p:nvPr/>
          </p:nvSpPr>
          <p:spPr bwMode="auto">
            <a:xfrm>
              <a:off x="2026371" y="4359022"/>
              <a:ext cx="262240" cy="27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200" i="1">
                  <a:solidFill>
                    <a:srgbClr val="606060"/>
                  </a:solidFill>
                  <a:ea typeface="新細明體" panose="02020500000000000000" pitchFamily="18" charset="-120"/>
                </a:rPr>
                <a:t>x</a:t>
              </a:r>
              <a:endParaRPr lang="zh-TW" altLang="en-US" sz="1200" i="1">
                <a:solidFill>
                  <a:srgbClr val="606060"/>
                </a:solidFill>
                <a:ea typeface="新細明體" panose="02020500000000000000" pitchFamily="18" charset="-120"/>
              </a:endParaRPr>
            </a:p>
          </p:txBody>
        </p:sp>
      </p:grpSp>
      <p:cxnSp>
        <p:nvCxnSpPr>
          <p:cNvPr id="81" name="直線單箭頭接點 80"/>
          <p:cNvCxnSpPr/>
          <p:nvPr/>
        </p:nvCxnSpPr>
        <p:spPr bwMode="auto">
          <a:xfrm flipH="1">
            <a:off x="7853363" y="2986088"/>
            <a:ext cx="252412" cy="25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8359775" y="2854325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200" i="1">
                <a:solidFill>
                  <a:srgbClr val="606060"/>
                </a:solidFill>
                <a:ea typeface="新細明體" panose="02020500000000000000" pitchFamily="18" charset="-120"/>
              </a:rPr>
              <a:t>y</a:t>
            </a:r>
            <a:endParaRPr lang="zh-TW" altLang="en-US" sz="1200" i="1">
              <a:solidFill>
                <a:srgbClr val="606060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6" name="直線單箭頭接點 76"/>
          <p:cNvCxnSpPr>
            <a:cxnSpLocks noChangeShapeType="1"/>
          </p:cNvCxnSpPr>
          <p:nvPr/>
        </p:nvCxnSpPr>
        <p:spPr bwMode="auto">
          <a:xfrm>
            <a:off x="6516688" y="2281238"/>
            <a:ext cx="541337" cy="0"/>
          </a:xfrm>
          <a:prstGeom prst="straightConnector1">
            <a:avLst/>
          </a:prstGeom>
          <a:noFill/>
          <a:ln w="12700" algn="ctr">
            <a:solidFill>
              <a:srgbClr val="0588B7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單箭頭接點 76"/>
          <p:cNvCxnSpPr>
            <a:cxnSpLocks noChangeShapeType="1"/>
          </p:cNvCxnSpPr>
          <p:nvPr/>
        </p:nvCxnSpPr>
        <p:spPr bwMode="auto">
          <a:xfrm rot="-5400000">
            <a:off x="6513513" y="2265363"/>
            <a:ext cx="539750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單箭頭接點 76"/>
          <p:cNvCxnSpPr>
            <a:cxnSpLocks noChangeShapeType="1"/>
          </p:cNvCxnSpPr>
          <p:nvPr/>
        </p:nvCxnSpPr>
        <p:spPr bwMode="auto">
          <a:xfrm flipH="1">
            <a:off x="7413625" y="1808163"/>
            <a:ext cx="295275" cy="376237"/>
          </a:xfrm>
          <a:prstGeom prst="straightConnector1">
            <a:avLst/>
          </a:prstGeom>
          <a:noFill/>
          <a:ln w="12700" algn="ctr">
            <a:solidFill>
              <a:srgbClr val="0588B7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單箭頭接點 76"/>
          <p:cNvCxnSpPr>
            <a:cxnSpLocks noChangeShapeType="1"/>
          </p:cNvCxnSpPr>
          <p:nvPr/>
        </p:nvCxnSpPr>
        <p:spPr bwMode="auto">
          <a:xfrm rot="-5400000">
            <a:off x="7292975" y="1978025"/>
            <a:ext cx="539750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直線單箭頭接點 76"/>
          <p:cNvCxnSpPr>
            <a:cxnSpLocks noChangeShapeType="1"/>
          </p:cNvCxnSpPr>
          <p:nvPr/>
        </p:nvCxnSpPr>
        <p:spPr bwMode="auto">
          <a:xfrm>
            <a:off x="6767513" y="1531938"/>
            <a:ext cx="541337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單箭頭接點 76"/>
          <p:cNvCxnSpPr>
            <a:cxnSpLocks noChangeShapeType="1"/>
          </p:cNvCxnSpPr>
          <p:nvPr/>
        </p:nvCxnSpPr>
        <p:spPr bwMode="auto">
          <a:xfrm flipH="1">
            <a:off x="6867525" y="1301750"/>
            <a:ext cx="333375" cy="4064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物件 65"/>
          <p:cNvGraphicFramePr>
            <a:graphicFrameLocks noChangeAspect="1"/>
          </p:cNvGraphicFramePr>
          <p:nvPr/>
        </p:nvGraphicFramePr>
        <p:xfrm>
          <a:off x="7048500" y="2152650"/>
          <a:ext cx="2174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2" name="Equation" r:id="rId26" imgW="203112" imgH="241195" progId="Equation.DSMT4">
                  <p:embed/>
                </p:oleObj>
              </mc:Choice>
              <mc:Fallback>
                <p:oleObj name="Equation" r:id="rId26" imgW="203112" imgH="241195" progId="Equation.DSMT4">
                  <p:embed/>
                  <p:pic>
                    <p:nvPicPr>
                      <p:cNvPr id="0" name="物件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2152650"/>
                        <a:ext cx="21748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物件 65"/>
          <p:cNvGraphicFramePr>
            <a:graphicFrameLocks noChangeAspect="1"/>
          </p:cNvGraphicFramePr>
          <p:nvPr/>
        </p:nvGraphicFramePr>
        <p:xfrm>
          <a:off x="7296150" y="2095500"/>
          <a:ext cx="2174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3" name="Equation" r:id="rId28" imgW="203112" imgH="241195" progId="Equation.DSMT4">
                  <p:embed/>
                </p:oleObj>
              </mc:Choice>
              <mc:Fallback>
                <p:oleObj name="Equation" r:id="rId28" imgW="203112" imgH="241195" progId="Equation.DSMT4">
                  <p:embed/>
                  <p:pic>
                    <p:nvPicPr>
                      <p:cNvPr id="0" name="物件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2095500"/>
                        <a:ext cx="21748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物件 65"/>
          <p:cNvGraphicFramePr>
            <a:graphicFrameLocks noChangeAspect="1"/>
          </p:cNvGraphicFramePr>
          <p:nvPr/>
        </p:nvGraphicFramePr>
        <p:xfrm>
          <a:off x="6530975" y="1851025"/>
          <a:ext cx="2032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4" name="Equation" r:id="rId29" imgW="190500" imgH="228600" progId="Equation.DSMT4">
                  <p:embed/>
                </p:oleObj>
              </mc:Choice>
              <mc:Fallback>
                <p:oleObj name="Equation" r:id="rId29" imgW="190500" imgH="228600" progId="Equation.DSMT4">
                  <p:embed/>
                  <p:pic>
                    <p:nvPicPr>
                      <p:cNvPr id="0" name="物件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975" y="1851025"/>
                        <a:ext cx="2032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物件 65"/>
          <p:cNvGraphicFramePr>
            <a:graphicFrameLocks noChangeAspect="1"/>
          </p:cNvGraphicFramePr>
          <p:nvPr/>
        </p:nvGraphicFramePr>
        <p:xfrm>
          <a:off x="6669088" y="1568450"/>
          <a:ext cx="2032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5" name="Equation" r:id="rId31" imgW="190500" imgH="228600" progId="Equation.DSMT4">
                  <p:embed/>
                </p:oleObj>
              </mc:Choice>
              <mc:Fallback>
                <p:oleObj name="Equation" r:id="rId31" imgW="190500" imgH="228600" progId="Equation.DSMT4">
                  <p:embed/>
                  <p:pic>
                    <p:nvPicPr>
                      <p:cNvPr id="0" name="物件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1568450"/>
                        <a:ext cx="203200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物件 65"/>
          <p:cNvGraphicFramePr>
            <a:graphicFrameLocks noChangeAspect="1"/>
          </p:cNvGraphicFramePr>
          <p:nvPr/>
        </p:nvGraphicFramePr>
        <p:xfrm>
          <a:off x="7313613" y="1400175"/>
          <a:ext cx="217487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6" name="Equation" r:id="rId33" imgW="203112" imgH="241195" progId="Equation.DSMT4">
                  <p:embed/>
                </p:oleObj>
              </mc:Choice>
              <mc:Fallback>
                <p:oleObj name="Equation" r:id="rId33" imgW="203112" imgH="241195" progId="Equation.DSMT4">
                  <p:embed/>
                  <p:pic>
                    <p:nvPicPr>
                      <p:cNvPr id="0" name="物件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1400175"/>
                        <a:ext cx="217487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物件 65"/>
          <p:cNvGraphicFramePr>
            <a:graphicFrameLocks noChangeAspect="1"/>
          </p:cNvGraphicFramePr>
          <p:nvPr/>
        </p:nvGraphicFramePr>
        <p:xfrm>
          <a:off x="7564438" y="1554163"/>
          <a:ext cx="2174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7" name="Equation" r:id="rId35" imgW="203112" imgH="241195" progId="Equation.DSMT4">
                  <p:embed/>
                </p:oleObj>
              </mc:Choice>
              <mc:Fallback>
                <p:oleObj name="Equation" r:id="rId35" imgW="203112" imgH="241195" progId="Equation.DSMT4">
                  <p:embed/>
                  <p:pic>
                    <p:nvPicPr>
                      <p:cNvPr id="0" name="物件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1554163"/>
                        <a:ext cx="2174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" name="群組 16"/>
          <p:cNvGrpSpPr>
            <a:grpSpLocks/>
          </p:cNvGrpSpPr>
          <p:nvPr/>
        </p:nvGrpSpPr>
        <p:grpSpPr bwMode="auto">
          <a:xfrm>
            <a:off x="2422430" y="3635369"/>
            <a:ext cx="6025019" cy="369332"/>
            <a:chOff x="2180127" y="4254767"/>
            <a:chExt cx="6024131" cy="367655"/>
          </a:xfrm>
        </p:grpSpPr>
        <p:sp>
          <p:nvSpPr>
            <p:cNvPr id="12332" name="矩形 14"/>
            <p:cNvSpPr>
              <a:spLocks noChangeArrowheads="1"/>
            </p:cNvSpPr>
            <p:nvPr/>
          </p:nvSpPr>
          <p:spPr bwMode="auto">
            <a:xfrm>
              <a:off x="2180127" y="4254767"/>
              <a:ext cx="3841193" cy="36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General stress : Six </a:t>
              </a:r>
              <a:r>
                <a:rPr lang="en-US" altLang="zh-TW" b="1" dirty="0" smtClean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components</a:t>
              </a:r>
              <a:r>
                <a:rPr lang="zh-TW" altLang="en-US" b="1" dirty="0" smtClean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六項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333" name="物件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1937267"/>
                </p:ext>
              </p:extLst>
            </p:nvPr>
          </p:nvGraphicFramePr>
          <p:xfrm>
            <a:off x="5985320" y="4254767"/>
            <a:ext cx="2218938" cy="362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48" name="Equation" r:id="rId37" imgW="1473200" imgH="241300" progId="Equation.DSMT4">
                    <p:embed/>
                  </p:oleObj>
                </mc:Choice>
                <mc:Fallback>
                  <p:oleObj name="Equation" r:id="rId37" imgW="1473200" imgH="241300" progId="Equation.DSMT4">
                    <p:embed/>
                    <p:pic>
                      <p:nvPicPr>
                        <p:cNvPr id="0" name="物件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5320" y="4254767"/>
                          <a:ext cx="2218938" cy="362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字方塊 2"/>
          <p:cNvSpPr txBox="1"/>
          <p:nvPr/>
        </p:nvSpPr>
        <p:spPr>
          <a:xfrm>
            <a:off x="2214563" y="4048125"/>
            <a:ext cx="59737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1600" b="1" dirty="0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正向應力方向 </a:t>
            </a:r>
            <a:r>
              <a:rPr lang="en-US" altLang="zh-TW" sz="1600" b="1" dirty="0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1600" b="1" dirty="0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向平面外作用為正</a:t>
            </a:r>
            <a:endParaRPr lang="en-US" altLang="zh-TW" sz="1600" b="1" dirty="0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TW" altLang="en-US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剪應力方向</a:t>
            </a:r>
            <a:r>
              <a:rPr lang="en-US" altLang="zh-TW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平面方向</a:t>
            </a:r>
            <a:r>
              <a:rPr lang="zh-TW" altLang="en-US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</a:t>
            </a:r>
            <a:r>
              <a:rPr lang="zh-TW" altLang="en-US" sz="1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平面上剪應力</a:t>
            </a:r>
            <a:r>
              <a:rPr lang="zh-TW" altLang="en-US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皆指座標軸正</a:t>
            </a:r>
            <a:r>
              <a:rPr lang="en-US" altLang="zh-TW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</a:t>
            </a:r>
            <a:r>
              <a:rPr lang="en-US" altLang="zh-TW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dirty="0">
                <a:solidFill>
                  <a:srgbClr val="0062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向者為正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384675" y="1635125"/>
            <a:ext cx="296863" cy="1009650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4318000" y="2689225"/>
            <a:ext cx="15621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ea typeface="新細明體" panose="02020500000000000000" pitchFamily="18" charset="-120"/>
              </a:rPr>
              <a:t>平面指向</a:t>
            </a:r>
            <a:r>
              <a:rPr lang="en-US" altLang="zh-TW" sz="1400" b="1">
                <a:solidFill>
                  <a:srgbClr val="FF2F2F"/>
                </a:solidFill>
                <a:ea typeface="新細明體" panose="02020500000000000000" pitchFamily="18" charset="-120"/>
              </a:rPr>
              <a:t>X</a:t>
            </a:r>
            <a:r>
              <a:rPr lang="zh-TW" altLang="en-US" sz="1400" b="1">
                <a:solidFill>
                  <a:srgbClr val="FF2F2F"/>
                </a:solidFill>
                <a:ea typeface="新細明體" panose="02020500000000000000" pitchFamily="18" charset="-120"/>
              </a:rPr>
              <a:t>軸</a:t>
            </a:r>
            <a:r>
              <a:rPr lang="zh-TW" altLang="en-US" sz="1400" b="1">
                <a:ea typeface="新細明體" panose="02020500000000000000" pitchFamily="18" charset="-120"/>
              </a:rPr>
              <a:t>正向</a:t>
            </a:r>
            <a:r>
              <a:rPr lang="en-US" altLang="zh-TW" sz="1400" b="1">
                <a:ea typeface="新細明體" panose="02020500000000000000" pitchFamily="18" charset="-120"/>
              </a:rPr>
              <a:t/>
            </a:r>
            <a:br>
              <a:rPr lang="en-US" altLang="zh-TW" sz="1400" b="1">
                <a:ea typeface="新細明體" panose="02020500000000000000" pitchFamily="18" charset="-120"/>
              </a:rPr>
            </a:br>
            <a:r>
              <a:rPr lang="zh-TW" altLang="en-US" sz="1400" b="1">
                <a:ea typeface="新細明體" panose="02020500000000000000" pitchFamily="18" charset="-120"/>
              </a:rPr>
              <a:t>應力指向</a:t>
            </a:r>
            <a:r>
              <a:rPr lang="en-US" altLang="zh-TW" sz="1400" b="1">
                <a:solidFill>
                  <a:srgbClr val="FF2F2F"/>
                </a:solidFill>
                <a:ea typeface="新細明體" panose="02020500000000000000" pitchFamily="18" charset="-120"/>
              </a:rPr>
              <a:t>Y</a:t>
            </a:r>
            <a:r>
              <a:rPr lang="zh-TW" altLang="en-US" sz="1400" b="1">
                <a:solidFill>
                  <a:srgbClr val="FF2F2F"/>
                </a:solidFill>
                <a:ea typeface="新細明體" panose="02020500000000000000" pitchFamily="18" charset="-120"/>
              </a:rPr>
              <a:t>軸</a:t>
            </a:r>
            <a:r>
              <a:rPr lang="zh-TW" altLang="en-US" sz="1400" b="1">
                <a:ea typeface="新細明體" panose="02020500000000000000" pitchFamily="18" charset="-120"/>
              </a:rPr>
              <a:t>正向</a:t>
            </a:r>
            <a:endParaRPr lang="en-US" altLang="zh-TW" sz="1400" b="1">
              <a:ea typeface="新細明體" panose="02020500000000000000" pitchFamily="18" charset="-120"/>
            </a:endParaRPr>
          </a:p>
          <a:p>
            <a:r>
              <a:rPr lang="zh-TW" altLang="en-US" sz="1400" b="1">
                <a:ea typeface="新細明體" panose="02020500000000000000" pitchFamily="18" charset="-120"/>
              </a:rPr>
              <a:t>剪應力為正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3" grpId="0"/>
      <p:bldP spid="12" grpId="0" animBg="1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569F03-78B1-4525-B159-1714F559D5ED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40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69635" name="標題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Catalog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of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Chap.7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9220" name="內容版面配置區 3"/>
          <p:cNvSpPr>
            <a:spLocks noGrp="1"/>
          </p:cNvSpPr>
          <p:nvPr>
            <p:ph sz="quarter" idx="12"/>
          </p:nvPr>
        </p:nvSpPr>
        <p:spPr bwMode="auto">
          <a:xfrm>
            <a:off x="2700338" y="1276350"/>
            <a:ext cx="5399087" cy="2233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stress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平面應力隨座標方向轉換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Principle stress and Maximum shear stress in plane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平面主應力與平面最大剪應力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Stress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平面應力的莫耳圓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strain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平面應變隨座標方向轉換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Strain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平面應變的莫耳圓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2735263" y="3068638"/>
            <a:ext cx="5329237" cy="615950"/>
          </a:xfrm>
          <a:prstGeom prst="roundRect">
            <a:avLst>
              <a:gd name="adj" fmla="val 26815"/>
            </a:avLst>
          </a:prstGeom>
          <a:noFill/>
          <a:ln w="76200" algn="ctr">
            <a:solidFill>
              <a:srgbClr val="D1D1F0">
                <a:alpha val="4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88975" y="3471863"/>
            <a:ext cx="1398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當一組梁的位知數超過平衡方程式所能解時，為靜不定，需要加入其他條件求解。</a:t>
            </a:r>
            <a:endParaRPr lang="en-US" altLang="zh-TW" sz="1000" b="1" dirty="0" smtClean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邊形 2"/>
          <p:cNvSpPr/>
          <p:nvPr/>
        </p:nvSpPr>
        <p:spPr bwMode="auto">
          <a:xfrm rot="20585802">
            <a:off x="2777041" y="1497922"/>
            <a:ext cx="2189576" cy="1284286"/>
          </a:xfrm>
          <a:prstGeom prst="parallelogram">
            <a:avLst>
              <a:gd name="adj" fmla="val 56765"/>
            </a:avLst>
          </a:pr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D4FDE2-49F3-4E6C-8360-0B106370BBF7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41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1229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6875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2D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平面上，有兩個方向的正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向應變、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剪應變。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則有三個方向的正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向應變與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三個方向的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剪應變。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3" name="Text Box 125"/>
          <p:cNvSpPr txBox="1">
            <a:spLocks noChangeArrowheads="1"/>
          </p:cNvSpPr>
          <p:nvPr/>
        </p:nvSpPr>
        <p:spPr bwMode="auto">
          <a:xfrm>
            <a:off x="2284413" y="325438"/>
            <a:ext cx="58975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From plane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to general 3D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12313" name="群組 9"/>
          <p:cNvGrpSpPr>
            <a:grpSpLocks/>
          </p:cNvGrpSpPr>
          <p:nvPr/>
        </p:nvGrpSpPr>
        <p:grpSpPr bwMode="auto">
          <a:xfrm>
            <a:off x="6204109" y="1207217"/>
            <a:ext cx="1622635" cy="1584189"/>
            <a:chOff x="5957420" y="1391001"/>
            <a:chExt cx="2016541" cy="2080849"/>
          </a:xfrm>
          <a:pattFill prst="dkDnDiag">
            <a:fgClr>
              <a:srgbClr val="EFD9FF"/>
            </a:fgClr>
            <a:bgClr>
              <a:schemeClr val="bg1"/>
            </a:bgClr>
          </a:pattFill>
        </p:grpSpPr>
        <p:sp>
          <p:nvSpPr>
            <p:cNvPr id="12327" name="平行四邊形 5"/>
            <p:cNvSpPr>
              <a:spLocks noChangeArrowheads="1"/>
            </p:cNvSpPr>
            <p:nvPr/>
          </p:nvSpPr>
          <p:spPr bwMode="auto">
            <a:xfrm>
              <a:off x="5957420" y="1401248"/>
              <a:ext cx="2016280" cy="839893"/>
            </a:xfrm>
            <a:prstGeom prst="parallelogram">
              <a:avLst>
                <a:gd name="adj" fmla="val 81033"/>
              </a:avLst>
            </a:prstGeom>
            <a:grpFill/>
            <a:ln w="28575" algn="ctr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12328" name="平行四邊形 68"/>
            <p:cNvSpPr>
              <a:spLocks noChangeArrowheads="1"/>
            </p:cNvSpPr>
            <p:nvPr/>
          </p:nvSpPr>
          <p:spPr bwMode="auto">
            <a:xfrm>
              <a:off x="5965897" y="2247714"/>
              <a:ext cx="1350884" cy="1224136"/>
            </a:xfrm>
            <a:prstGeom prst="parallelogram">
              <a:avLst>
                <a:gd name="adj" fmla="val 0"/>
              </a:avLst>
            </a:prstGeom>
            <a:grpFill/>
            <a:ln w="28575" algn="ctr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12329" name="平行四邊形 6"/>
            <p:cNvSpPr>
              <a:spLocks noChangeArrowheads="1"/>
            </p:cNvSpPr>
            <p:nvPr/>
          </p:nvSpPr>
          <p:spPr bwMode="auto">
            <a:xfrm rot="5400000" flipH="1">
              <a:off x="6598116" y="2095757"/>
              <a:ext cx="2080601" cy="671089"/>
            </a:xfrm>
            <a:prstGeom prst="parallelogram">
              <a:avLst>
                <a:gd name="adj" fmla="val 124811"/>
              </a:avLst>
            </a:prstGeom>
            <a:grpFill/>
            <a:ln w="28575" algn="ctr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</p:grpSp>
      <p:cxnSp>
        <p:nvCxnSpPr>
          <p:cNvPr id="12314" name="直線單箭頭接點 70"/>
          <p:cNvCxnSpPr>
            <a:cxnSpLocks noChangeShapeType="1"/>
          </p:cNvCxnSpPr>
          <p:nvPr/>
        </p:nvCxnSpPr>
        <p:spPr bwMode="auto">
          <a:xfrm rot="5400000" flipH="1">
            <a:off x="6782594" y="1315244"/>
            <a:ext cx="433388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15" name="物件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40260"/>
              </p:ext>
            </p:extLst>
          </p:nvPr>
        </p:nvGraphicFramePr>
        <p:xfrm>
          <a:off x="8205788" y="1746250"/>
          <a:ext cx="3127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2" name="Equation" r:id="rId4" imgW="177480" imgH="241200" progId="Equation.DSMT4">
                  <p:embed/>
                </p:oleObj>
              </mc:Choice>
              <mc:Fallback>
                <p:oleObj name="Equation" r:id="rId4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788" y="1746250"/>
                        <a:ext cx="3127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16" name="直線單箭頭接點 72"/>
          <p:cNvCxnSpPr>
            <a:cxnSpLocks noChangeShapeType="1"/>
          </p:cNvCxnSpPr>
          <p:nvPr/>
        </p:nvCxnSpPr>
        <p:spPr bwMode="auto">
          <a:xfrm>
            <a:off x="7556500" y="1995488"/>
            <a:ext cx="539750" cy="0"/>
          </a:xfrm>
          <a:prstGeom prst="straightConnector1">
            <a:avLst/>
          </a:prstGeom>
          <a:noFill/>
          <a:ln w="12700" algn="ctr">
            <a:solidFill>
              <a:srgbClr val="FF6565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17" name="物件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861813"/>
              </p:ext>
            </p:extLst>
          </p:nvPr>
        </p:nvGraphicFramePr>
        <p:xfrm>
          <a:off x="6130925" y="2773363"/>
          <a:ext cx="3032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3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2773363"/>
                        <a:ext cx="3032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18" name="直線單箭頭接點 74"/>
          <p:cNvCxnSpPr>
            <a:cxnSpLocks noChangeShapeType="1"/>
          </p:cNvCxnSpPr>
          <p:nvPr/>
        </p:nvCxnSpPr>
        <p:spPr bwMode="auto">
          <a:xfrm rot="-5400000" flipH="1" flipV="1">
            <a:off x="6675438" y="3043238"/>
            <a:ext cx="43180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19" name="物件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30277"/>
              </p:ext>
            </p:extLst>
          </p:nvPr>
        </p:nvGraphicFramePr>
        <p:xfrm>
          <a:off x="5562600" y="1862138"/>
          <a:ext cx="3079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4" name="Equation" r:id="rId8" imgW="177480" imgH="241200" progId="Equation.DSMT4">
                  <p:embed/>
                </p:oleObj>
              </mc:Choice>
              <mc:Fallback>
                <p:oleObj name="Equation" r:id="rId8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62138"/>
                        <a:ext cx="3079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20" name="直線單箭頭接點 76"/>
          <p:cNvCxnSpPr>
            <a:cxnSpLocks noChangeShapeType="1"/>
          </p:cNvCxnSpPr>
          <p:nvPr/>
        </p:nvCxnSpPr>
        <p:spPr bwMode="auto">
          <a:xfrm flipH="1">
            <a:off x="5846763" y="2068513"/>
            <a:ext cx="360362" cy="0"/>
          </a:xfrm>
          <a:prstGeom prst="straightConnector1">
            <a:avLst/>
          </a:prstGeom>
          <a:noFill/>
          <a:ln w="12700" algn="ctr">
            <a:solidFill>
              <a:srgbClr val="FF6565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21" name="物件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690968"/>
              </p:ext>
            </p:extLst>
          </p:nvPr>
        </p:nvGraphicFramePr>
        <p:xfrm>
          <a:off x="7791450" y="652463"/>
          <a:ext cx="2778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5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652463"/>
                        <a:ext cx="2778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23" name="直線單箭頭接點 78"/>
          <p:cNvCxnSpPr>
            <a:cxnSpLocks noChangeShapeType="1"/>
          </p:cNvCxnSpPr>
          <p:nvPr/>
        </p:nvCxnSpPr>
        <p:spPr bwMode="auto">
          <a:xfrm flipH="1">
            <a:off x="6457950" y="2281238"/>
            <a:ext cx="325438" cy="431800"/>
          </a:xfrm>
          <a:prstGeom prst="straightConnector1">
            <a:avLst/>
          </a:prstGeom>
          <a:noFill/>
          <a:ln w="12700" algn="ctr">
            <a:solidFill>
              <a:srgbClr val="FF6565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24" name="物件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178407"/>
              </p:ext>
            </p:extLst>
          </p:nvPr>
        </p:nvGraphicFramePr>
        <p:xfrm>
          <a:off x="6851650" y="633413"/>
          <a:ext cx="3000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6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633413"/>
                        <a:ext cx="30003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25" name="直線單箭頭接點 41"/>
          <p:cNvCxnSpPr>
            <a:cxnSpLocks noChangeShapeType="1"/>
          </p:cNvCxnSpPr>
          <p:nvPr/>
        </p:nvCxnSpPr>
        <p:spPr bwMode="auto">
          <a:xfrm flipV="1">
            <a:off x="7472363" y="920750"/>
            <a:ext cx="217487" cy="315913"/>
          </a:xfrm>
          <a:prstGeom prst="straightConnector1">
            <a:avLst/>
          </a:prstGeom>
          <a:noFill/>
          <a:ln w="12700" algn="ctr">
            <a:solidFill>
              <a:srgbClr val="FF6565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326" name="物件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005603"/>
              </p:ext>
            </p:extLst>
          </p:nvPr>
        </p:nvGraphicFramePr>
        <p:xfrm>
          <a:off x="6805613" y="3214688"/>
          <a:ext cx="2936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7" name="Equation" r:id="rId14" imgW="164880" imgH="228600" progId="Equation.DSMT4">
                  <p:embed/>
                </p:oleObj>
              </mc:Choice>
              <mc:Fallback>
                <p:oleObj name="Equation" r:id="rId1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613" y="3214688"/>
                        <a:ext cx="29368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7" name="群組 45"/>
          <p:cNvGrpSpPr>
            <a:grpSpLocks/>
          </p:cNvGrpSpPr>
          <p:nvPr/>
        </p:nvGrpSpPr>
        <p:grpSpPr bwMode="auto">
          <a:xfrm>
            <a:off x="3759205" y="700088"/>
            <a:ext cx="284162" cy="2860675"/>
            <a:chOff x="3822836" y="1282763"/>
            <a:chExt cx="284629" cy="2861048"/>
          </a:xfrm>
        </p:grpSpPr>
        <p:cxnSp>
          <p:nvCxnSpPr>
            <p:cNvPr id="12356" name="直線單箭頭接點 49"/>
            <p:cNvCxnSpPr>
              <a:cxnSpLocks noChangeShapeType="1"/>
            </p:cNvCxnSpPr>
            <p:nvPr/>
          </p:nvCxnSpPr>
          <p:spPr bwMode="auto">
            <a:xfrm rot="5400000" flipH="1">
              <a:off x="3677444" y="1905794"/>
              <a:ext cx="541338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57" name="直線單箭頭接點 50"/>
            <p:cNvCxnSpPr>
              <a:cxnSpLocks noChangeShapeType="1"/>
            </p:cNvCxnSpPr>
            <p:nvPr/>
          </p:nvCxnSpPr>
          <p:spPr bwMode="auto">
            <a:xfrm rot="-5400000" flipH="1" flipV="1">
              <a:off x="3676650" y="3525838"/>
              <a:ext cx="53975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358" name="物件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2948929"/>
                </p:ext>
              </p:extLst>
            </p:nvPr>
          </p:nvGraphicFramePr>
          <p:xfrm>
            <a:off x="3832375" y="3767524"/>
            <a:ext cx="275090" cy="376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38" name="Equation" r:id="rId16" imgW="177480" imgH="241200" progId="Equation.DSMT4">
                    <p:embed/>
                  </p:oleObj>
                </mc:Choice>
                <mc:Fallback>
                  <p:oleObj name="Equation" r:id="rId16" imgW="177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2375" y="3767524"/>
                          <a:ext cx="275090" cy="376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59" name="物件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8946150"/>
                </p:ext>
              </p:extLst>
            </p:nvPr>
          </p:nvGraphicFramePr>
          <p:xfrm>
            <a:off x="3822836" y="1282763"/>
            <a:ext cx="257598" cy="350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39" name="Equation" r:id="rId18" imgW="177480" imgH="241200" progId="Equation.DSMT4">
                    <p:embed/>
                  </p:oleObj>
                </mc:Choice>
                <mc:Fallback>
                  <p:oleObj name="Equation" r:id="rId18" imgW="1774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2836" y="1282763"/>
                          <a:ext cx="257598" cy="3508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8" name="群組 50"/>
          <p:cNvGrpSpPr>
            <a:grpSpLocks/>
          </p:cNvGrpSpPr>
          <p:nvPr/>
        </p:nvGrpSpPr>
        <p:grpSpPr bwMode="auto">
          <a:xfrm>
            <a:off x="3117849" y="1435100"/>
            <a:ext cx="1101725" cy="1554163"/>
            <a:chOff x="3181115" y="2031690"/>
            <a:chExt cx="1102785" cy="1554102"/>
          </a:xfrm>
        </p:grpSpPr>
        <p:cxnSp>
          <p:nvCxnSpPr>
            <p:cNvPr id="12353" name="直線單箭頭接點 57"/>
            <p:cNvCxnSpPr>
              <a:cxnSpLocks noChangeShapeType="1"/>
            </p:cNvCxnSpPr>
            <p:nvPr/>
          </p:nvCxnSpPr>
          <p:spPr bwMode="auto">
            <a:xfrm>
              <a:off x="3671900" y="2031690"/>
              <a:ext cx="5969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54" name="直線單箭頭接點 58"/>
            <p:cNvCxnSpPr>
              <a:cxnSpLocks noChangeShapeType="1"/>
            </p:cNvCxnSpPr>
            <p:nvPr/>
          </p:nvCxnSpPr>
          <p:spPr bwMode="auto">
            <a:xfrm flipH="1">
              <a:off x="3671900" y="3400425"/>
              <a:ext cx="6120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355" name="物件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6512931"/>
                </p:ext>
              </p:extLst>
            </p:nvPr>
          </p:nvGraphicFramePr>
          <p:xfrm>
            <a:off x="3181115" y="3177820"/>
            <a:ext cx="363888" cy="407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40" name="Equation" r:id="rId20" imgW="215640" imgH="241200" progId="Equation.DSMT4">
                    <p:embed/>
                  </p:oleObj>
                </mc:Choice>
                <mc:Fallback>
                  <p:oleObj name="Equation" r:id="rId20" imgW="2156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1115" y="3177820"/>
                          <a:ext cx="363888" cy="407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09" name="群組 55"/>
          <p:cNvGrpSpPr>
            <a:grpSpLocks/>
          </p:cNvGrpSpPr>
          <p:nvPr/>
        </p:nvGrpSpPr>
        <p:grpSpPr bwMode="auto">
          <a:xfrm>
            <a:off x="3174999" y="1095375"/>
            <a:ext cx="1408113" cy="1295400"/>
            <a:chOff x="3240088" y="1670724"/>
            <a:chExt cx="1408961" cy="1297003"/>
          </a:xfrm>
        </p:grpSpPr>
        <p:cxnSp>
          <p:nvCxnSpPr>
            <p:cNvPr id="12350" name="直線單箭頭接點 59"/>
            <p:cNvCxnSpPr>
              <a:cxnSpLocks noChangeShapeType="1"/>
            </p:cNvCxnSpPr>
            <p:nvPr/>
          </p:nvCxnSpPr>
          <p:spPr bwMode="auto">
            <a:xfrm flipV="1">
              <a:off x="4600574" y="2354162"/>
              <a:ext cx="0" cy="61200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51" name="直線單箭頭接點 60"/>
            <p:cNvCxnSpPr>
              <a:cxnSpLocks noChangeShapeType="1"/>
            </p:cNvCxnSpPr>
            <p:nvPr/>
          </p:nvCxnSpPr>
          <p:spPr bwMode="auto">
            <a:xfrm rot="-5400000" flipH="1" flipV="1">
              <a:off x="2934088" y="2661727"/>
              <a:ext cx="612000" cy="0"/>
            </a:xfrm>
            <a:prstGeom prst="straightConnector1">
              <a:avLst/>
            </a:prstGeom>
            <a:noFill/>
            <a:ln w="254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352" name="物件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7422059"/>
                </p:ext>
              </p:extLst>
            </p:nvPr>
          </p:nvGraphicFramePr>
          <p:xfrm>
            <a:off x="4286881" y="1670724"/>
            <a:ext cx="362168" cy="406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41" name="Equation" r:id="rId22" imgW="215640" imgH="241200" progId="Equation.DSMT4">
                    <p:embed/>
                  </p:oleObj>
                </mc:Choice>
                <mc:Fallback>
                  <p:oleObj name="Equation" r:id="rId22" imgW="2156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881" y="1670724"/>
                          <a:ext cx="362168" cy="4069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10" name="群組 60"/>
          <p:cNvGrpSpPr>
            <a:grpSpLocks/>
          </p:cNvGrpSpPr>
          <p:nvPr/>
        </p:nvGrpSpPr>
        <p:grpSpPr bwMode="auto">
          <a:xfrm>
            <a:off x="2454275" y="1876425"/>
            <a:ext cx="2790825" cy="398463"/>
            <a:chOff x="2537513" y="2476928"/>
            <a:chExt cx="2789896" cy="398941"/>
          </a:xfrm>
        </p:grpSpPr>
        <p:cxnSp>
          <p:nvCxnSpPr>
            <p:cNvPr id="12346" name="直線單箭頭接點 40"/>
            <p:cNvCxnSpPr>
              <a:cxnSpLocks noChangeShapeType="1"/>
            </p:cNvCxnSpPr>
            <p:nvPr/>
          </p:nvCxnSpPr>
          <p:spPr bwMode="auto">
            <a:xfrm>
              <a:off x="4500563" y="2687638"/>
              <a:ext cx="539750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47" name="直線單箭頭接點 48"/>
            <p:cNvCxnSpPr>
              <a:cxnSpLocks noChangeShapeType="1"/>
            </p:cNvCxnSpPr>
            <p:nvPr/>
          </p:nvCxnSpPr>
          <p:spPr bwMode="auto">
            <a:xfrm flipH="1">
              <a:off x="2843213" y="2667000"/>
              <a:ext cx="541337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348" name="物件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8918381"/>
                </p:ext>
              </p:extLst>
            </p:nvPr>
          </p:nvGraphicFramePr>
          <p:xfrm>
            <a:off x="5054450" y="2499180"/>
            <a:ext cx="272959" cy="3766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42" name="Equation" r:id="rId24" imgW="164880" imgH="228600" progId="Equation.DSMT4">
                    <p:embed/>
                  </p:oleObj>
                </mc:Choice>
                <mc:Fallback>
                  <p:oleObj name="Equation" r:id="rId24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4450" y="2499180"/>
                          <a:ext cx="272959" cy="3766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49" name="物件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4127398"/>
                </p:ext>
              </p:extLst>
            </p:nvPr>
          </p:nvGraphicFramePr>
          <p:xfrm>
            <a:off x="2537513" y="2476928"/>
            <a:ext cx="272959" cy="379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43" name="Equation" r:id="rId26" imgW="164880" imgH="228600" progId="Equation.DSMT4">
                    <p:embed/>
                  </p:oleObj>
                </mc:Choice>
                <mc:Fallback>
                  <p:oleObj name="Equation" r:id="rId26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7513" y="2476928"/>
                          <a:ext cx="272959" cy="3798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圓角矩形 65"/>
          <p:cNvSpPr/>
          <p:nvPr/>
        </p:nvSpPr>
        <p:spPr bwMode="auto">
          <a:xfrm>
            <a:off x="3320760" y="1621290"/>
            <a:ext cx="1100138" cy="1028700"/>
          </a:xfrm>
          <a:prstGeom prst="roundRect">
            <a:avLst>
              <a:gd name="adj" fmla="val 3428"/>
            </a:avLst>
          </a:prstGeom>
          <a:pattFill prst="dkHorz">
            <a:fgClr>
              <a:schemeClr val="accent5">
                <a:lumMod val="90000"/>
              </a:schemeClr>
            </a:fgClr>
            <a:bgClr>
              <a:schemeClr val="bg1"/>
            </a:bgClr>
          </a:pattFill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zh-TW" dirty="0" smtClean="0">
              <a:solidFill>
                <a:srgbClr val="404040"/>
              </a:solidFill>
              <a:ea typeface="新細明體" panose="02020500000000000000" pitchFamily="18" charset="-120"/>
            </a:endParaRPr>
          </a:p>
          <a:p>
            <a:pPr algn="ctr" eaLnBrk="1" hangingPunct="1">
              <a:defRPr/>
            </a:pPr>
            <a:r>
              <a:rPr lang="en-US" altLang="zh-TW" sz="2400" spc="-15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</a:t>
            </a:r>
            <a:r>
              <a:rPr lang="en-US" altLang="zh-TW" spc="-150" dirty="0" smtClean="0">
                <a:solidFill>
                  <a:schemeClr val="bg1"/>
                </a:soli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</a:t>
            </a:r>
            <a:endParaRPr lang="zh-TW" altLang="en-US" spc="-150" dirty="0" smtClean="0">
              <a:solidFill>
                <a:schemeClr val="bg1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12312" name="群組 66"/>
          <p:cNvGrpSpPr>
            <a:grpSpLocks/>
          </p:cNvGrpSpPr>
          <p:nvPr/>
        </p:nvGrpSpPr>
        <p:grpSpPr bwMode="auto">
          <a:xfrm>
            <a:off x="2565400" y="2546350"/>
            <a:ext cx="657225" cy="696913"/>
            <a:chOff x="2303792" y="3662903"/>
            <a:chExt cx="657578" cy="696308"/>
          </a:xfrm>
        </p:grpSpPr>
        <p:sp>
          <p:nvSpPr>
            <p:cNvPr id="68" name="橢圓 67"/>
            <p:cNvSpPr/>
            <p:nvPr/>
          </p:nvSpPr>
          <p:spPr bwMode="auto">
            <a:xfrm>
              <a:off x="2303792" y="3939902"/>
              <a:ext cx="396000" cy="419309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  <a:extLst/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Arial" charset="0"/>
              </a:endParaRPr>
            </a:p>
          </p:txBody>
        </p:sp>
        <p:grpSp>
          <p:nvGrpSpPr>
            <p:cNvPr id="12341" name="群組 68"/>
            <p:cNvGrpSpPr>
              <a:grpSpLocks/>
            </p:cNvGrpSpPr>
            <p:nvPr/>
          </p:nvGrpSpPr>
          <p:grpSpPr bwMode="auto">
            <a:xfrm>
              <a:off x="2483768" y="3889888"/>
              <a:ext cx="288000" cy="288000"/>
              <a:chOff x="8028352" y="4051389"/>
              <a:chExt cx="288000" cy="288000"/>
            </a:xfrm>
          </p:grpSpPr>
          <p:cxnSp>
            <p:nvCxnSpPr>
              <p:cNvPr id="72" name="直線單箭頭接點 71"/>
              <p:cNvCxnSpPr/>
              <p:nvPr/>
            </p:nvCxnSpPr>
            <p:spPr bwMode="auto">
              <a:xfrm>
                <a:off x="8027861" y="4336722"/>
                <a:ext cx="289081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直線單箭頭接點 72"/>
              <p:cNvCxnSpPr/>
              <p:nvPr/>
            </p:nvCxnSpPr>
            <p:spPr bwMode="auto">
              <a:xfrm rot="16200000">
                <a:off x="7920056" y="4159025"/>
                <a:ext cx="288674" cy="7306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42" name="文字方塊 69"/>
            <p:cNvSpPr txBox="1">
              <a:spLocks noChangeArrowheads="1"/>
            </p:cNvSpPr>
            <p:nvPr/>
          </p:nvSpPr>
          <p:spPr bwMode="auto">
            <a:xfrm>
              <a:off x="2389563" y="3662903"/>
              <a:ext cx="262078" cy="27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200" i="1">
                  <a:solidFill>
                    <a:srgbClr val="606060"/>
                  </a:solidFill>
                  <a:ea typeface="新細明體" panose="02020500000000000000" pitchFamily="18" charset="-120"/>
                </a:rPr>
                <a:t>y</a:t>
              </a:r>
              <a:endParaRPr lang="zh-TW" altLang="en-US" sz="1200" i="1">
                <a:solidFill>
                  <a:srgbClr val="60606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343" name="文字方塊 70"/>
            <p:cNvSpPr txBox="1">
              <a:spLocks noChangeArrowheads="1"/>
            </p:cNvSpPr>
            <p:nvPr/>
          </p:nvSpPr>
          <p:spPr bwMode="auto">
            <a:xfrm>
              <a:off x="2699291" y="4011850"/>
              <a:ext cx="262079" cy="27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200" i="1">
                  <a:solidFill>
                    <a:srgbClr val="606060"/>
                  </a:solidFill>
                  <a:ea typeface="新細明體" panose="02020500000000000000" pitchFamily="18" charset="-120"/>
                </a:rPr>
                <a:t>x</a:t>
              </a:r>
              <a:endParaRPr lang="zh-TW" altLang="en-US" sz="1200" i="1">
                <a:solidFill>
                  <a:srgbClr val="606060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4" name="群組 73"/>
          <p:cNvGrpSpPr>
            <a:grpSpLocks/>
          </p:cNvGrpSpPr>
          <p:nvPr/>
        </p:nvGrpSpPr>
        <p:grpSpPr bwMode="auto">
          <a:xfrm>
            <a:off x="7637463" y="2482850"/>
            <a:ext cx="744537" cy="971550"/>
            <a:chOff x="2026371" y="3662903"/>
            <a:chExt cx="745397" cy="972659"/>
          </a:xfrm>
        </p:grpSpPr>
        <p:sp>
          <p:nvSpPr>
            <p:cNvPr id="75" name="橢圓 74"/>
            <p:cNvSpPr/>
            <p:nvPr/>
          </p:nvSpPr>
          <p:spPr bwMode="auto">
            <a:xfrm>
              <a:off x="2303792" y="3939902"/>
              <a:ext cx="396000" cy="419309"/>
            </a:xfrm>
            <a:prstGeom prst="ellipse">
              <a:avLst/>
            </a:prstGeom>
            <a:solidFill>
              <a:schemeClr val="bg1"/>
            </a:solidFill>
            <a:ln w="349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  <a:extLst/>
          </p:spPr>
          <p:txBody>
            <a:bodyPr/>
            <a:lstStyle/>
            <a:p>
              <a:pPr eaLnBrk="1" hangingPunct="1">
                <a:defRPr/>
              </a:pPr>
              <a:endParaRPr lang="zh-TW" altLang="en-US">
                <a:latin typeface="Arial" charset="0"/>
              </a:endParaRPr>
            </a:p>
          </p:txBody>
        </p:sp>
        <p:grpSp>
          <p:nvGrpSpPr>
            <p:cNvPr id="12335" name="群組 75"/>
            <p:cNvGrpSpPr>
              <a:grpSpLocks/>
            </p:cNvGrpSpPr>
            <p:nvPr/>
          </p:nvGrpSpPr>
          <p:grpSpPr bwMode="auto">
            <a:xfrm>
              <a:off x="2483768" y="3889888"/>
              <a:ext cx="288000" cy="288000"/>
              <a:chOff x="8028352" y="4051389"/>
              <a:chExt cx="288000" cy="288000"/>
            </a:xfrm>
          </p:grpSpPr>
          <p:cxnSp>
            <p:nvCxnSpPr>
              <p:cNvPr id="79" name="直線單箭頭接點 78"/>
              <p:cNvCxnSpPr/>
              <p:nvPr/>
            </p:nvCxnSpPr>
            <p:spPr bwMode="auto">
              <a:xfrm>
                <a:off x="8028683" y="4336162"/>
                <a:ext cx="28766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直線單箭頭接點 79"/>
              <p:cNvCxnSpPr/>
              <p:nvPr/>
            </p:nvCxnSpPr>
            <p:spPr bwMode="auto">
              <a:xfrm rot="16200000">
                <a:off x="7884851" y="4195509"/>
                <a:ext cx="28766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336" name="文字方塊 76"/>
            <p:cNvSpPr txBox="1">
              <a:spLocks noChangeArrowheads="1"/>
            </p:cNvSpPr>
            <p:nvPr/>
          </p:nvSpPr>
          <p:spPr bwMode="auto">
            <a:xfrm>
              <a:off x="2341059" y="3662903"/>
              <a:ext cx="260651" cy="27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200" i="1">
                  <a:solidFill>
                    <a:srgbClr val="606060"/>
                  </a:solidFill>
                  <a:ea typeface="新細明體" panose="02020500000000000000" pitchFamily="18" charset="-120"/>
                </a:rPr>
                <a:t>z</a:t>
              </a:r>
              <a:endParaRPr lang="zh-TW" altLang="en-US" sz="1200" i="1">
                <a:solidFill>
                  <a:srgbClr val="60606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337" name="文字方塊 77"/>
            <p:cNvSpPr txBox="1">
              <a:spLocks noChangeArrowheads="1"/>
            </p:cNvSpPr>
            <p:nvPr/>
          </p:nvSpPr>
          <p:spPr bwMode="auto">
            <a:xfrm>
              <a:off x="2026371" y="4359022"/>
              <a:ext cx="262240" cy="276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200" i="1">
                  <a:solidFill>
                    <a:srgbClr val="606060"/>
                  </a:solidFill>
                  <a:ea typeface="新細明體" panose="02020500000000000000" pitchFamily="18" charset="-120"/>
                </a:rPr>
                <a:t>x</a:t>
              </a:r>
              <a:endParaRPr lang="zh-TW" altLang="en-US" sz="1200" i="1">
                <a:solidFill>
                  <a:srgbClr val="606060"/>
                </a:solidFill>
                <a:ea typeface="新細明體" panose="02020500000000000000" pitchFamily="18" charset="-120"/>
              </a:endParaRPr>
            </a:p>
          </p:txBody>
        </p:sp>
      </p:grpSp>
      <p:cxnSp>
        <p:nvCxnSpPr>
          <p:cNvPr id="81" name="直線單箭頭接點 80"/>
          <p:cNvCxnSpPr/>
          <p:nvPr/>
        </p:nvCxnSpPr>
        <p:spPr bwMode="auto">
          <a:xfrm flipH="1">
            <a:off x="7853363" y="2986088"/>
            <a:ext cx="252412" cy="252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8359775" y="2854325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200" i="1">
                <a:solidFill>
                  <a:srgbClr val="606060"/>
                </a:solidFill>
                <a:ea typeface="新細明體" panose="02020500000000000000" pitchFamily="18" charset="-120"/>
              </a:rPr>
              <a:t>y</a:t>
            </a:r>
            <a:endParaRPr lang="zh-TW" altLang="en-US" sz="1200" i="1">
              <a:solidFill>
                <a:srgbClr val="606060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6" name="直線單箭頭接點 76"/>
          <p:cNvCxnSpPr>
            <a:cxnSpLocks noChangeShapeType="1"/>
          </p:cNvCxnSpPr>
          <p:nvPr/>
        </p:nvCxnSpPr>
        <p:spPr bwMode="auto">
          <a:xfrm>
            <a:off x="6516688" y="2281238"/>
            <a:ext cx="541337" cy="0"/>
          </a:xfrm>
          <a:prstGeom prst="straightConnector1">
            <a:avLst/>
          </a:prstGeom>
          <a:noFill/>
          <a:ln w="12700" algn="ctr">
            <a:solidFill>
              <a:srgbClr val="0588B7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單箭頭接點 76"/>
          <p:cNvCxnSpPr>
            <a:cxnSpLocks noChangeShapeType="1"/>
          </p:cNvCxnSpPr>
          <p:nvPr/>
        </p:nvCxnSpPr>
        <p:spPr bwMode="auto">
          <a:xfrm rot="-5400000">
            <a:off x="6513513" y="2265363"/>
            <a:ext cx="539750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直線單箭頭接點 76"/>
          <p:cNvCxnSpPr>
            <a:cxnSpLocks noChangeShapeType="1"/>
          </p:cNvCxnSpPr>
          <p:nvPr/>
        </p:nvCxnSpPr>
        <p:spPr bwMode="auto">
          <a:xfrm flipH="1">
            <a:off x="7413625" y="1808163"/>
            <a:ext cx="295275" cy="376237"/>
          </a:xfrm>
          <a:prstGeom prst="straightConnector1">
            <a:avLst/>
          </a:prstGeom>
          <a:noFill/>
          <a:ln w="12700" algn="ctr">
            <a:solidFill>
              <a:srgbClr val="0588B7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單箭頭接點 76"/>
          <p:cNvCxnSpPr>
            <a:cxnSpLocks noChangeShapeType="1"/>
          </p:cNvCxnSpPr>
          <p:nvPr/>
        </p:nvCxnSpPr>
        <p:spPr bwMode="auto">
          <a:xfrm rot="-5400000">
            <a:off x="7292975" y="1978025"/>
            <a:ext cx="539750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22" name="直線單箭頭接點 76"/>
          <p:cNvCxnSpPr>
            <a:cxnSpLocks noChangeShapeType="1"/>
          </p:cNvCxnSpPr>
          <p:nvPr/>
        </p:nvCxnSpPr>
        <p:spPr bwMode="auto">
          <a:xfrm>
            <a:off x="6767513" y="1531938"/>
            <a:ext cx="541337" cy="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單箭頭接點 76"/>
          <p:cNvCxnSpPr>
            <a:cxnSpLocks noChangeShapeType="1"/>
          </p:cNvCxnSpPr>
          <p:nvPr/>
        </p:nvCxnSpPr>
        <p:spPr bwMode="auto">
          <a:xfrm flipH="1">
            <a:off x="6867525" y="1301750"/>
            <a:ext cx="333375" cy="4064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79613"/>
              </p:ext>
            </p:extLst>
          </p:nvPr>
        </p:nvGraphicFramePr>
        <p:xfrm>
          <a:off x="7042150" y="2152650"/>
          <a:ext cx="2301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4" name="Equation" r:id="rId28" imgW="215640" imgH="241200" progId="Equation.DSMT4">
                  <p:embed/>
                </p:oleObj>
              </mc:Choice>
              <mc:Fallback>
                <p:oleObj name="Equation" r:id="rId28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2152650"/>
                        <a:ext cx="23018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70956"/>
              </p:ext>
            </p:extLst>
          </p:nvPr>
        </p:nvGraphicFramePr>
        <p:xfrm>
          <a:off x="7289800" y="2095500"/>
          <a:ext cx="23177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5" name="Equation" r:id="rId30" imgW="215640" imgH="241200" progId="Equation.DSMT4">
                  <p:embed/>
                </p:oleObj>
              </mc:Choice>
              <mc:Fallback>
                <p:oleObj name="Equation" r:id="rId30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2095500"/>
                        <a:ext cx="231775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2158"/>
              </p:ext>
            </p:extLst>
          </p:nvPr>
        </p:nvGraphicFramePr>
        <p:xfrm>
          <a:off x="6524625" y="1851025"/>
          <a:ext cx="217488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6" name="Equation" r:id="rId32" imgW="203040" imgH="228600" progId="Equation.DSMT4">
                  <p:embed/>
                </p:oleObj>
              </mc:Choice>
              <mc:Fallback>
                <p:oleObj name="Equation" r:id="rId32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1851025"/>
                        <a:ext cx="217488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96997"/>
              </p:ext>
            </p:extLst>
          </p:nvPr>
        </p:nvGraphicFramePr>
        <p:xfrm>
          <a:off x="6662738" y="1568450"/>
          <a:ext cx="2174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7" name="Equation" r:id="rId34" imgW="203040" imgH="228600" progId="Equation.DSMT4">
                  <p:embed/>
                </p:oleObj>
              </mc:Choice>
              <mc:Fallback>
                <p:oleObj name="Equation" r:id="rId34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1568450"/>
                        <a:ext cx="217487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44920"/>
              </p:ext>
            </p:extLst>
          </p:nvPr>
        </p:nvGraphicFramePr>
        <p:xfrm>
          <a:off x="7307263" y="1400175"/>
          <a:ext cx="231775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8" name="Equation" r:id="rId36" imgW="215640" imgH="241200" progId="Equation.DSMT4">
                  <p:embed/>
                </p:oleObj>
              </mc:Choice>
              <mc:Fallback>
                <p:oleObj name="Equation" r:id="rId36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400175"/>
                        <a:ext cx="231775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20973"/>
              </p:ext>
            </p:extLst>
          </p:nvPr>
        </p:nvGraphicFramePr>
        <p:xfrm>
          <a:off x="7558088" y="1554163"/>
          <a:ext cx="23018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49" name="Equation" r:id="rId38" imgW="215640" imgH="241200" progId="Equation.DSMT4">
                  <p:embed/>
                </p:oleObj>
              </mc:Choice>
              <mc:Fallback>
                <p:oleObj name="Equation" r:id="rId38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8" y="1554163"/>
                        <a:ext cx="230187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" name="群組 16"/>
          <p:cNvGrpSpPr>
            <a:grpSpLocks/>
          </p:cNvGrpSpPr>
          <p:nvPr/>
        </p:nvGrpSpPr>
        <p:grpSpPr bwMode="auto">
          <a:xfrm>
            <a:off x="2422430" y="3635369"/>
            <a:ext cx="5977033" cy="369332"/>
            <a:chOff x="2180127" y="4254767"/>
            <a:chExt cx="5976152" cy="367655"/>
          </a:xfrm>
        </p:grpSpPr>
        <p:sp>
          <p:nvSpPr>
            <p:cNvPr id="12332" name="矩形 14"/>
            <p:cNvSpPr>
              <a:spLocks noChangeArrowheads="1"/>
            </p:cNvSpPr>
            <p:nvPr/>
          </p:nvSpPr>
          <p:spPr bwMode="auto">
            <a:xfrm>
              <a:off x="2180127" y="4254767"/>
              <a:ext cx="3871002" cy="367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General </a:t>
              </a:r>
              <a:r>
                <a:rPr lang="en-US" altLang="zh-TW" b="1" dirty="0" smtClean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strain </a:t>
              </a:r>
              <a:r>
                <a:rPr lang="en-US" altLang="zh-TW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: Six </a:t>
              </a:r>
              <a:r>
                <a:rPr lang="en-US" altLang="zh-TW" b="1" dirty="0" smtClean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components</a:t>
              </a:r>
              <a:r>
                <a:rPr lang="zh-TW" altLang="en-US" b="1" dirty="0" smtClean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 </a:t>
              </a:r>
              <a:r>
                <a:rPr lang="zh-TW" altLang="en-US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六項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333" name="物件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578710"/>
                </p:ext>
              </p:extLst>
            </p:nvPr>
          </p:nvGraphicFramePr>
          <p:xfrm>
            <a:off x="6032517" y="4254773"/>
            <a:ext cx="2123762" cy="363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50" name="Equation" r:id="rId40" imgW="1409400" imgH="241200" progId="Equation.DSMT4">
                    <p:embed/>
                  </p:oleObj>
                </mc:Choice>
                <mc:Fallback>
                  <p:oleObj name="Equation" r:id="rId40" imgW="1409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32517" y="4254773"/>
                          <a:ext cx="2123762" cy="3634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175632"/>
              </p:ext>
            </p:extLst>
          </p:nvPr>
        </p:nvGraphicFramePr>
        <p:xfrm>
          <a:off x="3882691" y="3956067"/>
          <a:ext cx="27622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51" name="Equation" r:id="rId42" imgW="1866600" imgH="241200" progId="Equation.DSMT4">
                  <p:embed/>
                </p:oleObj>
              </mc:Choice>
              <mc:Fallback>
                <p:oleObj name="Equation" r:id="rId42" imgW="1866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691" y="3956067"/>
                        <a:ext cx="2762250" cy="357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文字方塊 2"/>
          <p:cNvSpPr txBox="1">
            <a:spLocks noChangeArrowheads="1"/>
          </p:cNvSpPr>
          <p:nvPr/>
        </p:nvSpPr>
        <p:spPr bwMode="auto">
          <a:xfrm>
            <a:off x="4168906" y="2847010"/>
            <a:ext cx="1508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1600" b="1" dirty="0">
                <a:solidFill>
                  <a:srgbClr val="FF5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Normal </a:t>
            </a:r>
            <a:r>
              <a:rPr lang="en-US" altLang="zh-TW" sz="16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</a:t>
            </a:r>
            <a:endParaRPr lang="en-US" altLang="zh-TW" sz="1600" b="1" dirty="0">
              <a:solidFill>
                <a:srgbClr val="FF505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b="1" dirty="0">
                <a:solidFill>
                  <a:srgbClr val="FF505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正向</a:t>
            </a:r>
            <a:r>
              <a:rPr lang="zh-TW" altLang="en-US" sz="1600" b="1" dirty="0" smtClean="0">
                <a:solidFill>
                  <a:srgbClr val="FF505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應變</a:t>
            </a:r>
            <a:endParaRPr lang="zh-TW" altLang="en-US" sz="1600" b="1" dirty="0">
              <a:solidFill>
                <a:srgbClr val="FF5050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4" name="文字方塊 55"/>
          <p:cNvSpPr txBox="1">
            <a:spLocks noChangeArrowheads="1"/>
          </p:cNvSpPr>
          <p:nvPr/>
        </p:nvSpPr>
        <p:spPr bwMode="auto">
          <a:xfrm>
            <a:off x="2072872" y="948535"/>
            <a:ext cx="1622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1600" b="1" dirty="0">
                <a:solidFill>
                  <a:srgbClr val="0086EA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Shearing </a:t>
            </a:r>
            <a:r>
              <a:rPr lang="en-US" altLang="zh-TW" sz="1600" b="1" dirty="0" smtClean="0">
                <a:solidFill>
                  <a:srgbClr val="0086EA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</a:t>
            </a:r>
            <a:endParaRPr lang="en-US" altLang="zh-TW" sz="1600" b="1" dirty="0">
              <a:solidFill>
                <a:srgbClr val="0086EA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b="1" dirty="0">
                <a:solidFill>
                  <a:srgbClr val="0086EA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剪</a:t>
            </a:r>
            <a:r>
              <a:rPr lang="zh-TW" altLang="en-US" sz="1600" b="1" dirty="0" smtClean="0">
                <a:solidFill>
                  <a:srgbClr val="0086EA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應變</a:t>
            </a:r>
            <a:endParaRPr lang="zh-TW" altLang="en-US" sz="1600" b="1" dirty="0">
              <a:solidFill>
                <a:srgbClr val="0086EA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51467"/>
              </p:ext>
            </p:extLst>
          </p:nvPr>
        </p:nvGraphicFramePr>
        <p:xfrm>
          <a:off x="3878332" y="4313254"/>
          <a:ext cx="26971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52" name="Equation" r:id="rId44" imgW="1193760" imgH="203040" progId="Equation.DSMT4">
                  <p:embed/>
                </p:oleObj>
              </mc:Choice>
              <mc:Fallback>
                <p:oleObj name="Equation" r:id="rId44" imgW="1193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878332" y="4313254"/>
                        <a:ext cx="2697162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文字方塊 2"/>
          <p:cNvSpPr txBox="1">
            <a:spLocks noChangeArrowheads="1"/>
          </p:cNvSpPr>
          <p:nvPr/>
        </p:nvSpPr>
        <p:spPr bwMode="auto">
          <a:xfrm>
            <a:off x="4435567" y="856403"/>
            <a:ext cx="1435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TW" sz="1600" b="1" dirty="0" smtClean="0">
                <a:solidFill>
                  <a:srgbClr val="9966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Deformation</a:t>
            </a:r>
          </a:p>
          <a:p>
            <a:pPr algn="ctr"/>
            <a:r>
              <a:rPr lang="zh-TW" altLang="en-US" sz="1600" b="1" dirty="0" smtClean="0">
                <a:solidFill>
                  <a:srgbClr val="9966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形</a:t>
            </a:r>
            <a:r>
              <a:rPr lang="zh-TW" altLang="en-US" sz="1600" b="1" dirty="0">
                <a:solidFill>
                  <a:srgbClr val="9966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變</a:t>
            </a:r>
          </a:p>
        </p:txBody>
      </p:sp>
    </p:spTree>
    <p:extLst>
      <p:ext uri="{BB962C8B-B14F-4D97-AF65-F5344CB8AC3E}">
        <p14:creationId xmlns:p14="http://schemas.microsoft.com/office/powerpoint/2010/main" val="151023436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2" grpId="0"/>
      <p:bldP spid="83" grpId="0"/>
      <p:bldP spid="84" grpId="0"/>
      <p:bldP spid="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立方體 45"/>
          <p:cNvSpPr/>
          <p:nvPr/>
        </p:nvSpPr>
        <p:spPr bwMode="auto">
          <a:xfrm>
            <a:off x="2879812" y="1599642"/>
            <a:ext cx="2016000" cy="1296000"/>
          </a:xfrm>
          <a:prstGeom prst="cube">
            <a:avLst>
              <a:gd name="adj" fmla="val 26603"/>
            </a:avLst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43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C2FA50-5C8B-4C06-95E8-4083EFF5284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42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14339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當關於某一方向的所有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應變為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，我們就可以直接用</a:t>
            </a:r>
            <a:r>
              <a:rPr lang="zh-TW" altLang="en-US" sz="1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平面應</a:t>
            </a:r>
            <a:r>
              <a:rPr lang="zh-TW" altLang="en-US" sz="1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解釋物體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的變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行為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1" name="Text Box 125"/>
          <p:cNvSpPr txBox="1">
            <a:spLocks noChangeArrowheads="1"/>
          </p:cNvSpPr>
          <p:nvPr/>
        </p:nvSpPr>
        <p:spPr bwMode="auto">
          <a:xfrm>
            <a:off x="2519363" y="481013"/>
            <a:ext cx="58975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2962275" y="942975"/>
            <a:ext cx="50117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: </a:t>
            </a:r>
            <a:r>
              <a:rPr lang="en-US" altLang="zh-TW" sz="1600" dirty="0">
                <a:ea typeface="新細明體" charset="-120"/>
              </a:rPr>
              <a:t>deformations of the material </a:t>
            </a:r>
            <a:r>
              <a:rPr lang="en-US" altLang="zh-TW" sz="1600" dirty="0" smtClean="0">
                <a:ea typeface="新細明體" charset="-120"/>
              </a:rPr>
              <a:t>in </a:t>
            </a:r>
            <a:r>
              <a:rPr lang="en-US" altLang="zh-TW" sz="1600" dirty="0">
                <a:ea typeface="新細明體" charset="-120"/>
              </a:rPr>
              <a:t>parallel planes </a:t>
            </a:r>
            <a:r>
              <a:rPr lang="en-US" altLang="zh-TW" sz="1600" dirty="0" smtClean="0">
                <a:ea typeface="新細明體" charset="-120"/>
              </a:rPr>
              <a:t>are </a:t>
            </a:r>
            <a:r>
              <a:rPr lang="en-US" altLang="zh-TW" sz="1600" dirty="0">
                <a:ea typeface="新細明體" charset="-120"/>
              </a:rPr>
              <a:t>the same in each of those planes</a:t>
            </a:r>
            <a:r>
              <a:rPr lang="en-US" altLang="zh-TW" sz="1600" dirty="0" smtClean="0">
                <a:latin typeface="Arial" charset="0"/>
                <a:ea typeface="新細明體" charset="-120"/>
              </a:rPr>
              <a:t>.</a:t>
            </a:r>
            <a:endParaRPr lang="en-US" altLang="zh-TW" sz="1600" dirty="0">
              <a:latin typeface="Arial" charset="0"/>
              <a:ea typeface="新細明體" charset="-120"/>
            </a:endParaRPr>
          </a:p>
        </p:txBody>
      </p:sp>
      <p:sp>
        <p:nvSpPr>
          <p:cNvPr id="14343" name="矩形 2"/>
          <p:cNvSpPr>
            <a:spLocks noChangeArrowheads="1"/>
          </p:cNvSpPr>
          <p:nvPr/>
        </p:nvSpPr>
        <p:spPr bwMode="auto">
          <a:xfrm>
            <a:off x="3396157" y="3698807"/>
            <a:ext cx="4890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smtClean="0">
                <a:solidFill>
                  <a:srgbClr val="48AD1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Restrained laterally </a:t>
            </a:r>
            <a:r>
              <a:rPr lang="en-US" altLang="zh-TW" dirty="0">
                <a:solidFill>
                  <a:srgbClr val="48AD1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by smooth, rigid and fixed supports</a:t>
            </a:r>
            <a:r>
              <a:rPr lang="en-US" altLang="zh-TW" dirty="0" smtClean="0">
                <a:solidFill>
                  <a:srgbClr val="48AD1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en-US" b="1" dirty="0" smtClean="0">
                <a:solidFill>
                  <a:srgbClr val="48AD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另兩方向被固定，無法隨意變形。</a:t>
            </a:r>
            <a:endParaRPr lang="en-US" altLang="zh-TW" b="1" dirty="0">
              <a:solidFill>
                <a:srgbClr val="48AD1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立方體 4"/>
          <p:cNvSpPr/>
          <p:nvPr/>
        </p:nvSpPr>
        <p:spPr bwMode="auto">
          <a:xfrm>
            <a:off x="2982753" y="1959682"/>
            <a:ext cx="1836204" cy="1115566"/>
          </a:xfrm>
          <a:prstGeom prst="cube">
            <a:avLst>
              <a:gd name="adj" fmla="val 26603"/>
            </a:avLst>
          </a:prstGeom>
          <a:pattFill prst="lgGrid">
            <a:fgClr>
              <a:srgbClr val="CCFF99"/>
            </a:fgClr>
            <a:bgClr>
              <a:schemeClr val="accent3">
                <a:lumMod val="85000"/>
              </a:schemeClr>
            </a:bgClr>
          </a:patt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" name="流程圖: 磁碟 5"/>
          <p:cNvSpPr/>
          <p:nvPr/>
        </p:nvSpPr>
        <p:spPr bwMode="auto">
          <a:xfrm rot="5400000">
            <a:off x="6621463" y="1491308"/>
            <a:ext cx="828675" cy="2124075"/>
          </a:xfrm>
          <a:prstGeom prst="flowChartMagneticDisk">
            <a:avLst/>
          </a:prstGeom>
          <a:pattFill prst="lgGrid">
            <a:fgClr>
              <a:srgbClr val="E2E2F6"/>
            </a:fgClr>
            <a:bgClr>
              <a:schemeClr val="accent3">
                <a:lumMod val="85000"/>
              </a:schemeClr>
            </a:bgClr>
          </a:pattFill>
          <a:ln w="9525" cap="flat" cmpd="sng" algn="ctr">
            <a:solidFill>
              <a:srgbClr val="752A9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cxnSp>
        <p:nvCxnSpPr>
          <p:cNvPr id="14347" name="直線單箭頭接點 7"/>
          <p:cNvCxnSpPr>
            <a:cxnSpLocks noChangeShapeType="1"/>
          </p:cNvCxnSpPr>
          <p:nvPr/>
        </p:nvCxnSpPr>
        <p:spPr bwMode="auto">
          <a:xfrm flipV="1">
            <a:off x="4211190" y="1779698"/>
            <a:ext cx="324000" cy="25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立方體 44"/>
          <p:cNvSpPr/>
          <p:nvPr/>
        </p:nvSpPr>
        <p:spPr bwMode="auto">
          <a:xfrm>
            <a:off x="2879812" y="2175850"/>
            <a:ext cx="2016000" cy="1296000"/>
          </a:xfrm>
          <a:prstGeom prst="cube">
            <a:avLst>
              <a:gd name="adj" fmla="val 26603"/>
            </a:avLst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cxnSp>
        <p:nvCxnSpPr>
          <p:cNvPr id="49" name="直線單箭頭接點 7"/>
          <p:cNvCxnSpPr>
            <a:cxnSpLocks noChangeShapeType="1"/>
          </p:cNvCxnSpPr>
          <p:nvPr/>
        </p:nvCxnSpPr>
        <p:spPr bwMode="auto">
          <a:xfrm flipV="1">
            <a:off x="4363590" y="1851670"/>
            <a:ext cx="324000" cy="25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直線單箭頭接點 7"/>
          <p:cNvCxnSpPr>
            <a:cxnSpLocks noChangeShapeType="1"/>
          </p:cNvCxnSpPr>
          <p:nvPr/>
        </p:nvCxnSpPr>
        <p:spPr bwMode="auto">
          <a:xfrm flipV="1">
            <a:off x="4515990" y="1923678"/>
            <a:ext cx="324000" cy="25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線單箭頭接點 7"/>
          <p:cNvCxnSpPr>
            <a:cxnSpLocks noChangeShapeType="1"/>
          </p:cNvCxnSpPr>
          <p:nvPr/>
        </p:nvCxnSpPr>
        <p:spPr bwMode="auto">
          <a:xfrm flipV="1">
            <a:off x="4668390" y="1995686"/>
            <a:ext cx="324000" cy="25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直線單箭頭接點 7"/>
          <p:cNvCxnSpPr>
            <a:cxnSpLocks noChangeShapeType="1"/>
          </p:cNvCxnSpPr>
          <p:nvPr/>
        </p:nvCxnSpPr>
        <p:spPr bwMode="auto">
          <a:xfrm rot="10800000">
            <a:off x="3743901" y="1671662"/>
            <a:ext cx="324000" cy="43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線單箭頭接點 7"/>
          <p:cNvCxnSpPr>
            <a:cxnSpLocks noChangeShapeType="1"/>
          </p:cNvCxnSpPr>
          <p:nvPr/>
        </p:nvCxnSpPr>
        <p:spPr bwMode="auto">
          <a:xfrm rot="10800000">
            <a:off x="3599885" y="1743706"/>
            <a:ext cx="324000" cy="43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直線單箭頭接點 7"/>
          <p:cNvCxnSpPr>
            <a:cxnSpLocks noChangeShapeType="1"/>
          </p:cNvCxnSpPr>
          <p:nvPr/>
        </p:nvCxnSpPr>
        <p:spPr bwMode="auto">
          <a:xfrm rot="10800000">
            <a:off x="3455912" y="1815678"/>
            <a:ext cx="324000" cy="43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線單箭頭接點 7"/>
          <p:cNvCxnSpPr>
            <a:cxnSpLocks noChangeShapeType="1"/>
          </p:cNvCxnSpPr>
          <p:nvPr/>
        </p:nvCxnSpPr>
        <p:spPr bwMode="auto">
          <a:xfrm rot="10800000">
            <a:off x="3311896" y="1887686"/>
            <a:ext cx="324000" cy="43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線單箭頭接點 7"/>
          <p:cNvCxnSpPr>
            <a:cxnSpLocks noChangeShapeType="1"/>
          </p:cNvCxnSpPr>
          <p:nvPr/>
        </p:nvCxnSpPr>
        <p:spPr bwMode="auto">
          <a:xfrm rot="10800000">
            <a:off x="3167837" y="1995733"/>
            <a:ext cx="324000" cy="43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線單箭頭接點 7"/>
          <p:cNvCxnSpPr>
            <a:cxnSpLocks noChangeShapeType="1"/>
          </p:cNvCxnSpPr>
          <p:nvPr/>
        </p:nvCxnSpPr>
        <p:spPr bwMode="auto">
          <a:xfrm rot="10800000">
            <a:off x="3023864" y="2067741"/>
            <a:ext cx="324000" cy="43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直線單箭頭接點 7"/>
          <p:cNvCxnSpPr>
            <a:cxnSpLocks noChangeShapeType="1"/>
          </p:cNvCxnSpPr>
          <p:nvPr/>
        </p:nvCxnSpPr>
        <p:spPr bwMode="auto">
          <a:xfrm rot="10800000">
            <a:off x="2879829" y="2139749"/>
            <a:ext cx="324000" cy="43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線單箭頭接點 7"/>
          <p:cNvCxnSpPr>
            <a:cxnSpLocks noChangeShapeType="1"/>
          </p:cNvCxnSpPr>
          <p:nvPr/>
        </p:nvCxnSpPr>
        <p:spPr bwMode="auto">
          <a:xfrm rot="5400000">
            <a:off x="3194229" y="2391738"/>
            <a:ext cx="180000" cy="324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線單箭頭接點 7"/>
          <p:cNvCxnSpPr>
            <a:cxnSpLocks noChangeShapeType="1"/>
          </p:cNvCxnSpPr>
          <p:nvPr/>
        </p:nvCxnSpPr>
        <p:spPr bwMode="auto">
          <a:xfrm rot="5400000">
            <a:off x="3563880" y="2175734"/>
            <a:ext cx="180000" cy="324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直線單箭頭接點 7"/>
          <p:cNvCxnSpPr>
            <a:cxnSpLocks noChangeShapeType="1"/>
          </p:cNvCxnSpPr>
          <p:nvPr/>
        </p:nvCxnSpPr>
        <p:spPr bwMode="auto">
          <a:xfrm rot="5400000">
            <a:off x="3887952" y="1995694"/>
            <a:ext cx="180000" cy="324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線單箭頭接點 7"/>
          <p:cNvCxnSpPr>
            <a:cxnSpLocks noChangeShapeType="1"/>
          </p:cNvCxnSpPr>
          <p:nvPr/>
        </p:nvCxnSpPr>
        <p:spPr bwMode="auto">
          <a:xfrm>
            <a:off x="4247992" y="2103718"/>
            <a:ext cx="288000" cy="180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單箭頭接點 7"/>
          <p:cNvCxnSpPr>
            <a:cxnSpLocks noChangeShapeType="1"/>
          </p:cNvCxnSpPr>
          <p:nvPr/>
        </p:nvCxnSpPr>
        <p:spPr bwMode="auto">
          <a:xfrm>
            <a:off x="4463988" y="2247714"/>
            <a:ext cx="288000" cy="180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單箭頭接點 7"/>
          <p:cNvCxnSpPr>
            <a:cxnSpLocks noChangeShapeType="1"/>
          </p:cNvCxnSpPr>
          <p:nvPr/>
        </p:nvCxnSpPr>
        <p:spPr bwMode="auto">
          <a:xfrm flipV="1">
            <a:off x="7597117" y="2256308"/>
            <a:ext cx="504000" cy="108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線單箭頭接點 7"/>
          <p:cNvCxnSpPr>
            <a:cxnSpLocks noChangeShapeType="1"/>
          </p:cNvCxnSpPr>
          <p:nvPr/>
        </p:nvCxnSpPr>
        <p:spPr bwMode="auto">
          <a:xfrm flipV="1">
            <a:off x="7776356" y="2256356"/>
            <a:ext cx="504000" cy="108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單箭頭接點 7"/>
          <p:cNvCxnSpPr>
            <a:cxnSpLocks noChangeShapeType="1"/>
          </p:cNvCxnSpPr>
          <p:nvPr/>
        </p:nvCxnSpPr>
        <p:spPr bwMode="auto">
          <a:xfrm flipV="1">
            <a:off x="7929161" y="2263525"/>
            <a:ext cx="504000" cy="108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線單箭頭接點 7"/>
          <p:cNvCxnSpPr>
            <a:cxnSpLocks noChangeShapeType="1"/>
          </p:cNvCxnSpPr>
          <p:nvPr/>
        </p:nvCxnSpPr>
        <p:spPr bwMode="auto">
          <a:xfrm flipV="1">
            <a:off x="7593838" y="2527698"/>
            <a:ext cx="504000" cy="108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線單箭頭接點 7"/>
          <p:cNvCxnSpPr>
            <a:cxnSpLocks noChangeShapeType="1"/>
          </p:cNvCxnSpPr>
          <p:nvPr/>
        </p:nvCxnSpPr>
        <p:spPr bwMode="auto">
          <a:xfrm flipV="1">
            <a:off x="7760048" y="2539979"/>
            <a:ext cx="504000" cy="108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直線單箭頭接點 7"/>
          <p:cNvCxnSpPr>
            <a:cxnSpLocks noChangeShapeType="1"/>
          </p:cNvCxnSpPr>
          <p:nvPr/>
        </p:nvCxnSpPr>
        <p:spPr bwMode="auto">
          <a:xfrm flipV="1">
            <a:off x="7920789" y="2567724"/>
            <a:ext cx="504000" cy="108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直線單箭頭接點 7"/>
          <p:cNvCxnSpPr>
            <a:cxnSpLocks noChangeShapeType="1"/>
          </p:cNvCxnSpPr>
          <p:nvPr/>
        </p:nvCxnSpPr>
        <p:spPr bwMode="auto">
          <a:xfrm>
            <a:off x="7596336" y="2283718"/>
            <a:ext cx="0" cy="252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直線單箭頭接點 7"/>
          <p:cNvCxnSpPr>
            <a:cxnSpLocks noChangeShapeType="1"/>
          </p:cNvCxnSpPr>
          <p:nvPr/>
        </p:nvCxnSpPr>
        <p:spPr bwMode="auto">
          <a:xfrm>
            <a:off x="7776356" y="2283746"/>
            <a:ext cx="0" cy="252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直線單箭頭接點 7"/>
          <p:cNvCxnSpPr>
            <a:cxnSpLocks noChangeShapeType="1"/>
          </p:cNvCxnSpPr>
          <p:nvPr/>
        </p:nvCxnSpPr>
        <p:spPr bwMode="auto">
          <a:xfrm>
            <a:off x="7928756" y="2283718"/>
            <a:ext cx="0" cy="252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直線單箭頭接點 7"/>
          <p:cNvCxnSpPr>
            <a:cxnSpLocks noChangeShapeType="1"/>
          </p:cNvCxnSpPr>
          <p:nvPr/>
        </p:nvCxnSpPr>
        <p:spPr bwMode="auto">
          <a:xfrm>
            <a:off x="7596336" y="2571750"/>
            <a:ext cx="0" cy="252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直線單箭頭接點 7"/>
          <p:cNvCxnSpPr>
            <a:cxnSpLocks noChangeShapeType="1"/>
          </p:cNvCxnSpPr>
          <p:nvPr/>
        </p:nvCxnSpPr>
        <p:spPr bwMode="auto">
          <a:xfrm>
            <a:off x="7776356" y="2571778"/>
            <a:ext cx="0" cy="252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直線單箭頭接點 7"/>
          <p:cNvCxnSpPr>
            <a:cxnSpLocks noChangeShapeType="1"/>
          </p:cNvCxnSpPr>
          <p:nvPr/>
        </p:nvCxnSpPr>
        <p:spPr bwMode="auto">
          <a:xfrm>
            <a:off x="7928756" y="2571750"/>
            <a:ext cx="0" cy="25200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08851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43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應力旋轉的轉換方程式，可以用相同的推導方法。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773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transformation</a:t>
            </a:r>
          </a:p>
        </p:txBody>
      </p:sp>
      <p:graphicFrame>
        <p:nvGraphicFramePr>
          <p:cNvPr id="77" name="物件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33962"/>
              </p:ext>
            </p:extLst>
          </p:nvPr>
        </p:nvGraphicFramePr>
        <p:xfrm>
          <a:off x="3647851" y="1003923"/>
          <a:ext cx="4002757" cy="119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3" name="Equation" r:id="rId4" imgW="2603500" imgH="838200" progId="Equation.DSMT4">
                  <p:embed/>
                </p:oleObj>
              </mc:Choice>
              <mc:Fallback>
                <p:oleObj name="Equation" r:id="rId4" imgW="26035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851" y="1003923"/>
                        <a:ext cx="4002757" cy="1190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圓角矩形 78"/>
          <p:cNvSpPr>
            <a:spLocks noChangeArrowheads="1"/>
          </p:cNvSpPr>
          <p:nvPr/>
        </p:nvSpPr>
        <p:spPr bwMode="auto">
          <a:xfrm>
            <a:off x="3144341" y="879562"/>
            <a:ext cx="5172075" cy="1979997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80" name="物件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162143"/>
              </p:ext>
            </p:extLst>
          </p:nvPr>
        </p:nvGraphicFramePr>
        <p:xfrm>
          <a:off x="3631066" y="2161453"/>
          <a:ext cx="4023180" cy="59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4" name="Equation" r:id="rId6" imgW="2616200" imgH="419100" progId="Equation.DSMT4">
                  <p:embed/>
                </p:oleObj>
              </mc:Choice>
              <mc:Fallback>
                <p:oleObj name="Equation" r:id="rId6" imgW="2616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066" y="2161453"/>
                        <a:ext cx="4023180" cy="59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593820"/>
              </p:ext>
            </p:extLst>
          </p:nvPr>
        </p:nvGraphicFramePr>
        <p:xfrm>
          <a:off x="4391980" y="2967794"/>
          <a:ext cx="3696457" cy="128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5" name="Equation" r:id="rId8" imgW="4876560" imgH="1701720" progId="Equation.3">
                  <p:embed/>
                </p:oleObj>
              </mc:Choice>
              <mc:Fallback>
                <p:oleObj name="Equation" r:id="rId8" imgW="48765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980" y="2967794"/>
                        <a:ext cx="3696457" cy="12899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16484"/>
              </p:ext>
            </p:extLst>
          </p:nvPr>
        </p:nvGraphicFramePr>
        <p:xfrm>
          <a:off x="4391980" y="4221355"/>
          <a:ext cx="3624278" cy="56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6" name="Equation" r:id="rId10" imgW="4876560" imgH="761760" progId="Equation.3">
                  <p:embed/>
                </p:oleObj>
              </mc:Choice>
              <mc:Fallback>
                <p:oleObj name="Equation" r:id="rId10" imgW="48765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980" y="4221355"/>
                        <a:ext cx="3624278" cy="5662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肘形接點 11"/>
          <p:cNvCxnSpPr/>
          <p:nvPr/>
        </p:nvCxnSpPr>
        <p:spPr bwMode="auto">
          <a:xfrm rot="10800000" flipV="1">
            <a:off x="2863213" y="1671650"/>
            <a:ext cx="281128" cy="118236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393000" y="3019759"/>
            <a:ext cx="1818959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正向應力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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300"/>
              </a:spcBef>
            </a:pPr>
            <a:r>
              <a:rPr lang="zh-TW" altLang="en-US" sz="1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</a:t>
            </a:r>
            <a:r>
              <a:rPr lang="el-GR" altLang="zh-TW" sz="1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ε</a:t>
            </a:r>
            <a:endParaRPr lang="en-US" altLang="zh-TW" sz="1400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 panose="05050102010706020507" pitchFamily="18" charset="2"/>
            </a:endParaRPr>
          </a:p>
          <a:p>
            <a:pPr algn="ctr">
              <a:spcBef>
                <a:spcPts val="300"/>
              </a:spcBef>
            </a:pPr>
            <a:endParaRPr lang="en-US" altLang="zh-TW" sz="6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剪應力</a:t>
            </a:r>
            <a:r>
              <a:rPr lang="el-GR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τ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剪應變</a:t>
            </a:r>
            <a:r>
              <a:rPr lang="el-GR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γ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/2</a:t>
            </a:r>
            <a:endParaRPr lang="zh-TW" altLang="en-US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肘形接點 18"/>
          <p:cNvCxnSpPr/>
          <p:nvPr/>
        </p:nvCxnSpPr>
        <p:spPr bwMode="auto">
          <a:xfrm rot="5400000" flipV="1">
            <a:off x="3313830" y="3798059"/>
            <a:ext cx="281128" cy="118236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sp>
        <p:nvSpPr>
          <p:cNvPr id="20" name="圓角矩形 19"/>
          <p:cNvSpPr>
            <a:spLocks noChangeArrowheads="1"/>
          </p:cNvSpPr>
          <p:nvPr/>
        </p:nvSpPr>
        <p:spPr bwMode="auto">
          <a:xfrm>
            <a:off x="4211959" y="2864735"/>
            <a:ext cx="4212469" cy="1979997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CC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2148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44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應力旋轉的轉換方程式，可以用相同的推導方法。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773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Principle strain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9" name="圓角矩形 78"/>
          <p:cNvSpPr>
            <a:spLocks noChangeArrowheads="1"/>
          </p:cNvSpPr>
          <p:nvPr/>
        </p:nvSpPr>
        <p:spPr bwMode="auto">
          <a:xfrm>
            <a:off x="3144341" y="879562"/>
            <a:ext cx="5172075" cy="1979997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cxnSp>
        <p:nvCxnSpPr>
          <p:cNvPr id="12" name="肘形接點 11"/>
          <p:cNvCxnSpPr/>
          <p:nvPr/>
        </p:nvCxnSpPr>
        <p:spPr bwMode="auto">
          <a:xfrm rot="10800000" flipV="1">
            <a:off x="2863213" y="1671650"/>
            <a:ext cx="281128" cy="118236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393000" y="3019759"/>
            <a:ext cx="1818959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正向應力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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300"/>
              </a:spcBef>
            </a:pPr>
            <a:r>
              <a:rPr lang="zh-TW" altLang="en-US" sz="1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</a:t>
            </a:r>
            <a:r>
              <a:rPr lang="el-GR" altLang="zh-TW" sz="1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ε</a:t>
            </a:r>
            <a:endParaRPr lang="en-US" altLang="zh-TW" sz="1400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 panose="05050102010706020507" pitchFamily="18" charset="2"/>
            </a:endParaRPr>
          </a:p>
          <a:p>
            <a:pPr algn="ctr">
              <a:spcBef>
                <a:spcPts val="300"/>
              </a:spcBef>
            </a:pPr>
            <a:endParaRPr lang="en-US" altLang="zh-TW" sz="6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剪應力</a:t>
            </a:r>
            <a:r>
              <a:rPr lang="el-GR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τ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剪應變</a:t>
            </a:r>
            <a:r>
              <a:rPr lang="el-GR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γ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/2</a:t>
            </a:r>
            <a:endParaRPr lang="zh-TW" altLang="en-US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肘形接點 18"/>
          <p:cNvCxnSpPr/>
          <p:nvPr/>
        </p:nvCxnSpPr>
        <p:spPr bwMode="auto">
          <a:xfrm rot="5400000" flipV="1">
            <a:off x="3313830" y="3798059"/>
            <a:ext cx="281128" cy="118236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sp>
        <p:nvSpPr>
          <p:cNvPr id="20" name="圓角矩形 19"/>
          <p:cNvSpPr>
            <a:spLocks noChangeArrowheads="1"/>
          </p:cNvSpPr>
          <p:nvPr/>
        </p:nvSpPr>
        <p:spPr bwMode="auto">
          <a:xfrm>
            <a:off x="4211959" y="2864735"/>
            <a:ext cx="4212469" cy="1979997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CC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15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954042"/>
              </p:ext>
            </p:extLst>
          </p:nvPr>
        </p:nvGraphicFramePr>
        <p:xfrm>
          <a:off x="4500959" y="2025676"/>
          <a:ext cx="33655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2" name="Equation" r:id="rId4" imgW="2806700" imgH="558800" progId="Equation.DSMT4">
                  <p:embed/>
                </p:oleObj>
              </mc:Choice>
              <mc:Fallback>
                <p:oleObj name="Equation" r:id="rId4" imgW="28067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959" y="2025676"/>
                        <a:ext cx="33655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485634"/>
              </p:ext>
            </p:extLst>
          </p:nvPr>
        </p:nvGraphicFramePr>
        <p:xfrm>
          <a:off x="4496196" y="1146201"/>
          <a:ext cx="18716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3" name="Equation" r:id="rId6" imgW="1282700" imgH="469900" progId="Equation.DSMT4">
                  <p:embed/>
                </p:oleObj>
              </mc:Choice>
              <mc:Fallback>
                <p:oleObj name="Equation" r:id="rId6" imgW="1282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196" y="1146201"/>
                        <a:ext cx="18716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直角三角形 16"/>
          <p:cNvSpPr>
            <a:spLocks noChangeArrowheads="1"/>
          </p:cNvSpPr>
          <p:nvPr/>
        </p:nvSpPr>
        <p:spPr bwMode="auto">
          <a:xfrm flipH="1">
            <a:off x="6361509" y="1025551"/>
            <a:ext cx="1250950" cy="717550"/>
          </a:xfrm>
          <a:prstGeom prst="rt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8211"/>
              </p:ext>
            </p:extLst>
          </p:nvPr>
        </p:nvGraphicFramePr>
        <p:xfrm>
          <a:off x="6661546" y="1435126"/>
          <a:ext cx="3984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4" name="Equation" r:id="rId8" imgW="253890" imgH="241195" progId="Equation.DSMT4">
                  <p:embed/>
                </p:oleObj>
              </mc:Choice>
              <mc:Fallback>
                <p:oleObj name="Equation" r:id="rId8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546" y="1435126"/>
                        <a:ext cx="3984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185"/>
              </p:ext>
            </p:extLst>
          </p:nvPr>
        </p:nvGraphicFramePr>
        <p:xfrm>
          <a:off x="6956821" y="1168426"/>
          <a:ext cx="3333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5" name="Equation" r:id="rId10" imgW="228501" imgH="165028" progId="Equation.DSMT4">
                  <p:embed/>
                </p:oleObj>
              </mc:Choice>
              <mc:Fallback>
                <p:oleObj name="Equation" r:id="rId10" imgW="22850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821" y="1168426"/>
                        <a:ext cx="3333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56239"/>
              </p:ext>
            </p:extLst>
          </p:nvPr>
        </p:nvGraphicFramePr>
        <p:xfrm>
          <a:off x="7001271" y="1551013"/>
          <a:ext cx="9445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6" name="Equation" r:id="rId12" imgW="647700" imgH="241300" progId="Equation.DSMT4">
                  <p:embed/>
                </p:oleObj>
              </mc:Choice>
              <mc:Fallback>
                <p:oleObj name="Equation" r:id="rId12" imgW="647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271" y="1551013"/>
                        <a:ext cx="9445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377"/>
              </p:ext>
            </p:extLst>
          </p:nvPr>
        </p:nvGraphicFramePr>
        <p:xfrm>
          <a:off x="7361634" y="1216051"/>
          <a:ext cx="666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7" name="Equation" r:id="rId14" imgW="457200" imgH="241300" progId="Equation.DSMT4">
                  <p:embed/>
                </p:oleObj>
              </mc:Choice>
              <mc:Fallback>
                <p:oleObj name="Equation" r:id="rId14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634" y="1216051"/>
                        <a:ext cx="6667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3291760" y="160795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應力面</a:t>
            </a:r>
            <a:endPara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</a:t>
            </a: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63147"/>
              </p:ext>
            </p:extLst>
          </p:nvPr>
        </p:nvGraphicFramePr>
        <p:xfrm>
          <a:off x="4762554" y="3022326"/>
          <a:ext cx="1522814" cy="64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8" name="Equation" r:id="rId16" imgW="2082600" imgH="876240" progId="Equation.3">
                  <p:embed/>
                </p:oleObj>
              </mc:Choice>
              <mc:Fallback>
                <p:oleObj name="Equation" r:id="rId16" imgW="20826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54" y="3022326"/>
                        <a:ext cx="1522814" cy="6406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421745"/>
              </p:ext>
            </p:extLst>
          </p:nvPr>
        </p:nvGraphicFramePr>
        <p:xfrm>
          <a:off x="4713820" y="3821499"/>
          <a:ext cx="3198205" cy="69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9" name="Equation" r:id="rId18" imgW="4444920" imgH="965160" progId="Equation.3">
                  <p:embed/>
                </p:oleObj>
              </mc:Choice>
              <mc:Fallback>
                <p:oleObj name="Equation" r:id="rId18" imgW="44449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820" y="3821499"/>
                        <a:ext cx="3198205" cy="6944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8361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/>
      <p:bldP spid="20" grpId="0" animBg="1"/>
      <p:bldP spid="17" grpId="0" animBg="1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45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應力旋轉的轉換方程式，可以用相同的推導方法。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773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Max shear strain in plane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9" name="圓角矩形 78"/>
          <p:cNvSpPr>
            <a:spLocks noChangeArrowheads="1"/>
          </p:cNvSpPr>
          <p:nvPr/>
        </p:nvSpPr>
        <p:spPr bwMode="auto">
          <a:xfrm>
            <a:off x="3144341" y="879562"/>
            <a:ext cx="5172075" cy="2140197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D6EC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cxnSp>
        <p:nvCxnSpPr>
          <p:cNvPr id="12" name="肘形接點 11"/>
          <p:cNvCxnSpPr/>
          <p:nvPr/>
        </p:nvCxnSpPr>
        <p:spPr bwMode="auto">
          <a:xfrm rot="10800000" flipV="1">
            <a:off x="2863213" y="1671650"/>
            <a:ext cx="281128" cy="118236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2393000" y="3019759"/>
            <a:ext cx="1818959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正向應力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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300"/>
              </a:spcBef>
            </a:pPr>
            <a:r>
              <a:rPr lang="zh-TW" altLang="en-US" sz="1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</a:t>
            </a:r>
            <a:r>
              <a:rPr lang="el-GR" altLang="zh-TW" sz="1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ε</a:t>
            </a:r>
            <a:endParaRPr lang="en-US" altLang="zh-TW" sz="1400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 panose="05050102010706020507" pitchFamily="18" charset="2"/>
            </a:endParaRPr>
          </a:p>
          <a:p>
            <a:pPr algn="ctr">
              <a:spcBef>
                <a:spcPts val="300"/>
              </a:spcBef>
            </a:pPr>
            <a:endParaRPr lang="en-US" altLang="zh-TW" sz="6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Symbol" panose="05050102010706020507" pitchFamily="18" charset="2"/>
            </a:endParaRPr>
          </a:p>
          <a:p>
            <a:pPr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剪應力</a:t>
            </a:r>
            <a:r>
              <a:rPr lang="el-GR" altLang="zh-TW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τ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改成</a:t>
            </a:r>
            <a:endParaRPr lang="en-US" altLang="zh-TW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300"/>
              </a:spcBef>
            </a:pP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剪應變</a:t>
            </a:r>
            <a:r>
              <a:rPr lang="el-GR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γ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anose="05050102010706020507" pitchFamily="18" charset="2"/>
              </a:rPr>
              <a:t>/2</a:t>
            </a:r>
            <a:endParaRPr lang="zh-TW" altLang="en-US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肘形接點 18"/>
          <p:cNvCxnSpPr/>
          <p:nvPr/>
        </p:nvCxnSpPr>
        <p:spPr bwMode="auto">
          <a:xfrm rot="5400000" flipV="1">
            <a:off x="3313830" y="3798059"/>
            <a:ext cx="281128" cy="1182364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lg" len="lg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/>
        </p:spPr>
      </p:cxnSp>
      <p:sp>
        <p:nvSpPr>
          <p:cNvPr id="20" name="圓角矩形 19"/>
          <p:cNvSpPr>
            <a:spLocks noChangeArrowheads="1"/>
          </p:cNvSpPr>
          <p:nvPr/>
        </p:nvSpPr>
        <p:spPr bwMode="auto">
          <a:xfrm>
            <a:off x="4211959" y="3096645"/>
            <a:ext cx="4212469" cy="1748087"/>
          </a:xfrm>
          <a:prstGeom prst="roundRect">
            <a:avLst>
              <a:gd name="adj" fmla="val 30417"/>
            </a:avLst>
          </a:prstGeom>
          <a:noFill/>
          <a:ln w="149225" algn="ctr">
            <a:solidFill>
              <a:srgbClr val="CC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3291760" y="1607950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剪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應力面</a:t>
            </a:r>
            <a:endPara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最大剪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應力</a:t>
            </a:r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</a:t>
            </a:r>
          </a:p>
        </p:txBody>
      </p:sp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667365"/>
              </p:ext>
            </p:extLst>
          </p:nvPr>
        </p:nvGraphicFramePr>
        <p:xfrm>
          <a:off x="4520339" y="4102224"/>
          <a:ext cx="1707845" cy="66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2" name="Equation" r:id="rId4" imgW="2247840" imgH="876240" progId="Equation.3">
                  <p:embed/>
                </p:oleObj>
              </mc:Choice>
              <mc:Fallback>
                <p:oleObj name="Equation" r:id="rId4" imgW="224784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339" y="4102224"/>
                        <a:ext cx="1707845" cy="6657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94213"/>
              </p:ext>
            </p:extLst>
          </p:nvPr>
        </p:nvGraphicFramePr>
        <p:xfrm>
          <a:off x="4630393" y="3200961"/>
          <a:ext cx="3375601" cy="765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3" name="Equation" r:id="rId6" imgW="4254480" imgH="965160" progId="Equation.3">
                  <p:embed/>
                </p:oleObj>
              </mc:Choice>
              <mc:Fallback>
                <p:oleObj name="Equation" r:id="rId6" imgW="42544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393" y="3200961"/>
                        <a:ext cx="3375601" cy="7658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336116"/>
              </p:ext>
            </p:extLst>
          </p:nvPr>
        </p:nvGraphicFramePr>
        <p:xfrm>
          <a:off x="6367695" y="4076155"/>
          <a:ext cx="1408662" cy="655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4" name="Equation" r:id="rId8" imgW="1638000" imgH="761760" progId="Equation.3">
                  <p:embed/>
                </p:oleObj>
              </mc:Choice>
              <mc:Fallback>
                <p:oleObj name="Equation" r:id="rId8" imgW="16380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695" y="4076155"/>
                        <a:ext cx="1408662" cy="6551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直角三角形 29"/>
          <p:cNvSpPr>
            <a:spLocks noChangeArrowheads="1"/>
          </p:cNvSpPr>
          <p:nvPr/>
        </p:nvSpPr>
        <p:spPr bwMode="auto">
          <a:xfrm flipH="1">
            <a:off x="6500192" y="1494636"/>
            <a:ext cx="1600200" cy="1081087"/>
          </a:xfrm>
          <a:prstGeom prst="rt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71683"/>
              </p:ext>
            </p:extLst>
          </p:nvPr>
        </p:nvGraphicFramePr>
        <p:xfrm>
          <a:off x="6805127" y="2217743"/>
          <a:ext cx="3794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5" name="Equation" r:id="rId10" imgW="241300" imgH="228600" progId="Equation.DSMT4">
                  <p:embed/>
                </p:oleObj>
              </mc:Choice>
              <mc:Fallback>
                <p:oleObj name="Equation" r:id="rId10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5127" y="2217743"/>
                        <a:ext cx="3794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319167"/>
              </p:ext>
            </p:extLst>
          </p:nvPr>
        </p:nvGraphicFramePr>
        <p:xfrm>
          <a:off x="7290902" y="1793880"/>
          <a:ext cx="3333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6" name="Equation" r:id="rId12" imgW="228501" imgH="165028" progId="Equation.DSMT4">
                  <p:embed/>
                </p:oleObj>
              </mc:Choice>
              <mc:Fallback>
                <p:oleObj name="Equation" r:id="rId12" imgW="22850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902" y="1793880"/>
                        <a:ext cx="3333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30905"/>
              </p:ext>
            </p:extLst>
          </p:nvPr>
        </p:nvGraphicFramePr>
        <p:xfrm>
          <a:off x="7708415" y="1865318"/>
          <a:ext cx="9445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7" name="Equation" r:id="rId14" imgW="647700" imgH="241300" progId="Equation.DSMT4">
                  <p:embed/>
                </p:oleObj>
              </mc:Choice>
              <mc:Fallback>
                <p:oleObj name="Equation" r:id="rId14" imgW="647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415" y="1865318"/>
                        <a:ext cx="9445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物件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946083"/>
              </p:ext>
            </p:extLst>
          </p:nvPr>
        </p:nvGraphicFramePr>
        <p:xfrm>
          <a:off x="7251215" y="2238380"/>
          <a:ext cx="6667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8" name="Equation" r:id="rId16" imgW="457200" imgH="241300" progId="Equation.DSMT4">
                  <p:embed/>
                </p:oleObj>
              </mc:Choice>
              <mc:Fallback>
                <p:oleObj name="Equation" r:id="rId16" imgW="457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215" y="2238380"/>
                        <a:ext cx="6667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739403"/>
              </p:ext>
            </p:extLst>
          </p:nvPr>
        </p:nvGraphicFramePr>
        <p:xfrm>
          <a:off x="4622440" y="940761"/>
          <a:ext cx="3009900" cy="2020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9" name="Equation" r:id="rId18" imgW="1981080" imgH="1307880" progId="Equation.DSMT4">
                  <p:embed/>
                </p:oleObj>
              </mc:Choice>
              <mc:Fallback>
                <p:oleObj name="Equation" r:id="rId18" imgW="198108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440" y="940761"/>
                        <a:ext cx="3009900" cy="2020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76654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/>
      <p:bldP spid="20" grpId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 40"/>
          <p:cNvSpPr>
            <a:spLocks noChangeShapeType="1"/>
          </p:cNvSpPr>
          <p:nvPr/>
        </p:nvSpPr>
        <p:spPr bwMode="auto">
          <a:xfrm flipH="1">
            <a:off x="3491880" y="4299942"/>
            <a:ext cx="1476000" cy="0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H="1">
            <a:off x="3455876" y="3034447"/>
            <a:ext cx="0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" name="Line 40"/>
          <p:cNvSpPr>
            <a:spLocks noChangeAspect="1" noChangeShapeType="1"/>
          </p:cNvSpPr>
          <p:nvPr/>
        </p:nvSpPr>
        <p:spPr bwMode="auto">
          <a:xfrm flipH="1">
            <a:off x="3455876" y="4086981"/>
            <a:ext cx="1512000" cy="212961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4" name="Line 40"/>
          <p:cNvSpPr>
            <a:spLocks noChangeShapeType="1"/>
          </p:cNvSpPr>
          <p:nvPr/>
        </p:nvSpPr>
        <p:spPr bwMode="auto">
          <a:xfrm flipH="1">
            <a:off x="3466659" y="3036969"/>
            <a:ext cx="223922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46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物體變形時應變的物理意義。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3099091" y="1062067"/>
            <a:ext cx="2378781" cy="1271106"/>
            <a:chOff x="4179682" y="2747873"/>
            <a:chExt cx="1625307" cy="1119348"/>
          </a:xfrm>
        </p:grpSpPr>
        <p:sp>
          <p:nvSpPr>
            <p:cNvPr id="17" name="Rectangle 31"/>
            <p:cNvSpPr>
              <a:spLocks noChangeAspect="1" noChangeArrowheads="1"/>
            </p:cNvSpPr>
            <p:nvPr/>
          </p:nvSpPr>
          <p:spPr bwMode="auto">
            <a:xfrm>
              <a:off x="4179682" y="2747873"/>
              <a:ext cx="590550" cy="56038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18" name="Line 39"/>
            <p:cNvSpPr>
              <a:spLocks noChangeAspect="1" noChangeShapeType="1"/>
            </p:cNvSpPr>
            <p:nvPr/>
          </p:nvSpPr>
          <p:spPr bwMode="auto">
            <a:xfrm>
              <a:off x="4189207" y="3436848"/>
              <a:ext cx="569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Line 40"/>
            <p:cNvSpPr>
              <a:spLocks noChangeAspect="1" noChangeShapeType="1"/>
            </p:cNvSpPr>
            <p:nvPr/>
          </p:nvSpPr>
          <p:spPr bwMode="auto">
            <a:xfrm>
              <a:off x="4179682" y="3368586"/>
              <a:ext cx="0" cy="130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Line 41"/>
            <p:cNvSpPr>
              <a:spLocks noChangeAspect="1" noChangeShapeType="1"/>
            </p:cNvSpPr>
            <p:nvPr/>
          </p:nvSpPr>
          <p:spPr bwMode="auto">
            <a:xfrm>
              <a:off x="4768644" y="3368586"/>
              <a:ext cx="0" cy="130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Line 44"/>
            <p:cNvSpPr>
              <a:spLocks noChangeAspect="1" noChangeShapeType="1"/>
            </p:cNvSpPr>
            <p:nvPr/>
          </p:nvSpPr>
          <p:spPr bwMode="auto">
            <a:xfrm flipH="1">
              <a:off x="5308394" y="2833598"/>
              <a:ext cx="1588" cy="4746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Line 45"/>
            <p:cNvSpPr>
              <a:spLocks noChangeAspect="1" noChangeShapeType="1"/>
            </p:cNvSpPr>
            <p:nvPr/>
          </p:nvSpPr>
          <p:spPr bwMode="auto">
            <a:xfrm>
              <a:off x="5198857" y="3317786"/>
              <a:ext cx="1698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46"/>
            <p:cNvSpPr>
              <a:spLocks noChangeAspect="1" noChangeShapeType="1"/>
            </p:cNvSpPr>
            <p:nvPr/>
          </p:nvSpPr>
          <p:spPr bwMode="auto">
            <a:xfrm>
              <a:off x="5198857" y="2827248"/>
              <a:ext cx="1698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Text Box 51"/>
            <p:cNvSpPr txBox="1">
              <a:spLocks noChangeAspect="1" noChangeArrowheads="1"/>
            </p:cNvSpPr>
            <p:nvPr/>
          </p:nvSpPr>
          <p:spPr bwMode="auto">
            <a:xfrm>
              <a:off x="5374777" y="2936786"/>
              <a:ext cx="430212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 err="1" smtClean="0">
                  <a:solidFill>
                    <a:srgbClr val="0099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dy</a:t>
              </a:r>
              <a:endParaRPr lang="en-US" altLang="zh-TW" b="1" dirty="0">
                <a:solidFill>
                  <a:srgbClr val="0099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7" name="Text Box 52"/>
            <p:cNvSpPr txBox="1">
              <a:spLocks noChangeAspect="1" noChangeArrowheads="1"/>
            </p:cNvSpPr>
            <p:nvPr/>
          </p:nvSpPr>
          <p:spPr bwMode="auto">
            <a:xfrm>
              <a:off x="4234945" y="3450712"/>
              <a:ext cx="542724" cy="416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dx</a:t>
              </a:r>
              <a:endParaRPr lang="en-US" altLang="zh-TW" b="1" dirty="0">
                <a:solidFill>
                  <a:srgbClr val="009900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2295178" y="1132893"/>
            <a:ext cx="2296922" cy="389371"/>
            <a:chOff x="1132" y="2340"/>
            <a:chExt cx="1319" cy="287"/>
          </a:xfrm>
        </p:grpSpPr>
        <p:sp>
          <p:nvSpPr>
            <p:cNvPr id="29" name="Line 32"/>
            <p:cNvSpPr>
              <a:spLocks noChangeAspect="1" noChangeShapeType="1"/>
            </p:cNvSpPr>
            <p:nvPr/>
          </p:nvSpPr>
          <p:spPr bwMode="auto">
            <a:xfrm>
              <a:off x="2088" y="2506"/>
              <a:ext cx="24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Line 33"/>
            <p:cNvSpPr>
              <a:spLocks noChangeAspect="1" noChangeShapeType="1"/>
            </p:cNvSpPr>
            <p:nvPr/>
          </p:nvSpPr>
          <p:spPr bwMode="auto">
            <a:xfrm>
              <a:off x="1349" y="2515"/>
              <a:ext cx="24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stealth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Text Box 34"/>
            <p:cNvSpPr txBox="1">
              <a:spLocks noChangeAspect="1" noChangeArrowheads="1"/>
            </p:cNvSpPr>
            <p:nvPr/>
          </p:nvSpPr>
          <p:spPr bwMode="auto">
            <a:xfrm>
              <a:off x="2301" y="2351"/>
              <a:ext cx="150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i="1" dirty="0" smtClean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s</a:t>
              </a:r>
              <a:endParaRPr lang="en-US" altLang="zh-TW" b="1" i="1" dirty="0" smtClean="0">
                <a:solidFill>
                  <a:schemeClr val="accent6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32" name="Text Box 35"/>
            <p:cNvSpPr txBox="1">
              <a:spLocks noChangeAspect="1" noChangeArrowheads="1"/>
            </p:cNvSpPr>
            <p:nvPr/>
          </p:nvSpPr>
          <p:spPr bwMode="auto">
            <a:xfrm>
              <a:off x="1132" y="2340"/>
              <a:ext cx="36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TW" b="1" i="1" dirty="0" smtClean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s</a:t>
              </a:r>
              <a:endParaRPr lang="en-US" altLang="zh-TW" b="1" i="1" dirty="0" smtClean="0">
                <a:solidFill>
                  <a:schemeClr val="accent6">
                    <a:lumMod val="75000"/>
                  </a:schemeClr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3099091" y="1152204"/>
            <a:ext cx="1124549" cy="546227"/>
            <a:chOff x="1593" y="2355"/>
            <a:chExt cx="646" cy="403"/>
          </a:xfrm>
        </p:grpSpPr>
        <p:sp>
          <p:nvSpPr>
            <p:cNvPr id="34" name="Line 36"/>
            <p:cNvSpPr>
              <a:spLocks noChangeAspect="1" noChangeShapeType="1"/>
            </p:cNvSpPr>
            <p:nvPr/>
          </p:nvSpPr>
          <p:spPr bwMode="auto">
            <a:xfrm>
              <a:off x="1593" y="2355"/>
              <a:ext cx="64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Line 37"/>
            <p:cNvSpPr>
              <a:spLocks noChangeAspect="1" noChangeShapeType="1"/>
            </p:cNvSpPr>
            <p:nvPr/>
          </p:nvSpPr>
          <p:spPr bwMode="auto">
            <a:xfrm>
              <a:off x="2239" y="2355"/>
              <a:ext cx="0" cy="403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Line 38"/>
            <p:cNvSpPr>
              <a:spLocks noChangeAspect="1" noChangeShapeType="1"/>
            </p:cNvSpPr>
            <p:nvPr/>
          </p:nvSpPr>
          <p:spPr bwMode="auto">
            <a:xfrm>
              <a:off x="2088" y="2758"/>
              <a:ext cx="15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7" name="群組 36"/>
          <p:cNvGrpSpPr>
            <a:grpSpLocks/>
          </p:cNvGrpSpPr>
          <p:nvPr/>
        </p:nvGrpSpPr>
        <p:grpSpPr bwMode="auto">
          <a:xfrm>
            <a:off x="3835621" y="892638"/>
            <a:ext cx="1500947" cy="1596872"/>
            <a:chOff x="4683469" y="2598648"/>
            <a:chExt cx="1024974" cy="1406255"/>
          </a:xfrm>
        </p:grpSpPr>
        <p:sp>
          <p:nvSpPr>
            <p:cNvPr id="39" name="Line 42"/>
            <p:cNvSpPr>
              <a:spLocks noChangeAspect="1" noChangeShapeType="1"/>
            </p:cNvSpPr>
            <p:nvPr/>
          </p:nvSpPr>
          <p:spPr bwMode="auto">
            <a:xfrm>
              <a:off x="4948032" y="3368586"/>
              <a:ext cx="0" cy="130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Line 43"/>
            <p:cNvSpPr>
              <a:spLocks noChangeAspect="1" noChangeShapeType="1"/>
            </p:cNvSpPr>
            <p:nvPr/>
          </p:nvSpPr>
          <p:spPr bwMode="auto">
            <a:xfrm>
              <a:off x="4778169" y="3436848"/>
              <a:ext cx="1603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Line 47"/>
            <p:cNvSpPr>
              <a:spLocks noChangeAspect="1" noChangeShapeType="1"/>
            </p:cNvSpPr>
            <p:nvPr/>
          </p:nvSpPr>
          <p:spPr bwMode="auto">
            <a:xfrm>
              <a:off x="5198857" y="2747873"/>
              <a:ext cx="1698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Line 48"/>
            <p:cNvSpPr>
              <a:spLocks noChangeAspect="1" noChangeShapeType="1"/>
            </p:cNvSpPr>
            <p:nvPr/>
          </p:nvSpPr>
          <p:spPr bwMode="auto">
            <a:xfrm>
              <a:off x="5308394" y="2598648"/>
              <a:ext cx="0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Text Box 50"/>
            <p:cNvSpPr txBox="1">
              <a:spLocks noChangeAspect="1" noChangeArrowheads="1"/>
            </p:cNvSpPr>
            <p:nvPr/>
          </p:nvSpPr>
          <p:spPr bwMode="auto">
            <a:xfrm>
              <a:off x="4683469" y="3427323"/>
              <a:ext cx="1024974" cy="577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i="1" dirty="0" err="1" smtClean="0">
                  <a:solidFill>
                    <a:srgbClr val="FF0066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e</a:t>
              </a:r>
              <a:r>
                <a:rPr lang="en-US" altLang="zh-TW" b="1" i="1" baseline="-25000" dirty="0" err="1" smtClean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rPr>
                <a:t>x</a:t>
              </a:r>
              <a:r>
                <a:rPr lang="en-US" altLang="zh-TW" b="1" i="1" dirty="0" err="1" smtClean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rPr>
                <a:t>dx</a:t>
              </a:r>
              <a:endParaRPr lang="en-US" altLang="zh-TW" b="1" i="1" dirty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endParaRPr>
            </a:p>
          </p:txBody>
        </p:sp>
      </p:grpSp>
      <p:sp>
        <p:nvSpPr>
          <p:cNvPr id="45" name="Rectangle 45"/>
          <p:cNvSpPr>
            <a:spLocks noChangeAspect="1" noChangeArrowheads="1"/>
          </p:cNvSpPr>
          <p:nvPr/>
        </p:nvSpPr>
        <p:spPr bwMode="auto">
          <a:xfrm flipH="1">
            <a:off x="3458002" y="3452833"/>
            <a:ext cx="953023" cy="83709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6" name="Line 46"/>
          <p:cNvSpPr>
            <a:spLocks noChangeAspect="1" noChangeShapeType="1"/>
          </p:cNvSpPr>
          <p:nvPr/>
        </p:nvSpPr>
        <p:spPr bwMode="auto">
          <a:xfrm flipH="1">
            <a:off x="3586097" y="3355607"/>
            <a:ext cx="69427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" name="Line 47"/>
          <p:cNvSpPr>
            <a:spLocks noChangeAspect="1" noChangeShapeType="1"/>
          </p:cNvSpPr>
          <p:nvPr/>
        </p:nvSpPr>
        <p:spPr bwMode="auto">
          <a:xfrm flipH="1">
            <a:off x="3616839" y="4377670"/>
            <a:ext cx="694271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" name="Line 48"/>
          <p:cNvSpPr>
            <a:spLocks noChangeAspect="1" noChangeShapeType="1"/>
          </p:cNvSpPr>
          <p:nvPr/>
        </p:nvSpPr>
        <p:spPr bwMode="auto">
          <a:xfrm rot="16200000" flipH="1">
            <a:off x="4202425" y="3892724"/>
            <a:ext cx="642644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Line 49"/>
          <p:cNvSpPr>
            <a:spLocks noChangeAspect="1" noChangeShapeType="1"/>
          </p:cNvSpPr>
          <p:nvPr/>
        </p:nvSpPr>
        <p:spPr bwMode="auto">
          <a:xfrm rot="16200000" flipH="1">
            <a:off x="3020209" y="3877310"/>
            <a:ext cx="645015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0" name="Group 65"/>
          <p:cNvGrpSpPr>
            <a:grpSpLocks/>
          </p:cNvGrpSpPr>
          <p:nvPr/>
        </p:nvGrpSpPr>
        <p:grpSpPr bwMode="auto">
          <a:xfrm flipH="1">
            <a:off x="3485944" y="3360911"/>
            <a:ext cx="1050413" cy="929018"/>
            <a:chOff x="1816" y="2659"/>
            <a:chExt cx="546" cy="522"/>
          </a:xfrm>
        </p:grpSpPr>
        <p:sp>
          <p:nvSpPr>
            <p:cNvPr id="51" name="Line 50"/>
            <p:cNvSpPr>
              <a:spLocks noChangeAspect="1" noChangeShapeType="1"/>
            </p:cNvSpPr>
            <p:nvPr/>
          </p:nvSpPr>
          <p:spPr bwMode="auto">
            <a:xfrm flipH="1" flipV="1">
              <a:off x="2295" y="2735"/>
              <a:ext cx="67" cy="4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Line 51"/>
            <p:cNvSpPr>
              <a:spLocks noChangeAspect="1" noChangeShapeType="1"/>
            </p:cNvSpPr>
            <p:nvPr/>
          </p:nvSpPr>
          <p:spPr bwMode="auto">
            <a:xfrm flipH="1" flipV="1">
              <a:off x="1899" y="3130"/>
              <a:ext cx="463" cy="5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" name="Line 52"/>
            <p:cNvSpPr>
              <a:spLocks noChangeAspect="1" noChangeShapeType="1"/>
            </p:cNvSpPr>
            <p:nvPr/>
          </p:nvSpPr>
          <p:spPr bwMode="auto">
            <a:xfrm flipH="1" flipV="1">
              <a:off x="1832" y="2659"/>
              <a:ext cx="463" cy="5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" name="Line 53"/>
            <p:cNvSpPr>
              <a:spLocks noChangeAspect="1" noChangeShapeType="1"/>
            </p:cNvSpPr>
            <p:nvPr/>
          </p:nvSpPr>
          <p:spPr bwMode="auto">
            <a:xfrm flipH="1" flipV="1">
              <a:off x="1816" y="2684"/>
              <a:ext cx="67" cy="4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5" name="Text Box 54"/>
          <p:cNvSpPr txBox="1">
            <a:spLocks noChangeAspect="1" noChangeArrowheads="1"/>
          </p:cNvSpPr>
          <p:nvPr/>
        </p:nvSpPr>
        <p:spPr bwMode="auto">
          <a:xfrm flipH="1">
            <a:off x="3023828" y="4224126"/>
            <a:ext cx="438082" cy="31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2400" b="1" i="1" dirty="0" smtClean="0">
                <a:solidFill>
                  <a:schemeClr val="accent6">
                    <a:lumMod val="75000"/>
                  </a:schemeClr>
                </a:solidFill>
                <a:latin typeface="Symbol" pitchFamily="18" charset="2"/>
                <a:ea typeface="新細明體" pitchFamily="18" charset="-120"/>
              </a:rPr>
              <a:t>t</a:t>
            </a:r>
            <a:endParaRPr lang="en-US" altLang="zh-TW" sz="2400" b="1" i="1" dirty="0" smtClean="0">
              <a:solidFill>
                <a:schemeClr val="accent6">
                  <a:lumMod val="75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2550703" y="339502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Axial Force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Deformation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7" name="Text Box 50"/>
          <p:cNvSpPr txBox="1">
            <a:spLocks noChangeAspect="1" noChangeArrowheads="1"/>
          </p:cNvSpPr>
          <p:nvPr/>
        </p:nvSpPr>
        <p:spPr bwMode="auto">
          <a:xfrm>
            <a:off x="4845581" y="879562"/>
            <a:ext cx="662523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y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58" name="Text Box 125"/>
          <p:cNvSpPr txBox="1">
            <a:spLocks noChangeArrowheads="1"/>
          </p:cNvSpPr>
          <p:nvPr/>
        </p:nvSpPr>
        <p:spPr bwMode="auto">
          <a:xfrm>
            <a:off x="2546870" y="2433823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Shearing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Force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Deformation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5" name="Line 39"/>
          <p:cNvSpPr>
            <a:spLocks noChangeAspect="1" noChangeShapeType="1"/>
          </p:cNvSpPr>
          <p:nvPr/>
        </p:nvSpPr>
        <p:spPr bwMode="auto">
          <a:xfrm>
            <a:off x="3455875" y="4512158"/>
            <a:ext cx="93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" name="Line 40"/>
          <p:cNvSpPr>
            <a:spLocks noChangeAspect="1" noChangeShapeType="1"/>
          </p:cNvSpPr>
          <p:nvPr/>
        </p:nvSpPr>
        <p:spPr bwMode="auto">
          <a:xfrm>
            <a:off x="3455876" y="4440150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7" name="Line 41"/>
          <p:cNvSpPr>
            <a:spLocks noChangeAspect="1" noChangeShapeType="1"/>
          </p:cNvSpPr>
          <p:nvPr/>
        </p:nvSpPr>
        <p:spPr bwMode="auto">
          <a:xfrm>
            <a:off x="4420161" y="4436342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" name="Text Box 52"/>
          <p:cNvSpPr txBox="1">
            <a:spLocks noChangeAspect="1" noChangeArrowheads="1"/>
          </p:cNvSpPr>
          <p:nvPr/>
        </p:nvSpPr>
        <p:spPr bwMode="auto">
          <a:xfrm>
            <a:off x="3705667" y="4475036"/>
            <a:ext cx="794325" cy="4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dx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69" name="Line 44"/>
          <p:cNvSpPr>
            <a:spLocks noChangeShapeType="1"/>
          </p:cNvSpPr>
          <p:nvPr/>
        </p:nvSpPr>
        <p:spPr bwMode="auto">
          <a:xfrm flipH="1">
            <a:off x="3168940" y="3468042"/>
            <a:ext cx="0" cy="82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" name="Line 45"/>
          <p:cNvSpPr>
            <a:spLocks noChangeAspect="1" noChangeShapeType="1"/>
          </p:cNvSpPr>
          <p:nvPr/>
        </p:nvSpPr>
        <p:spPr bwMode="auto">
          <a:xfrm>
            <a:off x="2991244" y="4296134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" name="Line 46"/>
          <p:cNvSpPr>
            <a:spLocks noChangeAspect="1" noChangeShapeType="1"/>
          </p:cNvSpPr>
          <p:nvPr/>
        </p:nvSpPr>
        <p:spPr bwMode="auto">
          <a:xfrm>
            <a:off x="2991244" y="3468042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2" name="Text Box 51"/>
          <p:cNvSpPr txBox="1">
            <a:spLocks noChangeAspect="1" noChangeArrowheads="1"/>
          </p:cNvSpPr>
          <p:nvPr/>
        </p:nvSpPr>
        <p:spPr bwMode="auto">
          <a:xfrm>
            <a:off x="2718211" y="3720070"/>
            <a:ext cx="629653" cy="3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dy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弧形 3"/>
          <p:cNvSpPr/>
          <p:nvPr/>
        </p:nvSpPr>
        <p:spPr bwMode="auto">
          <a:xfrm rot="17530474">
            <a:off x="3054245" y="3117782"/>
            <a:ext cx="914400" cy="914400"/>
          </a:xfrm>
          <a:prstGeom prst="arc">
            <a:avLst>
              <a:gd name="adj1" fmla="val 19797974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弧形 77"/>
          <p:cNvSpPr/>
          <p:nvPr/>
        </p:nvSpPr>
        <p:spPr bwMode="auto">
          <a:xfrm rot="362830">
            <a:off x="3969549" y="3805503"/>
            <a:ext cx="914400" cy="914400"/>
          </a:xfrm>
          <a:prstGeom prst="arc">
            <a:avLst>
              <a:gd name="adj1" fmla="val 20191749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48667"/>
              </p:ext>
            </p:extLst>
          </p:nvPr>
        </p:nvGraphicFramePr>
        <p:xfrm>
          <a:off x="3144443" y="2607715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6"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443" y="2607715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267483"/>
              </p:ext>
            </p:extLst>
          </p:nvPr>
        </p:nvGraphicFramePr>
        <p:xfrm>
          <a:off x="5040052" y="3939902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7" name="Equation" r:id="rId6" imgW="253800" imgH="419040" progId="Equation.DSMT4">
                  <p:embed/>
                </p:oleObj>
              </mc:Choice>
              <mc:Fallback>
                <p:oleObj name="Equation" r:id="rId6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052" y="3939902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5573425" y="1206723"/>
            <a:ext cx="3319055" cy="1489003"/>
            <a:chOff x="5573425" y="1206723"/>
            <a:chExt cx="3319055" cy="1489003"/>
          </a:xfrm>
        </p:grpSpPr>
        <p:grpSp>
          <p:nvGrpSpPr>
            <p:cNvPr id="83" name="群組 82"/>
            <p:cNvGrpSpPr>
              <a:grpSpLocks/>
            </p:cNvGrpSpPr>
            <p:nvPr/>
          </p:nvGrpSpPr>
          <p:grpSpPr bwMode="auto">
            <a:xfrm rot="1970901">
              <a:off x="6075530" y="1441943"/>
              <a:ext cx="2359844" cy="1119343"/>
              <a:chOff x="4179682" y="2747873"/>
              <a:chExt cx="1612368" cy="985704"/>
            </a:xfrm>
          </p:grpSpPr>
          <p:sp>
            <p:nvSpPr>
              <p:cNvPr id="84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179682" y="2747873"/>
                <a:ext cx="590550" cy="56038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85" name="Line 39"/>
              <p:cNvSpPr>
                <a:spLocks noChangeAspect="1" noChangeShapeType="1"/>
              </p:cNvSpPr>
              <p:nvPr/>
            </p:nvSpPr>
            <p:spPr bwMode="auto">
              <a:xfrm>
                <a:off x="4189207" y="3436848"/>
                <a:ext cx="569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6" name="Line 40"/>
              <p:cNvSpPr>
                <a:spLocks noChangeAspect="1" noChangeShapeType="1"/>
              </p:cNvSpPr>
              <p:nvPr/>
            </p:nvSpPr>
            <p:spPr bwMode="auto">
              <a:xfrm>
                <a:off x="4179682" y="3368586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7" name="Line 41"/>
              <p:cNvSpPr>
                <a:spLocks noChangeAspect="1" noChangeShapeType="1"/>
              </p:cNvSpPr>
              <p:nvPr/>
            </p:nvSpPr>
            <p:spPr bwMode="auto">
              <a:xfrm>
                <a:off x="4768644" y="3368586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8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5308394" y="2833598"/>
                <a:ext cx="1588" cy="4746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9" name="Line 45"/>
              <p:cNvSpPr>
                <a:spLocks noChangeAspect="1" noChangeShapeType="1"/>
              </p:cNvSpPr>
              <p:nvPr/>
            </p:nvSpPr>
            <p:spPr bwMode="auto">
              <a:xfrm>
                <a:off x="5198857" y="3317786"/>
                <a:ext cx="1698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" name="Line 46"/>
              <p:cNvSpPr>
                <a:spLocks noChangeAspect="1" noChangeShapeType="1"/>
              </p:cNvSpPr>
              <p:nvPr/>
            </p:nvSpPr>
            <p:spPr bwMode="auto">
              <a:xfrm>
                <a:off x="5198857" y="2827248"/>
                <a:ext cx="1698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1" name="Text Box 51"/>
              <p:cNvSpPr txBox="1">
                <a:spLocks noChangeAspect="1" noChangeArrowheads="1"/>
              </p:cNvSpPr>
              <p:nvPr/>
            </p:nvSpPr>
            <p:spPr bwMode="auto">
              <a:xfrm rot="19629099">
                <a:off x="5361838" y="2828251"/>
                <a:ext cx="430212" cy="33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TW" b="1" dirty="0" err="1">
                    <a:solidFill>
                      <a:srgbClr val="0099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d</a:t>
                </a:r>
                <a:r>
                  <a:rPr lang="en-US" altLang="zh-TW" b="1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</a:t>
                </a:r>
                <a:r>
                  <a:rPr lang="en-US" altLang="zh-TW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’</a:t>
                </a:r>
                <a:endParaRPr lang="en-US" altLang="zh-TW" b="1" dirty="0">
                  <a:solidFill>
                    <a:srgbClr val="0099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92" name="Text Box 52"/>
              <p:cNvSpPr txBox="1">
                <a:spLocks noChangeAspect="1" noChangeArrowheads="1"/>
              </p:cNvSpPr>
              <p:nvPr/>
            </p:nvSpPr>
            <p:spPr bwMode="auto">
              <a:xfrm rot="19629099">
                <a:off x="4251763" y="3317068"/>
                <a:ext cx="542724" cy="416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TW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dx’</a:t>
                </a:r>
                <a:endParaRPr lang="en-US" altLang="zh-TW" b="1" dirty="0">
                  <a:solidFill>
                    <a:srgbClr val="009900"/>
                  </a:solidFill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93" name="Group 57"/>
            <p:cNvGrpSpPr>
              <a:grpSpLocks/>
            </p:cNvGrpSpPr>
            <p:nvPr/>
          </p:nvGrpSpPr>
          <p:grpSpPr bwMode="auto">
            <a:xfrm rot="1970901">
              <a:off x="5573425" y="1216493"/>
              <a:ext cx="2307370" cy="447709"/>
              <a:chOff x="1179" y="2399"/>
              <a:chExt cx="1325" cy="330"/>
            </a:xfrm>
          </p:grpSpPr>
          <p:sp>
            <p:nvSpPr>
              <p:cNvPr id="94" name="Line 32"/>
              <p:cNvSpPr>
                <a:spLocks noChangeAspect="1" noChangeShapeType="1"/>
              </p:cNvSpPr>
              <p:nvPr/>
            </p:nvSpPr>
            <p:spPr bwMode="auto">
              <a:xfrm>
                <a:off x="2088" y="2506"/>
                <a:ext cx="243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" name="Line 33"/>
              <p:cNvSpPr>
                <a:spLocks noChangeAspect="1" noChangeShapeType="1"/>
              </p:cNvSpPr>
              <p:nvPr/>
            </p:nvSpPr>
            <p:spPr bwMode="auto">
              <a:xfrm>
                <a:off x="1349" y="2515"/>
                <a:ext cx="244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 type="stealth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6" name="Text Box 34"/>
              <p:cNvSpPr txBox="1">
                <a:spLocks noChangeAspect="1" noChangeArrowheads="1"/>
              </p:cNvSpPr>
              <p:nvPr/>
            </p:nvSpPr>
            <p:spPr bwMode="auto">
              <a:xfrm rot="19629099">
                <a:off x="2246" y="2399"/>
                <a:ext cx="258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zh-TW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s</a:t>
                </a:r>
                <a:r>
                  <a:rPr lang="en-US" altLang="zh-TW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新細明體" panose="02020500000000000000" pitchFamily="18" charset="-120"/>
                  </a:rPr>
                  <a:t>’</a:t>
                </a:r>
              </a:p>
            </p:txBody>
          </p:sp>
          <p:sp>
            <p:nvSpPr>
              <p:cNvPr id="97" name="Text Box 35"/>
              <p:cNvSpPr txBox="1">
                <a:spLocks noChangeAspect="1" noChangeArrowheads="1"/>
              </p:cNvSpPr>
              <p:nvPr/>
            </p:nvSpPr>
            <p:spPr bwMode="auto">
              <a:xfrm rot="19629099">
                <a:off x="1179" y="2453"/>
                <a:ext cx="362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zh-TW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s</a:t>
                </a:r>
                <a:r>
                  <a:rPr lang="en-US" altLang="zh-TW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新細明體" panose="02020500000000000000" pitchFamily="18" charset="-120"/>
                  </a:rPr>
                  <a:t>’</a:t>
                </a:r>
              </a:p>
            </p:txBody>
          </p:sp>
        </p:grpSp>
        <p:grpSp>
          <p:nvGrpSpPr>
            <p:cNvPr id="98" name="Group 56"/>
            <p:cNvGrpSpPr>
              <a:grpSpLocks/>
            </p:cNvGrpSpPr>
            <p:nvPr/>
          </p:nvGrpSpPr>
          <p:grpSpPr bwMode="auto">
            <a:xfrm rot="1970901">
              <a:off x="6280828" y="1228462"/>
              <a:ext cx="1124549" cy="546227"/>
              <a:chOff x="1593" y="2355"/>
              <a:chExt cx="646" cy="403"/>
            </a:xfrm>
          </p:grpSpPr>
          <p:sp>
            <p:nvSpPr>
              <p:cNvPr id="99" name="Line 36"/>
              <p:cNvSpPr>
                <a:spLocks noChangeAspect="1" noChangeShapeType="1"/>
              </p:cNvSpPr>
              <p:nvPr/>
            </p:nvSpPr>
            <p:spPr bwMode="auto">
              <a:xfrm>
                <a:off x="1593" y="2355"/>
                <a:ext cx="64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0" name="Line 37"/>
              <p:cNvSpPr>
                <a:spLocks noChangeAspect="1" noChangeShapeType="1"/>
              </p:cNvSpPr>
              <p:nvPr/>
            </p:nvSpPr>
            <p:spPr bwMode="auto">
              <a:xfrm>
                <a:off x="2239" y="2355"/>
                <a:ext cx="0" cy="40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1" name="Line 38"/>
              <p:cNvSpPr>
                <a:spLocks noChangeAspect="1" noChangeShapeType="1"/>
              </p:cNvSpPr>
              <p:nvPr/>
            </p:nvSpPr>
            <p:spPr bwMode="auto">
              <a:xfrm>
                <a:off x="2088" y="2758"/>
                <a:ext cx="15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02" name="Text Box 50"/>
            <p:cNvSpPr txBox="1">
              <a:spLocks noChangeAspect="1" noChangeArrowheads="1"/>
            </p:cNvSpPr>
            <p:nvPr/>
          </p:nvSpPr>
          <p:spPr bwMode="auto">
            <a:xfrm>
              <a:off x="7960548" y="1618743"/>
              <a:ext cx="931932" cy="57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i="1" dirty="0" err="1" smtClean="0">
                  <a:solidFill>
                    <a:srgbClr val="FF0066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e</a:t>
              </a:r>
              <a:r>
                <a:rPr lang="en-US" altLang="zh-TW" b="1" i="1" baseline="-25000" dirty="0" err="1" smtClean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rPr>
                <a:t>y’</a:t>
              </a:r>
              <a:r>
                <a:rPr lang="en-US" altLang="zh-TW" b="1" i="1" dirty="0" err="1" smtClean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rPr>
                <a:t>dy</a:t>
              </a:r>
              <a:r>
                <a:rPr lang="en-US" altLang="zh-TW" b="1" i="1" dirty="0" smtClean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rPr>
                <a:t>’</a:t>
              </a:r>
              <a:endParaRPr lang="en-US" altLang="zh-TW" b="1" i="1" dirty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endParaRPr>
            </a:p>
          </p:txBody>
        </p:sp>
        <p:grpSp>
          <p:nvGrpSpPr>
            <p:cNvPr id="103" name="群組 102"/>
            <p:cNvGrpSpPr>
              <a:grpSpLocks/>
            </p:cNvGrpSpPr>
            <p:nvPr/>
          </p:nvGrpSpPr>
          <p:grpSpPr bwMode="auto">
            <a:xfrm rot="2124325">
              <a:off x="6654904" y="1206723"/>
              <a:ext cx="1170239" cy="1489003"/>
              <a:chOff x="4553092" y="2536609"/>
              <a:chExt cx="799138" cy="1311261"/>
            </a:xfrm>
          </p:grpSpPr>
          <p:sp>
            <p:nvSpPr>
              <p:cNvPr id="104" name="Line 42"/>
              <p:cNvSpPr>
                <a:spLocks noChangeAspect="1" noChangeShapeType="1"/>
              </p:cNvSpPr>
              <p:nvPr/>
            </p:nvSpPr>
            <p:spPr bwMode="auto">
              <a:xfrm>
                <a:off x="4948032" y="3368586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5" name="Line 43"/>
              <p:cNvSpPr>
                <a:spLocks noChangeAspect="1" noChangeShapeType="1"/>
              </p:cNvSpPr>
              <p:nvPr/>
            </p:nvSpPr>
            <p:spPr bwMode="auto">
              <a:xfrm>
                <a:off x="4778169" y="3436848"/>
                <a:ext cx="160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6" name="Line 47"/>
              <p:cNvSpPr>
                <a:spLocks noChangeAspect="1" noChangeShapeType="1"/>
              </p:cNvSpPr>
              <p:nvPr/>
            </p:nvSpPr>
            <p:spPr bwMode="auto">
              <a:xfrm>
                <a:off x="5182368" y="2685833"/>
                <a:ext cx="1698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7" name="Line 48"/>
              <p:cNvSpPr>
                <a:spLocks noChangeAspect="1" noChangeShapeType="1"/>
              </p:cNvSpPr>
              <p:nvPr/>
            </p:nvSpPr>
            <p:spPr bwMode="auto">
              <a:xfrm>
                <a:off x="5291903" y="2536609"/>
                <a:ext cx="0" cy="1397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8" name="Text Box 50"/>
              <p:cNvSpPr txBox="1">
                <a:spLocks noChangeAspect="1" noChangeArrowheads="1"/>
              </p:cNvSpPr>
              <p:nvPr/>
            </p:nvSpPr>
            <p:spPr bwMode="auto">
              <a:xfrm rot="19475675">
                <a:off x="4553092" y="3489421"/>
                <a:ext cx="572965" cy="358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TW" b="1" i="1" dirty="0" err="1" smtClean="0">
                    <a:solidFill>
                      <a:srgbClr val="FF0066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e</a:t>
                </a:r>
                <a:r>
                  <a:rPr lang="en-US" altLang="zh-TW" b="1" i="1" baseline="-25000" dirty="0" err="1" smtClean="0">
                    <a:solidFill>
                      <a:srgbClr val="FF0066"/>
                    </a:solidFill>
                    <a:latin typeface="+mj-lt"/>
                    <a:ea typeface="新細明體" panose="02020500000000000000" pitchFamily="18" charset="-120"/>
                  </a:rPr>
                  <a:t>x'</a:t>
                </a:r>
                <a:r>
                  <a:rPr lang="en-US" altLang="zh-TW" b="1" i="1" dirty="0" err="1" smtClean="0">
                    <a:solidFill>
                      <a:srgbClr val="FF0066"/>
                    </a:solidFill>
                    <a:latin typeface="+mj-lt"/>
                    <a:ea typeface="新細明體" panose="02020500000000000000" pitchFamily="18" charset="-120"/>
                  </a:rPr>
                  <a:t>dx</a:t>
                </a:r>
                <a:r>
                  <a:rPr lang="en-US" altLang="zh-TW" b="1" i="1" dirty="0" smtClean="0">
                    <a:solidFill>
                      <a:srgbClr val="FF0066"/>
                    </a:solidFill>
                    <a:latin typeface="+mj-lt"/>
                    <a:ea typeface="新細明體" panose="02020500000000000000" pitchFamily="18" charset="-120"/>
                  </a:rPr>
                  <a:t>’</a:t>
                </a:r>
                <a:endParaRPr lang="en-US" altLang="zh-TW" b="1" i="1" dirty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endParaRPr>
              </a:p>
            </p:txBody>
          </p:sp>
        </p:grpSp>
      </p:grpSp>
      <p:grpSp>
        <p:nvGrpSpPr>
          <p:cNvPr id="8" name="群組 7"/>
          <p:cNvGrpSpPr/>
          <p:nvPr/>
        </p:nvGrpSpPr>
        <p:grpSpPr>
          <a:xfrm>
            <a:off x="5698747" y="2822575"/>
            <a:ext cx="2904662" cy="2303355"/>
            <a:chOff x="5698747" y="2822575"/>
            <a:chExt cx="2904662" cy="2303355"/>
          </a:xfrm>
        </p:grpSpPr>
        <p:grpSp>
          <p:nvGrpSpPr>
            <p:cNvPr id="7" name="群組 6"/>
            <p:cNvGrpSpPr/>
            <p:nvPr/>
          </p:nvGrpSpPr>
          <p:grpSpPr>
            <a:xfrm rot="20126639">
              <a:off x="5698747" y="3013886"/>
              <a:ext cx="2249669" cy="2112044"/>
              <a:chOff x="2870611" y="3186847"/>
              <a:chExt cx="2249669" cy="2112044"/>
            </a:xfrm>
          </p:grpSpPr>
          <p:sp>
            <p:nvSpPr>
              <p:cNvPr id="109" name="Line 40"/>
              <p:cNvSpPr>
                <a:spLocks noChangeShapeType="1"/>
              </p:cNvSpPr>
              <p:nvPr/>
            </p:nvSpPr>
            <p:spPr bwMode="auto">
              <a:xfrm flipH="1">
                <a:off x="3644280" y="4452342"/>
                <a:ext cx="1476000" cy="0"/>
              </a:xfrm>
              <a:prstGeom prst="line">
                <a:avLst/>
              </a:prstGeom>
              <a:noFill/>
              <a:ln w="38100">
                <a:solidFill>
                  <a:srgbClr val="FFAF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" name="Line 40"/>
              <p:cNvSpPr>
                <a:spLocks noChangeShapeType="1"/>
              </p:cNvSpPr>
              <p:nvPr/>
            </p:nvSpPr>
            <p:spPr bwMode="auto">
              <a:xfrm flipH="1">
                <a:off x="3608276" y="3186847"/>
                <a:ext cx="0" cy="1265495"/>
              </a:xfrm>
              <a:prstGeom prst="line">
                <a:avLst/>
              </a:prstGeom>
              <a:noFill/>
              <a:ln w="38100">
                <a:solidFill>
                  <a:srgbClr val="FFAF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3608276" y="4239381"/>
                <a:ext cx="1512000" cy="212961"/>
              </a:xfrm>
              <a:prstGeom prst="line">
                <a:avLst/>
              </a:prstGeom>
              <a:noFill/>
              <a:ln w="38100">
                <a:solidFill>
                  <a:srgbClr val="FFAF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" name="Line 40"/>
              <p:cNvSpPr>
                <a:spLocks noChangeShapeType="1"/>
              </p:cNvSpPr>
              <p:nvPr/>
            </p:nvSpPr>
            <p:spPr bwMode="auto">
              <a:xfrm flipH="1">
                <a:off x="3619059" y="3189369"/>
                <a:ext cx="223922" cy="1265495"/>
              </a:xfrm>
              <a:prstGeom prst="line">
                <a:avLst/>
              </a:prstGeom>
              <a:noFill/>
              <a:ln w="38100">
                <a:solidFill>
                  <a:srgbClr val="FFAF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" name="Rectangle 45"/>
              <p:cNvSpPr>
                <a:spLocks noChangeAspect="1" noChangeArrowheads="1"/>
              </p:cNvSpPr>
              <p:nvPr/>
            </p:nvSpPr>
            <p:spPr bwMode="auto">
              <a:xfrm flipH="1">
                <a:off x="3610402" y="3605233"/>
                <a:ext cx="953023" cy="837097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14" name="Line 46"/>
              <p:cNvSpPr>
                <a:spLocks noChangeAspect="1" noChangeShapeType="1"/>
              </p:cNvSpPr>
              <p:nvPr/>
            </p:nvSpPr>
            <p:spPr bwMode="auto">
              <a:xfrm flipH="1">
                <a:off x="3738497" y="3508007"/>
                <a:ext cx="694271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  <a:headEnd type="triangl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5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3769239" y="4530070"/>
                <a:ext cx="694271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  <a:headEnd type="triangl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6" name="Line 48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4354825" y="4045124"/>
                <a:ext cx="642644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  <a:headEnd type="none" w="sm" len="med"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7" name="Line 49"/>
              <p:cNvSpPr>
                <a:spLocks noChangeAspect="1" noChangeShapeType="1"/>
              </p:cNvSpPr>
              <p:nvPr/>
            </p:nvSpPr>
            <p:spPr bwMode="auto">
              <a:xfrm rot="16200000" flipH="1">
                <a:off x="3172609" y="4029710"/>
                <a:ext cx="645015" cy="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50000"/>
                  </a:schemeClr>
                </a:solidFill>
                <a:round/>
                <a:headEnd type="triangl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8" name="Group 65"/>
              <p:cNvGrpSpPr>
                <a:grpSpLocks/>
              </p:cNvGrpSpPr>
              <p:nvPr/>
            </p:nvGrpSpPr>
            <p:grpSpPr bwMode="auto">
              <a:xfrm flipH="1">
                <a:off x="3638344" y="3513311"/>
                <a:ext cx="1050413" cy="929018"/>
                <a:chOff x="1816" y="2659"/>
                <a:chExt cx="546" cy="522"/>
              </a:xfrm>
            </p:grpSpPr>
            <p:sp>
              <p:nvSpPr>
                <p:cNvPr id="119" name="Line 5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95" y="2735"/>
                  <a:ext cx="67" cy="437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0" name="Line 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99" y="3130"/>
                  <a:ext cx="463" cy="5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1" name="Line 5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32" y="2659"/>
                  <a:ext cx="463" cy="51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22" name="Line 5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16" y="2684"/>
                  <a:ext cx="67" cy="438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23" name="Text Box 54"/>
              <p:cNvSpPr txBox="1">
                <a:spLocks noChangeAspect="1" noChangeArrowheads="1"/>
              </p:cNvSpPr>
              <p:nvPr/>
            </p:nvSpPr>
            <p:spPr bwMode="auto">
              <a:xfrm rot="1473361" flipH="1">
                <a:off x="3229529" y="4439989"/>
                <a:ext cx="438082" cy="310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defRPr/>
                </a:pPr>
                <a:r>
                  <a:rPr lang="en-US" altLang="zh-TW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Symbol" pitchFamily="18" charset="2"/>
                    <a:ea typeface="新細明體" pitchFamily="18" charset="-120"/>
                  </a:rPr>
                  <a:t>t</a:t>
                </a:r>
                <a:r>
                  <a:rPr lang="en-US" altLang="zh-TW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新細明體" pitchFamily="18" charset="-120"/>
                  </a:rPr>
                  <a:t>’</a:t>
                </a:r>
              </a:p>
            </p:txBody>
          </p:sp>
          <p:sp>
            <p:nvSpPr>
              <p:cNvPr id="124" name="Line 39"/>
              <p:cNvSpPr>
                <a:spLocks noChangeAspect="1" noChangeShapeType="1"/>
              </p:cNvSpPr>
              <p:nvPr/>
            </p:nvSpPr>
            <p:spPr bwMode="auto">
              <a:xfrm>
                <a:off x="3608275" y="4664558"/>
                <a:ext cx="93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5" name="Line 40"/>
              <p:cNvSpPr>
                <a:spLocks noChangeAspect="1" noChangeShapeType="1"/>
              </p:cNvSpPr>
              <p:nvPr/>
            </p:nvSpPr>
            <p:spPr bwMode="auto">
              <a:xfrm>
                <a:off x="3608276" y="4592550"/>
                <a:ext cx="0" cy="1478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6" name="Line 41"/>
              <p:cNvSpPr>
                <a:spLocks noChangeAspect="1" noChangeShapeType="1"/>
              </p:cNvSpPr>
              <p:nvPr/>
            </p:nvSpPr>
            <p:spPr bwMode="auto">
              <a:xfrm>
                <a:off x="4572561" y="4588742"/>
                <a:ext cx="0" cy="1478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7" name="Text Box 52"/>
              <p:cNvSpPr txBox="1">
                <a:spLocks noChangeAspect="1" noChangeArrowheads="1"/>
              </p:cNvSpPr>
              <p:nvPr/>
            </p:nvSpPr>
            <p:spPr bwMode="auto">
              <a:xfrm rot="1316767">
                <a:off x="3960517" y="4825913"/>
                <a:ext cx="794325" cy="472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TW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dx’</a:t>
                </a:r>
                <a:endParaRPr lang="en-US" altLang="zh-TW" b="1" dirty="0">
                  <a:solidFill>
                    <a:srgbClr val="0099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28" name="Line 44"/>
              <p:cNvSpPr>
                <a:spLocks noChangeShapeType="1"/>
              </p:cNvSpPr>
              <p:nvPr/>
            </p:nvSpPr>
            <p:spPr bwMode="auto">
              <a:xfrm flipH="1">
                <a:off x="3321340" y="3620442"/>
                <a:ext cx="0" cy="828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9" name="Line 45"/>
              <p:cNvSpPr>
                <a:spLocks noChangeAspect="1" noChangeShapeType="1"/>
              </p:cNvSpPr>
              <p:nvPr/>
            </p:nvSpPr>
            <p:spPr bwMode="auto">
              <a:xfrm>
                <a:off x="3143644" y="4448534"/>
                <a:ext cx="2486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0" name="Line 46"/>
              <p:cNvSpPr>
                <a:spLocks noChangeAspect="1" noChangeShapeType="1"/>
              </p:cNvSpPr>
              <p:nvPr/>
            </p:nvSpPr>
            <p:spPr bwMode="auto">
              <a:xfrm>
                <a:off x="3143644" y="3620442"/>
                <a:ext cx="2486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1" name="Text Box 51"/>
              <p:cNvSpPr txBox="1">
                <a:spLocks noChangeAspect="1" noChangeArrowheads="1"/>
              </p:cNvSpPr>
              <p:nvPr/>
            </p:nvSpPr>
            <p:spPr bwMode="auto">
              <a:xfrm rot="1473361">
                <a:off x="2870611" y="3872470"/>
                <a:ext cx="629653" cy="376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TW" b="1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dy</a:t>
                </a:r>
                <a:r>
                  <a:rPr lang="en-US" altLang="zh-TW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’</a:t>
                </a:r>
                <a:endParaRPr lang="en-US" altLang="zh-TW" b="1" dirty="0">
                  <a:solidFill>
                    <a:srgbClr val="0099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132" name="弧形 131"/>
              <p:cNvSpPr/>
              <p:nvPr/>
            </p:nvSpPr>
            <p:spPr bwMode="auto">
              <a:xfrm rot="17530474">
                <a:off x="3206645" y="3270182"/>
                <a:ext cx="914400" cy="914400"/>
              </a:xfrm>
              <a:prstGeom prst="arc">
                <a:avLst>
                  <a:gd name="adj1" fmla="val 19797974"/>
                  <a:gd name="adj2" fmla="val 0"/>
                </a:avLst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弧形 132"/>
              <p:cNvSpPr/>
              <p:nvPr/>
            </p:nvSpPr>
            <p:spPr bwMode="auto">
              <a:xfrm rot="362830">
                <a:off x="4121949" y="3957903"/>
                <a:ext cx="914400" cy="914400"/>
              </a:xfrm>
              <a:prstGeom prst="arc">
                <a:avLst>
                  <a:gd name="adj1" fmla="val 20191749"/>
                  <a:gd name="adj2" fmla="val 0"/>
                </a:avLst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aphicFrame>
          <p:nvGraphicFramePr>
            <p:cNvPr id="136" name="物件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1185399"/>
                </p:ext>
              </p:extLst>
            </p:nvPr>
          </p:nvGraphicFramePr>
          <p:xfrm>
            <a:off x="5732463" y="2822575"/>
            <a:ext cx="5365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28" name="Equation" r:id="rId8" imgW="304560" imgH="419040" progId="Equation.DSMT4">
                    <p:embed/>
                  </p:oleObj>
                </mc:Choice>
                <mc:Fallback>
                  <p:oleObj name="Equation" r:id="rId8" imgW="3045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2463" y="2822575"/>
                          <a:ext cx="536575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物件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4756917"/>
                </p:ext>
              </p:extLst>
            </p:nvPr>
          </p:nvGraphicFramePr>
          <p:xfrm>
            <a:off x="8066834" y="3426359"/>
            <a:ext cx="536575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929" name="Equation" r:id="rId10" imgW="304560" imgH="419040" progId="Equation.DSMT4">
                    <p:embed/>
                  </p:oleObj>
                </mc:Choice>
                <mc:Fallback>
                  <p:oleObj name="Equation" r:id="rId10" imgW="3045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6834" y="3426359"/>
                          <a:ext cx="536575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135118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3" grpId="0" animBg="1"/>
      <p:bldP spid="7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5" grpId="0"/>
      <p:bldP spid="57" grpId="0"/>
      <p:bldP spid="58" grpId="0"/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/>
      <p:bldP spid="4" grpId="0" animBg="1"/>
      <p:bldP spid="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47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物體應變可用旋轉公式轉換不同角度的應變值。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2550703" y="339502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 1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 flipH="1">
            <a:off x="3193211" y="1975980"/>
            <a:ext cx="1476000" cy="0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" name="Line 40"/>
          <p:cNvSpPr>
            <a:spLocks noChangeShapeType="1"/>
          </p:cNvSpPr>
          <p:nvPr/>
        </p:nvSpPr>
        <p:spPr bwMode="auto">
          <a:xfrm flipH="1">
            <a:off x="3157207" y="710485"/>
            <a:ext cx="0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" name="Line 40"/>
          <p:cNvSpPr>
            <a:spLocks noChangeAspect="1" noChangeShapeType="1"/>
          </p:cNvSpPr>
          <p:nvPr/>
        </p:nvSpPr>
        <p:spPr bwMode="auto">
          <a:xfrm flipH="1">
            <a:off x="3157207" y="1763019"/>
            <a:ext cx="1512000" cy="212961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" name="Line 40"/>
          <p:cNvSpPr>
            <a:spLocks noChangeShapeType="1"/>
          </p:cNvSpPr>
          <p:nvPr/>
        </p:nvSpPr>
        <p:spPr bwMode="auto">
          <a:xfrm flipH="1">
            <a:off x="3167990" y="713007"/>
            <a:ext cx="223922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" name="Rectangle 45"/>
          <p:cNvSpPr>
            <a:spLocks noChangeAspect="1" noChangeArrowheads="1"/>
          </p:cNvSpPr>
          <p:nvPr/>
        </p:nvSpPr>
        <p:spPr bwMode="auto">
          <a:xfrm flipH="1">
            <a:off x="3159333" y="1128871"/>
            <a:ext cx="953023" cy="83709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45" name="Group 65"/>
          <p:cNvGrpSpPr>
            <a:grpSpLocks/>
          </p:cNvGrpSpPr>
          <p:nvPr/>
        </p:nvGrpSpPr>
        <p:grpSpPr bwMode="auto">
          <a:xfrm flipH="1">
            <a:off x="3187273" y="1081437"/>
            <a:ext cx="1158148" cy="895202"/>
            <a:chOff x="1760" y="2684"/>
            <a:chExt cx="602" cy="503"/>
          </a:xfrm>
        </p:grpSpPr>
        <p:sp>
          <p:nvSpPr>
            <p:cNvPr id="146" name="Line 50"/>
            <p:cNvSpPr>
              <a:spLocks noChangeAspect="1" noChangeShapeType="1"/>
            </p:cNvSpPr>
            <p:nvPr/>
          </p:nvSpPr>
          <p:spPr bwMode="auto">
            <a:xfrm flipH="1" flipV="1">
              <a:off x="2295" y="2735"/>
              <a:ext cx="67" cy="4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" name="Line 51"/>
            <p:cNvSpPr>
              <a:spLocks noChangeAspect="1" noChangeShapeType="1"/>
            </p:cNvSpPr>
            <p:nvPr/>
          </p:nvSpPr>
          <p:spPr bwMode="auto">
            <a:xfrm flipH="1" flipV="1">
              <a:off x="1822" y="3130"/>
              <a:ext cx="524" cy="5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" name="Line 52"/>
            <p:cNvSpPr>
              <a:spLocks noChangeAspect="1" noChangeShapeType="1"/>
            </p:cNvSpPr>
            <p:nvPr/>
          </p:nvSpPr>
          <p:spPr bwMode="auto">
            <a:xfrm flipH="1" flipV="1">
              <a:off x="1774" y="2701"/>
              <a:ext cx="505" cy="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" name="Line 53"/>
            <p:cNvSpPr>
              <a:spLocks noChangeAspect="1" noChangeShapeType="1"/>
            </p:cNvSpPr>
            <p:nvPr/>
          </p:nvSpPr>
          <p:spPr bwMode="auto">
            <a:xfrm flipH="1" flipV="1">
              <a:off x="1760" y="2684"/>
              <a:ext cx="67" cy="4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1" name="Line 39"/>
          <p:cNvSpPr>
            <a:spLocks noChangeAspect="1" noChangeShapeType="1"/>
          </p:cNvSpPr>
          <p:nvPr/>
        </p:nvSpPr>
        <p:spPr bwMode="auto">
          <a:xfrm>
            <a:off x="3157206" y="2188196"/>
            <a:ext cx="93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" name="Line 40"/>
          <p:cNvSpPr>
            <a:spLocks noChangeAspect="1" noChangeShapeType="1"/>
          </p:cNvSpPr>
          <p:nvPr/>
        </p:nvSpPr>
        <p:spPr bwMode="auto">
          <a:xfrm>
            <a:off x="3157207" y="2116188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" name="Line 41"/>
          <p:cNvSpPr>
            <a:spLocks noChangeAspect="1" noChangeShapeType="1"/>
          </p:cNvSpPr>
          <p:nvPr/>
        </p:nvSpPr>
        <p:spPr bwMode="auto">
          <a:xfrm>
            <a:off x="4093311" y="2112380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" name="Line 44"/>
          <p:cNvSpPr>
            <a:spLocks noChangeShapeType="1"/>
          </p:cNvSpPr>
          <p:nvPr/>
        </p:nvSpPr>
        <p:spPr bwMode="auto">
          <a:xfrm flipH="1">
            <a:off x="2870271" y="1144080"/>
            <a:ext cx="0" cy="82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" name="Line 45"/>
          <p:cNvSpPr>
            <a:spLocks noChangeAspect="1" noChangeShapeType="1"/>
          </p:cNvSpPr>
          <p:nvPr/>
        </p:nvSpPr>
        <p:spPr bwMode="auto">
          <a:xfrm>
            <a:off x="2692575" y="1972172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" name="Line 46"/>
          <p:cNvSpPr>
            <a:spLocks noChangeAspect="1" noChangeShapeType="1"/>
          </p:cNvSpPr>
          <p:nvPr/>
        </p:nvSpPr>
        <p:spPr bwMode="auto">
          <a:xfrm>
            <a:off x="2692575" y="1144080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" name="Text Box 51"/>
          <p:cNvSpPr txBox="1">
            <a:spLocks noChangeAspect="1" noChangeArrowheads="1"/>
          </p:cNvSpPr>
          <p:nvPr/>
        </p:nvSpPr>
        <p:spPr bwMode="auto">
          <a:xfrm>
            <a:off x="2419542" y="1396108"/>
            <a:ext cx="629653" cy="3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dy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158" name="弧形 157"/>
          <p:cNvSpPr/>
          <p:nvPr/>
        </p:nvSpPr>
        <p:spPr bwMode="auto">
          <a:xfrm rot="17530474">
            <a:off x="2755576" y="793820"/>
            <a:ext cx="914400" cy="914400"/>
          </a:xfrm>
          <a:prstGeom prst="arc">
            <a:avLst>
              <a:gd name="adj1" fmla="val 19797974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弧形 158"/>
          <p:cNvSpPr/>
          <p:nvPr/>
        </p:nvSpPr>
        <p:spPr bwMode="auto">
          <a:xfrm rot="362830">
            <a:off x="3670880" y="1481541"/>
            <a:ext cx="914400" cy="914400"/>
          </a:xfrm>
          <a:prstGeom prst="arc">
            <a:avLst>
              <a:gd name="adj1" fmla="val 20191749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0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66663"/>
              </p:ext>
            </p:extLst>
          </p:nvPr>
        </p:nvGraphicFramePr>
        <p:xfrm>
          <a:off x="3419715" y="490405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8"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15" y="490405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57698"/>
              </p:ext>
            </p:extLst>
          </p:nvPr>
        </p:nvGraphicFramePr>
        <p:xfrm>
          <a:off x="4741383" y="1615940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9" name="Equation" r:id="rId6" imgW="253800" imgH="419040" progId="Equation.DSMT4">
                  <p:embed/>
                </p:oleObj>
              </mc:Choice>
              <mc:Fallback>
                <p:oleObj name="Equation" r:id="rId6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83" y="1615940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44"/>
          <p:cNvSpPr>
            <a:spLocks noChangeShapeType="1"/>
          </p:cNvSpPr>
          <p:nvPr/>
        </p:nvSpPr>
        <p:spPr bwMode="auto">
          <a:xfrm flipH="1">
            <a:off x="2870271" y="1157357"/>
            <a:ext cx="0" cy="1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46"/>
          <p:cNvSpPr>
            <a:spLocks noChangeAspect="1" noChangeShapeType="1"/>
          </p:cNvSpPr>
          <p:nvPr/>
        </p:nvSpPr>
        <p:spPr bwMode="auto">
          <a:xfrm>
            <a:off x="2692575" y="1255861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Text Box 50"/>
          <p:cNvSpPr txBox="1">
            <a:spLocks noChangeAspect="1" noChangeArrowheads="1"/>
          </p:cNvSpPr>
          <p:nvPr/>
        </p:nvSpPr>
        <p:spPr bwMode="auto">
          <a:xfrm>
            <a:off x="3956894" y="2109641"/>
            <a:ext cx="869398" cy="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x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dx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6" name="Text Box 50"/>
          <p:cNvSpPr txBox="1">
            <a:spLocks noChangeAspect="1" noChangeArrowheads="1"/>
          </p:cNvSpPr>
          <p:nvPr/>
        </p:nvSpPr>
        <p:spPr bwMode="auto">
          <a:xfrm>
            <a:off x="2087724" y="1003844"/>
            <a:ext cx="662523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y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7" name="Text Box 52"/>
          <p:cNvSpPr txBox="1">
            <a:spLocks noChangeAspect="1" noChangeArrowheads="1"/>
          </p:cNvSpPr>
          <p:nvPr/>
        </p:nvSpPr>
        <p:spPr bwMode="auto">
          <a:xfrm>
            <a:off x="3435556" y="2062768"/>
            <a:ext cx="794325" cy="4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dx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39" name="Line 41"/>
          <p:cNvSpPr>
            <a:spLocks noChangeAspect="1" noChangeShapeType="1"/>
          </p:cNvSpPr>
          <p:nvPr/>
        </p:nvSpPr>
        <p:spPr bwMode="auto">
          <a:xfrm>
            <a:off x="4237327" y="2119957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39"/>
          <p:cNvSpPr>
            <a:spLocks noChangeAspect="1" noChangeShapeType="1"/>
          </p:cNvSpPr>
          <p:nvPr/>
        </p:nvSpPr>
        <p:spPr bwMode="auto">
          <a:xfrm>
            <a:off x="4093347" y="2191965"/>
            <a:ext cx="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018869" y="843558"/>
            <a:ext cx="154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x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500 (10</a:t>
            </a:r>
            <a:r>
              <a:rPr lang="en-US" altLang="zh-TW" sz="1600" baseline="30000" dirty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y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-300 (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l-GR" altLang="zh-TW" sz="1600" i="1" dirty="0" smtClean="0">
                <a:cs typeface="Times New Roman" pitchFamily="18" charset="0"/>
                <a:sym typeface="Symbol" pitchFamily="18" charset="2"/>
              </a:rPr>
              <a:t>γ</a:t>
            </a:r>
            <a:r>
              <a:rPr lang="en-US" altLang="zh-TW" sz="1600" i="1" baseline="-25000" dirty="0" err="1">
                <a:ea typeface="新細明體" charset="-120"/>
                <a:cs typeface="Times New Roman" pitchFamily="18" charset="0"/>
                <a:sym typeface="Symbol" pitchFamily="18" charset="2"/>
              </a:rPr>
              <a:t>xy</a:t>
            </a:r>
            <a:r>
              <a:rPr lang="en-US" altLang="zh-TW" sz="1600" baseline="-25000" dirty="0"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=200(10</a:t>
            </a:r>
            <a:r>
              <a:rPr lang="en-US" altLang="zh-TW" sz="1600" baseline="30000" dirty="0">
                <a:ea typeface="新細明體" charset="-120"/>
                <a:cs typeface="Times New Roman" pitchFamily="18" charset="0"/>
                <a:sym typeface="Symbol" pitchFamily="18" charset="2"/>
              </a:rPr>
              <a:t>-6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 </a:t>
            </a:r>
            <a:endParaRPr lang="zh-TW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5328325" y="1722173"/>
            <a:ext cx="3384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ea typeface="新細明體" charset="-120"/>
                <a:sym typeface="Symbol" pitchFamily="18" charset="2"/>
              </a:rPr>
              <a:t>Determine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strains </a:t>
            </a:r>
            <a:r>
              <a:rPr lang="en-US" altLang="zh-TW" sz="1600" b="1" dirty="0" smtClean="0">
                <a:ea typeface="新細明體" charset="-120"/>
                <a:sym typeface="Symbol" pitchFamily="18" charset="2"/>
              </a:rPr>
              <a:t>clockwise </a:t>
            </a:r>
            <a:r>
              <a:rPr lang="en-US" altLang="zh-TW" sz="1600" b="1" dirty="0">
                <a:ea typeface="新細明體" charset="-120"/>
                <a:sym typeface="Symbol" pitchFamily="18" charset="2"/>
              </a:rPr>
              <a:t>30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 from the original position.</a:t>
            </a:r>
          </a:p>
        </p:txBody>
      </p:sp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022643"/>
              </p:ext>
            </p:extLst>
          </p:nvPr>
        </p:nvGraphicFramePr>
        <p:xfrm>
          <a:off x="2576438" y="2631135"/>
          <a:ext cx="5992006" cy="220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Equation" r:id="rId8" imgW="4825800" imgH="1726920" progId="Equation.DSMT4">
                  <p:embed/>
                </p:oleObj>
              </mc:Choice>
              <mc:Fallback>
                <p:oleObj name="Equation" r:id="rId8" imgW="4825800" imgH="1726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438" y="2631135"/>
                        <a:ext cx="5992006" cy="2204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578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48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2550703" y="339502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 1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 flipH="1">
            <a:off x="3193211" y="1867968"/>
            <a:ext cx="1476000" cy="0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" name="Line 40"/>
          <p:cNvSpPr>
            <a:spLocks noChangeShapeType="1"/>
          </p:cNvSpPr>
          <p:nvPr/>
        </p:nvSpPr>
        <p:spPr bwMode="auto">
          <a:xfrm flipH="1">
            <a:off x="3157207" y="602473"/>
            <a:ext cx="0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" name="Line 40"/>
          <p:cNvSpPr>
            <a:spLocks noChangeAspect="1" noChangeShapeType="1"/>
          </p:cNvSpPr>
          <p:nvPr/>
        </p:nvSpPr>
        <p:spPr bwMode="auto">
          <a:xfrm flipH="1">
            <a:off x="3157207" y="1655007"/>
            <a:ext cx="1512000" cy="212961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" name="Line 40"/>
          <p:cNvSpPr>
            <a:spLocks noChangeShapeType="1"/>
          </p:cNvSpPr>
          <p:nvPr/>
        </p:nvSpPr>
        <p:spPr bwMode="auto">
          <a:xfrm flipH="1">
            <a:off x="3167990" y="604995"/>
            <a:ext cx="223922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" name="Rectangle 45"/>
          <p:cNvSpPr>
            <a:spLocks noChangeAspect="1" noChangeArrowheads="1"/>
          </p:cNvSpPr>
          <p:nvPr/>
        </p:nvSpPr>
        <p:spPr bwMode="auto">
          <a:xfrm flipH="1">
            <a:off x="3159333" y="1020859"/>
            <a:ext cx="953023" cy="83709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45" name="Group 65"/>
          <p:cNvGrpSpPr>
            <a:grpSpLocks/>
          </p:cNvGrpSpPr>
          <p:nvPr/>
        </p:nvGrpSpPr>
        <p:grpSpPr bwMode="auto">
          <a:xfrm flipH="1">
            <a:off x="3187273" y="973425"/>
            <a:ext cx="1158148" cy="895202"/>
            <a:chOff x="1760" y="2684"/>
            <a:chExt cx="602" cy="503"/>
          </a:xfrm>
        </p:grpSpPr>
        <p:sp>
          <p:nvSpPr>
            <p:cNvPr id="146" name="Line 50"/>
            <p:cNvSpPr>
              <a:spLocks noChangeAspect="1" noChangeShapeType="1"/>
            </p:cNvSpPr>
            <p:nvPr/>
          </p:nvSpPr>
          <p:spPr bwMode="auto">
            <a:xfrm flipH="1" flipV="1">
              <a:off x="2295" y="2735"/>
              <a:ext cx="67" cy="4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" name="Line 51"/>
            <p:cNvSpPr>
              <a:spLocks noChangeAspect="1" noChangeShapeType="1"/>
            </p:cNvSpPr>
            <p:nvPr/>
          </p:nvSpPr>
          <p:spPr bwMode="auto">
            <a:xfrm flipH="1" flipV="1">
              <a:off x="1822" y="3130"/>
              <a:ext cx="524" cy="5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" name="Line 52"/>
            <p:cNvSpPr>
              <a:spLocks noChangeAspect="1" noChangeShapeType="1"/>
            </p:cNvSpPr>
            <p:nvPr/>
          </p:nvSpPr>
          <p:spPr bwMode="auto">
            <a:xfrm flipH="1" flipV="1">
              <a:off x="1774" y="2701"/>
              <a:ext cx="505" cy="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" name="Line 53"/>
            <p:cNvSpPr>
              <a:spLocks noChangeAspect="1" noChangeShapeType="1"/>
            </p:cNvSpPr>
            <p:nvPr/>
          </p:nvSpPr>
          <p:spPr bwMode="auto">
            <a:xfrm flipH="1" flipV="1">
              <a:off x="1760" y="2684"/>
              <a:ext cx="67" cy="4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1" name="Line 39"/>
          <p:cNvSpPr>
            <a:spLocks noChangeAspect="1" noChangeShapeType="1"/>
          </p:cNvSpPr>
          <p:nvPr/>
        </p:nvSpPr>
        <p:spPr bwMode="auto">
          <a:xfrm>
            <a:off x="3157206" y="2080184"/>
            <a:ext cx="93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" name="Line 40"/>
          <p:cNvSpPr>
            <a:spLocks noChangeAspect="1" noChangeShapeType="1"/>
          </p:cNvSpPr>
          <p:nvPr/>
        </p:nvSpPr>
        <p:spPr bwMode="auto">
          <a:xfrm>
            <a:off x="3157207" y="2008176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" name="Line 41"/>
          <p:cNvSpPr>
            <a:spLocks noChangeAspect="1" noChangeShapeType="1"/>
          </p:cNvSpPr>
          <p:nvPr/>
        </p:nvSpPr>
        <p:spPr bwMode="auto">
          <a:xfrm>
            <a:off x="4093311" y="2004368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" name="Line 44"/>
          <p:cNvSpPr>
            <a:spLocks noChangeShapeType="1"/>
          </p:cNvSpPr>
          <p:nvPr/>
        </p:nvSpPr>
        <p:spPr bwMode="auto">
          <a:xfrm flipH="1">
            <a:off x="2870271" y="1036068"/>
            <a:ext cx="0" cy="82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" name="Line 45"/>
          <p:cNvSpPr>
            <a:spLocks noChangeAspect="1" noChangeShapeType="1"/>
          </p:cNvSpPr>
          <p:nvPr/>
        </p:nvSpPr>
        <p:spPr bwMode="auto">
          <a:xfrm>
            <a:off x="2692575" y="1864160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" name="Line 46"/>
          <p:cNvSpPr>
            <a:spLocks noChangeAspect="1" noChangeShapeType="1"/>
          </p:cNvSpPr>
          <p:nvPr/>
        </p:nvSpPr>
        <p:spPr bwMode="auto">
          <a:xfrm>
            <a:off x="2692575" y="1036068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" name="Text Box 51"/>
          <p:cNvSpPr txBox="1">
            <a:spLocks noChangeAspect="1" noChangeArrowheads="1"/>
          </p:cNvSpPr>
          <p:nvPr/>
        </p:nvSpPr>
        <p:spPr bwMode="auto">
          <a:xfrm>
            <a:off x="2419542" y="1288096"/>
            <a:ext cx="629653" cy="3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dy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158" name="弧形 157"/>
          <p:cNvSpPr/>
          <p:nvPr/>
        </p:nvSpPr>
        <p:spPr bwMode="auto">
          <a:xfrm rot="17530474">
            <a:off x="2755576" y="685808"/>
            <a:ext cx="914400" cy="914400"/>
          </a:xfrm>
          <a:prstGeom prst="arc">
            <a:avLst>
              <a:gd name="adj1" fmla="val 19797974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弧形 158"/>
          <p:cNvSpPr/>
          <p:nvPr/>
        </p:nvSpPr>
        <p:spPr bwMode="auto">
          <a:xfrm rot="362830">
            <a:off x="3670880" y="1373529"/>
            <a:ext cx="914400" cy="914400"/>
          </a:xfrm>
          <a:prstGeom prst="arc">
            <a:avLst>
              <a:gd name="adj1" fmla="val 20191749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0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811428"/>
              </p:ext>
            </p:extLst>
          </p:nvPr>
        </p:nvGraphicFramePr>
        <p:xfrm>
          <a:off x="3419715" y="382393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8"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15" y="382393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559703"/>
              </p:ext>
            </p:extLst>
          </p:nvPr>
        </p:nvGraphicFramePr>
        <p:xfrm>
          <a:off x="4741383" y="1507928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9" name="Equation" r:id="rId6" imgW="253800" imgH="419040" progId="Equation.DSMT4">
                  <p:embed/>
                </p:oleObj>
              </mc:Choice>
              <mc:Fallback>
                <p:oleObj name="Equation" r:id="rId6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83" y="1507928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44"/>
          <p:cNvSpPr>
            <a:spLocks noChangeShapeType="1"/>
          </p:cNvSpPr>
          <p:nvPr/>
        </p:nvSpPr>
        <p:spPr bwMode="auto">
          <a:xfrm flipH="1">
            <a:off x="2870271" y="1049345"/>
            <a:ext cx="0" cy="1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46"/>
          <p:cNvSpPr>
            <a:spLocks noChangeAspect="1" noChangeShapeType="1"/>
          </p:cNvSpPr>
          <p:nvPr/>
        </p:nvSpPr>
        <p:spPr bwMode="auto">
          <a:xfrm>
            <a:off x="2692575" y="1147849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Text Box 50"/>
          <p:cNvSpPr txBox="1">
            <a:spLocks noChangeAspect="1" noChangeArrowheads="1"/>
          </p:cNvSpPr>
          <p:nvPr/>
        </p:nvSpPr>
        <p:spPr bwMode="auto">
          <a:xfrm>
            <a:off x="4193552" y="1915878"/>
            <a:ext cx="869398" cy="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x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dx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6" name="Text Box 50"/>
          <p:cNvSpPr txBox="1">
            <a:spLocks noChangeAspect="1" noChangeArrowheads="1"/>
          </p:cNvSpPr>
          <p:nvPr/>
        </p:nvSpPr>
        <p:spPr bwMode="auto">
          <a:xfrm>
            <a:off x="2087724" y="895832"/>
            <a:ext cx="662523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y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7" name="Text Box 52"/>
          <p:cNvSpPr txBox="1">
            <a:spLocks noChangeAspect="1" noChangeArrowheads="1"/>
          </p:cNvSpPr>
          <p:nvPr/>
        </p:nvSpPr>
        <p:spPr bwMode="auto">
          <a:xfrm>
            <a:off x="3435556" y="1954756"/>
            <a:ext cx="794325" cy="4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dx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39" name="Line 41"/>
          <p:cNvSpPr>
            <a:spLocks noChangeAspect="1" noChangeShapeType="1"/>
          </p:cNvSpPr>
          <p:nvPr/>
        </p:nvSpPr>
        <p:spPr bwMode="auto">
          <a:xfrm>
            <a:off x="4237327" y="2011945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39"/>
          <p:cNvSpPr>
            <a:spLocks noChangeAspect="1" noChangeShapeType="1"/>
          </p:cNvSpPr>
          <p:nvPr/>
        </p:nvSpPr>
        <p:spPr bwMode="auto">
          <a:xfrm>
            <a:off x="4093347" y="2083953"/>
            <a:ext cx="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112757" y="892336"/>
            <a:ext cx="1835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i="1" baseline="-25000" dirty="0">
                <a:ea typeface="新細明體" charset="-120"/>
                <a:sym typeface="Symbol" pitchFamily="18" charset="2"/>
              </a:rPr>
              <a:t>x 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= 500 (10</a:t>
            </a:r>
            <a:r>
              <a:rPr lang="en-US" altLang="zh-TW" baseline="30000" dirty="0">
                <a:ea typeface="新細明體" charset="-120"/>
                <a:sym typeface="Symbol" pitchFamily="18" charset="2"/>
              </a:rPr>
              <a:t>-6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i="1" dirty="0" smtClean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i="1" baseline="-25000" dirty="0">
                <a:ea typeface="新細明體" charset="-120"/>
                <a:sym typeface="Symbol" pitchFamily="18" charset="2"/>
              </a:rPr>
              <a:t>y</a:t>
            </a:r>
            <a:r>
              <a:rPr lang="en-US" altLang="zh-TW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= -300 (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10</a:t>
            </a:r>
            <a:r>
              <a:rPr lang="en-US" altLang="zh-TW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l-GR" altLang="zh-TW" i="1" dirty="0" smtClean="0">
                <a:cs typeface="Times New Roman" pitchFamily="18" charset="0"/>
                <a:sym typeface="Symbol" pitchFamily="18" charset="2"/>
              </a:rPr>
              <a:t>γ</a:t>
            </a:r>
            <a:r>
              <a:rPr lang="en-US" altLang="zh-TW" i="1" baseline="-25000" dirty="0" err="1">
                <a:ea typeface="新細明體" charset="-120"/>
                <a:cs typeface="Times New Roman" pitchFamily="18" charset="0"/>
                <a:sym typeface="Symbol" pitchFamily="18" charset="2"/>
              </a:rPr>
              <a:t>xy</a:t>
            </a:r>
            <a:r>
              <a:rPr lang="en-US" altLang="zh-TW" baseline="-25000" dirty="0"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dirty="0">
                <a:ea typeface="新細明體" charset="-120"/>
                <a:cs typeface="Times New Roman" pitchFamily="18" charset="0"/>
                <a:sym typeface="Symbol" pitchFamily="18" charset="2"/>
              </a:rPr>
              <a:t>=200(10</a:t>
            </a:r>
            <a:r>
              <a:rPr lang="en-US" altLang="zh-TW" baseline="30000" dirty="0">
                <a:ea typeface="新細明體" charset="-120"/>
                <a:cs typeface="Times New Roman" pitchFamily="18" charset="0"/>
                <a:sym typeface="Symbol" pitchFamily="18" charset="2"/>
              </a:rPr>
              <a:t>-6</a:t>
            </a:r>
            <a:r>
              <a:rPr lang="en-US" altLang="zh-TW" dirty="0">
                <a:ea typeface="新細明體" charset="-12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TW" dirty="0">
                <a:ea typeface="新細明體" charset="-120"/>
                <a:sym typeface="Symbol" pitchFamily="18" charset="2"/>
              </a:rPr>
              <a:t> </a:t>
            </a:r>
            <a:endParaRPr lang="zh-TW" altLang="en-US" dirty="0"/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26919"/>
              </p:ext>
            </p:extLst>
          </p:nvPr>
        </p:nvGraphicFramePr>
        <p:xfrm>
          <a:off x="2381936" y="2504638"/>
          <a:ext cx="35750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0" name="Equation" r:id="rId8" imgW="2628720" imgH="1638000" progId="Equation.DSMT4">
                  <p:embed/>
                </p:oleObj>
              </mc:Choice>
              <mc:Fallback>
                <p:oleObj name="Equation" r:id="rId8" imgW="2628720" imgH="163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936" y="2504638"/>
                        <a:ext cx="3575050" cy="2289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物體應變可用旋轉公式轉換不同角度的應變值。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821363" y="2351371"/>
            <a:ext cx="3156047" cy="2141015"/>
            <a:chOff x="5821363" y="2351371"/>
            <a:chExt cx="3156047" cy="2141015"/>
          </a:xfrm>
        </p:grpSpPr>
        <p:graphicFrame>
          <p:nvGraphicFramePr>
            <p:cNvPr id="64" name="物件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2428230"/>
                </p:ext>
              </p:extLst>
            </p:nvPr>
          </p:nvGraphicFramePr>
          <p:xfrm>
            <a:off x="6428045" y="2351371"/>
            <a:ext cx="447144" cy="50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1" name="Equation" r:id="rId10" imgW="253800" imgH="419040" progId="Equation.DSMT4">
                    <p:embed/>
                  </p:oleObj>
                </mc:Choice>
                <mc:Fallback>
                  <p:oleObj name="Equation" r:id="rId10" imgW="2538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8045" y="2351371"/>
                          <a:ext cx="447144" cy="50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物件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3094294"/>
                </p:ext>
              </p:extLst>
            </p:nvPr>
          </p:nvGraphicFramePr>
          <p:xfrm>
            <a:off x="8229312" y="2643213"/>
            <a:ext cx="447144" cy="50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2" name="Equation" r:id="rId11" imgW="253800" imgH="419040" progId="Equation.DSMT4">
                    <p:embed/>
                  </p:oleObj>
                </mc:Choice>
                <mc:Fallback>
                  <p:oleObj name="Equation" r:id="rId11" imgW="2538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9312" y="2643213"/>
                          <a:ext cx="447144" cy="50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群組 4"/>
            <p:cNvGrpSpPr/>
            <p:nvPr/>
          </p:nvGrpSpPr>
          <p:grpSpPr>
            <a:xfrm rot="19692123">
              <a:off x="5821363" y="2806930"/>
              <a:ext cx="2581487" cy="1685456"/>
              <a:chOff x="5583651" y="2806930"/>
              <a:chExt cx="2581487" cy="1685456"/>
            </a:xfrm>
          </p:grpSpPr>
          <p:sp>
            <p:nvSpPr>
              <p:cNvPr id="44" name="Line 40"/>
              <p:cNvSpPr>
                <a:spLocks noChangeShapeType="1"/>
              </p:cNvSpPr>
              <p:nvPr/>
            </p:nvSpPr>
            <p:spPr bwMode="auto">
              <a:xfrm flipH="1">
                <a:off x="6689138" y="4072425"/>
                <a:ext cx="1476000" cy="0"/>
              </a:xfrm>
              <a:prstGeom prst="line">
                <a:avLst/>
              </a:prstGeom>
              <a:noFill/>
              <a:ln w="38100">
                <a:solidFill>
                  <a:srgbClr val="FFAF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 flipH="1">
                <a:off x="6653134" y="2806930"/>
                <a:ext cx="0" cy="1265495"/>
              </a:xfrm>
              <a:prstGeom prst="line">
                <a:avLst/>
              </a:prstGeom>
              <a:noFill/>
              <a:ln w="38100">
                <a:solidFill>
                  <a:srgbClr val="FFAF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" name="Line 40"/>
              <p:cNvSpPr>
                <a:spLocks noChangeAspect="1" noChangeShapeType="1"/>
              </p:cNvSpPr>
              <p:nvPr/>
            </p:nvSpPr>
            <p:spPr bwMode="auto">
              <a:xfrm flipH="1">
                <a:off x="6653134" y="3859464"/>
                <a:ext cx="1512000" cy="212961"/>
              </a:xfrm>
              <a:prstGeom prst="line">
                <a:avLst/>
              </a:prstGeom>
              <a:noFill/>
              <a:ln w="38100">
                <a:solidFill>
                  <a:srgbClr val="FFAF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 flipH="1">
                <a:off x="6663917" y="2809452"/>
                <a:ext cx="223922" cy="1265495"/>
              </a:xfrm>
              <a:prstGeom prst="line">
                <a:avLst/>
              </a:prstGeom>
              <a:noFill/>
              <a:ln w="38100">
                <a:solidFill>
                  <a:srgbClr val="FFAFA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" name="Rectangle 45"/>
              <p:cNvSpPr>
                <a:spLocks noChangeAspect="1" noChangeArrowheads="1"/>
              </p:cNvSpPr>
              <p:nvPr/>
            </p:nvSpPr>
            <p:spPr bwMode="auto">
              <a:xfrm flipH="1">
                <a:off x="6655260" y="3225316"/>
                <a:ext cx="953023" cy="837097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49" name="Group 65"/>
              <p:cNvGrpSpPr>
                <a:grpSpLocks/>
              </p:cNvGrpSpPr>
              <p:nvPr/>
            </p:nvGrpSpPr>
            <p:grpSpPr bwMode="auto">
              <a:xfrm flipH="1">
                <a:off x="6683200" y="3177882"/>
                <a:ext cx="1158148" cy="895202"/>
                <a:chOff x="1760" y="2684"/>
                <a:chExt cx="602" cy="503"/>
              </a:xfrm>
            </p:grpSpPr>
            <p:sp>
              <p:nvSpPr>
                <p:cNvPr id="50" name="Line 50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295" y="2735"/>
                  <a:ext cx="67" cy="437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1" name="Line 51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822" y="3130"/>
                  <a:ext cx="524" cy="57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2" name="Line 5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74" y="2701"/>
                  <a:ext cx="505" cy="56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3" name="Line 5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60" y="2684"/>
                  <a:ext cx="67" cy="438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4" name="Line 39"/>
              <p:cNvSpPr>
                <a:spLocks noChangeAspect="1" noChangeShapeType="1"/>
              </p:cNvSpPr>
              <p:nvPr/>
            </p:nvSpPr>
            <p:spPr bwMode="auto">
              <a:xfrm>
                <a:off x="6653133" y="4284641"/>
                <a:ext cx="936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5" name="Line 40"/>
              <p:cNvSpPr>
                <a:spLocks noChangeAspect="1" noChangeShapeType="1"/>
              </p:cNvSpPr>
              <p:nvPr/>
            </p:nvSpPr>
            <p:spPr bwMode="auto">
              <a:xfrm>
                <a:off x="6653134" y="4212633"/>
                <a:ext cx="0" cy="1478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" name="Line 41"/>
              <p:cNvSpPr>
                <a:spLocks noChangeAspect="1" noChangeShapeType="1"/>
              </p:cNvSpPr>
              <p:nvPr/>
            </p:nvSpPr>
            <p:spPr bwMode="auto">
              <a:xfrm>
                <a:off x="7589238" y="4208825"/>
                <a:ext cx="0" cy="1478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" name="Line 44"/>
              <p:cNvSpPr>
                <a:spLocks noChangeShapeType="1"/>
              </p:cNvSpPr>
              <p:nvPr/>
            </p:nvSpPr>
            <p:spPr bwMode="auto">
              <a:xfrm flipH="1">
                <a:off x="6366198" y="3240525"/>
                <a:ext cx="0" cy="828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" name="Line 45"/>
              <p:cNvSpPr>
                <a:spLocks noChangeAspect="1" noChangeShapeType="1"/>
              </p:cNvSpPr>
              <p:nvPr/>
            </p:nvSpPr>
            <p:spPr bwMode="auto">
              <a:xfrm>
                <a:off x="6188502" y="4068617"/>
                <a:ext cx="2486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0" name="Line 46"/>
              <p:cNvSpPr>
                <a:spLocks noChangeAspect="1" noChangeShapeType="1"/>
              </p:cNvSpPr>
              <p:nvPr/>
            </p:nvSpPr>
            <p:spPr bwMode="auto">
              <a:xfrm>
                <a:off x="6188502" y="3240525"/>
                <a:ext cx="2486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" name="Text Box 51"/>
              <p:cNvSpPr txBox="1">
                <a:spLocks noChangeAspect="1" noChangeArrowheads="1"/>
              </p:cNvSpPr>
              <p:nvPr/>
            </p:nvSpPr>
            <p:spPr bwMode="auto">
              <a:xfrm rot="2098039">
                <a:off x="5911784" y="3600999"/>
                <a:ext cx="629653" cy="376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TW" b="1" dirty="0" err="1" smtClean="0">
                    <a:solidFill>
                      <a:srgbClr val="0099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dy</a:t>
                </a:r>
                <a:endParaRPr lang="en-US" altLang="zh-TW" b="1" dirty="0">
                  <a:solidFill>
                    <a:srgbClr val="009900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62" name="弧形 61"/>
              <p:cNvSpPr/>
              <p:nvPr/>
            </p:nvSpPr>
            <p:spPr bwMode="auto">
              <a:xfrm rot="17530474">
                <a:off x="6251503" y="2890265"/>
                <a:ext cx="914400" cy="914400"/>
              </a:xfrm>
              <a:prstGeom prst="arc">
                <a:avLst>
                  <a:gd name="adj1" fmla="val 19797974"/>
                  <a:gd name="adj2" fmla="val 0"/>
                </a:avLst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弧形 62"/>
              <p:cNvSpPr/>
              <p:nvPr/>
            </p:nvSpPr>
            <p:spPr bwMode="auto">
              <a:xfrm rot="362830">
                <a:off x="7166807" y="3577986"/>
                <a:ext cx="914400" cy="914400"/>
              </a:xfrm>
              <a:prstGeom prst="arc">
                <a:avLst>
                  <a:gd name="adj1" fmla="val 20191749"/>
                  <a:gd name="adj2" fmla="val 0"/>
                </a:avLst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Line 44"/>
              <p:cNvSpPr>
                <a:spLocks noChangeShapeType="1"/>
              </p:cNvSpPr>
              <p:nvPr/>
            </p:nvSpPr>
            <p:spPr bwMode="auto">
              <a:xfrm flipH="1">
                <a:off x="6366198" y="3253802"/>
                <a:ext cx="0" cy="1080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7" name="Line 46"/>
              <p:cNvSpPr>
                <a:spLocks noChangeAspect="1" noChangeShapeType="1"/>
              </p:cNvSpPr>
              <p:nvPr/>
            </p:nvSpPr>
            <p:spPr bwMode="auto">
              <a:xfrm>
                <a:off x="6188502" y="3352306"/>
                <a:ext cx="24860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8" name="Text Box 50"/>
              <p:cNvSpPr txBox="1">
                <a:spLocks noChangeAspect="1" noChangeArrowheads="1"/>
              </p:cNvSpPr>
              <p:nvPr/>
            </p:nvSpPr>
            <p:spPr bwMode="auto">
              <a:xfrm rot="2103901">
                <a:off x="5583651" y="3100289"/>
                <a:ext cx="662523" cy="577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TW" b="1" i="1" dirty="0" err="1" smtClean="0">
                    <a:solidFill>
                      <a:srgbClr val="FF0066"/>
                    </a:solidFill>
                    <a:latin typeface="Symbol" panose="05050102010706020507" pitchFamily="18" charset="2"/>
                    <a:ea typeface="新細明體" panose="02020500000000000000" pitchFamily="18" charset="-120"/>
                  </a:rPr>
                  <a:t>e</a:t>
                </a:r>
                <a:r>
                  <a:rPr lang="en-US" altLang="zh-TW" b="1" i="1" baseline="-25000" dirty="0" err="1" smtClean="0">
                    <a:solidFill>
                      <a:srgbClr val="FF0066"/>
                    </a:solidFill>
                    <a:latin typeface="+mj-lt"/>
                    <a:ea typeface="新細明體" panose="02020500000000000000" pitchFamily="18" charset="-120"/>
                  </a:rPr>
                  <a:t>y</a:t>
                </a:r>
                <a:r>
                  <a:rPr lang="en-US" altLang="zh-TW" b="1" i="1" dirty="0" err="1" smtClean="0">
                    <a:solidFill>
                      <a:srgbClr val="FF0066"/>
                    </a:solidFill>
                    <a:latin typeface="+mj-lt"/>
                    <a:ea typeface="新細明體" panose="02020500000000000000" pitchFamily="18" charset="-120"/>
                  </a:rPr>
                  <a:t>dy</a:t>
                </a:r>
                <a:endParaRPr lang="en-US" altLang="zh-TW" b="1" i="1" dirty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endParaRPr>
              </a:p>
            </p:txBody>
          </p:sp>
          <p:sp>
            <p:nvSpPr>
              <p:cNvPr id="69" name="Line 41"/>
              <p:cNvSpPr>
                <a:spLocks noChangeAspect="1" noChangeShapeType="1"/>
              </p:cNvSpPr>
              <p:nvPr/>
            </p:nvSpPr>
            <p:spPr bwMode="auto">
              <a:xfrm>
                <a:off x="7733254" y="4216402"/>
                <a:ext cx="0" cy="14782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0" name="Line 39"/>
              <p:cNvSpPr>
                <a:spLocks noChangeAspect="1" noChangeShapeType="1"/>
              </p:cNvSpPr>
              <p:nvPr/>
            </p:nvSpPr>
            <p:spPr bwMode="auto">
              <a:xfrm>
                <a:off x="7589274" y="4288410"/>
                <a:ext cx="144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71" name="Text Box 50"/>
            <p:cNvSpPr txBox="1">
              <a:spLocks noChangeAspect="1" noChangeArrowheads="1"/>
            </p:cNvSpPr>
            <p:nvPr/>
          </p:nvSpPr>
          <p:spPr bwMode="auto">
            <a:xfrm>
              <a:off x="8108012" y="3692850"/>
              <a:ext cx="869398" cy="65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i="1" dirty="0" err="1" smtClean="0">
                  <a:solidFill>
                    <a:srgbClr val="FF0066"/>
                  </a:solidFill>
                  <a:latin typeface="Symbol" panose="05050102010706020507" pitchFamily="18" charset="2"/>
                  <a:ea typeface="新細明體" panose="02020500000000000000" pitchFamily="18" charset="-120"/>
                </a:rPr>
                <a:t>e</a:t>
              </a:r>
              <a:r>
                <a:rPr lang="en-US" altLang="zh-TW" b="1" i="1" baseline="-25000" dirty="0" err="1" smtClean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rPr>
                <a:t>x</a:t>
              </a:r>
              <a:r>
                <a:rPr lang="en-US" altLang="zh-TW" b="1" i="1" dirty="0" err="1" smtClean="0">
                  <a:solidFill>
                    <a:srgbClr val="FF0066"/>
                  </a:solidFill>
                  <a:latin typeface="+mj-lt"/>
                  <a:ea typeface="新細明體" panose="02020500000000000000" pitchFamily="18" charset="-120"/>
                </a:rPr>
                <a:t>dx</a:t>
              </a:r>
              <a:endParaRPr lang="en-US" altLang="zh-TW" b="1" i="1" dirty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endParaRPr>
            </a:p>
          </p:txBody>
        </p:sp>
        <p:sp>
          <p:nvSpPr>
            <p:cNvPr id="72" name="Text Box 52"/>
            <p:cNvSpPr txBox="1">
              <a:spLocks noChangeAspect="1" noChangeArrowheads="1"/>
            </p:cNvSpPr>
            <p:nvPr/>
          </p:nvSpPr>
          <p:spPr bwMode="auto">
            <a:xfrm>
              <a:off x="7676769" y="4007992"/>
              <a:ext cx="794325" cy="47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dx</a:t>
              </a:r>
              <a:endParaRPr lang="en-US" altLang="zh-TW" b="1" dirty="0">
                <a:solidFill>
                  <a:srgbClr val="009900"/>
                </a:solidFill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6889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49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物體應變可用旋轉公式轉換不同角度的應變值。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2550703" y="339502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 2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 flipH="1">
            <a:off x="3193211" y="1975980"/>
            <a:ext cx="1476000" cy="0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" name="Line 40"/>
          <p:cNvSpPr>
            <a:spLocks noChangeShapeType="1"/>
          </p:cNvSpPr>
          <p:nvPr/>
        </p:nvSpPr>
        <p:spPr bwMode="auto">
          <a:xfrm flipH="1">
            <a:off x="3157207" y="710485"/>
            <a:ext cx="0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" name="Line 40"/>
          <p:cNvSpPr>
            <a:spLocks noChangeAspect="1" noChangeShapeType="1"/>
          </p:cNvSpPr>
          <p:nvPr/>
        </p:nvSpPr>
        <p:spPr bwMode="auto">
          <a:xfrm flipH="1">
            <a:off x="3157207" y="1763019"/>
            <a:ext cx="1512000" cy="212961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" name="Line 40"/>
          <p:cNvSpPr>
            <a:spLocks noChangeShapeType="1"/>
          </p:cNvSpPr>
          <p:nvPr/>
        </p:nvSpPr>
        <p:spPr bwMode="auto">
          <a:xfrm flipH="1">
            <a:off x="3167990" y="713007"/>
            <a:ext cx="223922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" name="Rectangle 45"/>
          <p:cNvSpPr>
            <a:spLocks noChangeAspect="1" noChangeArrowheads="1"/>
          </p:cNvSpPr>
          <p:nvPr/>
        </p:nvSpPr>
        <p:spPr bwMode="auto">
          <a:xfrm flipH="1">
            <a:off x="3159333" y="1128871"/>
            <a:ext cx="953023" cy="83709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45" name="Group 65"/>
          <p:cNvGrpSpPr>
            <a:grpSpLocks/>
          </p:cNvGrpSpPr>
          <p:nvPr/>
        </p:nvGrpSpPr>
        <p:grpSpPr bwMode="auto">
          <a:xfrm flipH="1">
            <a:off x="3187273" y="838027"/>
            <a:ext cx="874890" cy="1138612"/>
            <a:chOff x="1760" y="2684"/>
            <a:chExt cx="602" cy="503"/>
          </a:xfrm>
        </p:grpSpPr>
        <p:sp>
          <p:nvSpPr>
            <p:cNvPr id="146" name="Line 50"/>
            <p:cNvSpPr>
              <a:spLocks noChangeAspect="1" noChangeShapeType="1"/>
            </p:cNvSpPr>
            <p:nvPr/>
          </p:nvSpPr>
          <p:spPr bwMode="auto">
            <a:xfrm flipH="1" flipV="1">
              <a:off x="2295" y="2735"/>
              <a:ext cx="67" cy="4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" name="Line 51"/>
            <p:cNvSpPr>
              <a:spLocks noChangeAspect="1" noChangeShapeType="1"/>
            </p:cNvSpPr>
            <p:nvPr/>
          </p:nvSpPr>
          <p:spPr bwMode="auto">
            <a:xfrm flipH="1" flipV="1">
              <a:off x="1822" y="3130"/>
              <a:ext cx="524" cy="5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" name="Line 52"/>
            <p:cNvSpPr>
              <a:spLocks noChangeAspect="1" noChangeShapeType="1"/>
            </p:cNvSpPr>
            <p:nvPr/>
          </p:nvSpPr>
          <p:spPr bwMode="auto">
            <a:xfrm flipH="1" flipV="1">
              <a:off x="1774" y="2701"/>
              <a:ext cx="505" cy="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" name="Line 53"/>
            <p:cNvSpPr>
              <a:spLocks noChangeAspect="1" noChangeShapeType="1"/>
            </p:cNvSpPr>
            <p:nvPr/>
          </p:nvSpPr>
          <p:spPr bwMode="auto">
            <a:xfrm flipH="1" flipV="1">
              <a:off x="1760" y="2684"/>
              <a:ext cx="67" cy="4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1" name="Line 39"/>
          <p:cNvSpPr>
            <a:spLocks noChangeAspect="1" noChangeShapeType="1"/>
          </p:cNvSpPr>
          <p:nvPr/>
        </p:nvSpPr>
        <p:spPr bwMode="auto">
          <a:xfrm>
            <a:off x="3157206" y="2188196"/>
            <a:ext cx="97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" name="Line 40"/>
          <p:cNvSpPr>
            <a:spLocks noChangeAspect="1" noChangeShapeType="1"/>
          </p:cNvSpPr>
          <p:nvPr/>
        </p:nvSpPr>
        <p:spPr bwMode="auto">
          <a:xfrm>
            <a:off x="3157207" y="2116188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" name="Line 41"/>
          <p:cNvSpPr>
            <a:spLocks noChangeAspect="1" noChangeShapeType="1"/>
          </p:cNvSpPr>
          <p:nvPr/>
        </p:nvSpPr>
        <p:spPr bwMode="auto">
          <a:xfrm>
            <a:off x="4139952" y="2112380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" name="Line 44"/>
          <p:cNvSpPr>
            <a:spLocks noChangeShapeType="1"/>
          </p:cNvSpPr>
          <p:nvPr/>
        </p:nvSpPr>
        <p:spPr bwMode="auto">
          <a:xfrm flipH="1">
            <a:off x="2870271" y="1275606"/>
            <a:ext cx="0" cy="68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" name="Line 45"/>
          <p:cNvSpPr>
            <a:spLocks noChangeAspect="1" noChangeShapeType="1"/>
          </p:cNvSpPr>
          <p:nvPr/>
        </p:nvSpPr>
        <p:spPr bwMode="auto">
          <a:xfrm>
            <a:off x="2692575" y="1972172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" name="Line 46"/>
          <p:cNvSpPr>
            <a:spLocks noChangeAspect="1" noChangeShapeType="1"/>
          </p:cNvSpPr>
          <p:nvPr/>
        </p:nvSpPr>
        <p:spPr bwMode="auto">
          <a:xfrm>
            <a:off x="2692575" y="1023578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" name="Text Box 51"/>
          <p:cNvSpPr txBox="1">
            <a:spLocks noChangeAspect="1" noChangeArrowheads="1"/>
          </p:cNvSpPr>
          <p:nvPr/>
        </p:nvSpPr>
        <p:spPr bwMode="auto">
          <a:xfrm>
            <a:off x="2070496" y="1386249"/>
            <a:ext cx="629653" cy="3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dy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158" name="弧形 157"/>
          <p:cNvSpPr/>
          <p:nvPr/>
        </p:nvSpPr>
        <p:spPr bwMode="auto">
          <a:xfrm rot="17530474">
            <a:off x="2755576" y="793820"/>
            <a:ext cx="914400" cy="914400"/>
          </a:xfrm>
          <a:prstGeom prst="arc">
            <a:avLst>
              <a:gd name="adj1" fmla="val 19797974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弧形 158"/>
          <p:cNvSpPr/>
          <p:nvPr/>
        </p:nvSpPr>
        <p:spPr bwMode="auto">
          <a:xfrm rot="362830">
            <a:off x="3670880" y="1481541"/>
            <a:ext cx="914400" cy="914400"/>
          </a:xfrm>
          <a:prstGeom prst="arc">
            <a:avLst>
              <a:gd name="adj1" fmla="val 20191749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0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66663"/>
              </p:ext>
            </p:extLst>
          </p:nvPr>
        </p:nvGraphicFramePr>
        <p:xfrm>
          <a:off x="3419715" y="490405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4"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15" y="490405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57698"/>
              </p:ext>
            </p:extLst>
          </p:nvPr>
        </p:nvGraphicFramePr>
        <p:xfrm>
          <a:off x="4741383" y="1615940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5" name="Equation" r:id="rId6" imgW="253800" imgH="419040" progId="Equation.DSMT4">
                  <p:embed/>
                </p:oleObj>
              </mc:Choice>
              <mc:Fallback>
                <p:oleObj name="Equation" r:id="rId6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83" y="1615940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44"/>
          <p:cNvSpPr>
            <a:spLocks noChangeShapeType="1"/>
          </p:cNvSpPr>
          <p:nvPr/>
        </p:nvSpPr>
        <p:spPr bwMode="auto">
          <a:xfrm flipH="1" flipV="1">
            <a:off x="2807804" y="1023578"/>
            <a:ext cx="0" cy="21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46"/>
          <p:cNvSpPr>
            <a:spLocks noChangeAspect="1" noChangeShapeType="1"/>
          </p:cNvSpPr>
          <p:nvPr/>
        </p:nvSpPr>
        <p:spPr bwMode="auto">
          <a:xfrm>
            <a:off x="2692575" y="1255861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Text Box 50"/>
          <p:cNvSpPr txBox="1">
            <a:spLocks noChangeAspect="1" noChangeArrowheads="1"/>
          </p:cNvSpPr>
          <p:nvPr/>
        </p:nvSpPr>
        <p:spPr bwMode="auto">
          <a:xfrm>
            <a:off x="3776355" y="2192950"/>
            <a:ext cx="869398" cy="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x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dx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6" name="Text Box 50"/>
          <p:cNvSpPr txBox="1">
            <a:spLocks noChangeAspect="1" noChangeArrowheads="1"/>
          </p:cNvSpPr>
          <p:nvPr/>
        </p:nvSpPr>
        <p:spPr bwMode="auto">
          <a:xfrm>
            <a:off x="2077498" y="891746"/>
            <a:ext cx="662523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y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7" name="Text Box 52"/>
          <p:cNvSpPr txBox="1">
            <a:spLocks noChangeAspect="1" noChangeArrowheads="1"/>
          </p:cNvSpPr>
          <p:nvPr/>
        </p:nvSpPr>
        <p:spPr bwMode="auto">
          <a:xfrm>
            <a:off x="3359261" y="2159819"/>
            <a:ext cx="487152" cy="4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dx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39" name="Line 41"/>
          <p:cNvSpPr>
            <a:spLocks noChangeAspect="1" noChangeShapeType="1"/>
          </p:cNvSpPr>
          <p:nvPr/>
        </p:nvSpPr>
        <p:spPr bwMode="auto">
          <a:xfrm>
            <a:off x="3959932" y="2119957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39"/>
          <p:cNvSpPr>
            <a:spLocks noChangeAspect="1" noChangeShapeType="1"/>
          </p:cNvSpPr>
          <p:nvPr/>
        </p:nvSpPr>
        <p:spPr bwMode="auto">
          <a:xfrm>
            <a:off x="3959932" y="2186292"/>
            <a:ext cx="18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018869" y="843558"/>
            <a:ext cx="154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x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-350(10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y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200(10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l-GR" altLang="zh-TW" sz="1600" i="1" dirty="0" smtClean="0">
                <a:cs typeface="Times New Roman" pitchFamily="18" charset="0"/>
                <a:sym typeface="Symbol" pitchFamily="18" charset="2"/>
              </a:rPr>
              <a:t>γ</a:t>
            </a:r>
            <a:r>
              <a:rPr lang="en-US" altLang="zh-TW" sz="1600" i="1" baseline="-25000" dirty="0" err="1">
                <a:ea typeface="新細明體" charset="-120"/>
                <a:cs typeface="Times New Roman" pitchFamily="18" charset="0"/>
                <a:sym typeface="Symbol" pitchFamily="18" charset="2"/>
              </a:rPr>
              <a:t>xy</a:t>
            </a:r>
            <a:r>
              <a:rPr lang="en-US" altLang="zh-TW" sz="1600" baseline="-25000" dirty="0"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16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zh-TW" sz="16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0(10</a:t>
            </a:r>
            <a:r>
              <a:rPr lang="en-US" altLang="zh-TW" sz="1600" baseline="300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-6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 </a:t>
            </a:r>
            <a:endParaRPr lang="zh-TW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5558409" y="1682828"/>
            <a:ext cx="301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ea typeface="新細明體" charset="-120"/>
                <a:sym typeface="Symbol" pitchFamily="18" charset="2"/>
              </a:rPr>
              <a:t>Determine the </a:t>
            </a:r>
            <a:r>
              <a:rPr lang="en-US" altLang="zh-TW" sz="1600" b="1" dirty="0">
                <a:ea typeface="新細明體" charset="-120"/>
                <a:sym typeface="Symbol" pitchFamily="18" charset="2"/>
              </a:rPr>
              <a:t>principal </a:t>
            </a:r>
            <a:r>
              <a:rPr lang="en-US" altLang="zh-TW" sz="1600" b="1" dirty="0" smtClean="0">
                <a:ea typeface="新細明體" charset="-120"/>
                <a:sym typeface="Symbol" pitchFamily="18" charset="2"/>
              </a:rPr>
              <a:t>strain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and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associated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orientation.</a:t>
            </a:r>
            <a:endParaRPr lang="en-US" altLang="zh-TW" sz="1600" dirty="0">
              <a:ea typeface="新細明體" charset="-120"/>
              <a:sym typeface="Symbol" pitchFamily="18" charset="2"/>
            </a:endParaRP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361595"/>
              </p:ext>
            </p:extLst>
          </p:nvPr>
        </p:nvGraphicFramePr>
        <p:xfrm>
          <a:off x="2640900" y="2753553"/>
          <a:ext cx="2959069" cy="55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Equation" r:id="rId8" imgW="4698720" imgH="876240" progId="Equation.3">
                  <p:embed/>
                </p:oleObj>
              </mc:Choice>
              <mc:Fallback>
                <p:oleObj name="Equation" r:id="rId8" imgW="46987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900" y="2753553"/>
                        <a:ext cx="2959069" cy="5518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043259"/>
              </p:ext>
            </p:extLst>
          </p:nvPr>
        </p:nvGraphicFramePr>
        <p:xfrm>
          <a:off x="5942713" y="2715766"/>
          <a:ext cx="2392201" cy="32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7" name="Equation" r:id="rId10" imgW="3352680" imgH="457200" progId="Equation.3">
                  <p:embed/>
                </p:oleObj>
              </mc:Choice>
              <mc:Fallback>
                <p:oleObj name="Equation" r:id="rId10" imgW="3352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713" y="2715766"/>
                        <a:ext cx="2392201" cy="3262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552655"/>
              </p:ext>
            </p:extLst>
          </p:nvPr>
        </p:nvGraphicFramePr>
        <p:xfrm>
          <a:off x="5940152" y="2995467"/>
          <a:ext cx="2255869" cy="368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8" name="Equation" r:id="rId12" imgW="1562040" imgH="253800" progId="Equation.DSMT4">
                  <p:embed/>
                </p:oleObj>
              </mc:Choice>
              <mc:Fallback>
                <p:oleObj name="Equation" r:id="rId12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995467"/>
                        <a:ext cx="2255869" cy="3683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10772"/>
              </p:ext>
            </p:extLst>
          </p:nvPr>
        </p:nvGraphicFramePr>
        <p:xfrm>
          <a:off x="1943708" y="3579862"/>
          <a:ext cx="6697414" cy="109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9" name="Equation" r:id="rId14" imgW="5727600" imgH="787320" progId="Equation.DSMT4">
                  <p:embed/>
                </p:oleObj>
              </mc:Choice>
              <mc:Fallback>
                <p:oleObj name="Equation" r:id="rId14" imgW="57276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8" y="3579862"/>
                        <a:ext cx="6697414" cy="1095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73587"/>
              </p:ext>
            </p:extLst>
          </p:nvPr>
        </p:nvGraphicFramePr>
        <p:xfrm>
          <a:off x="5132716" y="4322910"/>
          <a:ext cx="3064424" cy="36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0" name="Equation" r:id="rId16" imgW="2209680" imgH="241200" progId="Equation.DSMT4">
                  <p:embed/>
                </p:oleObj>
              </mc:Choice>
              <mc:Fallback>
                <p:oleObj name="Equation" r:id="rId16" imgW="2209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716" y="4322910"/>
                        <a:ext cx="3064424" cy="3666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3576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C2FA50-5C8B-4C06-95E8-4083EFF5284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14339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當關於某一方向的所有應力為</a:t>
            </a:r>
            <a:r>
              <a:rPr lang="en-US" altLang="zh-TW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，我們就可以直接用</a:t>
            </a:r>
            <a:r>
              <a:rPr lang="zh-TW" altLang="en-US" sz="1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平面應力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來解釋物體的力學行為。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1" name="Text Box 125"/>
          <p:cNvSpPr txBox="1">
            <a:spLocks noChangeArrowheads="1"/>
          </p:cNvSpPr>
          <p:nvPr/>
        </p:nvSpPr>
        <p:spPr bwMode="auto">
          <a:xfrm>
            <a:off x="2519363" y="481013"/>
            <a:ext cx="58975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application</a:t>
            </a:r>
          </a:p>
        </p:txBody>
      </p: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2962275" y="942975"/>
            <a:ext cx="5011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b="1" dirty="0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: 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stress components along a certain direction are all zero. </a:t>
            </a:r>
          </a:p>
        </p:txBody>
      </p:sp>
      <p:sp>
        <p:nvSpPr>
          <p:cNvPr id="14343" name="矩形 2"/>
          <p:cNvSpPr>
            <a:spLocks noChangeArrowheads="1"/>
          </p:cNvSpPr>
          <p:nvPr/>
        </p:nvSpPr>
        <p:spPr bwMode="auto">
          <a:xfrm>
            <a:off x="2555875" y="3736975"/>
            <a:ext cx="27717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48AD1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 thin plate subjected to forces acting in the mid-plane of the plate.</a:t>
            </a:r>
            <a:r>
              <a:rPr lang="zh-TW" altLang="en-US" b="1">
                <a:solidFill>
                  <a:srgbClr val="48AD1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如板、牆</a:t>
            </a:r>
            <a:endParaRPr lang="en-US" altLang="zh-TW" b="1">
              <a:solidFill>
                <a:srgbClr val="48AD1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344" name="矩形 3"/>
          <p:cNvSpPr>
            <a:spLocks noChangeArrowheads="1"/>
          </p:cNvSpPr>
          <p:nvPr/>
        </p:nvSpPr>
        <p:spPr bwMode="auto">
          <a:xfrm>
            <a:off x="5832475" y="3736975"/>
            <a:ext cx="2740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B43CC8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at any point of the surface not subjected to an external force. </a:t>
            </a:r>
            <a:r>
              <a:rPr lang="zh-TW" altLang="en-US" b="1">
                <a:solidFill>
                  <a:srgbClr val="B43CC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如結構桿件</a:t>
            </a:r>
            <a:endParaRPr lang="en-US" altLang="zh-TW" b="1">
              <a:solidFill>
                <a:srgbClr val="B43CC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立方體 4"/>
          <p:cNvSpPr/>
          <p:nvPr/>
        </p:nvSpPr>
        <p:spPr bwMode="auto">
          <a:xfrm>
            <a:off x="2982753" y="2285409"/>
            <a:ext cx="1836204" cy="1115566"/>
          </a:xfrm>
          <a:prstGeom prst="cube">
            <a:avLst>
              <a:gd name="adj" fmla="val 5675"/>
            </a:avLst>
          </a:prstGeom>
          <a:pattFill prst="lgGrid">
            <a:fgClr>
              <a:srgbClr val="CCFF99"/>
            </a:fgClr>
            <a:bgClr>
              <a:schemeClr val="accent3">
                <a:lumMod val="85000"/>
              </a:schemeClr>
            </a:bgClr>
          </a:patt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" name="流程圖: 磁碟 5"/>
          <p:cNvSpPr/>
          <p:nvPr/>
        </p:nvSpPr>
        <p:spPr bwMode="auto">
          <a:xfrm rot="5400000">
            <a:off x="6621463" y="1779588"/>
            <a:ext cx="828675" cy="2124075"/>
          </a:xfrm>
          <a:prstGeom prst="flowChartMagneticDisk">
            <a:avLst/>
          </a:prstGeom>
          <a:pattFill prst="lgGrid">
            <a:fgClr>
              <a:srgbClr val="E2E2F6"/>
            </a:fgClr>
            <a:bgClr>
              <a:schemeClr val="accent3">
                <a:lumMod val="85000"/>
              </a:schemeClr>
            </a:bgClr>
          </a:pattFill>
          <a:ln w="9525" cap="flat" cmpd="sng" algn="ctr">
            <a:solidFill>
              <a:srgbClr val="752A9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cxnSp>
        <p:nvCxnSpPr>
          <p:cNvPr id="14347" name="直線單箭頭接點 7"/>
          <p:cNvCxnSpPr>
            <a:cxnSpLocks noChangeShapeType="1"/>
          </p:cNvCxnSpPr>
          <p:nvPr/>
        </p:nvCxnSpPr>
        <p:spPr bwMode="auto">
          <a:xfrm flipV="1">
            <a:off x="3930650" y="2139950"/>
            <a:ext cx="504825" cy="2873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8" name="直線單箭頭接點 12"/>
          <p:cNvCxnSpPr>
            <a:cxnSpLocks noChangeShapeType="1"/>
          </p:cNvCxnSpPr>
          <p:nvPr/>
        </p:nvCxnSpPr>
        <p:spPr bwMode="auto">
          <a:xfrm flipH="1">
            <a:off x="3384550" y="3435350"/>
            <a:ext cx="287338" cy="2047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9" name="直線單箭頭接點 15"/>
          <p:cNvCxnSpPr>
            <a:cxnSpLocks noChangeShapeType="1"/>
          </p:cNvCxnSpPr>
          <p:nvPr/>
        </p:nvCxnSpPr>
        <p:spPr bwMode="auto">
          <a:xfrm flipH="1" flipV="1">
            <a:off x="2697163" y="2841625"/>
            <a:ext cx="252412" cy="1666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0" name="直線單箭頭接點 17"/>
          <p:cNvCxnSpPr>
            <a:cxnSpLocks noChangeShapeType="1"/>
          </p:cNvCxnSpPr>
          <p:nvPr/>
        </p:nvCxnSpPr>
        <p:spPr bwMode="auto">
          <a:xfrm>
            <a:off x="4751388" y="2584450"/>
            <a:ext cx="433387" cy="2397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群組 19"/>
          <p:cNvGrpSpPr/>
          <p:nvPr/>
        </p:nvGrpSpPr>
        <p:grpSpPr>
          <a:xfrm rot="21376557">
            <a:off x="3581929" y="2662243"/>
            <a:ext cx="679046" cy="477608"/>
            <a:chOff x="4408456" y="807554"/>
            <a:chExt cx="2197832" cy="1509487"/>
          </a:xfrm>
          <a:scene3d>
            <a:camera prst="orthographicFront">
              <a:rot lat="2399983" lon="0" rev="0"/>
            </a:camera>
            <a:lightRig rig="threePt" dir="t"/>
          </a:scene3d>
        </p:grpSpPr>
        <p:grpSp>
          <p:nvGrpSpPr>
            <p:cNvPr id="17" name="群組 16"/>
            <p:cNvGrpSpPr/>
            <p:nvPr/>
          </p:nvGrpSpPr>
          <p:grpSpPr>
            <a:xfrm rot="19184122">
              <a:off x="4408456" y="901422"/>
              <a:ext cx="2197832" cy="1368789"/>
              <a:chOff x="2760077" y="1435100"/>
              <a:chExt cx="2197832" cy="1368789"/>
            </a:xfrm>
          </p:grpSpPr>
          <p:grpSp>
            <p:nvGrpSpPr>
              <p:cNvPr id="22" name="群組 50"/>
              <p:cNvGrpSpPr>
                <a:grpSpLocks/>
              </p:cNvGrpSpPr>
              <p:nvPr/>
            </p:nvGrpSpPr>
            <p:grpSpPr bwMode="auto">
              <a:xfrm>
                <a:off x="3608164" y="1435100"/>
                <a:ext cx="611412" cy="1368789"/>
                <a:chOff x="3671900" y="2031690"/>
                <a:chExt cx="612000" cy="1368735"/>
              </a:xfrm>
            </p:grpSpPr>
            <p:cxnSp>
              <p:nvCxnSpPr>
                <p:cNvPr id="23" name="直線單箭頭接點 57"/>
                <p:cNvCxnSpPr>
                  <a:cxnSpLocks noChangeShapeType="1"/>
                </p:cNvCxnSpPr>
                <p:nvPr/>
              </p:nvCxnSpPr>
              <p:spPr bwMode="auto">
                <a:xfrm>
                  <a:off x="3671900" y="2031690"/>
                  <a:ext cx="59690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5A9E"/>
                  </a:solidFill>
                  <a:round/>
                  <a:headEnd w="sm" len="sm"/>
                  <a:tailEnd type="arrow" w="sm" len="sm"/>
                </a:ln>
                <a:effectLst/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直線單箭頭接點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71900" y="3400425"/>
                  <a:ext cx="61200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5A9E"/>
                  </a:solidFill>
                  <a:round/>
                  <a:headEnd w="sm" len="sm"/>
                  <a:tailEnd type="arrow" w="sm" len="sm"/>
                </a:ln>
                <a:effectLst/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" name="群組 55"/>
              <p:cNvGrpSpPr>
                <a:grpSpLocks/>
              </p:cNvGrpSpPr>
              <p:nvPr/>
            </p:nvGrpSpPr>
            <p:grpSpPr bwMode="auto">
              <a:xfrm>
                <a:off x="3175000" y="1777800"/>
                <a:ext cx="1360267" cy="612976"/>
                <a:chOff x="3240088" y="2354162"/>
                <a:chExt cx="1360486" cy="613565"/>
              </a:xfrm>
            </p:grpSpPr>
            <p:cxnSp>
              <p:nvCxnSpPr>
                <p:cNvPr id="27" name="直線單箭頭接點 5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600574" y="2354162"/>
                  <a:ext cx="0" cy="61200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5A9E"/>
                  </a:solidFill>
                  <a:round/>
                  <a:headEnd w="sm" len="sm"/>
                  <a:tailEnd type="arrow" w="sm" len="sm"/>
                </a:ln>
                <a:effectLst/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8" name="直線單箭頭接點 60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2934088" y="2661727"/>
                  <a:ext cx="61200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5A9E"/>
                  </a:solidFill>
                  <a:round/>
                  <a:headEnd w="sm" len="sm"/>
                  <a:tailEnd type="arrow" w="sm" len="sm"/>
                </a:ln>
                <a:effectLst/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0" name="群組 60"/>
              <p:cNvGrpSpPr>
                <a:grpSpLocks/>
              </p:cNvGrpSpPr>
              <p:nvPr/>
            </p:nvGrpSpPr>
            <p:grpSpPr bwMode="auto">
              <a:xfrm>
                <a:off x="2760077" y="2066234"/>
                <a:ext cx="2197832" cy="20613"/>
                <a:chOff x="2843213" y="2667000"/>
                <a:chExt cx="2197100" cy="20638"/>
              </a:xfrm>
            </p:grpSpPr>
            <p:cxnSp>
              <p:nvCxnSpPr>
                <p:cNvPr id="31" name="直線單箭頭接點 40"/>
                <p:cNvCxnSpPr>
                  <a:cxnSpLocks noChangeShapeType="1"/>
                </p:cNvCxnSpPr>
                <p:nvPr/>
              </p:nvCxnSpPr>
              <p:spPr bwMode="auto">
                <a:xfrm>
                  <a:off x="4500563" y="2687638"/>
                  <a:ext cx="53975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w="sm" len="sm"/>
                  <a:tailEnd type="arrow" w="sm" len="sm"/>
                </a:ln>
                <a:effectLst/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直線單箭頭接點 4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43213" y="2667000"/>
                  <a:ext cx="541337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w="sm" len="sm"/>
                  <a:tailEnd type="arrow" w="sm" len="sm"/>
                </a:ln>
                <a:effectLst/>
                <a:sp3d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35" name="圓角矩形 34"/>
              <p:cNvSpPr/>
              <p:nvPr/>
            </p:nvSpPr>
            <p:spPr bwMode="auto">
              <a:xfrm>
                <a:off x="3417254" y="1717950"/>
                <a:ext cx="878510" cy="835396"/>
              </a:xfrm>
              <a:prstGeom prst="roundRect">
                <a:avLst>
                  <a:gd name="adj" fmla="val 11150"/>
                </a:avLst>
              </a:prstGeom>
              <a:pattFill prst="dkHorz">
                <a:fgClr>
                  <a:schemeClr val="accent5">
                    <a:lumMod val="90000"/>
                  </a:schemeClr>
                </a:fgClr>
                <a:bgClr>
                  <a:schemeClr val="bg1"/>
                </a:bgClr>
              </a:pattFill>
              <a:ln w="285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sp3d/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TW" dirty="0" smtClean="0">
                  <a:solidFill>
                    <a:srgbClr val="404040"/>
                  </a:solidFill>
                  <a:ea typeface="新細明體" panose="02020500000000000000" pitchFamily="18" charset="-120"/>
                </a:endParaRPr>
              </a:p>
            </p:txBody>
          </p:sp>
        </p:grpSp>
        <p:cxnSp>
          <p:nvCxnSpPr>
            <p:cNvPr id="37" name="直線單箭頭接點 48"/>
            <p:cNvCxnSpPr>
              <a:cxnSpLocks noChangeShapeType="1"/>
            </p:cNvCxnSpPr>
            <p:nvPr/>
          </p:nvCxnSpPr>
          <p:spPr bwMode="auto">
            <a:xfrm>
              <a:off x="5881494" y="1936320"/>
              <a:ext cx="316245" cy="380721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w="sm" len="sm"/>
              <a:tailEnd type="arrow" w="sm" len="sm"/>
            </a:ln>
            <a:effectLst/>
            <a:sp3d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線單箭頭接點 48"/>
            <p:cNvCxnSpPr>
              <a:cxnSpLocks noChangeShapeType="1"/>
            </p:cNvCxnSpPr>
            <p:nvPr/>
          </p:nvCxnSpPr>
          <p:spPr bwMode="auto">
            <a:xfrm flipH="1" flipV="1">
              <a:off x="4824028" y="807554"/>
              <a:ext cx="316245" cy="380721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w="sm" len="sm"/>
              <a:tailEnd type="arrow" w="sm" len="sm"/>
            </a:ln>
            <a:effectLst/>
            <a:sp3d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群組 40"/>
          <p:cNvGrpSpPr>
            <a:grpSpLocks/>
          </p:cNvGrpSpPr>
          <p:nvPr/>
        </p:nvGrpSpPr>
        <p:grpSpPr bwMode="auto">
          <a:xfrm rot="2486429">
            <a:off x="6443663" y="2613025"/>
            <a:ext cx="679450" cy="477838"/>
            <a:chOff x="4408456" y="807554"/>
            <a:chExt cx="2197832" cy="1509487"/>
          </a:xfrm>
        </p:grpSpPr>
        <p:grpSp>
          <p:nvGrpSpPr>
            <p:cNvPr id="14355" name="群組 41"/>
            <p:cNvGrpSpPr>
              <a:grpSpLocks/>
            </p:cNvGrpSpPr>
            <p:nvPr/>
          </p:nvGrpSpPr>
          <p:grpSpPr bwMode="auto">
            <a:xfrm rot="-2415878">
              <a:off x="4408456" y="901422"/>
              <a:ext cx="2197832" cy="1368789"/>
              <a:chOff x="2760077" y="1435100"/>
              <a:chExt cx="2197832" cy="1368789"/>
            </a:xfrm>
          </p:grpSpPr>
          <p:grpSp>
            <p:nvGrpSpPr>
              <p:cNvPr id="14358" name="群組 50"/>
              <p:cNvGrpSpPr>
                <a:grpSpLocks/>
              </p:cNvGrpSpPr>
              <p:nvPr/>
            </p:nvGrpSpPr>
            <p:grpSpPr bwMode="auto">
              <a:xfrm>
                <a:off x="3608164" y="1435100"/>
                <a:ext cx="611412" cy="1368789"/>
                <a:chOff x="3671900" y="2031690"/>
                <a:chExt cx="612000" cy="1368735"/>
              </a:xfrm>
            </p:grpSpPr>
            <p:cxnSp>
              <p:nvCxnSpPr>
                <p:cNvPr id="14366" name="直線單箭頭接點 57"/>
                <p:cNvCxnSpPr>
                  <a:cxnSpLocks noChangeShapeType="1"/>
                </p:cNvCxnSpPr>
                <p:nvPr/>
              </p:nvCxnSpPr>
              <p:spPr bwMode="auto">
                <a:xfrm>
                  <a:off x="3671900" y="2031690"/>
                  <a:ext cx="59690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5A9E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7" name="直線單箭頭接點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71900" y="3400425"/>
                  <a:ext cx="61200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5A9E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359" name="群組 55"/>
              <p:cNvGrpSpPr>
                <a:grpSpLocks/>
              </p:cNvGrpSpPr>
              <p:nvPr/>
            </p:nvGrpSpPr>
            <p:grpSpPr bwMode="auto">
              <a:xfrm>
                <a:off x="3175000" y="1777800"/>
                <a:ext cx="1360267" cy="612976"/>
                <a:chOff x="3240088" y="2354162"/>
                <a:chExt cx="1360486" cy="613565"/>
              </a:xfrm>
            </p:grpSpPr>
            <p:cxnSp>
              <p:nvCxnSpPr>
                <p:cNvPr id="14364" name="直線單箭頭接點 5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600574" y="2354162"/>
                  <a:ext cx="0" cy="61200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5A9E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5" name="直線單箭頭接點 60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2934088" y="2661727"/>
                  <a:ext cx="61200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5A9E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360" name="群組 60"/>
              <p:cNvGrpSpPr>
                <a:grpSpLocks/>
              </p:cNvGrpSpPr>
              <p:nvPr/>
            </p:nvGrpSpPr>
            <p:grpSpPr bwMode="auto">
              <a:xfrm>
                <a:off x="2760077" y="2066234"/>
                <a:ext cx="2197832" cy="20613"/>
                <a:chOff x="2843213" y="2667000"/>
                <a:chExt cx="2197100" cy="20638"/>
              </a:xfrm>
            </p:grpSpPr>
            <p:cxnSp>
              <p:nvCxnSpPr>
                <p:cNvPr id="14362" name="直線單箭頭接點 40"/>
                <p:cNvCxnSpPr>
                  <a:cxnSpLocks noChangeShapeType="1"/>
                </p:cNvCxnSpPr>
                <p:nvPr/>
              </p:nvCxnSpPr>
              <p:spPr bwMode="auto">
                <a:xfrm>
                  <a:off x="4500563" y="2687638"/>
                  <a:ext cx="539750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363" name="直線單箭頭接點 48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43213" y="2667000"/>
                  <a:ext cx="541337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8" name="圓角矩形 47"/>
              <p:cNvSpPr/>
              <p:nvPr/>
            </p:nvSpPr>
            <p:spPr bwMode="auto">
              <a:xfrm>
                <a:off x="3339892" y="1654624"/>
                <a:ext cx="878104" cy="837487"/>
              </a:xfrm>
              <a:prstGeom prst="roundRect">
                <a:avLst>
                  <a:gd name="adj" fmla="val 11150"/>
                </a:avLst>
              </a:prstGeom>
              <a:pattFill prst="dkHorz">
                <a:fgClr>
                  <a:schemeClr val="accent5">
                    <a:lumMod val="90000"/>
                  </a:schemeClr>
                </a:fgClr>
                <a:bgClr>
                  <a:schemeClr val="bg1"/>
                </a:bgClr>
              </a:pattFill>
              <a:ln w="2857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TW" dirty="0" smtClean="0">
                  <a:solidFill>
                    <a:srgbClr val="404040"/>
                  </a:solidFill>
                  <a:ea typeface="新細明體" panose="02020500000000000000" pitchFamily="18" charset="-120"/>
                </a:endParaRPr>
              </a:p>
            </p:txBody>
          </p:sp>
        </p:grpSp>
        <p:cxnSp>
          <p:nvCxnSpPr>
            <p:cNvPr id="14356" name="直線單箭頭接點 48"/>
            <p:cNvCxnSpPr>
              <a:cxnSpLocks noChangeShapeType="1"/>
            </p:cNvCxnSpPr>
            <p:nvPr/>
          </p:nvCxnSpPr>
          <p:spPr bwMode="auto">
            <a:xfrm>
              <a:off x="5881494" y="1936320"/>
              <a:ext cx="316245" cy="380721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7" name="直線單箭頭接點 48"/>
            <p:cNvCxnSpPr>
              <a:cxnSpLocks noChangeShapeType="1"/>
            </p:cNvCxnSpPr>
            <p:nvPr/>
          </p:nvCxnSpPr>
          <p:spPr bwMode="auto">
            <a:xfrm flipH="1" flipV="1">
              <a:off x="4824028" y="807554"/>
              <a:ext cx="316245" cy="380721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353" name="直線單箭頭接點 54"/>
          <p:cNvCxnSpPr>
            <a:cxnSpLocks noChangeShapeType="1"/>
          </p:cNvCxnSpPr>
          <p:nvPr/>
        </p:nvCxnSpPr>
        <p:spPr bwMode="auto">
          <a:xfrm flipV="1">
            <a:off x="7791450" y="2752725"/>
            <a:ext cx="431800" cy="841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4" name="直線單箭頭接點 56"/>
          <p:cNvCxnSpPr>
            <a:cxnSpLocks noChangeShapeType="1"/>
          </p:cNvCxnSpPr>
          <p:nvPr/>
        </p:nvCxnSpPr>
        <p:spPr bwMode="auto">
          <a:xfrm flipV="1">
            <a:off x="7778750" y="2319338"/>
            <a:ext cx="12700" cy="5492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1304212">
            <a:off x="6859777" y="2998350"/>
            <a:ext cx="1296000" cy="1287399"/>
            <a:chOff x="6655921" y="2711076"/>
            <a:chExt cx="1296000" cy="1287399"/>
          </a:xfrm>
        </p:grpSpPr>
        <p:cxnSp>
          <p:nvCxnSpPr>
            <p:cNvPr id="84" name="直線接點 8"/>
            <p:cNvCxnSpPr>
              <a:cxnSpLocks noChangeShapeType="1"/>
            </p:cNvCxnSpPr>
            <p:nvPr/>
          </p:nvCxnSpPr>
          <p:spPr bwMode="auto">
            <a:xfrm flipV="1">
              <a:off x="6655921" y="2711076"/>
              <a:ext cx="0" cy="1260000"/>
            </a:xfrm>
            <a:prstGeom prst="line">
              <a:avLst/>
            </a:prstGeom>
            <a:noFill/>
            <a:ln w="28575" algn="ctr">
              <a:solidFill>
                <a:srgbClr val="FFC9C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直線接點 10"/>
            <p:cNvCxnSpPr>
              <a:cxnSpLocks noChangeShapeType="1"/>
            </p:cNvCxnSpPr>
            <p:nvPr/>
          </p:nvCxnSpPr>
          <p:spPr bwMode="auto">
            <a:xfrm>
              <a:off x="6655921" y="3998475"/>
              <a:ext cx="1296000" cy="0"/>
            </a:xfrm>
            <a:prstGeom prst="line">
              <a:avLst/>
            </a:prstGeom>
            <a:noFill/>
            <a:ln w="28575" algn="ctr">
              <a:solidFill>
                <a:srgbClr val="FFC9C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50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物體應變可用旋轉公式轉換不同角度的應變值。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2550703" y="339502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 2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 flipH="1">
            <a:off x="3193211" y="1975980"/>
            <a:ext cx="1476000" cy="0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" name="Line 40"/>
          <p:cNvSpPr>
            <a:spLocks noChangeShapeType="1"/>
          </p:cNvSpPr>
          <p:nvPr/>
        </p:nvSpPr>
        <p:spPr bwMode="auto">
          <a:xfrm flipH="1">
            <a:off x="3157207" y="710485"/>
            <a:ext cx="0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" name="Line 40"/>
          <p:cNvSpPr>
            <a:spLocks noChangeAspect="1" noChangeShapeType="1"/>
          </p:cNvSpPr>
          <p:nvPr/>
        </p:nvSpPr>
        <p:spPr bwMode="auto">
          <a:xfrm flipH="1">
            <a:off x="3157207" y="1763019"/>
            <a:ext cx="1512000" cy="212961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" name="Line 40"/>
          <p:cNvSpPr>
            <a:spLocks noChangeShapeType="1"/>
          </p:cNvSpPr>
          <p:nvPr/>
        </p:nvSpPr>
        <p:spPr bwMode="auto">
          <a:xfrm flipH="1">
            <a:off x="3167990" y="713007"/>
            <a:ext cx="223922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" name="Rectangle 45"/>
          <p:cNvSpPr>
            <a:spLocks noChangeAspect="1" noChangeArrowheads="1"/>
          </p:cNvSpPr>
          <p:nvPr/>
        </p:nvSpPr>
        <p:spPr bwMode="auto">
          <a:xfrm flipH="1">
            <a:off x="3159333" y="1128871"/>
            <a:ext cx="953023" cy="83709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45" name="Group 65"/>
          <p:cNvGrpSpPr>
            <a:grpSpLocks/>
          </p:cNvGrpSpPr>
          <p:nvPr/>
        </p:nvGrpSpPr>
        <p:grpSpPr bwMode="auto">
          <a:xfrm flipH="1">
            <a:off x="3187273" y="838027"/>
            <a:ext cx="874890" cy="1138612"/>
            <a:chOff x="1760" y="2684"/>
            <a:chExt cx="602" cy="503"/>
          </a:xfrm>
        </p:grpSpPr>
        <p:sp>
          <p:nvSpPr>
            <p:cNvPr id="146" name="Line 50"/>
            <p:cNvSpPr>
              <a:spLocks noChangeAspect="1" noChangeShapeType="1"/>
            </p:cNvSpPr>
            <p:nvPr/>
          </p:nvSpPr>
          <p:spPr bwMode="auto">
            <a:xfrm flipH="1" flipV="1">
              <a:off x="2295" y="2735"/>
              <a:ext cx="67" cy="4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" name="Line 51"/>
            <p:cNvSpPr>
              <a:spLocks noChangeAspect="1" noChangeShapeType="1"/>
            </p:cNvSpPr>
            <p:nvPr/>
          </p:nvSpPr>
          <p:spPr bwMode="auto">
            <a:xfrm flipH="1" flipV="1">
              <a:off x="1822" y="3130"/>
              <a:ext cx="524" cy="5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" name="Line 52"/>
            <p:cNvSpPr>
              <a:spLocks noChangeAspect="1" noChangeShapeType="1"/>
            </p:cNvSpPr>
            <p:nvPr/>
          </p:nvSpPr>
          <p:spPr bwMode="auto">
            <a:xfrm flipH="1" flipV="1">
              <a:off x="1774" y="2701"/>
              <a:ext cx="505" cy="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" name="Line 53"/>
            <p:cNvSpPr>
              <a:spLocks noChangeAspect="1" noChangeShapeType="1"/>
            </p:cNvSpPr>
            <p:nvPr/>
          </p:nvSpPr>
          <p:spPr bwMode="auto">
            <a:xfrm flipH="1" flipV="1">
              <a:off x="1760" y="2684"/>
              <a:ext cx="67" cy="4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1" name="Line 39"/>
          <p:cNvSpPr>
            <a:spLocks noChangeAspect="1" noChangeShapeType="1"/>
          </p:cNvSpPr>
          <p:nvPr/>
        </p:nvSpPr>
        <p:spPr bwMode="auto">
          <a:xfrm>
            <a:off x="3157206" y="2188196"/>
            <a:ext cx="97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" name="Line 40"/>
          <p:cNvSpPr>
            <a:spLocks noChangeAspect="1" noChangeShapeType="1"/>
          </p:cNvSpPr>
          <p:nvPr/>
        </p:nvSpPr>
        <p:spPr bwMode="auto">
          <a:xfrm>
            <a:off x="3157207" y="2116188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" name="Line 41"/>
          <p:cNvSpPr>
            <a:spLocks noChangeAspect="1" noChangeShapeType="1"/>
          </p:cNvSpPr>
          <p:nvPr/>
        </p:nvSpPr>
        <p:spPr bwMode="auto">
          <a:xfrm>
            <a:off x="4139952" y="2112380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" name="Line 44"/>
          <p:cNvSpPr>
            <a:spLocks noChangeShapeType="1"/>
          </p:cNvSpPr>
          <p:nvPr/>
        </p:nvSpPr>
        <p:spPr bwMode="auto">
          <a:xfrm flipH="1">
            <a:off x="2870271" y="1275606"/>
            <a:ext cx="0" cy="68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" name="Line 45"/>
          <p:cNvSpPr>
            <a:spLocks noChangeAspect="1" noChangeShapeType="1"/>
          </p:cNvSpPr>
          <p:nvPr/>
        </p:nvSpPr>
        <p:spPr bwMode="auto">
          <a:xfrm>
            <a:off x="2692575" y="1972172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" name="Line 46"/>
          <p:cNvSpPr>
            <a:spLocks noChangeAspect="1" noChangeShapeType="1"/>
          </p:cNvSpPr>
          <p:nvPr/>
        </p:nvSpPr>
        <p:spPr bwMode="auto">
          <a:xfrm>
            <a:off x="2692575" y="1023578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" name="Text Box 51"/>
          <p:cNvSpPr txBox="1">
            <a:spLocks noChangeAspect="1" noChangeArrowheads="1"/>
          </p:cNvSpPr>
          <p:nvPr/>
        </p:nvSpPr>
        <p:spPr bwMode="auto">
          <a:xfrm>
            <a:off x="2070496" y="1386249"/>
            <a:ext cx="629653" cy="3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dy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158" name="弧形 157"/>
          <p:cNvSpPr/>
          <p:nvPr/>
        </p:nvSpPr>
        <p:spPr bwMode="auto">
          <a:xfrm rot="17530474">
            <a:off x="2755576" y="793820"/>
            <a:ext cx="914400" cy="914400"/>
          </a:xfrm>
          <a:prstGeom prst="arc">
            <a:avLst>
              <a:gd name="adj1" fmla="val 19797974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弧形 158"/>
          <p:cNvSpPr/>
          <p:nvPr/>
        </p:nvSpPr>
        <p:spPr bwMode="auto">
          <a:xfrm rot="362830">
            <a:off x="3670880" y="1481541"/>
            <a:ext cx="914400" cy="914400"/>
          </a:xfrm>
          <a:prstGeom prst="arc">
            <a:avLst>
              <a:gd name="adj1" fmla="val 20191749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0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66663"/>
              </p:ext>
            </p:extLst>
          </p:nvPr>
        </p:nvGraphicFramePr>
        <p:xfrm>
          <a:off x="3419715" y="490405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5"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15" y="490405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57698"/>
              </p:ext>
            </p:extLst>
          </p:nvPr>
        </p:nvGraphicFramePr>
        <p:xfrm>
          <a:off x="4741383" y="1615940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Equation" r:id="rId6" imgW="253800" imgH="419040" progId="Equation.DSMT4">
                  <p:embed/>
                </p:oleObj>
              </mc:Choice>
              <mc:Fallback>
                <p:oleObj name="Equation" r:id="rId6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83" y="1615940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44"/>
          <p:cNvSpPr>
            <a:spLocks noChangeShapeType="1"/>
          </p:cNvSpPr>
          <p:nvPr/>
        </p:nvSpPr>
        <p:spPr bwMode="auto">
          <a:xfrm flipH="1" flipV="1">
            <a:off x="2807804" y="1023578"/>
            <a:ext cx="0" cy="21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46"/>
          <p:cNvSpPr>
            <a:spLocks noChangeAspect="1" noChangeShapeType="1"/>
          </p:cNvSpPr>
          <p:nvPr/>
        </p:nvSpPr>
        <p:spPr bwMode="auto">
          <a:xfrm>
            <a:off x="2692575" y="1255861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Text Box 50"/>
          <p:cNvSpPr txBox="1">
            <a:spLocks noChangeAspect="1" noChangeArrowheads="1"/>
          </p:cNvSpPr>
          <p:nvPr/>
        </p:nvSpPr>
        <p:spPr bwMode="auto">
          <a:xfrm>
            <a:off x="3816744" y="2169557"/>
            <a:ext cx="869398" cy="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x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dx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6" name="Text Box 50"/>
          <p:cNvSpPr txBox="1">
            <a:spLocks noChangeAspect="1" noChangeArrowheads="1"/>
          </p:cNvSpPr>
          <p:nvPr/>
        </p:nvSpPr>
        <p:spPr bwMode="auto">
          <a:xfrm>
            <a:off x="2077498" y="891746"/>
            <a:ext cx="662523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y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7" name="Text Box 52"/>
          <p:cNvSpPr txBox="1">
            <a:spLocks noChangeAspect="1" noChangeArrowheads="1"/>
          </p:cNvSpPr>
          <p:nvPr/>
        </p:nvSpPr>
        <p:spPr bwMode="auto">
          <a:xfrm>
            <a:off x="3359261" y="2159819"/>
            <a:ext cx="487152" cy="4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dx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39" name="Line 41"/>
          <p:cNvSpPr>
            <a:spLocks noChangeAspect="1" noChangeShapeType="1"/>
          </p:cNvSpPr>
          <p:nvPr/>
        </p:nvSpPr>
        <p:spPr bwMode="auto">
          <a:xfrm>
            <a:off x="3959932" y="2119957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39"/>
          <p:cNvSpPr>
            <a:spLocks noChangeAspect="1" noChangeShapeType="1"/>
          </p:cNvSpPr>
          <p:nvPr/>
        </p:nvSpPr>
        <p:spPr bwMode="auto">
          <a:xfrm>
            <a:off x="3959932" y="2186292"/>
            <a:ext cx="18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018869" y="843558"/>
            <a:ext cx="154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x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-350(10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y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200(10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l-GR" altLang="zh-TW" sz="1600" i="1" dirty="0" smtClean="0">
                <a:cs typeface="Times New Roman" pitchFamily="18" charset="0"/>
                <a:sym typeface="Symbol" pitchFamily="18" charset="2"/>
              </a:rPr>
              <a:t>γ</a:t>
            </a:r>
            <a:r>
              <a:rPr lang="en-US" altLang="zh-TW" sz="1600" i="1" baseline="-25000" dirty="0" err="1">
                <a:ea typeface="新細明體" charset="-120"/>
                <a:cs typeface="Times New Roman" pitchFamily="18" charset="0"/>
                <a:sym typeface="Symbol" pitchFamily="18" charset="2"/>
              </a:rPr>
              <a:t>xy</a:t>
            </a:r>
            <a:r>
              <a:rPr lang="en-US" altLang="zh-TW" sz="1600" baseline="-25000" dirty="0"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16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zh-TW" sz="16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0(10</a:t>
            </a:r>
            <a:r>
              <a:rPr lang="en-US" altLang="zh-TW" sz="1600" baseline="300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-6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 </a:t>
            </a:r>
            <a:endParaRPr lang="zh-TW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5558409" y="1682828"/>
            <a:ext cx="301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ea typeface="新細明體" charset="-120"/>
                <a:sym typeface="Symbol" pitchFamily="18" charset="2"/>
              </a:rPr>
              <a:t>Determine the </a:t>
            </a:r>
            <a:r>
              <a:rPr lang="en-US" altLang="zh-TW" sz="1600" b="1" dirty="0">
                <a:ea typeface="新細明體" charset="-120"/>
                <a:sym typeface="Symbol" pitchFamily="18" charset="2"/>
              </a:rPr>
              <a:t>principal </a:t>
            </a:r>
            <a:r>
              <a:rPr lang="en-US" altLang="zh-TW" sz="1600" b="1" dirty="0" smtClean="0">
                <a:ea typeface="新細明體" charset="-120"/>
                <a:sym typeface="Symbol" pitchFamily="18" charset="2"/>
              </a:rPr>
              <a:t>strain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and associated orientation.</a:t>
            </a:r>
            <a:endParaRPr lang="en-US" altLang="zh-TW" sz="1600" dirty="0">
              <a:ea typeface="新細明體" charset="-120"/>
              <a:sym typeface="Symbol" pitchFamily="18" charset="2"/>
            </a:endParaRPr>
          </a:p>
        </p:txBody>
      </p:sp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78158"/>
              </p:ext>
            </p:extLst>
          </p:nvPr>
        </p:nvGraphicFramePr>
        <p:xfrm>
          <a:off x="2375756" y="2643758"/>
          <a:ext cx="3536120" cy="220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7" name="Equation" r:id="rId8" imgW="2628720" imgH="1638000" progId="Equation.DSMT4">
                  <p:embed/>
                </p:oleObj>
              </mc:Choice>
              <mc:Fallback>
                <p:oleObj name="Equation" r:id="rId8" imgW="2628720" imgH="163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2643758"/>
                        <a:ext cx="3536120" cy="22025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群組 48"/>
          <p:cNvGrpSpPr/>
          <p:nvPr/>
        </p:nvGrpSpPr>
        <p:grpSpPr>
          <a:xfrm rot="8678960" flipH="1">
            <a:off x="6396734" y="2663469"/>
            <a:ext cx="1445072" cy="1333426"/>
            <a:chOff x="6220991" y="1215168"/>
            <a:chExt cx="1445072" cy="1048346"/>
          </a:xfrm>
        </p:grpSpPr>
        <p:grpSp>
          <p:nvGrpSpPr>
            <p:cNvPr id="50" name="群組 49"/>
            <p:cNvGrpSpPr>
              <a:grpSpLocks/>
            </p:cNvGrpSpPr>
            <p:nvPr/>
          </p:nvGrpSpPr>
          <p:grpSpPr bwMode="auto">
            <a:xfrm rot="1970901">
              <a:off x="6220991" y="1215168"/>
              <a:ext cx="1445072" cy="852691"/>
              <a:chOff x="4179682" y="2747873"/>
              <a:chExt cx="987347" cy="750888"/>
            </a:xfrm>
          </p:grpSpPr>
          <p:sp>
            <p:nvSpPr>
              <p:cNvPr id="68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179682" y="2747873"/>
                <a:ext cx="579544" cy="560388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sp>
            <p:nvSpPr>
              <p:cNvPr id="71" name="Line 41"/>
              <p:cNvSpPr>
                <a:spLocks noChangeAspect="1" noChangeShapeType="1"/>
              </p:cNvSpPr>
              <p:nvPr/>
            </p:nvSpPr>
            <p:spPr bwMode="auto">
              <a:xfrm>
                <a:off x="4768644" y="3368586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2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5107876" y="2830181"/>
                <a:ext cx="419" cy="1246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4" name="Line 46"/>
              <p:cNvSpPr>
                <a:spLocks noChangeAspect="1" noChangeShapeType="1"/>
              </p:cNvSpPr>
              <p:nvPr/>
            </p:nvSpPr>
            <p:spPr bwMode="auto">
              <a:xfrm>
                <a:off x="4997167" y="2823818"/>
                <a:ext cx="1698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2" name="Group 56"/>
            <p:cNvGrpSpPr>
              <a:grpSpLocks/>
            </p:cNvGrpSpPr>
            <p:nvPr/>
          </p:nvGrpSpPr>
          <p:grpSpPr bwMode="auto">
            <a:xfrm rot="1970901">
              <a:off x="6280828" y="1228462"/>
              <a:ext cx="1124549" cy="546227"/>
              <a:chOff x="1593" y="2355"/>
              <a:chExt cx="646" cy="403"/>
            </a:xfrm>
          </p:grpSpPr>
          <p:sp>
            <p:nvSpPr>
              <p:cNvPr id="61" name="Line 36"/>
              <p:cNvSpPr>
                <a:spLocks noChangeAspect="1" noChangeShapeType="1"/>
              </p:cNvSpPr>
              <p:nvPr/>
            </p:nvSpPr>
            <p:spPr bwMode="auto">
              <a:xfrm>
                <a:off x="1593" y="2355"/>
                <a:ext cx="64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" name="Line 37"/>
              <p:cNvSpPr>
                <a:spLocks noChangeAspect="1" noChangeShapeType="1"/>
              </p:cNvSpPr>
              <p:nvPr/>
            </p:nvSpPr>
            <p:spPr bwMode="auto">
              <a:xfrm>
                <a:off x="2239" y="2355"/>
                <a:ext cx="0" cy="40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" name="Line 38"/>
              <p:cNvSpPr>
                <a:spLocks noChangeAspect="1" noChangeShapeType="1"/>
              </p:cNvSpPr>
              <p:nvPr/>
            </p:nvSpPr>
            <p:spPr bwMode="auto">
              <a:xfrm>
                <a:off x="2088" y="2758"/>
                <a:ext cx="151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4" name="群組 53"/>
            <p:cNvGrpSpPr>
              <a:grpSpLocks/>
            </p:cNvGrpSpPr>
            <p:nvPr/>
          </p:nvGrpSpPr>
          <p:grpSpPr bwMode="auto">
            <a:xfrm rot="2124325">
              <a:off x="7111298" y="1268087"/>
              <a:ext cx="514002" cy="995427"/>
              <a:chOff x="4775194" y="2555395"/>
              <a:chExt cx="351004" cy="876602"/>
            </a:xfrm>
          </p:grpSpPr>
          <p:sp>
            <p:nvSpPr>
              <p:cNvPr id="55" name="Line 42"/>
              <p:cNvSpPr>
                <a:spLocks noChangeAspect="1" noChangeShapeType="1"/>
              </p:cNvSpPr>
              <p:nvPr/>
            </p:nvSpPr>
            <p:spPr bwMode="auto">
              <a:xfrm>
                <a:off x="4942508" y="3301822"/>
                <a:ext cx="0" cy="130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7" name="Line 43"/>
              <p:cNvSpPr>
                <a:spLocks noChangeAspect="1" noChangeShapeType="1"/>
              </p:cNvSpPr>
              <p:nvPr/>
            </p:nvSpPr>
            <p:spPr bwMode="auto">
              <a:xfrm>
                <a:off x="4775194" y="3379004"/>
                <a:ext cx="16033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sm" len="sm"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8" name="Line 47"/>
              <p:cNvSpPr>
                <a:spLocks noChangeAspect="1" noChangeShapeType="1"/>
              </p:cNvSpPr>
              <p:nvPr/>
            </p:nvSpPr>
            <p:spPr bwMode="auto">
              <a:xfrm>
                <a:off x="4956336" y="2708260"/>
                <a:ext cx="1698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9" name="Line 48"/>
              <p:cNvSpPr>
                <a:spLocks noChangeAspect="1" noChangeShapeType="1"/>
              </p:cNvSpPr>
              <p:nvPr/>
            </p:nvSpPr>
            <p:spPr bwMode="auto">
              <a:xfrm>
                <a:off x="5080542" y="2555395"/>
                <a:ext cx="0" cy="1397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cxnSp>
        <p:nvCxnSpPr>
          <p:cNvPr id="78" name="直線接點 8"/>
          <p:cNvCxnSpPr>
            <a:cxnSpLocks noChangeShapeType="1"/>
          </p:cNvCxnSpPr>
          <p:nvPr/>
        </p:nvCxnSpPr>
        <p:spPr bwMode="auto">
          <a:xfrm flipV="1">
            <a:off x="6655653" y="2715906"/>
            <a:ext cx="0" cy="1260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直線接點 10"/>
          <p:cNvCxnSpPr>
            <a:cxnSpLocks noChangeShapeType="1"/>
          </p:cNvCxnSpPr>
          <p:nvPr/>
        </p:nvCxnSpPr>
        <p:spPr bwMode="auto">
          <a:xfrm>
            <a:off x="6655653" y="4003305"/>
            <a:ext cx="1296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文字方塊 13"/>
          <p:cNvSpPr txBox="1">
            <a:spLocks noChangeArrowheads="1"/>
          </p:cNvSpPr>
          <p:nvPr/>
        </p:nvSpPr>
        <p:spPr bwMode="auto">
          <a:xfrm>
            <a:off x="6517402" y="2334385"/>
            <a:ext cx="300120" cy="3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x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82" name="Text Box 50"/>
          <p:cNvSpPr txBox="1">
            <a:spLocks noChangeAspect="1" noChangeArrowheads="1"/>
          </p:cNvSpPr>
          <p:nvPr/>
        </p:nvSpPr>
        <p:spPr bwMode="auto">
          <a:xfrm>
            <a:off x="6113542" y="2811041"/>
            <a:ext cx="828516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y'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r>
              <a:rPr lang="en-US" altLang="zh-TW" b="1" i="1" dirty="0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’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83" name="Text Box 50"/>
          <p:cNvSpPr txBox="1">
            <a:spLocks noChangeAspect="1" noChangeArrowheads="1"/>
          </p:cNvSpPr>
          <p:nvPr/>
        </p:nvSpPr>
        <p:spPr bwMode="auto">
          <a:xfrm>
            <a:off x="7669635" y="2497492"/>
            <a:ext cx="869398" cy="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x'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dx</a:t>
            </a:r>
            <a:r>
              <a:rPr lang="en-US" altLang="zh-TW" b="1" i="1" dirty="0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’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87" name="文字方塊 78"/>
          <p:cNvSpPr txBox="1">
            <a:spLocks noChangeArrowheads="1"/>
          </p:cNvSpPr>
          <p:nvPr/>
        </p:nvSpPr>
        <p:spPr bwMode="auto">
          <a:xfrm>
            <a:off x="7885037" y="3716591"/>
            <a:ext cx="300120" cy="3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>
                <a:ea typeface="新細明體" panose="02020500000000000000" pitchFamily="18" charset="-120"/>
              </a:rPr>
              <a:t>y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88" name="文字方塊 13"/>
          <p:cNvSpPr txBox="1">
            <a:spLocks noChangeArrowheads="1"/>
          </p:cNvSpPr>
          <p:nvPr/>
        </p:nvSpPr>
        <p:spPr bwMode="auto">
          <a:xfrm>
            <a:off x="7025933" y="2434748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 smtClean="0">
                <a:solidFill>
                  <a:srgbClr val="FF5B5B"/>
                </a:solidFill>
                <a:ea typeface="新細明體" panose="02020500000000000000" pitchFamily="18" charset="-120"/>
              </a:rPr>
              <a:t>x'</a:t>
            </a:r>
            <a:endParaRPr lang="zh-TW" altLang="en-US" dirty="0">
              <a:solidFill>
                <a:srgbClr val="FF5B5B"/>
              </a:solidFill>
              <a:ea typeface="新細明體" panose="02020500000000000000" pitchFamily="18" charset="-120"/>
            </a:endParaRPr>
          </a:p>
        </p:txBody>
      </p:sp>
      <p:sp>
        <p:nvSpPr>
          <p:cNvPr id="89" name="文字方塊 78"/>
          <p:cNvSpPr txBox="1">
            <a:spLocks noChangeArrowheads="1"/>
          </p:cNvSpPr>
          <p:nvPr/>
        </p:nvSpPr>
        <p:spPr bwMode="auto">
          <a:xfrm>
            <a:off x="7879199" y="4320716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 smtClean="0">
                <a:solidFill>
                  <a:srgbClr val="FF5B5B"/>
                </a:solidFill>
                <a:ea typeface="新細明體" panose="02020500000000000000" pitchFamily="18" charset="-120"/>
              </a:rPr>
              <a:t>y'</a:t>
            </a:r>
            <a:endParaRPr lang="zh-TW" altLang="en-US" dirty="0">
              <a:solidFill>
                <a:srgbClr val="FF5B5B"/>
              </a:solidFill>
              <a:ea typeface="新細明體" panose="02020500000000000000" pitchFamily="18" charset="-120"/>
            </a:endParaRPr>
          </a:p>
        </p:txBody>
      </p:sp>
      <p:sp>
        <p:nvSpPr>
          <p:cNvPr id="90" name="弧形 89"/>
          <p:cNvSpPr/>
          <p:nvPr/>
        </p:nvSpPr>
        <p:spPr bwMode="auto">
          <a:xfrm rot="2147028">
            <a:off x="6820675" y="3656299"/>
            <a:ext cx="914400" cy="914400"/>
          </a:xfrm>
          <a:prstGeom prst="arc">
            <a:avLst>
              <a:gd name="adj1" fmla="val 18767625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14743"/>
              </p:ext>
            </p:extLst>
          </p:nvPr>
        </p:nvGraphicFramePr>
        <p:xfrm>
          <a:off x="7749012" y="4124544"/>
          <a:ext cx="518288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8" name="Equation" r:id="rId10" imgW="457200" imgH="177480" progId="Equation.DSMT4">
                  <p:embed/>
                </p:oleObj>
              </mc:Choice>
              <mc:Fallback>
                <p:oleObj name="Equation" r:id="rId10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9012" y="4124544"/>
                        <a:ext cx="518288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059543" y="4256624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2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itchFamily="18" charset="2"/>
              </a:rPr>
              <a:t>Principle strain</a:t>
            </a:r>
          </a:p>
          <a:p>
            <a:pPr algn="r"/>
            <a:r>
              <a:rPr lang="zh-TW" altLang="en-US" sz="12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itchFamily="18" charset="2"/>
              </a:rPr>
              <a:t>不</a:t>
            </a:r>
            <a:r>
              <a:rPr lang="zh-TW" altLang="en-US" sz="12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itchFamily="18" charset="2"/>
              </a:rPr>
              <a:t>受剪應變</a:t>
            </a:r>
            <a:r>
              <a:rPr lang="en-US" altLang="zh-TW" sz="1200" b="1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Symbol" pitchFamily="18" charset="2"/>
              </a:rPr>
              <a:t> </a:t>
            </a:r>
            <a:endParaRPr lang="zh-TW" altLang="en-US" sz="1200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08155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3" grpId="0"/>
      <p:bldP spid="87" grpId="0"/>
      <p:bldP spid="88" grpId="0"/>
      <p:bldP spid="89" grpId="0"/>
      <p:bldP spid="90" grpId="0" animBg="1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51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物體應變可用旋轉公式轉換不同角度的應變值。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2550703" y="339502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 2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 flipH="1">
            <a:off x="3193211" y="1975980"/>
            <a:ext cx="1476000" cy="0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" name="Line 40"/>
          <p:cNvSpPr>
            <a:spLocks noChangeShapeType="1"/>
          </p:cNvSpPr>
          <p:nvPr/>
        </p:nvSpPr>
        <p:spPr bwMode="auto">
          <a:xfrm flipH="1">
            <a:off x="3157207" y="710485"/>
            <a:ext cx="0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" name="Line 40"/>
          <p:cNvSpPr>
            <a:spLocks noChangeAspect="1" noChangeShapeType="1"/>
          </p:cNvSpPr>
          <p:nvPr/>
        </p:nvSpPr>
        <p:spPr bwMode="auto">
          <a:xfrm flipH="1">
            <a:off x="3157207" y="1763019"/>
            <a:ext cx="1512000" cy="212961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" name="Line 40"/>
          <p:cNvSpPr>
            <a:spLocks noChangeShapeType="1"/>
          </p:cNvSpPr>
          <p:nvPr/>
        </p:nvSpPr>
        <p:spPr bwMode="auto">
          <a:xfrm flipH="1">
            <a:off x="3167990" y="713007"/>
            <a:ext cx="223922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" name="Rectangle 45"/>
          <p:cNvSpPr>
            <a:spLocks noChangeAspect="1" noChangeArrowheads="1"/>
          </p:cNvSpPr>
          <p:nvPr/>
        </p:nvSpPr>
        <p:spPr bwMode="auto">
          <a:xfrm flipH="1">
            <a:off x="3159333" y="1128871"/>
            <a:ext cx="953023" cy="83709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45" name="Group 65"/>
          <p:cNvGrpSpPr>
            <a:grpSpLocks/>
          </p:cNvGrpSpPr>
          <p:nvPr/>
        </p:nvGrpSpPr>
        <p:grpSpPr bwMode="auto">
          <a:xfrm flipH="1">
            <a:off x="3187273" y="838027"/>
            <a:ext cx="874890" cy="1138612"/>
            <a:chOff x="1760" y="2684"/>
            <a:chExt cx="602" cy="503"/>
          </a:xfrm>
        </p:grpSpPr>
        <p:sp>
          <p:nvSpPr>
            <p:cNvPr id="146" name="Line 50"/>
            <p:cNvSpPr>
              <a:spLocks noChangeAspect="1" noChangeShapeType="1"/>
            </p:cNvSpPr>
            <p:nvPr/>
          </p:nvSpPr>
          <p:spPr bwMode="auto">
            <a:xfrm flipH="1" flipV="1">
              <a:off x="2295" y="2735"/>
              <a:ext cx="67" cy="4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" name="Line 51"/>
            <p:cNvSpPr>
              <a:spLocks noChangeAspect="1" noChangeShapeType="1"/>
            </p:cNvSpPr>
            <p:nvPr/>
          </p:nvSpPr>
          <p:spPr bwMode="auto">
            <a:xfrm flipH="1" flipV="1">
              <a:off x="1822" y="3130"/>
              <a:ext cx="524" cy="5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" name="Line 52"/>
            <p:cNvSpPr>
              <a:spLocks noChangeAspect="1" noChangeShapeType="1"/>
            </p:cNvSpPr>
            <p:nvPr/>
          </p:nvSpPr>
          <p:spPr bwMode="auto">
            <a:xfrm flipH="1" flipV="1">
              <a:off x="1774" y="2701"/>
              <a:ext cx="505" cy="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" name="Line 53"/>
            <p:cNvSpPr>
              <a:spLocks noChangeAspect="1" noChangeShapeType="1"/>
            </p:cNvSpPr>
            <p:nvPr/>
          </p:nvSpPr>
          <p:spPr bwMode="auto">
            <a:xfrm flipH="1" flipV="1">
              <a:off x="1760" y="2684"/>
              <a:ext cx="67" cy="4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1" name="Line 39"/>
          <p:cNvSpPr>
            <a:spLocks noChangeAspect="1" noChangeShapeType="1"/>
          </p:cNvSpPr>
          <p:nvPr/>
        </p:nvSpPr>
        <p:spPr bwMode="auto">
          <a:xfrm>
            <a:off x="3157206" y="2188196"/>
            <a:ext cx="97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" name="Line 40"/>
          <p:cNvSpPr>
            <a:spLocks noChangeAspect="1" noChangeShapeType="1"/>
          </p:cNvSpPr>
          <p:nvPr/>
        </p:nvSpPr>
        <p:spPr bwMode="auto">
          <a:xfrm>
            <a:off x="3157207" y="2116188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" name="Line 41"/>
          <p:cNvSpPr>
            <a:spLocks noChangeAspect="1" noChangeShapeType="1"/>
          </p:cNvSpPr>
          <p:nvPr/>
        </p:nvSpPr>
        <p:spPr bwMode="auto">
          <a:xfrm>
            <a:off x="4139952" y="2112380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" name="Line 44"/>
          <p:cNvSpPr>
            <a:spLocks noChangeShapeType="1"/>
          </p:cNvSpPr>
          <p:nvPr/>
        </p:nvSpPr>
        <p:spPr bwMode="auto">
          <a:xfrm flipH="1">
            <a:off x="2870271" y="1275606"/>
            <a:ext cx="0" cy="68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" name="Line 45"/>
          <p:cNvSpPr>
            <a:spLocks noChangeAspect="1" noChangeShapeType="1"/>
          </p:cNvSpPr>
          <p:nvPr/>
        </p:nvSpPr>
        <p:spPr bwMode="auto">
          <a:xfrm>
            <a:off x="2692575" y="1972172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" name="Line 46"/>
          <p:cNvSpPr>
            <a:spLocks noChangeAspect="1" noChangeShapeType="1"/>
          </p:cNvSpPr>
          <p:nvPr/>
        </p:nvSpPr>
        <p:spPr bwMode="auto">
          <a:xfrm>
            <a:off x="2692575" y="1023578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" name="Text Box 51"/>
          <p:cNvSpPr txBox="1">
            <a:spLocks noChangeAspect="1" noChangeArrowheads="1"/>
          </p:cNvSpPr>
          <p:nvPr/>
        </p:nvSpPr>
        <p:spPr bwMode="auto">
          <a:xfrm>
            <a:off x="2070496" y="1386249"/>
            <a:ext cx="629653" cy="3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dy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158" name="弧形 157"/>
          <p:cNvSpPr/>
          <p:nvPr/>
        </p:nvSpPr>
        <p:spPr bwMode="auto">
          <a:xfrm rot="17530474">
            <a:off x="2755576" y="793820"/>
            <a:ext cx="914400" cy="914400"/>
          </a:xfrm>
          <a:prstGeom prst="arc">
            <a:avLst>
              <a:gd name="adj1" fmla="val 19797974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弧形 158"/>
          <p:cNvSpPr/>
          <p:nvPr/>
        </p:nvSpPr>
        <p:spPr bwMode="auto">
          <a:xfrm rot="362830">
            <a:off x="3670880" y="1481541"/>
            <a:ext cx="914400" cy="914400"/>
          </a:xfrm>
          <a:prstGeom prst="arc">
            <a:avLst>
              <a:gd name="adj1" fmla="val 20191749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0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66663"/>
              </p:ext>
            </p:extLst>
          </p:nvPr>
        </p:nvGraphicFramePr>
        <p:xfrm>
          <a:off x="3419715" y="490405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3"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15" y="490405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57698"/>
              </p:ext>
            </p:extLst>
          </p:nvPr>
        </p:nvGraphicFramePr>
        <p:xfrm>
          <a:off x="4741383" y="1615940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4" name="Equation" r:id="rId6" imgW="253800" imgH="419040" progId="Equation.DSMT4">
                  <p:embed/>
                </p:oleObj>
              </mc:Choice>
              <mc:Fallback>
                <p:oleObj name="Equation" r:id="rId6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83" y="1615940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44"/>
          <p:cNvSpPr>
            <a:spLocks noChangeShapeType="1"/>
          </p:cNvSpPr>
          <p:nvPr/>
        </p:nvSpPr>
        <p:spPr bwMode="auto">
          <a:xfrm flipH="1" flipV="1">
            <a:off x="2807804" y="1023578"/>
            <a:ext cx="0" cy="21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46"/>
          <p:cNvSpPr>
            <a:spLocks noChangeAspect="1" noChangeShapeType="1"/>
          </p:cNvSpPr>
          <p:nvPr/>
        </p:nvSpPr>
        <p:spPr bwMode="auto">
          <a:xfrm>
            <a:off x="2692575" y="1255861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Text Box 50"/>
          <p:cNvSpPr txBox="1">
            <a:spLocks noChangeAspect="1" noChangeArrowheads="1"/>
          </p:cNvSpPr>
          <p:nvPr/>
        </p:nvSpPr>
        <p:spPr bwMode="auto">
          <a:xfrm>
            <a:off x="3776355" y="2192950"/>
            <a:ext cx="869398" cy="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x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dx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6" name="Text Box 50"/>
          <p:cNvSpPr txBox="1">
            <a:spLocks noChangeAspect="1" noChangeArrowheads="1"/>
          </p:cNvSpPr>
          <p:nvPr/>
        </p:nvSpPr>
        <p:spPr bwMode="auto">
          <a:xfrm>
            <a:off x="2077498" y="891746"/>
            <a:ext cx="662523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y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7" name="Text Box 52"/>
          <p:cNvSpPr txBox="1">
            <a:spLocks noChangeAspect="1" noChangeArrowheads="1"/>
          </p:cNvSpPr>
          <p:nvPr/>
        </p:nvSpPr>
        <p:spPr bwMode="auto">
          <a:xfrm>
            <a:off x="3359261" y="2159819"/>
            <a:ext cx="487152" cy="4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dx</a:t>
            </a:r>
            <a:endParaRPr lang="en-US" altLang="zh-TW" b="1" dirty="0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39" name="Line 41"/>
          <p:cNvSpPr>
            <a:spLocks noChangeAspect="1" noChangeShapeType="1"/>
          </p:cNvSpPr>
          <p:nvPr/>
        </p:nvSpPr>
        <p:spPr bwMode="auto">
          <a:xfrm>
            <a:off x="3959932" y="2119957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39"/>
          <p:cNvSpPr>
            <a:spLocks noChangeAspect="1" noChangeShapeType="1"/>
          </p:cNvSpPr>
          <p:nvPr/>
        </p:nvSpPr>
        <p:spPr bwMode="auto">
          <a:xfrm>
            <a:off x="3959932" y="2186292"/>
            <a:ext cx="18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090877" y="699542"/>
            <a:ext cx="154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x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-350(10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y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200(10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l-GR" altLang="zh-TW" sz="1600" i="1" dirty="0" smtClean="0">
                <a:cs typeface="Times New Roman" pitchFamily="18" charset="0"/>
                <a:sym typeface="Symbol" pitchFamily="18" charset="2"/>
              </a:rPr>
              <a:t>γ</a:t>
            </a:r>
            <a:r>
              <a:rPr lang="en-US" altLang="zh-TW" sz="1600" i="1" baseline="-25000" dirty="0" err="1">
                <a:ea typeface="新細明體" charset="-120"/>
                <a:cs typeface="Times New Roman" pitchFamily="18" charset="0"/>
                <a:sym typeface="Symbol" pitchFamily="18" charset="2"/>
              </a:rPr>
              <a:t>xy</a:t>
            </a:r>
            <a:r>
              <a:rPr lang="en-US" altLang="zh-TW" sz="1600" baseline="-25000" dirty="0"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16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zh-TW" sz="16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0(10</a:t>
            </a:r>
            <a:r>
              <a:rPr lang="en-US" altLang="zh-TW" sz="1600" baseline="300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-6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 </a:t>
            </a:r>
            <a:endParaRPr lang="zh-TW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5371925" y="1630969"/>
            <a:ext cx="3592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ea typeface="新細明體" charset="-120"/>
                <a:sym typeface="Symbol" pitchFamily="18" charset="2"/>
              </a:rPr>
              <a:t>Determine the </a:t>
            </a:r>
            <a:r>
              <a:rPr lang="en-US" altLang="zh-TW" sz="1600" b="1" dirty="0">
                <a:ea typeface="新細明體" charset="-120"/>
                <a:sym typeface="Symbol" pitchFamily="18" charset="2"/>
              </a:rPr>
              <a:t>maximum in-plane shear </a:t>
            </a:r>
            <a:r>
              <a:rPr lang="en-US" altLang="zh-TW" sz="1600" b="1" dirty="0" smtClean="0">
                <a:ea typeface="新細明體" charset="-120"/>
                <a:sym typeface="Symbol" pitchFamily="18" charset="2"/>
              </a:rPr>
              <a:t>strain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and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associated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orientation.</a:t>
            </a:r>
            <a:endParaRPr lang="en-US" altLang="zh-TW" sz="1600" dirty="0">
              <a:ea typeface="新細明體" charset="-120"/>
              <a:sym typeface="Symbol" pitchFamily="18" charset="2"/>
            </a:endParaRPr>
          </a:p>
        </p:txBody>
      </p: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7361"/>
              </p:ext>
            </p:extLst>
          </p:nvPr>
        </p:nvGraphicFramePr>
        <p:xfrm>
          <a:off x="2304792" y="2718302"/>
          <a:ext cx="3474047" cy="6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5" name="Equation" r:id="rId8" imgW="5067000" imgH="876240" progId="Equation.3">
                  <p:embed/>
                </p:oleObj>
              </mc:Choice>
              <mc:Fallback>
                <p:oleObj name="Equation" r:id="rId8" imgW="506700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792" y="2718302"/>
                        <a:ext cx="3474047" cy="600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148810"/>
              </p:ext>
            </p:extLst>
          </p:nvPr>
        </p:nvGraphicFramePr>
        <p:xfrm>
          <a:off x="6042630" y="2679762"/>
          <a:ext cx="2405635" cy="3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6" name="Equation" r:id="rId10" imgW="3327120" imgH="419040" progId="Equation.3">
                  <p:embed/>
                </p:oleObj>
              </mc:Choice>
              <mc:Fallback>
                <p:oleObj name="Equation" r:id="rId10" imgW="3327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630" y="2679762"/>
                        <a:ext cx="2405635" cy="30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07547"/>
              </p:ext>
            </p:extLst>
          </p:nvPr>
        </p:nvGraphicFramePr>
        <p:xfrm>
          <a:off x="6120172" y="2932813"/>
          <a:ext cx="2276896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7" name="Equation" r:id="rId12" imgW="1511280" imgH="241200" progId="Equation.DSMT4">
                  <p:embed/>
                </p:oleObj>
              </mc:Choice>
              <mc:Fallback>
                <p:oleObj name="Equation" r:id="rId12" imgW="151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172" y="2932813"/>
                        <a:ext cx="2276896" cy="3635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247838"/>
              </p:ext>
            </p:extLst>
          </p:nvPr>
        </p:nvGraphicFramePr>
        <p:xfrm>
          <a:off x="2240099" y="3414397"/>
          <a:ext cx="6263652" cy="73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8" name="Equation" r:id="rId14" imgW="5143320" imgH="558720" progId="Equation.DSMT4">
                  <p:embed/>
                </p:oleObj>
              </mc:Choice>
              <mc:Fallback>
                <p:oleObj name="Equation" r:id="rId14" imgW="51433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099" y="3414397"/>
                        <a:ext cx="6263652" cy="7347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733362"/>
              </p:ext>
            </p:extLst>
          </p:nvPr>
        </p:nvGraphicFramePr>
        <p:xfrm>
          <a:off x="2293517" y="4188208"/>
          <a:ext cx="2196790" cy="36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9" name="Equation" r:id="rId16" imgW="1536480" imgH="253800" progId="Equation.DSMT4">
                  <p:embed/>
                </p:oleObj>
              </mc:Choice>
              <mc:Fallback>
                <p:oleObj name="Equation" r:id="rId16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517" y="4188208"/>
                        <a:ext cx="2196790" cy="3614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700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線接點 87"/>
          <p:cNvCxnSpPr/>
          <p:nvPr/>
        </p:nvCxnSpPr>
        <p:spPr bwMode="auto">
          <a:xfrm flipH="1" flipV="1">
            <a:off x="6338414" y="2878382"/>
            <a:ext cx="576062" cy="15283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直線接點 5"/>
          <p:cNvCxnSpPr/>
          <p:nvPr/>
        </p:nvCxnSpPr>
        <p:spPr bwMode="auto">
          <a:xfrm flipV="1">
            <a:off x="6886984" y="3291557"/>
            <a:ext cx="1111706" cy="10709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EB2840-94BE-4A09-84F9-B8D7D55A016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52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277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Plane strain transformation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物體應變可用旋轉公式轉換不同角度的應變值。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 Box 125"/>
          <p:cNvSpPr txBox="1">
            <a:spLocks noChangeArrowheads="1"/>
          </p:cNvSpPr>
          <p:nvPr/>
        </p:nvSpPr>
        <p:spPr bwMode="auto">
          <a:xfrm>
            <a:off x="2550703" y="339502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 2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 flipH="1">
            <a:off x="3193211" y="1975980"/>
            <a:ext cx="1476000" cy="0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5" name="Line 40"/>
          <p:cNvSpPr>
            <a:spLocks noChangeShapeType="1"/>
          </p:cNvSpPr>
          <p:nvPr/>
        </p:nvSpPr>
        <p:spPr bwMode="auto">
          <a:xfrm flipH="1">
            <a:off x="3157207" y="710485"/>
            <a:ext cx="0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8" name="Line 40"/>
          <p:cNvSpPr>
            <a:spLocks noChangeAspect="1" noChangeShapeType="1"/>
          </p:cNvSpPr>
          <p:nvPr/>
        </p:nvSpPr>
        <p:spPr bwMode="auto">
          <a:xfrm flipH="1">
            <a:off x="3157207" y="1763019"/>
            <a:ext cx="1512000" cy="212961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" name="Line 40"/>
          <p:cNvSpPr>
            <a:spLocks noChangeShapeType="1"/>
          </p:cNvSpPr>
          <p:nvPr/>
        </p:nvSpPr>
        <p:spPr bwMode="auto">
          <a:xfrm flipH="1">
            <a:off x="3167990" y="713007"/>
            <a:ext cx="223922" cy="1265495"/>
          </a:xfrm>
          <a:prstGeom prst="line">
            <a:avLst/>
          </a:prstGeom>
          <a:noFill/>
          <a:ln w="38100">
            <a:solidFill>
              <a:srgbClr val="FFAFA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" name="Rectangle 45"/>
          <p:cNvSpPr>
            <a:spLocks noChangeAspect="1" noChangeArrowheads="1"/>
          </p:cNvSpPr>
          <p:nvPr/>
        </p:nvSpPr>
        <p:spPr bwMode="auto">
          <a:xfrm flipH="1">
            <a:off x="3159333" y="1128871"/>
            <a:ext cx="953023" cy="83709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45" name="Group 65"/>
          <p:cNvGrpSpPr>
            <a:grpSpLocks/>
          </p:cNvGrpSpPr>
          <p:nvPr/>
        </p:nvGrpSpPr>
        <p:grpSpPr bwMode="auto">
          <a:xfrm flipH="1">
            <a:off x="3187273" y="838027"/>
            <a:ext cx="874890" cy="1138612"/>
            <a:chOff x="1760" y="2684"/>
            <a:chExt cx="602" cy="503"/>
          </a:xfrm>
        </p:grpSpPr>
        <p:sp>
          <p:nvSpPr>
            <p:cNvPr id="146" name="Line 50"/>
            <p:cNvSpPr>
              <a:spLocks noChangeAspect="1" noChangeShapeType="1"/>
            </p:cNvSpPr>
            <p:nvPr/>
          </p:nvSpPr>
          <p:spPr bwMode="auto">
            <a:xfrm flipH="1" flipV="1">
              <a:off x="2295" y="2735"/>
              <a:ext cx="67" cy="4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7" name="Line 51"/>
            <p:cNvSpPr>
              <a:spLocks noChangeAspect="1" noChangeShapeType="1"/>
            </p:cNvSpPr>
            <p:nvPr/>
          </p:nvSpPr>
          <p:spPr bwMode="auto">
            <a:xfrm flipH="1" flipV="1">
              <a:off x="1822" y="3130"/>
              <a:ext cx="524" cy="5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8" name="Line 52"/>
            <p:cNvSpPr>
              <a:spLocks noChangeAspect="1" noChangeShapeType="1"/>
            </p:cNvSpPr>
            <p:nvPr/>
          </p:nvSpPr>
          <p:spPr bwMode="auto">
            <a:xfrm flipH="1" flipV="1">
              <a:off x="1774" y="2701"/>
              <a:ext cx="505" cy="5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9" name="Line 53"/>
            <p:cNvSpPr>
              <a:spLocks noChangeAspect="1" noChangeShapeType="1"/>
            </p:cNvSpPr>
            <p:nvPr/>
          </p:nvSpPr>
          <p:spPr bwMode="auto">
            <a:xfrm flipH="1" flipV="1">
              <a:off x="1760" y="2684"/>
              <a:ext cx="67" cy="43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1" name="Line 39"/>
          <p:cNvSpPr>
            <a:spLocks noChangeAspect="1" noChangeShapeType="1"/>
          </p:cNvSpPr>
          <p:nvPr/>
        </p:nvSpPr>
        <p:spPr bwMode="auto">
          <a:xfrm>
            <a:off x="3157206" y="2188196"/>
            <a:ext cx="97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2" name="Line 40"/>
          <p:cNvSpPr>
            <a:spLocks noChangeAspect="1" noChangeShapeType="1"/>
          </p:cNvSpPr>
          <p:nvPr/>
        </p:nvSpPr>
        <p:spPr bwMode="auto">
          <a:xfrm>
            <a:off x="3157207" y="2116188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" name="Line 41"/>
          <p:cNvSpPr>
            <a:spLocks noChangeAspect="1" noChangeShapeType="1"/>
          </p:cNvSpPr>
          <p:nvPr/>
        </p:nvSpPr>
        <p:spPr bwMode="auto">
          <a:xfrm>
            <a:off x="4139952" y="2112380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" name="Line 44"/>
          <p:cNvSpPr>
            <a:spLocks noChangeShapeType="1"/>
          </p:cNvSpPr>
          <p:nvPr/>
        </p:nvSpPr>
        <p:spPr bwMode="auto">
          <a:xfrm flipH="1">
            <a:off x="2870271" y="1275606"/>
            <a:ext cx="0" cy="68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5" name="Line 45"/>
          <p:cNvSpPr>
            <a:spLocks noChangeAspect="1" noChangeShapeType="1"/>
          </p:cNvSpPr>
          <p:nvPr/>
        </p:nvSpPr>
        <p:spPr bwMode="auto">
          <a:xfrm>
            <a:off x="2692575" y="1972172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" name="Line 46"/>
          <p:cNvSpPr>
            <a:spLocks noChangeAspect="1" noChangeShapeType="1"/>
          </p:cNvSpPr>
          <p:nvPr/>
        </p:nvSpPr>
        <p:spPr bwMode="auto">
          <a:xfrm>
            <a:off x="2692575" y="1023578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" name="弧形 157"/>
          <p:cNvSpPr/>
          <p:nvPr/>
        </p:nvSpPr>
        <p:spPr bwMode="auto">
          <a:xfrm rot="17530474">
            <a:off x="2755576" y="793820"/>
            <a:ext cx="914400" cy="914400"/>
          </a:xfrm>
          <a:prstGeom prst="arc">
            <a:avLst>
              <a:gd name="adj1" fmla="val 19797974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弧形 158"/>
          <p:cNvSpPr/>
          <p:nvPr/>
        </p:nvSpPr>
        <p:spPr bwMode="auto">
          <a:xfrm rot="362830">
            <a:off x="3670880" y="1481541"/>
            <a:ext cx="914400" cy="914400"/>
          </a:xfrm>
          <a:prstGeom prst="arc">
            <a:avLst>
              <a:gd name="adj1" fmla="val 20191749"/>
              <a:gd name="adj2" fmla="val 0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60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66663"/>
              </p:ext>
            </p:extLst>
          </p:nvPr>
        </p:nvGraphicFramePr>
        <p:xfrm>
          <a:off x="3419715" y="490405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3" name="Equation" r:id="rId4" imgW="253800" imgH="419040" progId="Equation.DSMT4">
                  <p:embed/>
                </p:oleObj>
              </mc:Choice>
              <mc:Fallback>
                <p:oleObj name="Equation" r:id="rId4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715" y="490405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57698"/>
              </p:ext>
            </p:extLst>
          </p:nvPr>
        </p:nvGraphicFramePr>
        <p:xfrm>
          <a:off x="4741383" y="1615940"/>
          <a:ext cx="447144" cy="50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4" name="Equation" r:id="rId6" imgW="253800" imgH="419040" progId="Equation.DSMT4">
                  <p:embed/>
                </p:oleObj>
              </mc:Choice>
              <mc:Fallback>
                <p:oleObj name="Equation" r:id="rId6" imgW="253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83" y="1615940"/>
                        <a:ext cx="447144" cy="50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44"/>
          <p:cNvSpPr>
            <a:spLocks noChangeShapeType="1"/>
          </p:cNvSpPr>
          <p:nvPr/>
        </p:nvSpPr>
        <p:spPr bwMode="auto">
          <a:xfrm flipH="1" flipV="1">
            <a:off x="2807804" y="1023578"/>
            <a:ext cx="0" cy="21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" name="Line 46"/>
          <p:cNvSpPr>
            <a:spLocks noChangeAspect="1" noChangeShapeType="1"/>
          </p:cNvSpPr>
          <p:nvPr/>
        </p:nvSpPr>
        <p:spPr bwMode="auto">
          <a:xfrm>
            <a:off x="2692575" y="1255861"/>
            <a:ext cx="24860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" name="Text Box 50"/>
          <p:cNvSpPr txBox="1">
            <a:spLocks noChangeAspect="1" noChangeArrowheads="1"/>
          </p:cNvSpPr>
          <p:nvPr/>
        </p:nvSpPr>
        <p:spPr bwMode="auto">
          <a:xfrm>
            <a:off x="4116440" y="2018481"/>
            <a:ext cx="869398" cy="65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x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dx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6" name="Text Box 50"/>
          <p:cNvSpPr txBox="1">
            <a:spLocks noChangeAspect="1" noChangeArrowheads="1"/>
          </p:cNvSpPr>
          <p:nvPr/>
        </p:nvSpPr>
        <p:spPr bwMode="auto">
          <a:xfrm>
            <a:off x="2077498" y="891746"/>
            <a:ext cx="662523" cy="57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y</a:t>
            </a:r>
            <a:r>
              <a:rPr lang="en-US" altLang="zh-TW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endParaRPr lang="en-US" altLang="zh-TW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39" name="Line 41"/>
          <p:cNvSpPr>
            <a:spLocks noChangeAspect="1" noChangeShapeType="1"/>
          </p:cNvSpPr>
          <p:nvPr/>
        </p:nvSpPr>
        <p:spPr bwMode="auto">
          <a:xfrm>
            <a:off x="3959932" y="2119957"/>
            <a:ext cx="0" cy="14782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39"/>
          <p:cNvSpPr>
            <a:spLocks noChangeAspect="1" noChangeShapeType="1"/>
          </p:cNvSpPr>
          <p:nvPr/>
        </p:nvSpPr>
        <p:spPr bwMode="auto">
          <a:xfrm>
            <a:off x="3959932" y="2186292"/>
            <a:ext cx="18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6090877" y="699542"/>
            <a:ext cx="154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x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-350(10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y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200(10</a:t>
            </a:r>
            <a:r>
              <a:rPr lang="en-US" altLang="zh-TW" sz="1600" baseline="30000" dirty="0" smtClean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l-GR" altLang="zh-TW" sz="1600" i="1" dirty="0" smtClean="0">
                <a:cs typeface="Times New Roman" pitchFamily="18" charset="0"/>
                <a:sym typeface="Symbol" pitchFamily="18" charset="2"/>
              </a:rPr>
              <a:t>γ</a:t>
            </a:r>
            <a:r>
              <a:rPr lang="en-US" altLang="zh-TW" sz="1600" i="1" baseline="-25000" dirty="0" err="1">
                <a:ea typeface="新細明體" charset="-120"/>
                <a:cs typeface="Times New Roman" pitchFamily="18" charset="0"/>
                <a:sym typeface="Symbol" pitchFamily="18" charset="2"/>
              </a:rPr>
              <a:t>xy</a:t>
            </a:r>
            <a:r>
              <a:rPr lang="en-US" altLang="zh-TW" sz="1600" baseline="-25000" dirty="0">
                <a:ea typeface="新細明體" charset="-12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sz="16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=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8</a:t>
            </a:r>
            <a:r>
              <a:rPr lang="en-US" altLang="zh-TW" sz="16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0(10</a:t>
            </a:r>
            <a:r>
              <a:rPr lang="en-US" altLang="zh-TW" sz="1600" baseline="30000" dirty="0" smtClean="0">
                <a:ea typeface="新細明體" charset="-120"/>
                <a:cs typeface="Times New Roman" pitchFamily="18" charset="0"/>
                <a:sym typeface="Symbol" pitchFamily="18" charset="2"/>
              </a:rPr>
              <a:t>-6</a:t>
            </a:r>
            <a:r>
              <a:rPr lang="en-US" altLang="zh-TW" sz="1600" dirty="0">
                <a:ea typeface="新細明體" charset="-120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 </a:t>
            </a:r>
            <a:endParaRPr lang="zh-TW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5338469" y="1615940"/>
            <a:ext cx="33765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dirty="0">
                <a:ea typeface="新細明體" charset="-120"/>
                <a:sym typeface="Symbol" pitchFamily="18" charset="2"/>
              </a:rPr>
              <a:t>Determine </a:t>
            </a:r>
            <a:r>
              <a:rPr lang="en-US" altLang="zh-TW" sz="1600" b="1" dirty="0" smtClean="0">
                <a:ea typeface="新細明體" charset="-120"/>
                <a:sym typeface="Symbol" pitchFamily="18" charset="2"/>
              </a:rPr>
              <a:t>maximum </a:t>
            </a:r>
            <a:r>
              <a:rPr lang="en-US" altLang="zh-TW" sz="1600" b="1" dirty="0">
                <a:ea typeface="新細明體" charset="-120"/>
                <a:sym typeface="Symbol" pitchFamily="18" charset="2"/>
              </a:rPr>
              <a:t>in-plane shear </a:t>
            </a:r>
            <a:r>
              <a:rPr lang="en-US" altLang="zh-TW" sz="1600" b="1" dirty="0" smtClean="0">
                <a:ea typeface="新細明體" charset="-120"/>
                <a:sym typeface="Symbol" pitchFamily="18" charset="2"/>
              </a:rPr>
              <a:t>strain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and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associated 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orientation.</a:t>
            </a:r>
            <a:endParaRPr lang="en-US" altLang="zh-TW" sz="1600" dirty="0">
              <a:ea typeface="新細明體" charset="-120"/>
              <a:sym typeface="Symbol" pitchFamily="18" charset="2"/>
            </a:endParaRP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002498"/>
              </p:ext>
            </p:extLst>
          </p:nvPr>
        </p:nvGraphicFramePr>
        <p:xfrm>
          <a:off x="2417437" y="2671375"/>
          <a:ext cx="3027017" cy="194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5" name="Equation" r:id="rId8" imgW="2336760" imgH="1498320" progId="Equation.DSMT4">
                  <p:embed/>
                </p:oleObj>
              </mc:Choice>
              <mc:Fallback>
                <p:oleObj name="Equation" r:id="rId8" imgW="2336760" imgH="1498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437" y="2671375"/>
                        <a:ext cx="3027017" cy="19433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063698"/>
              </p:ext>
            </p:extLst>
          </p:nvPr>
        </p:nvGraphicFramePr>
        <p:xfrm>
          <a:off x="3902531" y="4096744"/>
          <a:ext cx="1993983" cy="54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6" name="Equation" r:id="rId10" imgW="1549080" imgH="419040" progId="Equation.DSMT4">
                  <p:embed/>
                </p:oleObj>
              </mc:Choice>
              <mc:Fallback>
                <p:oleObj name="Equation" r:id="rId10" imgW="1549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531" y="4096744"/>
                        <a:ext cx="1993983" cy="5407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群組 45"/>
          <p:cNvGrpSpPr/>
          <p:nvPr/>
        </p:nvGrpSpPr>
        <p:grpSpPr>
          <a:xfrm rot="19659401">
            <a:off x="6290523" y="2340008"/>
            <a:ext cx="1566178" cy="1764000"/>
            <a:chOff x="6640702" y="2240053"/>
            <a:chExt cx="1311219" cy="1764000"/>
          </a:xfrm>
        </p:grpSpPr>
        <p:cxnSp>
          <p:nvCxnSpPr>
            <p:cNvPr id="51" name="直線接點 8"/>
            <p:cNvCxnSpPr>
              <a:cxnSpLocks noChangeShapeType="1"/>
            </p:cNvCxnSpPr>
            <p:nvPr/>
          </p:nvCxnSpPr>
          <p:spPr bwMode="auto">
            <a:xfrm flipV="1">
              <a:off x="6640702" y="2240053"/>
              <a:ext cx="0" cy="1764000"/>
            </a:xfrm>
            <a:prstGeom prst="line">
              <a:avLst/>
            </a:prstGeom>
            <a:noFill/>
            <a:ln w="28575" algn="ctr">
              <a:solidFill>
                <a:srgbClr val="FFC9C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直線接點 10"/>
            <p:cNvCxnSpPr>
              <a:cxnSpLocks noChangeShapeType="1"/>
            </p:cNvCxnSpPr>
            <p:nvPr/>
          </p:nvCxnSpPr>
          <p:spPr bwMode="auto">
            <a:xfrm>
              <a:off x="6655921" y="3998475"/>
              <a:ext cx="1296000" cy="0"/>
            </a:xfrm>
            <a:prstGeom prst="line">
              <a:avLst/>
            </a:prstGeom>
            <a:noFill/>
            <a:ln w="28575" algn="ctr">
              <a:solidFill>
                <a:srgbClr val="FFC9C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群組 53"/>
          <p:cNvGrpSpPr>
            <a:grpSpLocks/>
          </p:cNvGrpSpPr>
          <p:nvPr/>
        </p:nvGrpSpPr>
        <p:grpSpPr bwMode="auto">
          <a:xfrm rot="3429099" flipH="1">
            <a:off x="6410901" y="3477088"/>
            <a:ext cx="1172496" cy="1035250"/>
            <a:chOff x="3958117" y="2747873"/>
            <a:chExt cx="801109" cy="716745"/>
          </a:xfrm>
        </p:grpSpPr>
        <p:sp>
          <p:nvSpPr>
            <p:cNvPr id="65" name="Rectangle 31"/>
            <p:cNvSpPr>
              <a:spLocks noChangeAspect="1" noChangeArrowheads="1"/>
            </p:cNvSpPr>
            <p:nvPr/>
          </p:nvSpPr>
          <p:spPr bwMode="auto">
            <a:xfrm>
              <a:off x="4179682" y="2747873"/>
              <a:ext cx="579544" cy="5603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66" name="Line 41"/>
            <p:cNvSpPr>
              <a:spLocks noChangeAspect="1" noChangeShapeType="1"/>
            </p:cNvSpPr>
            <p:nvPr/>
          </p:nvSpPr>
          <p:spPr bwMode="auto">
            <a:xfrm>
              <a:off x="4748942" y="3334443"/>
              <a:ext cx="0" cy="130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Line 46"/>
            <p:cNvSpPr>
              <a:spLocks noChangeAspect="1" noChangeShapeType="1"/>
            </p:cNvSpPr>
            <p:nvPr/>
          </p:nvSpPr>
          <p:spPr bwMode="auto">
            <a:xfrm rot="69099">
              <a:off x="3958117" y="2820893"/>
              <a:ext cx="1698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8" name="Line 42"/>
          <p:cNvSpPr>
            <a:spLocks noChangeAspect="1" noChangeShapeType="1"/>
          </p:cNvSpPr>
          <p:nvPr/>
        </p:nvSpPr>
        <p:spPr bwMode="auto">
          <a:xfrm rot="3275675" flipH="1">
            <a:off x="6816674" y="4367219"/>
            <a:ext cx="0" cy="18801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9" name="Line 43"/>
          <p:cNvSpPr>
            <a:spLocks noChangeAspect="1" noChangeShapeType="1"/>
          </p:cNvSpPr>
          <p:nvPr/>
        </p:nvSpPr>
        <p:spPr bwMode="auto">
          <a:xfrm rot="3360000" flipH="1">
            <a:off x="6179086" y="4097044"/>
            <a:ext cx="8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" name="Line 47"/>
          <p:cNvSpPr>
            <a:spLocks noChangeAspect="1" noChangeShapeType="1"/>
          </p:cNvSpPr>
          <p:nvPr/>
        </p:nvSpPr>
        <p:spPr bwMode="auto">
          <a:xfrm rot="3275675" flipH="1">
            <a:off x="7570342" y="4098133"/>
            <a:ext cx="24874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" name="Line 48"/>
          <p:cNvSpPr>
            <a:spLocks noChangeAspect="1" noChangeShapeType="1"/>
          </p:cNvSpPr>
          <p:nvPr/>
        </p:nvSpPr>
        <p:spPr bwMode="auto">
          <a:xfrm rot="3360000" flipH="1">
            <a:off x="7347795" y="3898252"/>
            <a:ext cx="0" cy="79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69" name="直線接點 8"/>
          <p:cNvCxnSpPr>
            <a:cxnSpLocks noChangeShapeType="1"/>
          </p:cNvCxnSpPr>
          <p:nvPr/>
        </p:nvCxnSpPr>
        <p:spPr bwMode="auto">
          <a:xfrm flipV="1">
            <a:off x="6899817" y="3075533"/>
            <a:ext cx="0" cy="1260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線接點 10"/>
          <p:cNvCxnSpPr>
            <a:cxnSpLocks noChangeShapeType="1"/>
          </p:cNvCxnSpPr>
          <p:nvPr/>
        </p:nvCxnSpPr>
        <p:spPr bwMode="auto">
          <a:xfrm>
            <a:off x="6887005" y="4371677"/>
            <a:ext cx="15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文字方塊 13"/>
          <p:cNvSpPr txBox="1">
            <a:spLocks noChangeArrowheads="1"/>
          </p:cNvSpPr>
          <p:nvPr/>
        </p:nvSpPr>
        <p:spPr bwMode="auto">
          <a:xfrm>
            <a:off x="8392782" y="4150838"/>
            <a:ext cx="300120" cy="3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>
                <a:ea typeface="新細明體" panose="02020500000000000000" pitchFamily="18" charset="-120"/>
              </a:rPr>
              <a:t>x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72" name="Text Box 50"/>
          <p:cNvSpPr txBox="1">
            <a:spLocks noChangeAspect="1" noChangeArrowheads="1"/>
          </p:cNvSpPr>
          <p:nvPr/>
        </p:nvSpPr>
        <p:spPr bwMode="auto">
          <a:xfrm>
            <a:off x="5704873" y="3861536"/>
            <a:ext cx="740682" cy="40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400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sz="1400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avg</a:t>
            </a:r>
            <a:r>
              <a:rPr lang="en-US" altLang="zh-TW" sz="1400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dy</a:t>
            </a:r>
            <a:r>
              <a:rPr lang="en-US" altLang="zh-TW" sz="1400" b="1" i="1" dirty="0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’</a:t>
            </a:r>
            <a:endParaRPr lang="en-US" altLang="zh-TW" sz="1400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74" name="文字方塊 78"/>
          <p:cNvSpPr txBox="1">
            <a:spLocks noChangeArrowheads="1"/>
          </p:cNvSpPr>
          <p:nvPr/>
        </p:nvSpPr>
        <p:spPr bwMode="auto">
          <a:xfrm>
            <a:off x="6718131" y="2711646"/>
            <a:ext cx="300120" cy="3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>
                <a:ea typeface="新細明體" panose="02020500000000000000" pitchFamily="18" charset="-120"/>
              </a:rPr>
              <a:t>y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75" name="文字方塊 13"/>
          <p:cNvSpPr txBox="1">
            <a:spLocks noChangeArrowheads="1"/>
          </p:cNvSpPr>
          <p:nvPr/>
        </p:nvSpPr>
        <p:spPr bwMode="auto">
          <a:xfrm>
            <a:off x="8197591" y="3289449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 smtClean="0">
                <a:solidFill>
                  <a:srgbClr val="FF5B5B"/>
                </a:solidFill>
                <a:ea typeface="新細明體" panose="02020500000000000000" pitchFamily="18" charset="-120"/>
              </a:rPr>
              <a:t>x'</a:t>
            </a:r>
            <a:endParaRPr lang="zh-TW" altLang="en-US" dirty="0">
              <a:solidFill>
                <a:srgbClr val="FF5B5B"/>
              </a:solidFill>
              <a:ea typeface="新細明體" panose="02020500000000000000" pitchFamily="18" charset="-120"/>
            </a:endParaRPr>
          </a:p>
        </p:txBody>
      </p:sp>
      <p:sp>
        <p:nvSpPr>
          <p:cNvPr id="76" name="文字方塊 78"/>
          <p:cNvSpPr txBox="1">
            <a:spLocks noChangeArrowheads="1"/>
          </p:cNvSpPr>
          <p:nvPr/>
        </p:nvSpPr>
        <p:spPr bwMode="auto">
          <a:xfrm>
            <a:off x="5773814" y="2534792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 smtClean="0">
                <a:solidFill>
                  <a:srgbClr val="FF5B5B"/>
                </a:solidFill>
                <a:ea typeface="新細明體" panose="02020500000000000000" pitchFamily="18" charset="-120"/>
              </a:rPr>
              <a:t>y'</a:t>
            </a:r>
            <a:endParaRPr lang="zh-TW" altLang="en-US" dirty="0">
              <a:solidFill>
                <a:srgbClr val="FF5B5B"/>
              </a:solidFill>
              <a:ea typeface="新細明體" panose="02020500000000000000" pitchFamily="18" charset="-120"/>
            </a:endParaRPr>
          </a:p>
        </p:txBody>
      </p:sp>
      <p:sp>
        <p:nvSpPr>
          <p:cNvPr id="77" name="弧形 76"/>
          <p:cNvSpPr/>
          <p:nvPr/>
        </p:nvSpPr>
        <p:spPr bwMode="auto">
          <a:xfrm rot="21391476">
            <a:off x="7299106" y="3742305"/>
            <a:ext cx="914400" cy="914400"/>
          </a:xfrm>
          <a:prstGeom prst="arc">
            <a:avLst>
              <a:gd name="adj1" fmla="val 17681177"/>
              <a:gd name="adj2" fmla="val 1677946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8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518654"/>
              </p:ext>
            </p:extLst>
          </p:nvPr>
        </p:nvGraphicFramePr>
        <p:xfrm>
          <a:off x="8163665" y="3769851"/>
          <a:ext cx="548795" cy="27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7" name="Equation" r:id="rId12" imgW="368280" imgH="177480" progId="Equation.DSMT4">
                  <p:embed/>
                </p:oleObj>
              </mc:Choice>
              <mc:Fallback>
                <p:oleObj name="Equation" r:id="rId12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3665" y="3769851"/>
                        <a:ext cx="548795" cy="270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菱形 3"/>
          <p:cNvSpPr/>
          <p:nvPr/>
        </p:nvSpPr>
        <p:spPr bwMode="auto">
          <a:xfrm rot="768439">
            <a:off x="6620325" y="3137684"/>
            <a:ext cx="818216" cy="1230621"/>
          </a:xfrm>
          <a:prstGeom prst="diamond">
            <a:avLst/>
          </a:prstGeom>
          <a:noFill/>
          <a:ln w="28575" cap="flat" cmpd="sng" algn="ctr">
            <a:solidFill>
              <a:srgbClr val="FF0066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Line 41"/>
          <p:cNvSpPr>
            <a:spLocks noChangeAspect="1" noChangeShapeType="1"/>
          </p:cNvSpPr>
          <p:nvPr/>
        </p:nvSpPr>
        <p:spPr bwMode="auto">
          <a:xfrm rot="3429099" flipH="1">
            <a:off x="6396216" y="3716593"/>
            <a:ext cx="0" cy="18802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6" name="Line 46"/>
          <p:cNvSpPr>
            <a:spLocks noChangeAspect="1" noChangeShapeType="1"/>
          </p:cNvSpPr>
          <p:nvPr/>
        </p:nvSpPr>
        <p:spPr bwMode="auto">
          <a:xfrm rot="3360000" flipH="1">
            <a:off x="6879504" y="4510735"/>
            <a:ext cx="248609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7" name="Text Box 50"/>
          <p:cNvSpPr txBox="1">
            <a:spLocks noChangeAspect="1" noChangeArrowheads="1"/>
          </p:cNvSpPr>
          <p:nvPr/>
        </p:nvSpPr>
        <p:spPr bwMode="auto">
          <a:xfrm rot="19715534">
            <a:off x="7409128" y="4135157"/>
            <a:ext cx="798570" cy="40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400" b="1" i="1" dirty="0" err="1" smtClean="0">
                <a:solidFill>
                  <a:srgbClr val="FF0066"/>
                </a:solidFill>
                <a:latin typeface="Symbol" panose="05050102010706020507" pitchFamily="18" charset="2"/>
                <a:ea typeface="新細明體" panose="02020500000000000000" pitchFamily="18" charset="-120"/>
              </a:rPr>
              <a:t>e</a:t>
            </a:r>
            <a:r>
              <a:rPr lang="en-US" altLang="zh-TW" sz="1400" b="1" i="1" baseline="-25000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avg</a:t>
            </a:r>
            <a:r>
              <a:rPr lang="en-US" altLang="zh-TW" sz="1400" b="1" i="1" dirty="0" err="1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dx</a:t>
            </a:r>
            <a:r>
              <a:rPr lang="en-US" altLang="zh-TW" sz="1400" b="1" i="1" dirty="0" smtClean="0">
                <a:solidFill>
                  <a:srgbClr val="FF0066"/>
                </a:solidFill>
                <a:latin typeface="+mj-lt"/>
                <a:ea typeface="新細明體" panose="02020500000000000000" pitchFamily="18" charset="-120"/>
              </a:rPr>
              <a:t>’</a:t>
            </a:r>
            <a:endParaRPr lang="en-US" altLang="zh-TW" sz="1400" b="1" i="1" dirty="0">
              <a:solidFill>
                <a:srgbClr val="FF0066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89" name="弧形 88"/>
          <p:cNvSpPr/>
          <p:nvPr/>
        </p:nvSpPr>
        <p:spPr bwMode="auto">
          <a:xfrm rot="14172262">
            <a:off x="6166736" y="3327213"/>
            <a:ext cx="914400" cy="914400"/>
          </a:xfrm>
          <a:prstGeom prst="arc">
            <a:avLst>
              <a:gd name="adj1" fmla="val 20899290"/>
              <a:gd name="adj2" fmla="val 1080239"/>
            </a:avLst>
          </a:prstGeom>
          <a:noFill/>
          <a:ln w="127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0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857337"/>
              </p:ext>
            </p:extLst>
          </p:nvPr>
        </p:nvGraphicFramePr>
        <p:xfrm>
          <a:off x="6095811" y="2780862"/>
          <a:ext cx="75921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8" name="Equation" r:id="rId14" imgW="533160" imgH="419040" progId="Equation.DSMT4">
                  <p:embed/>
                </p:oleObj>
              </mc:Choice>
              <mc:Fallback>
                <p:oleObj name="Equation" r:id="rId14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811" y="2780862"/>
                        <a:ext cx="759214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480336"/>
              </p:ext>
            </p:extLst>
          </p:nvPr>
        </p:nvGraphicFramePr>
        <p:xfrm>
          <a:off x="7442006" y="2983310"/>
          <a:ext cx="75921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9" name="Equation" r:id="rId16" imgW="533160" imgH="419040" progId="Equation.DSMT4">
                  <p:embed/>
                </p:oleObj>
              </mc:Choice>
              <mc:Fallback>
                <p:oleObj name="Equation" r:id="rId16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006" y="2983310"/>
                        <a:ext cx="759214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弧形 93"/>
          <p:cNvSpPr/>
          <p:nvPr/>
        </p:nvSpPr>
        <p:spPr bwMode="auto">
          <a:xfrm rot="19023424">
            <a:off x="7072326" y="3447790"/>
            <a:ext cx="914400" cy="914400"/>
          </a:xfrm>
          <a:prstGeom prst="arc">
            <a:avLst>
              <a:gd name="adj1" fmla="val 20899290"/>
              <a:gd name="adj2" fmla="val 1080239"/>
            </a:avLst>
          </a:prstGeom>
          <a:noFill/>
          <a:ln w="127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005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71" grpId="0"/>
      <p:bldP spid="72" grpId="0"/>
      <p:bldP spid="74" grpId="0"/>
      <p:bldP spid="75" grpId="0"/>
      <p:bldP spid="76" grpId="0"/>
      <p:bldP spid="77" grpId="0" animBg="1"/>
      <p:bldP spid="4" grpId="0" animBg="1"/>
      <p:bldP spid="85" grpId="0" animBg="1"/>
      <p:bldP spid="86" grpId="0" animBg="1"/>
      <p:bldP spid="87" grpId="0"/>
      <p:bldP spid="89" grpId="0" animBg="1"/>
      <p:bldP spid="9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95AB5B-7BF0-4217-A8D7-6305F528C6D4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53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70659" name="標題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Catalog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of</a:t>
            </a:r>
            <a:br>
              <a:rPr lang="en-US" altLang="zh-TW" smtClean="0">
                <a:ea typeface="新細明體" panose="02020500000000000000" pitchFamily="18" charset="-120"/>
              </a:rPr>
            </a:br>
            <a:r>
              <a:rPr lang="en-US" altLang="zh-TW" smtClean="0">
                <a:ea typeface="新細明體" panose="02020500000000000000" pitchFamily="18" charset="-120"/>
              </a:rPr>
              <a:t>Chap.7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9220" name="內容版面配置區 3"/>
          <p:cNvSpPr>
            <a:spLocks noGrp="1"/>
          </p:cNvSpPr>
          <p:nvPr>
            <p:ph sz="quarter" idx="12"/>
          </p:nvPr>
        </p:nvSpPr>
        <p:spPr bwMode="auto">
          <a:xfrm>
            <a:off x="2700338" y="1276350"/>
            <a:ext cx="5399087" cy="2233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stress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平面應力隨座標方向轉換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Principle stress and Maximum shear stress in plane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平面主應力與平面最大剪應力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Stress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平面應力的莫耳圓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Plane strain transformation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平面應變隨座標方向轉換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 smtClean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Mohr’s Circle-Plane Strain</a:t>
            </a:r>
          </a:p>
          <a:p>
            <a:pPr marL="0" indent="0" algn="ctr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zh-TW" altLang="en-US" sz="1800" baseline="48000" smtClean="0">
                <a:solidFill>
                  <a:srgbClr val="2222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平面應變的莫耳圓</a:t>
            </a:r>
            <a:endParaRPr lang="en-US" altLang="zh-TW" sz="1800" baseline="48000" smtClean="0">
              <a:solidFill>
                <a:srgbClr val="22226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>
            <a:spLocks noChangeArrowheads="1"/>
          </p:cNvSpPr>
          <p:nvPr/>
        </p:nvSpPr>
        <p:spPr bwMode="auto">
          <a:xfrm>
            <a:off x="2781300" y="3687763"/>
            <a:ext cx="5327650" cy="615950"/>
          </a:xfrm>
          <a:prstGeom prst="roundRect">
            <a:avLst>
              <a:gd name="adj" fmla="val 26815"/>
            </a:avLst>
          </a:prstGeom>
          <a:noFill/>
          <a:ln w="76200" algn="ctr">
            <a:solidFill>
              <a:srgbClr val="D1D1F0">
                <a:alpha val="4117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88975" y="3471863"/>
            <a:ext cx="1398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5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當一組梁的位知數超過平衡方程式所能解時，為靜不定，需要加入其他條件求解。</a:t>
            </a:r>
            <a:endParaRPr lang="en-US" altLang="zh-TW" sz="1000" b="1" dirty="0" smtClean="0">
              <a:solidFill>
                <a:schemeClr val="accent5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54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耳圓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的定義。橫軸為正向應變，縱軸為剪應變，圓上每一點都代表物體某角度斜面的力分布。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Mohr’s Circle 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84854"/>
              </p:ext>
            </p:extLst>
          </p:nvPr>
        </p:nvGraphicFramePr>
        <p:xfrm>
          <a:off x="5481638" y="2997200"/>
          <a:ext cx="10414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2" name="Equation" r:id="rId4" imgW="876240" imgH="419040" progId="Equation.DSMT4">
                  <p:embed/>
                </p:oleObj>
              </mc:Choice>
              <mc:Fallback>
                <p:oleObj name="Equation" r:id="rId4" imgW="87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2997200"/>
                        <a:ext cx="10414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圓角矩形 20"/>
          <p:cNvSpPr>
            <a:spLocks noChangeArrowheads="1"/>
          </p:cNvSpPr>
          <p:nvPr/>
        </p:nvSpPr>
        <p:spPr bwMode="auto">
          <a:xfrm>
            <a:off x="3599891" y="863847"/>
            <a:ext cx="3384377" cy="828675"/>
          </a:xfrm>
          <a:prstGeom prst="roundRect">
            <a:avLst>
              <a:gd name="adj" fmla="val 30417"/>
            </a:avLst>
          </a:prstGeom>
          <a:noFill/>
          <a:ln w="28575" algn="ctr">
            <a:solidFill>
              <a:srgbClr val="CCFF99"/>
            </a:solidFill>
            <a:round/>
            <a:headEnd/>
            <a:tailEnd/>
          </a:ln>
          <a:effectLst>
            <a:glow rad="139700">
              <a:srgbClr val="CCFF99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cxnSp>
        <p:nvCxnSpPr>
          <p:cNvPr id="5" name="直線單箭頭接點 4"/>
          <p:cNvCxnSpPr>
            <a:cxnSpLocks noChangeShapeType="1"/>
          </p:cNvCxnSpPr>
          <p:nvPr/>
        </p:nvCxnSpPr>
        <p:spPr bwMode="auto">
          <a:xfrm>
            <a:off x="5001071" y="1887711"/>
            <a:ext cx="0" cy="147637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線單箭頭接點 27"/>
          <p:cNvCxnSpPr>
            <a:cxnSpLocks noChangeShapeType="1"/>
          </p:cNvCxnSpPr>
          <p:nvPr/>
        </p:nvCxnSpPr>
        <p:spPr bwMode="auto">
          <a:xfrm rot="-5400000">
            <a:off x="6620322" y="916161"/>
            <a:ext cx="0" cy="3743325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橢圓 5"/>
          <p:cNvSpPr>
            <a:spLocks noChangeArrowheads="1"/>
          </p:cNvSpPr>
          <p:nvPr/>
        </p:nvSpPr>
        <p:spPr bwMode="auto">
          <a:xfrm>
            <a:off x="5828159" y="1816274"/>
            <a:ext cx="1981200" cy="197961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93819"/>
              </p:ext>
            </p:extLst>
          </p:nvPr>
        </p:nvGraphicFramePr>
        <p:xfrm>
          <a:off x="8407846" y="2825830"/>
          <a:ext cx="2841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3" name="Equation" r:id="rId6" imgW="114120" imgH="126720" progId="Equation.DSMT4">
                  <p:embed/>
                </p:oleObj>
              </mc:Choice>
              <mc:Fallback>
                <p:oleObj name="Equation" r:id="rId6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7846" y="2825830"/>
                        <a:ext cx="28416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246677"/>
              </p:ext>
            </p:extLst>
          </p:nvPr>
        </p:nvGraphicFramePr>
        <p:xfrm>
          <a:off x="4688308" y="2939348"/>
          <a:ext cx="274201" cy="64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4" name="Equation" r:id="rId8" imgW="164880" imgH="393480" progId="Equation.DSMT4">
                  <p:embed/>
                </p:oleObj>
              </mc:Choice>
              <mc:Fallback>
                <p:oleObj name="Equation" r:id="rId8" imgW="164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308" y="2939348"/>
                        <a:ext cx="274201" cy="64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單箭頭接點 8"/>
          <p:cNvCxnSpPr>
            <a:cxnSpLocks noChangeShapeType="1"/>
          </p:cNvCxnSpPr>
          <p:nvPr/>
        </p:nvCxnSpPr>
        <p:spPr bwMode="auto">
          <a:xfrm flipV="1">
            <a:off x="6840984" y="2208386"/>
            <a:ext cx="752475" cy="596900"/>
          </a:xfrm>
          <a:prstGeom prst="straightConnector1">
            <a:avLst/>
          </a:prstGeom>
          <a:noFill/>
          <a:ln w="19050" algn="ctr">
            <a:solidFill>
              <a:srgbClr val="3333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664771" y="2417936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51" name="直線接點 50"/>
          <p:cNvCxnSpPr/>
          <p:nvPr/>
        </p:nvCxnSpPr>
        <p:spPr bwMode="auto">
          <a:xfrm rot="5400000" flipH="1">
            <a:off x="7286898" y="2734422"/>
            <a:ext cx="61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53" name="直線接點 52"/>
          <p:cNvCxnSpPr/>
          <p:nvPr/>
        </p:nvCxnSpPr>
        <p:spPr bwMode="auto">
          <a:xfrm rot="5400000" flipH="1">
            <a:off x="7358898" y="2518390"/>
            <a:ext cx="46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60306"/>
              </p:ext>
            </p:extLst>
          </p:nvPr>
        </p:nvGraphicFramePr>
        <p:xfrm>
          <a:off x="7882383" y="2329036"/>
          <a:ext cx="502677" cy="43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5" name="Equation" r:id="rId10" imgW="279360" imgH="241200" progId="Equation.DSMT4">
                  <p:embed/>
                </p:oleObj>
              </mc:Choice>
              <mc:Fallback>
                <p:oleObj name="Equation" r:id="rId10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383" y="2329036"/>
                        <a:ext cx="502677" cy="433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物件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579146"/>
              </p:ext>
            </p:extLst>
          </p:nvPr>
        </p:nvGraphicFramePr>
        <p:xfrm>
          <a:off x="6931025" y="3006725"/>
          <a:ext cx="577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6" name="Equation" r:id="rId12" imgW="482400" imgH="419040" progId="Equation.DSMT4">
                  <p:embed/>
                </p:oleObj>
              </mc:Choice>
              <mc:Fallback>
                <p:oleObj name="Equation" r:id="rId12" imgW="482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3006725"/>
                        <a:ext cx="5778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接點 20"/>
          <p:cNvCxnSpPr>
            <a:cxnSpLocks noChangeShapeType="1"/>
          </p:cNvCxnSpPr>
          <p:nvPr/>
        </p:nvCxnSpPr>
        <p:spPr bwMode="auto">
          <a:xfrm flipV="1">
            <a:off x="7593459" y="2463974"/>
            <a:ext cx="325437" cy="0"/>
          </a:xfrm>
          <a:prstGeom prst="line">
            <a:avLst/>
          </a:prstGeom>
          <a:noFill/>
          <a:ln w="9525" algn="ctr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線接點 55"/>
          <p:cNvCxnSpPr/>
          <p:nvPr/>
        </p:nvCxnSpPr>
        <p:spPr bwMode="auto">
          <a:xfrm flipH="1">
            <a:off x="5000610" y="2140322"/>
            <a:ext cx="25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graphicFrame>
        <p:nvGraphicFramePr>
          <p:cNvPr id="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415882"/>
              </p:ext>
            </p:extLst>
          </p:nvPr>
        </p:nvGraphicFramePr>
        <p:xfrm>
          <a:off x="5976156" y="2163762"/>
          <a:ext cx="321457" cy="42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7"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156" y="2163762"/>
                        <a:ext cx="321457" cy="422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138507"/>
              </p:ext>
            </p:extLst>
          </p:nvPr>
        </p:nvGraphicFramePr>
        <p:xfrm>
          <a:off x="6490147" y="2230483"/>
          <a:ext cx="596453" cy="28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8" name="Equation" r:id="rId16" imgW="482400" imgH="228600" progId="Equation.DSMT4">
                  <p:embed/>
                </p:oleObj>
              </mc:Choice>
              <mc:Fallback>
                <p:oleObj name="Equation" r:id="rId16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147" y="2230483"/>
                        <a:ext cx="596453" cy="282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02399"/>
              </p:ext>
            </p:extLst>
          </p:nvPr>
        </p:nvGraphicFramePr>
        <p:xfrm>
          <a:off x="7835900" y="1887711"/>
          <a:ext cx="745890" cy="32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9" name="Equation" r:id="rId18" imgW="558720" imgH="241200" progId="Equation.DSMT4">
                  <p:embed/>
                </p:oleObj>
              </mc:Choice>
              <mc:Fallback>
                <p:oleObj name="Equation" r:id="rId18" imgW="558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900" y="1887711"/>
                        <a:ext cx="745890" cy="322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字方塊 60"/>
          <p:cNvSpPr txBox="1">
            <a:spLocks noChangeArrowheads="1"/>
          </p:cNvSpPr>
          <p:nvPr/>
        </p:nvSpPr>
        <p:spPr bwMode="auto">
          <a:xfrm>
            <a:off x="7615684" y="1892474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63" name="文字方塊 62"/>
          <p:cNvSpPr txBox="1">
            <a:spLocks noChangeArrowheads="1"/>
          </p:cNvSpPr>
          <p:nvPr/>
        </p:nvSpPr>
        <p:spPr bwMode="auto">
          <a:xfrm>
            <a:off x="7131496" y="2417936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0070C0"/>
                </a:solidFill>
                <a:ea typeface="新細明體" panose="02020500000000000000" pitchFamily="18" charset="-120"/>
              </a:rPr>
              <a:t>R</a:t>
            </a:r>
            <a:endParaRPr lang="zh-TW" altLang="en-US" b="1">
              <a:solidFill>
                <a:srgbClr val="0070C0"/>
              </a:solidFill>
              <a:ea typeface="新細明體" panose="02020500000000000000" pitchFamily="18" charset="-120"/>
            </a:endParaRPr>
          </a:p>
        </p:txBody>
      </p:sp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2195513" y="1419225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莫耳圓半徑</a:t>
            </a:r>
          </a:p>
        </p:txBody>
      </p:sp>
      <p:graphicFrame>
        <p:nvGraphicFramePr>
          <p:cNvPr id="6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90098"/>
              </p:ext>
            </p:extLst>
          </p:nvPr>
        </p:nvGraphicFramePr>
        <p:xfrm>
          <a:off x="2379663" y="2811463"/>
          <a:ext cx="1074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0" name="Equation" r:id="rId20" imgW="634680" imgH="241200" progId="Equation.DSMT4">
                  <p:embed/>
                </p:oleObj>
              </mc:Choice>
              <mc:Fallback>
                <p:oleObj name="Equation" r:id="rId20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2811463"/>
                        <a:ext cx="1074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文字方塊 65"/>
          <p:cNvSpPr txBox="1">
            <a:spLocks noChangeArrowheads="1"/>
          </p:cNvSpPr>
          <p:nvPr/>
        </p:nvSpPr>
        <p:spPr bwMode="auto">
          <a:xfrm>
            <a:off x="2182813" y="2540000"/>
            <a:ext cx="1081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莫耳圓圓心</a:t>
            </a:r>
          </a:p>
        </p:txBody>
      </p:sp>
      <p:sp>
        <p:nvSpPr>
          <p:cNvPr id="67" name="文字方塊 66"/>
          <p:cNvSpPr txBox="1">
            <a:spLocks noChangeArrowheads="1"/>
          </p:cNvSpPr>
          <p:nvPr/>
        </p:nvSpPr>
        <p:spPr bwMode="auto">
          <a:xfrm>
            <a:off x="2179638" y="3351213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主應力代表位置</a:t>
            </a:r>
          </a:p>
        </p:txBody>
      </p:sp>
      <p:sp>
        <p:nvSpPr>
          <p:cNvPr id="68" name="文字方塊 67"/>
          <p:cNvSpPr txBox="1">
            <a:spLocks noChangeArrowheads="1"/>
          </p:cNvSpPr>
          <p:nvPr/>
        </p:nvSpPr>
        <p:spPr bwMode="auto">
          <a:xfrm>
            <a:off x="7782371" y="2752899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>
                <a:solidFill>
                  <a:srgbClr val="333300"/>
                </a:solidFill>
                <a:ea typeface="新細明體" panose="02020500000000000000" pitchFamily="18" charset="-120"/>
              </a:rPr>
              <a:t>B</a:t>
            </a:r>
            <a:endParaRPr lang="zh-TW" altLang="en-US" b="1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39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694467"/>
              </p:ext>
            </p:extLst>
          </p:nvPr>
        </p:nvGraphicFramePr>
        <p:xfrm>
          <a:off x="2188381" y="3723878"/>
          <a:ext cx="37877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1" name="Equation" r:id="rId22" imgW="2869920" imgH="583920" progId="Equation.DSMT4">
                  <p:embed/>
                </p:oleObj>
              </mc:Choice>
              <mc:Fallback>
                <p:oleObj name="Equation" r:id="rId22" imgW="28699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381" y="3723878"/>
                        <a:ext cx="378777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434171"/>
              </p:ext>
            </p:extLst>
          </p:nvPr>
        </p:nvGraphicFramePr>
        <p:xfrm>
          <a:off x="2291492" y="4413260"/>
          <a:ext cx="1308399" cy="358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2" name="Equation" r:id="rId24" imgW="838080" imgH="228600" progId="Equation.DSMT4">
                  <p:embed/>
                </p:oleObj>
              </mc:Choice>
              <mc:Fallback>
                <p:oleObj name="Equation" r:id="rId24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492" y="4413260"/>
                        <a:ext cx="1308399" cy="358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870084"/>
              </p:ext>
            </p:extLst>
          </p:nvPr>
        </p:nvGraphicFramePr>
        <p:xfrm>
          <a:off x="3646488" y="4402138"/>
          <a:ext cx="11826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3" name="Equation" r:id="rId26" imgW="850680" imgH="228600" progId="Equation.DSMT4">
                  <p:embed/>
                </p:oleObj>
              </mc:Choice>
              <mc:Fallback>
                <p:oleObj name="Equation" r:id="rId26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4402138"/>
                        <a:ext cx="11826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09876"/>
              </p:ext>
            </p:extLst>
          </p:nvPr>
        </p:nvGraphicFramePr>
        <p:xfrm>
          <a:off x="5033963" y="4408488"/>
          <a:ext cx="1844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4" name="Equation" r:id="rId28" imgW="1143000" imgH="228600" progId="Equation.DSMT4">
                  <p:embed/>
                </p:oleObj>
              </mc:Choice>
              <mc:Fallback>
                <p:oleObj name="Equation" r:id="rId28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4408488"/>
                        <a:ext cx="1844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接點 43"/>
          <p:cNvCxnSpPr/>
          <p:nvPr/>
        </p:nvCxnSpPr>
        <p:spPr bwMode="auto">
          <a:xfrm flipH="1">
            <a:off x="5000610" y="2932410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47" name="直線接點 46"/>
          <p:cNvCxnSpPr/>
          <p:nvPr/>
        </p:nvCxnSpPr>
        <p:spPr bwMode="auto">
          <a:xfrm flipH="1">
            <a:off x="6872938" y="2932410"/>
            <a:ext cx="68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48" name="直線接點 47"/>
          <p:cNvCxnSpPr/>
          <p:nvPr/>
        </p:nvCxnSpPr>
        <p:spPr bwMode="auto">
          <a:xfrm rot="5400000" flipH="1">
            <a:off x="6728814" y="2937760"/>
            <a:ext cx="21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5530651" y="2500362"/>
            <a:ext cx="35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D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240823"/>
              </p:ext>
            </p:extLst>
          </p:nvPr>
        </p:nvGraphicFramePr>
        <p:xfrm>
          <a:off x="3891262" y="851890"/>
          <a:ext cx="2631475" cy="85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5" name="Equation" r:id="rId30" imgW="1562040" imgH="507960" progId="Equation.DSMT4">
                  <p:embed/>
                </p:oleObj>
              </mc:Choice>
              <mc:Fallback>
                <p:oleObj name="Equation" r:id="rId30" imgW="15620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262" y="851890"/>
                        <a:ext cx="2631475" cy="8557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123451"/>
              </p:ext>
            </p:extLst>
          </p:nvPr>
        </p:nvGraphicFramePr>
        <p:xfrm>
          <a:off x="2250160" y="1737892"/>
          <a:ext cx="2373678" cy="782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6" name="Equation" r:id="rId32" imgW="3124080" imgH="965160" progId="Equation.3">
                  <p:embed/>
                </p:oleObj>
              </mc:Choice>
              <mc:Fallback>
                <p:oleObj name="Equation" r:id="rId32" imgW="31240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160" y="1737892"/>
                        <a:ext cx="2373678" cy="7827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5295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61" grpId="0"/>
      <p:bldP spid="63" grpId="0"/>
      <p:bldP spid="64" grpId="0"/>
      <p:bldP spid="66" grpId="0"/>
      <p:bldP spid="67" grpId="0"/>
      <p:bldP spid="68" grpId="0"/>
      <p:bldP spid="4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55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應變計的運用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Rosettes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38388" y="933287"/>
            <a:ext cx="615884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indent="-227013" eaLnBrk="1" hangingPunct="1">
              <a:spcBef>
                <a:spcPts val="3600"/>
              </a:spcBef>
              <a:buFontTx/>
              <a:buChar char="•"/>
            </a:pPr>
            <a:r>
              <a:rPr lang="en-US" altLang="zh-TW" sz="1600" dirty="0">
                <a:solidFill>
                  <a:srgbClr val="FF0066"/>
                </a:solidFill>
                <a:latin typeface="Arial" charset="0"/>
                <a:ea typeface="新細明體" charset="-120"/>
              </a:rPr>
              <a:t>Strain </a:t>
            </a:r>
            <a:r>
              <a:rPr lang="en-US" altLang="zh-TW" sz="1600" dirty="0" smtClean="0">
                <a:solidFill>
                  <a:srgbClr val="FF0066"/>
                </a:solidFill>
                <a:latin typeface="Arial" charset="0"/>
                <a:ea typeface="新細明體" charset="-120"/>
              </a:rPr>
              <a:t>gauge</a:t>
            </a:r>
            <a:r>
              <a:rPr lang="zh-TW" altLang="en-US" sz="1600" dirty="0" smtClean="0">
                <a:solidFill>
                  <a:srgbClr val="FF0066"/>
                </a:solidFill>
                <a:latin typeface="Arial" charset="0"/>
                <a:ea typeface="新細明體" charset="-120"/>
              </a:rPr>
              <a:t> </a:t>
            </a:r>
            <a:r>
              <a:rPr lang="zh-TW" altLang="en-US" sz="1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應變計</a:t>
            </a:r>
            <a:r>
              <a:rPr lang="en-US" altLang="zh-TW" sz="1600" dirty="0" smtClean="0">
                <a:solidFill>
                  <a:srgbClr val="FF0066"/>
                </a:solidFill>
                <a:latin typeface="Arial" charset="0"/>
                <a:ea typeface="新細明體" charset="-120"/>
              </a:rPr>
              <a:t> </a:t>
            </a:r>
            <a:r>
              <a:rPr lang="en-US" altLang="zh-TW" sz="1600" dirty="0">
                <a:latin typeface="Arial" charset="0"/>
                <a:ea typeface="新細明體" charset="-120"/>
              </a:rPr>
              <a:t>indicate </a:t>
            </a:r>
            <a:r>
              <a:rPr lang="en-US" altLang="zh-TW" sz="1600" dirty="0">
                <a:solidFill>
                  <a:srgbClr val="FF0066"/>
                </a:solidFill>
                <a:latin typeface="Arial" charset="0"/>
                <a:ea typeface="新細明體" charset="-120"/>
              </a:rPr>
              <a:t>normal strain</a:t>
            </a:r>
            <a:r>
              <a:rPr lang="en-US" altLang="zh-TW" sz="1600" dirty="0">
                <a:solidFill>
                  <a:srgbClr val="009900"/>
                </a:solidFill>
                <a:latin typeface="Arial" charset="0"/>
                <a:ea typeface="新細明體" charset="-120"/>
              </a:rPr>
              <a:t> </a:t>
            </a:r>
            <a:r>
              <a:rPr lang="en-US" altLang="zh-TW" sz="1600" dirty="0">
                <a:latin typeface="Arial" charset="0"/>
                <a:ea typeface="新細明體" charset="-120"/>
              </a:rPr>
              <a:t>on the </a:t>
            </a:r>
            <a:r>
              <a:rPr lang="en-US" altLang="zh-TW" sz="1600" dirty="0" smtClean="0">
                <a:latin typeface="Arial" charset="0"/>
                <a:ea typeface="新細明體" charset="-120"/>
              </a:rPr>
              <a:t>plane</a:t>
            </a:r>
            <a:r>
              <a:rPr lang="zh-TW" altLang="en-US" sz="1600" dirty="0" smtClean="0">
                <a:latin typeface="Arial" charset="0"/>
                <a:ea typeface="新細明體" charset="-120"/>
              </a:rPr>
              <a:t>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平面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8987" eaLnBrk="1" hangingPunct="1">
              <a:spcBef>
                <a:spcPts val="1200"/>
              </a:spcBef>
            </a:pPr>
            <a:r>
              <a:rPr lang="zh-TW" altLang="en-US" sz="1600" b="1" dirty="0" smtClean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上</a:t>
            </a:r>
            <a:r>
              <a:rPr lang="zh-TW" altLang="en-US" sz="1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</a:t>
            </a:r>
            <a:r>
              <a:rPr lang="en-US" altLang="zh-TW" sz="1600" dirty="0" smtClean="0">
                <a:latin typeface="Arial" charset="0"/>
                <a:ea typeface="新細明體" charset="-120"/>
              </a:rPr>
              <a:t>through electrical-resistance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電阻</a:t>
            </a:r>
            <a:r>
              <a:rPr lang="en-US" altLang="zh-TW" sz="1600" dirty="0" smtClean="0">
                <a:latin typeface="Arial" charset="0"/>
                <a:ea typeface="新細明體" charset="-120"/>
              </a:rPr>
              <a:t>.</a:t>
            </a:r>
            <a:endParaRPr lang="en-US" altLang="zh-TW" sz="1600" dirty="0">
              <a:latin typeface="Arial" charset="0"/>
              <a:ea typeface="新細明體" charset="-120"/>
            </a:endParaRPr>
          </a:p>
          <a:p>
            <a:pPr marL="396000" indent="-227013" eaLnBrk="1" hangingPunct="1">
              <a:spcBef>
                <a:spcPts val="1800"/>
              </a:spcBef>
              <a:buFontTx/>
              <a:buChar char="•"/>
            </a:pPr>
            <a:r>
              <a:rPr lang="en-US" altLang="zh-TW" sz="1600" dirty="0">
                <a:solidFill>
                  <a:srgbClr val="FF0066"/>
                </a:solidFill>
                <a:latin typeface="Arial" charset="0"/>
                <a:ea typeface="新細明體" charset="-120"/>
              </a:rPr>
              <a:t>Strain rosette </a:t>
            </a:r>
            <a:r>
              <a:rPr lang="en-US" altLang="zh-TW" sz="1600" dirty="0">
                <a:latin typeface="Arial" charset="0"/>
                <a:ea typeface="新細明體" charset="-120"/>
              </a:rPr>
              <a:t>→</a:t>
            </a:r>
            <a:r>
              <a:rPr lang="en-US" altLang="zh-TW" sz="1600" dirty="0" smtClean="0">
                <a:latin typeface="Arial" charset="0"/>
                <a:ea typeface="新細明體" charset="-120"/>
              </a:rPr>
              <a:t> </a:t>
            </a:r>
            <a:r>
              <a:rPr lang="en-US" altLang="zh-TW" sz="1600" dirty="0">
                <a:latin typeface="Arial" charset="0"/>
                <a:ea typeface="新細明體" charset="-120"/>
              </a:rPr>
              <a:t>three electrical-resistance gauges</a:t>
            </a:r>
            <a:r>
              <a:rPr lang="en-US" altLang="zh-TW" sz="1600" dirty="0" smtClean="0">
                <a:latin typeface="Arial" charset="0"/>
                <a:ea typeface="新細明體" charset="-120"/>
              </a:rPr>
              <a:t>.</a:t>
            </a:r>
            <a:endParaRPr lang="en-US" altLang="zh-TW" sz="1600" dirty="0">
              <a:latin typeface="Arial" charset="0"/>
              <a:ea typeface="新細明體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311860" y="2369850"/>
            <a:ext cx="3040219" cy="2218124"/>
            <a:chOff x="2338388" y="2417878"/>
            <a:chExt cx="3040219" cy="2218124"/>
          </a:xfrm>
        </p:grpSpPr>
        <p:pic>
          <p:nvPicPr>
            <p:cNvPr id="42" name="Picture 12" descr="bee59355_077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57919" l="1875" r="97500">
                          <a14:foregroundMark x1="12500" y1="55354" x2="12500" y2="55354"/>
                          <a14:foregroundMark x1="18750" y1="51885" x2="18750" y2="51885"/>
                          <a14:foregroundMark x1="23750" y1="46757" x2="23750" y2="46757"/>
                          <a14:foregroundMark x1="27656" y1="44796" x2="27656" y2="44796"/>
                          <a14:foregroundMark x1="78438" y1="8597" x2="78438" y2="8597"/>
                          <a14:foregroundMark x1="72500" y1="13122" x2="72500" y2="13122"/>
                          <a14:foregroundMark x1="82031" y1="5430" x2="82031" y2="5430"/>
                          <a14:foregroundMark x1="69531" y1="14630" x2="69531" y2="14630"/>
                          <a14:foregroundMark x1="74688" y1="11463" x2="74688" y2="11463"/>
                          <a14:foregroundMark x1="88594" y1="3922" x2="88594" y2="3922"/>
                          <a14:foregroundMark x1="84688" y1="3167" x2="84688" y2="3167"/>
                          <a14:foregroundMark x1="21406" y1="49020" x2="21406" y2="49020"/>
                          <a14:foregroundMark x1="11875" y1="55053" x2="11875" y2="55053"/>
                        </a14:backgroundRemoval>
                      </a14:imgEffect>
                    </a14:imgLayer>
                  </a14:imgProps>
                </a:ext>
              </a:extLst>
            </a:blip>
            <a:srcRect l="14879" r="14978" b="40338"/>
            <a:stretch/>
          </p:blipFill>
          <p:spPr bwMode="auto">
            <a:xfrm>
              <a:off x="2663788" y="2542090"/>
              <a:ext cx="2376265" cy="2093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文字方塊 2"/>
            <p:cNvSpPr txBox="1"/>
            <p:nvPr/>
          </p:nvSpPr>
          <p:spPr>
            <a:xfrm>
              <a:off x="5040053" y="241787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2338388" y="421060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B</a:t>
              </a:r>
              <a:endParaRPr lang="zh-TW" altLang="en-US" dirty="0"/>
            </a:p>
          </p:txBody>
        </p:sp>
      </p:grpSp>
      <p:pic>
        <p:nvPicPr>
          <p:cNvPr id="11" name="Picture 7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27" y="4008590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2077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56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應變計的運用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General Strain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Rosettes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912505"/>
              </p:ext>
            </p:extLst>
          </p:nvPr>
        </p:nvGraphicFramePr>
        <p:xfrm>
          <a:off x="2884003" y="882210"/>
          <a:ext cx="5312511" cy="153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6" name="Equation" r:id="rId4" imgW="2666880" imgH="787320" progId="Equation.DSMT4">
                  <p:embed/>
                </p:oleObj>
              </mc:Choice>
              <mc:Fallback>
                <p:oleObj name="Equation" r:id="rId4" imgW="26668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003" y="882210"/>
                        <a:ext cx="5312511" cy="1531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群組 7"/>
          <p:cNvGrpSpPr/>
          <p:nvPr/>
        </p:nvGrpSpPr>
        <p:grpSpPr>
          <a:xfrm rot="2483739">
            <a:off x="5463593" y="2733977"/>
            <a:ext cx="432000" cy="656864"/>
            <a:chOff x="6012160" y="2886639"/>
            <a:chExt cx="432000" cy="656864"/>
          </a:xfrm>
        </p:grpSpPr>
        <p:sp>
          <p:nvSpPr>
            <p:cNvPr id="5" name="矩形 4"/>
            <p:cNvSpPr/>
            <p:nvPr/>
          </p:nvSpPr>
          <p:spPr bwMode="auto">
            <a:xfrm>
              <a:off x="6012160" y="2886639"/>
              <a:ext cx="432000" cy="6568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AFAF"/>
                </a:gs>
                <a:gs pos="100000">
                  <a:srgbClr val="FFAFA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直線接點 6"/>
            <p:cNvCxnSpPr/>
            <p:nvPr/>
          </p:nvCxnSpPr>
          <p:spPr bwMode="auto">
            <a:xfrm>
              <a:off x="6084168" y="3004153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線接點 17"/>
            <p:cNvCxnSpPr/>
            <p:nvPr/>
          </p:nvCxnSpPr>
          <p:spPr bwMode="auto">
            <a:xfrm>
              <a:off x="6156176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直線接點 18"/>
            <p:cNvCxnSpPr/>
            <p:nvPr/>
          </p:nvCxnSpPr>
          <p:spPr bwMode="auto">
            <a:xfrm>
              <a:off x="6228184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直線接點 19"/>
            <p:cNvCxnSpPr/>
            <p:nvPr/>
          </p:nvCxnSpPr>
          <p:spPr bwMode="auto">
            <a:xfrm>
              <a:off x="6300192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直線接點 20"/>
            <p:cNvCxnSpPr/>
            <p:nvPr/>
          </p:nvCxnSpPr>
          <p:spPr bwMode="auto">
            <a:xfrm>
              <a:off x="6372200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" name="直線接點 10"/>
          <p:cNvCxnSpPr>
            <a:cxnSpLocks noChangeShapeType="1"/>
          </p:cNvCxnSpPr>
          <p:nvPr/>
        </p:nvCxnSpPr>
        <p:spPr bwMode="auto">
          <a:xfrm>
            <a:off x="5099335" y="3800701"/>
            <a:ext cx="15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文字方塊 13"/>
          <p:cNvSpPr txBox="1">
            <a:spLocks noChangeArrowheads="1"/>
          </p:cNvSpPr>
          <p:nvPr/>
        </p:nvSpPr>
        <p:spPr bwMode="auto">
          <a:xfrm>
            <a:off x="6605112" y="3579862"/>
            <a:ext cx="300120" cy="3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>
                <a:ea typeface="新細明體" panose="02020500000000000000" pitchFamily="18" charset="-120"/>
              </a:rPr>
              <a:t>x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cxnSp>
        <p:nvCxnSpPr>
          <p:cNvPr id="10" name="直線接點 9"/>
          <p:cNvCxnSpPr>
            <a:stCxn id="5" idx="2"/>
          </p:cNvCxnSpPr>
          <p:nvPr/>
        </p:nvCxnSpPr>
        <p:spPr bwMode="auto">
          <a:xfrm flipH="1">
            <a:off x="5099335" y="3308786"/>
            <a:ext cx="363081" cy="479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接點 26"/>
          <p:cNvCxnSpPr/>
          <p:nvPr/>
        </p:nvCxnSpPr>
        <p:spPr bwMode="auto">
          <a:xfrm flipH="1" flipV="1">
            <a:off x="4724317" y="3316826"/>
            <a:ext cx="363081" cy="4790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群組 27"/>
          <p:cNvGrpSpPr/>
          <p:nvPr/>
        </p:nvGrpSpPr>
        <p:grpSpPr>
          <a:xfrm rot="8371323" flipH="1" flipV="1">
            <a:off x="4310831" y="2753376"/>
            <a:ext cx="432000" cy="656864"/>
            <a:chOff x="6012160" y="2886639"/>
            <a:chExt cx="432000" cy="656864"/>
          </a:xfrm>
        </p:grpSpPr>
        <p:sp>
          <p:nvSpPr>
            <p:cNvPr id="29" name="矩形 28"/>
            <p:cNvSpPr/>
            <p:nvPr/>
          </p:nvSpPr>
          <p:spPr bwMode="auto">
            <a:xfrm>
              <a:off x="6012160" y="2886639"/>
              <a:ext cx="432000" cy="6568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AFAF"/>
                </a:gs>
                <a:gs pos="100000">
                  <a:srgbClr val="FFAFA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直線接點 29"/>
            <p:cNvCxnSpPr/>
            <p:nvPr/>
          </p:nvCxnSpPr>
          <p:spPr bwMode="auto">
            <a:xfrm>
              <a:off x="6084168" y="3004153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線接點 30"/>
            <p:cNvCxnSpPr/>
            <p:nvPr/>
          </p:nvCxnSpPr>
          <p:spPr bwMode="auto">
            <a:xfrm>
              <a:off x="6156176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接點 31"/>
            <p:cNvCxnSpPr/>
            <p:nvPr/>
          </p:nvCxnSpPr>
          <p:spPr bwMode="auto">
            <a:xfrm>
              <a:off x="6228184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直線接點 32"/>
            <p:cNvCxnSpPr/>
            <p:nvPr/>
          </p:nvCxnSpPr>
          <p:spPr bwMode="auto">
            <a:xfrm>
              <a:off x="6300192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直線接點 33"/>
            <p:cNvCxnSpPr/>
            <p:nvPr/>
          </p:nvCxnSpPr>
          <p:spPr bwMode="auto">
            <a:xfrm>
              <a:off x="6372200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" name="直線接點 34"/>
          <p:cNvCxnSpPr/>
          <p:nvPr/>
        </p:nvCxnSpPr>
        <p:spPr bwMode="auto">
          <a:xfrm flipH="1">
            <a:off x="4553190" y="3802073"/>
            <a:ext cx="540177" cy="3979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群組 38"/>
          <p:cNvGrpSpPr/>
          <p:nvPr/>
        </p:nvGrpSpPr>
        <p:grpSpPr>
          <a:xfrm rot="3100518" flipH="1" flipV="1">
            <a:off x="4207544" y="3988642"/>
            <a:ext cx="432000" cy="656864"/>
            <a:chOff x="6012160" y="2886639"/>
            <a:chExt cx="432000" cy="656864"/>
          </a:xfrm>
        </p:grpSpPr>
        <p:sp>
          <p:nvSpPr>
            <p:cNvPr id="40" name="矩形 39"/>
            <p:cNvSpPr/>
            <p:nvPr/>
          </p:nvSpPr>
          <p:spPr bwMode="auto">
            <a:xfrm>
              <a:off x="6012160" y="2886639"/>
              <a:ext cx="432000" cy="6568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rgbClr val="FFAFAF"/>
                </a:gs>
                <a:gs pos="100000">
                  <a:srgbClr val="FFAFA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直線接點 40"/>
            <p:cNvCxnSpPr/>
            <p:nvPr/>
          </p:nvCxnSpPr>
          <p:spPr bwMode="auto">
            <a:xfrm>
              <a:off x="6084168" y="3004153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直線接點 42"/>
            <p:cNvCxnSpPr/>
            <p:nvPr/>
          </p:nvCxnSpPr>
          <p:spPr bwMode="auto">
            <a:xfrm>
              <a:off x="6156176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直線接點 43"/>
            <p:cNvCxnSpPr/>
            <p:nvPr/>
          </p:nvCxnSpPr>
          <p:spPr bwMode="auto">
            <a:xfrm>
              <a:off x="6228184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線接點 45"/>
            <p:cNvCxnSpPr/>
            <p:nvPr/>
          </p:nvCxnSpPr>
          <p:spPr bwMode="auto">
            <a:xfrm>
              <a:off x="6300192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線接點 46"/>
            <p:cNvCxnSpPr/>
            <p:nvPr/>
          </p:nvCxnSpPr>
          <p:spPr bwMode="auto">
            <a:xfrm>
              <a:off x="6372200" y="3003798"/>
              <a:ext cx="0" cy="5037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弧形 51"/>
          <p:cNvSpPr>
            <a:spLocks noChangeAspect="1"/>
          </p:cNvSpPr>
          <p:nvPr/>
        </p:nvSpPr>
        <p:spPr bwMode="auto">
          <a:xfrm>
            <a:off x="4752509" y="3423673"/>
            <a:ext cx="792000" cy="792000"/>
          </a:xfrm>
          <a:prstGeom prst="arc">
            <a:avLst>
              <a:gd name="adj1" fmla="val 9134410"/>
              <a:gd name="adj2" fmla="val 0"/>
            </a:avLst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弧形 52"/>
          <p:cNvSpPr>
            <a:spLocks noChangeAspect="1"/>
          </p:cNvSpPr>
          <p:nvPr/>
        </p:nvSpPr>
        <p:spPr bwMode="auto">
          <a:xfrm>
            <a:off x="4860096" y="3507922"/>
            <a:ext cx="576000" cy="576000"/>
          </a:xfrm>
          <a:prstGeom prst="arc">
            <a:avLst>
              <a:gd name="adj1" fmla="val 13496745"/>
              <a:gd name="adj2" fmla="val 0"/>
            </a:avLst>
          </a:prstGeom>
          <a:noFill/>
          <a:ln w="9525" cap="flat" cmpd="sng" algn="ctr">
            <a:solidFill>
              <a:srgbClr val="009900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弧形 53"/>
          <p:cNvSpPr>
            <a:spLocks noChangeAspect="1"/>
          </p:cNvSpPr>
          <p:nvPr/>
        </p:nvSpPr>
        <p:spPr bwMode="auto">
          <a:xfrm>
            <a:off x="4932088" y="3579862"/>
            <a:ext cx="432000" cy="432000"/>
          </a:xfrm>
          <a:prstGeom prst="arc">
            <a:avLst>
              <a:gd name="adj1" fmla="val 17691649"/>
              <a:gd name="adj2" fmla="val 0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163836"/>
              </p:ext>
            </p:extLst>
          </p:nvPr>
        </p:nvGraphicFramePr>
        <p:xfrm>
          <a:off x="5264018" y="3809239"/>
          <a:ext cx="287370" cy="397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7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4018" y="3809239"/>
                        <a:ext cx="287370" cy="397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物件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605646"/>
              </p:ext>
            </p:extLst>
          </p:nvPr>
        </p:nvGraphicFramePr>
        <p:xfrm>
          <a:off x="5018024" y="3023561"/>
          <a:ext cx="2651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8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18024" y="3023561"/>
                        <a:ext cx="2651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物件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63731"/>
              </p:ext>
            </p:extLst>
          </p:nvPr>
        </p:nvGraphicFramePr>
        <p:xfrm>
          <a:off x="4405214" y="3464380"/>
          <a:ext cx="2651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49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05214" y="3464380"/>
                        <a:ext cx="2651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線單箭頭接點 25"/>
          <p:cNvCxnSpPr/>
          <p:nvPr/>
        </p:nvCxnSpPr>
        <p:spPr bwMode="auto">
          <a:xfrm flipV="1">
            <a:off x="5724128" y="2673200"/>
            <a:ext cx="297992" cy="3246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線單箭頭接點 56"/>
          <p:cNvCxnSpPr/>
          <p:nvPr/>
        </p:nvCxnSpPr>
        <p:spPr bwMode="auto">
          <a:xfrm flipH="1" flipV="1">
            <a:off x="4158543" y="2676097"/>
            <a:ext cx="266687" cy="3038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線單箭頭接點 58"/>
          <p:cNvCxnSpPr/>
          <p:nvPr/>
        </p:nvCxnSpPr>
        <p:spPr bwMode="auto">
          <a:xfrm flipH="1">
            <a:off x="3976736" y="4419825"/>
            <a:ext cx="303648" cy="2394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0" name="物件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647102"/>
              </p:ext>
            </p:extLst>
          </p:nvPr>
        </p:nvGraphicFramePr>
        <p:xfrm>
          <a:off x="6136691" y="2472612"/>
          <a:ext cx="330485" cy="4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0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36691" y="2472612"/>
                        <a:ext cx="330485" cy="45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物件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85789"/>
              </p:ext>
            </p:extLst>
          </p:nvPr>
        </p:nvGraphicFramePr>
        <p:xfrm>
          <a:off x="3617023" y="4351622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1" name="Equation" r:id="rId14" imgW="152280" imgH="228600" progId="Equation.DSMT4">
                  <p:embed/>
                </p:oleObj>
              </mc:Choice>
              <mc:Fallback>
                <p:oleObj name="Equation" r:id="rId14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17023" y="4351622"/>
                        <a:ext cx="30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物件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662909"/>
              </p:ext>
            </p:extLst>
          </p:nvPr>
        </p:nvGraphicFramePr>
        <p:xfrm>
          <a:off x="3777770" y="2469828"/>
          <a:ext cx="330485" cy="4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2"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77770" y="2469828"/>
                        <a:ext cx="330485" cy="45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7382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2" grpId="0" animBg="1"/>
      <p:bldP spid="53" grpId="0" animBg="1"/>
      <p:bldP spid="5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57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應變計的運用，夾</a:t>
            </a:r>
            <a:r>
              <a:rPr lang="en-US" altLang="zh-TW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度角。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Special Angle Strain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Rosettes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514268" y="2509623"/>
            <a:ext cx="2659335" cy="2123488"/>
            <a:chOff x="2339312" y="846138"/>
            <a:chExt cx="2659335" cy="2123488"/>
          </a:xfrm>
        </p:grpSpPr>
        <p:cxnSp>
          <p:nvCxnSpPr>
            <p:cNvPr id="23" name="直線接點 10"/>
            <p:cNvCxnSpPr>
              <a:cxnSpLocks noChangeShapeType="1"/>
            </p:cNvCxnSpPr>
            <p:nvPr/>
          </p:nvCxnSpPr>
          <p:spPr bwMode="auto">
            <a:xfrm>
              <a:off x="2852834" y="2718460"/>
              <a:ext cx="154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弧形 53"/>
            <p:cNvSpPr>
              <a:spLocks noChangeAspect="1"/>
            </p:cNvSpPr>
            <p:nvPr/>
          </p:nvSpPr>
          <p:spPr bwMode="auto">
            <a:xfrm>
              <a:off x="2685587" y="2497621"/>
              <a:ext cx="432000" cy="432000"/>
            </a:xfrm>
            <a:prstGeom prst="arc">
              <a:avLst>
                <a:gd name="adj1" fmla="val 17691649"/>
                <a:gd name="adj2" fmla="val 0"/>
              </a:avLst>
            </a:prstGeom>
            <a:noFill/>
            <a:ln w="9525" cap="flat" cmpd="sng" algn="ctr">
              <a:solidFill>
                <a:srgbClr val="FF0066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2" name="物件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4297175"/>
                </p:ext>
              </p:extLst>
            </p:nvPr>
          </p:nvGraphicFramePr>
          <p:xfrm>
            <a:off x="3179128" y="2376438"/>
            <a:ext cx="420688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84" name="Equation" r:id="rId4" imgW="241200" imgH="203040" progId="Equation.DSMT4">
                    <p:embed/>
                  </p:oleObj>
                </mc:Choice>
                <mc:Fallback>
                  <p:oleObj name="Equation" r:id="rId4" imgW="2412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79128" y="2376438"/>
                          <a:ext cx="420688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群組 3"/>
            <p:cNvGrpSpPr/>
            <p:nvPr/>
          </p:nvGrpSpPr>
          <p:grpSpPr>
            <a:xfrm rot="217739">
              <a:off x="2896217" y="1576548"/>
              <a:ext cx="959735" cy="1136983"/>
              <a:chOff x="3770606" y="1311609"/>
              <a:chExt cx="959735" cy="1136983"/>
            </a:xfrm>
          </p:grpSpPr>
          <p:grpSp>
            <p:nvGrpSpPr>
              <p:cNvPr id="3" name="群組 2"/>
              <p:cNvGrpSpPr/>
              <p:nvPr/>
            </p:nvGrpSpPr>
            <p:grpSpPr>
              <a:xfrm>
                <a:off x="3770606" y="1372386"/>
                <a:ext cx="833208" cy="1076206"/>
                <a:chOff x="3770606" y="1372386"/>
                <a:chExt cx="833208" cy="1076206"/>
              </a:xfrm>
            </p:grpSpPr>
            <p:grpSp>
              <p:nvGrpSpPr>
                <p:cNvPr id="8" name="群組 7"/>
                <p:cNvGrpSpPr/>
                <p:nvPr/>
              </p:nvGrpSpPr>
              <p:grpSpPr>
                <a:xfrm rot="2483739">
                  <a:off x="4171814" y="1372386"/>
                  <a:ext cx="432000" cy="656864"/>
                  <a:chOff x="6012160" y="2886639"/>
                  <a:chExt cx="432000" cy="656864"/>
                </a:xfrm>
              </p:grpSpPr>
              <p:sp>
                <p:nvSpPr>
                  <p:cNvPr id="5" name="矩形 4"/>
                  <p:cNvSpPr/>
                  <p:nvPr/>
                </p:nvSpPr>
                <p:spPr bwMode="auto">
                  <a:xfrm>
                    <a:off x="6012160" y="2886639"/>
                    <a:ext cx="432000" cy="656864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50000">
                        <a:srgbClr val="FFAFAF"/>
                      </a:gs>
                      <a:gs pos="100000">
                        <a:srgbClr val="FFAFAF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9525" cap="flat" cmpd="sng" algn="ctr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7" name="直線接點 6"/>
                  <p:cNvCxnSpPr/>
                  <p:nvPr/>
                </p:nvCxnSpPr>
                <p:spPr bwMode="auto">
                  <a:xfrm>
                    <a:off x="6084168" y="3004153"/>
                    <a:ext cx="0" cy="50370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" name="直線接點 17"/>
                  <p:cNvCxnSpPr/>
                  <p:nvPr/>
                </p:nvCxnSpPr>
                <p:spPr bwMode="auto">
                  <a:xfrm>
                    <a:off x="6156176" y="3003798"/>
                    <a:ext cx="0" cy="50370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9" name="直線接點 18"/>
                  <p:cNvCxnSpPr/>
                  <p:nvPr/>
                </p:nvCxnSpPr>
                <p:spPr bwMode="auto">
                  <a:xfrm>
                    <a:off x="6228184" y="3003798"/>
                    <a:ext cx="0" cy="50370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0" name="直線接點 19"/>
                  <p:cNvCxnSpPr/>
                  <p:nvPr/>
                </p:nvCxnSpPr>
                <p:spPr bwMode="auto">
                  <a:xfrm>
                    <a:off x="6300192" y="3003798"/>
                    <a:ext cx="0" cy="50370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直線接點 20"/>
                  <p:cNvCxnSpPr/>
                  <p:nvPr/>
                </p:nvCxnSpPr>
                <p:spPr bwMode="auto">
                  <a:xfrm>
                    <a:off x="6372200" y="3003798"/>
                    <a:ext cx="0" cy="50370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3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10" name="直線接點 9"/>
                <p:cNvCxnSpPr/>
                <p:nvPr/>
              </p:nvCxnSpPr>
              <p:spPr bwMode="auto">
                <a:xfrm flipH="1">
                  <a:off x="3770606" y="1969532"/>
                  <a:ext cx="396000" cy="47906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26" name="直線單箭頭接點 25"/>
              <p:cNvCxnSpPr/>
              <p:nvPr/>
            </p:nvCxnSpPr>
            <p:spPr bwMode="auto">
              <a:xfrm flipV="1">
                <a:off x="4432349" y="1311609"/>
                <a:ext cx="297992" cy="324699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" name="群組 1"/>
            <p:cNvGrpSpPr/>
            <p:nvPr/>
          </p:nvGrpSpPr>
          <p:grpSpPr>
            <a:xfrm rot="2388233">
              <a:off x="2339312" y="1361757"/>
              <a:ext cx="764102" cy="1188468"/>
              <a:chOff x="2866764" y="1314506"/>
              <a:chExt cx="764102" cy="1188468"/>
            </a:xfrm>
          </p:grpSpPr>
          <p:cxnSp>
            <p:nvCxnSpPr>
              <p:cNvPr id="27" name="直線接點 26"/>
              <p:cNvCxnSpPr/>
              <p:nvPr/>
            </p:nvCxnSpPr>
            <p:spPr bwMode="auto">
              <a:xfrm rot="19211767" flipH="1" flipV="1">
                <a:off x="3630837" y="1883434"/>
                <a:ext cx="29" cy="6195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8" name="群組 27"/>
              <p:cNvGrpSpPr/>
              <p:nvPr/>
            </p:nvGrpSpPr>
            <p:grpSpPr>
              <a:xfrm rot="8371323" flipH="1" flipV="1">
                <a:off x="3019052" y="1391786"/>
                <a:ext cx="432000" cy="656864"/>
                <a:chOff x="6012159" y="2886639"/>
                <a:chExt cx="432000" cy="656864"/>
              </a:xfrm>
            </p:grpSpPr>
            <p:sp>
              <p:nvSpPr>
                <p:cNvPr id="29" name="矩形 28"/>
                <p:cNvSpPr/>
                <p:nvPr/>
              </p:nvSpPr>
              <p:spPr bwMode="auto">
                <a:xfrm rot="40444">
                  <a:off x="6012159" y="2886639"/>
                  <a:ext cx="432000" cy="65686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rgbClr val="FFAFAF"/>
                    </a:gs>
                    <a:gs pos="100000">
                      <a:srgbClr val="FFAFA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0" name="直線接點 29"/>
                <p:cNvCxnSpPr/>
                <p:nvPr/>
              </p:nvCxnSpPr>
              <p:spPr bwMode="auto">
                <a:xfrm>
                  <a:off x="6084168" y="3004153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" name="直線接點 30"/>
                <p:cNvCxnSpPr/>
                <p:nvPr/>
              </p:nvCxnSpPr>
              <p:spPr bwMode="auto">
                <a:xfrm>
                  <a:off x="6156176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2" name="直線接點 31"/>
                <p:cNvCxnSpPr/>
                <p:nvPr/>
              </p:nvCxnSpPr>
              <p:spPr bwMode="auto">
                <a:xfrm>
                  <a:off x="6228184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直線接點 32"/>
                <p:cNvCxnSpPr/>
                <p:nvPr/>
              </p:nvCxnSpPr>
              <p:spPr bwMode="auto">
                <a:xfrm>
                  <a:off x="6300192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4" name="直線接點 33"/>
                <p:cNvCxnSpPr/>
                <p:nvPr/>
              </p:nvCxnSpPr>
              <p:spPr bwMode="auto">
                <a:xfrm>
                  <a:off x="6372200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7" name="直線單箭頭接點 56"/>
              <p:cNvCxnSpPr/>
              <p:nvPr/>
            </p:nvCxnSpPr>
            <p:spPr bwMode="auto">
              <a:xfrm flipH="1" flipV="1">
                <a:off x="2866764" y="1314506"/>
                <a:ext cx="266687" cy="30389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" name="群組 5"/>
            <p:cNvGrpSpPr/>
            <p:nvPr/>
          </p:nvGrpSpPr>
          <p:grpSpPr>
            <a:xfrm rot="13124637">
              <a:off x="3733762" y="2411388"/>
              <a:ext cx="775240" cy="558238"/>
              <a:chOff x="2684957" y="2739483"/>
              <a:chExt cx="775240" cy="558238"/>
            </a:xfrm>
          </p:grpSpPr>
          <p:grpSp>
            <p:nvGrpSpPr>
              <p:cNvPr id="39" name="群組 38"/>
              <p:cNvGrpSpPr/>
              <p:nvPr/>
            </p:nvGrpSpPr>
            <p:grpSpPr>
              <a:xfrm rot="3100518" flipH="1" flipV="1">
                <a:off x="2915765" y="2627051"/>
                <a:ext cx="432000" cy="656864"/>
                <a:chOff x="6012160" y="2886639"/>
                <a:chExt cx="432000" cy="656864"/>
              </a:xfrm>
            </p:grpSpPr>
            <p:sp>
              <p:nvSpPr>
                <p:cNvPr id="40" name="矩形 39"/>
                <p:cNvSpPr/>
                <p:nvPr/>
              </p:nvSpPr>
              <p:spPr bwMode="auto">
                <a:xfrm>
                  <a:off x="6012160" y="2886639"/>
                  <a:ext cx="432000" cy="65686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rgbClr val="FFAFAF"/>
                    </a:gs>
                    <a:gs pos="100000">
                      <a:srgbClr val="FFAFA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41" name="直線接點 40"/>
                <p:cNvCxnSpPr/>
                <p:nvPr/>
              </p:nvCxnSpPr>
              <p:spPr bwMode="auto">
                <a:xfrm>
                  <a:off x="6084168" y="3004153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3" name="直線接點 42"/>
                <p:cNvCxnSpPr/>
                <p:nvPr/>
              </p:nvCxnSpPr>
              <p:spPr bwMode="auto">
                <a:xfrm>
                  <a:off x="6156176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4" name="直線接點 43"/>
                <p:cNvCxnSpPr/>
                <p:nvPr/>
              </p:nvCxnSpPr>
              <p:spPr bwMode="auto">
                <a:xfrm>
                  <a:off x="6228184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直線接點 45"/>
                <p:cNvCxnSpPr/>
                <p:nvPr/>
              </p:nvCxnSpPr>
              <p:spPr bwMode="auto">
                <a:xfrm>
                  <a:off x="6300192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7" name="直線接點 46"/>
                <p:cNvCxnSpPr/>
                <p:nvPr/>
              </p:nvCxnSpPr>
              <p:spPr bwMode="auto">
                <a:xfrm>
                  <a:off x="6372200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9" name="直線單箭頭接點 58"/>
              <p:cNvCxnSpPr/>
              <p:nvPr/>
            </p:nvCxnSpPr>
            <p:spPr bwMode="auto">
              <a:xfrm flipH="1">
                <a:off x="2684957" y="3058234"/>
                <a:ext cx="303648" cy="2394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aphicFrame>
          <p:nvGraphicFramePr>
            <p:cNvPr id="60" name="物件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44962"/>
                </p:ext>
              </p:extLst>
            </p:nvPr>
          </p:nvGraphicFramePr>
          <p:xfrm>
            <a:off x="4668162" y="2500065"/>
            <a:ext cx="330485" cy="457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85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68162" y="2500065"/>
                          <a:ext cx="330485" cy="457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物件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5917323"/>
                </p:ext>
              </p:extLst>
            </p:nvPr>
          </p:nvGraphicFramePr>
          <p:xfrm>
            <a:off x="2613597" y="846138"/>
            <a:ext cx="304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86" name="Equation" r:id="rId8" imgW="152280" imgH="228600" progId="Equation.DSMT4">
                    <p:embed/>
                  </p:oleObj>
                </mc:Choice>
                <mc:Fallback>
                  <p:oleObj name="Equation" r:id="rId8" imgW="152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13597" y="846138"/>
                          <a:ext cx="304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物件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1803849"/>
                </p:ext>
              </p:extLst>
            </p:nvPr>
          </p:nvGraphicFramePr>
          <p:xfrm>
            <a:off x="4012552" y="1318588"/>
            <a:ext cx="330485" cy="457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87" name="Equation" r:id="rId10" imgW="164880" imgH="228600" progId="Equation.DSMT4">
                    <p:embed/>
                  </p:oleObj>
                </mc:Choice>
                <mc:Fallback>
                  <p:oleObj name="Equation" r:id="rId10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012552" y="1318588"/>
                          <a:ext cx="330485" cy="4575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弧形 48"/>
            <p:cNvSpPr>
              <a:spLocks noChangeAspect="1"/>
            </p:cNvSpPr>
            <p:nvPr/>
          </p:nvSpPr>
          <p:spPr bwMode="auto">
            <a:xfrm rot="19252822">
              <a:off x="2665367" y="2403245"/>
              <a:ext cx="432000" cy="432000"/>
            </a:xfrm>
            <a:prstGeom prst="arc">
              <a:avLst>
                <a:gd name="adj1" fmla="val 17691649"/>
                <a:gd name="adj2" fmla="val 0"/>
              </a:avLst>
            </a:prstGeom>
            <a:noFill/>
            <a:ln w="9525" cap="flat" cmpd="sng" algn="ctr">
              <a:solidFill>
                <a:srgbClr val="FF0066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0" name="物件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7152391"/>
                </p:ext>
              </p:extLst>
            </p:nvPr>
          </p:nvGraphicFramePr>
          <p:xfrm>
            <a:off x="2348662" y="2094361"/>
            <a:ext cx="420688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88" name="Equation" r:id="rId12" imgW="241200" imgH="203040" progId="Equation.DSMT4">
                    <p:embed/>
                  </p:oleObj>
                </mc:Choice>
                <mc:Fallback>
                  <p:oleObj name="Equation" r:id="rId12" imgW="2412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48662" y="2094361"/>
                          <a:ext cx="420688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321179"/>
              </p:ext>
            </p:extLst>
          </p:nvPr>
        </p:nvGraphicFramePr>
        <p:xfrm>
          <a:off x="5548861" y="2857703"/>
          <a:ext cx="2425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9" name="Equation" r:id="rId13" imgW="2425680" imgH="1371600" progId="Equation.3">
                  <p:embed/>
                </p:oleObj>
              </mc:Choice>
              <mc:Fallback>
                <p:oleObj name="Equation" r:id="rId13" imgW="24256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861" y="2857703"/>
                        <a:ext cx="24257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28542"/>
              </p:ext>
            </p:extLst>
          </p:nvPr>
        </p:nvGraphicFramePr>
        <p:xfrm>
          <a:off x="2707223" y="962583"/>
          <a:ext cx="55149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0" name="Equation" r:id="rId15" imgW="2768400" imgH="787320" progId="Equation.DSMT4">
                  <p:embed/>
                </p:oleObj>
              </mc:Choice>
              <mc:Fallback>
                <p:oleObj name="Equation" r:id="rId15" imgW="27684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223" y="962583"/>
                        <a:ext cx="5514975" cy="1530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線接點 14"/>
          <p:cNvCxnSpPr/>
          <p:nvPr/>
        </p:nvCxnSpPr>
        <p:spPr bwMode="auto">
          <a:xfrm>
            <a:off x="4420886" y="1203598"/>
            <a:ext cx="324745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線接點 64"/>
          <p:cNvCxnSpPr/>
          <p:nvPr/>
        </p:nvCxnSpPr>
        <p:spPr bwMode="auto">
          <a:xfrm>
            <a:off x="6048400" y="2247714"/>
            <a:ext cx="212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線接點 65"/>
          <p:cNvCxnSpPr/>
          <p:nvPr/>
        </p:nvCxnSpPr>
        <p:spPr bwMode="auto">
          <a:xfrm>
            <a:off x="3347992" y="2247714"/>
            <a:ext cx="115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文字方塊 15"/>
          <p:cNvSpPr txBox="1"/>
          <p:nvPr/>
        </p:nvSpPr>
        <p:spPr>
          <a:xfrm>
            <a:off x="3594394" y="1509296"/>
            <a:ext cx="1013610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0.5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5107829" y="1543092"/>
            <a:ext cx="882063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0.5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6669368" y="1562408"/>
            <a:ext cx="1566582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0.5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107828" y="2033455"/>
            <a:ext cx="910389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1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3630287" y="1019546"/>
            <a:ext cx="910389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1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594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58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應變計的運用，夾</a:t>
            </a:r>
            <a:r>
              <a:rPr lang="en-US" altLang="zh-TW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度角。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Special Angle Strain 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Rosettes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cxnSp>
        <p:nvCxnSpPr>
          <p:cNvPr id="23" name="直線接點 10"/>
          <p:cNvCxnSpPr>
            <a:cxnSpLocks noChangeShapeType="1"/>
          </p:cNvCxnSpPr>
          <p:nvPr/>
        </p:nvCxnSpPr>
        <p:spPr bwMode="auto">
          <a:xfrm>
            <a:off x="3548105" y="4364959"/>
            <a:ext cx="15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弧形 53"/>
          <p:cNvSpPr>
            <a:spLocks noChangeAspect="1"/>
          </p:cNvSpPr>
          <p:nvPr/>
        </p:nvSpPr>
        <p:spPr bwMode="auto">
          <a:xfrm>
            <a:off x="3380858" y="4144120"/>
            <a:ext cx="432000" cy="432000"/>
          </a:xfrm>
          <a:prstGeom prst="arc">
            <a:avLst>
              <a:gd name="adj1" fmla="val 16898529"/>
              <a:gd name="adj2" fmla="val 0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942847"/>
              </p:ext>
            </p:extLst>
          </p:nvPr>
        </p:nvGraphicFramePr>
        <p:xfrm>
          <a:off x="3874399" y="4022937"/>
          <a:ext cx="4206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7" name="Equation" r:id="rId4" imgW="241200" imgH="203040" progId="Equation.DSMT4">
                  <p:embed/>
                </p:oleObj>
              </mc:Choice>
              <mc:Fallback>
                <p:oleObj name="Equation" r:id="rId4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4399" y="4022937"/>
                        <a:ext cx="42068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3512604" y="3190854"/>
            <a:ext cx="959735" cy="1136983"/>
            <a:chOff x="3770606" y="1311609"/>
            <a:chExt cx="959735" cy="1136983"/>
          </a:xfrm>
        </p:grpSpPr>
        <p:grpSp>
          <p:nvGrpSpPr>
            <p:cNvPr id="3" name="群組 2"/>
            <p:cNvGrpSpPr/>
            <p:nvPr/>
          </p:nvGrpSpPr>
          <p:grpSpPr>
            <a:xfrm>
              <a:off x="3770606" y="1372386"/>
              <a:ext cx="833208" cy="1076206"/>
              <a:chOff x="3770606" y="1372386"/>
              <a:chExt cx="833208" cy="1076206"/>
            </a:xfrm>
          </p:grpSpPr>
          <p:grpSp>
            <p:nvGrpSpPr>
              <p:cNvPr id="8" name="群組 7"/>
              <p:cNvGrpSpPr/>
              <p:nvPr/>
            </p:nvGrpSpPr>
            <p:grpSpPr>
              <a:xfrm rot="2483739">
                <a:off x="4171814" y="1372386"/>
                <a:ext cx="432000" cy="656864"/>
                <a:chOff x="6012160" y="2886639"/>
                <a:chExt cx="432000" cy="656864"/>
              </a:xfrm>
            </p:grpSpPr>
            <p:sp>
              <p:nvSpPr>
                <p:cNvPr id="5" name="矩形 4"/>
                <p:cNvSpPr/>
                <p:nvPr/>
              </p:nvSpPr>
              <p:spPr bwMode="auto">
                <a:xfrm>
                  <a:off x="6012160" y="2886639"/>
                  <a:ext cx="432000" cy="65686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rgbClr val="FFAFAF"/>
                    </a:gs>
                    <a:gs pos="100000">
                      <a:srgbClr val="FFAFA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" name="直線接點 6"/>
                <p:cNvCxnSpPr/>
                <p:nvPr/>
              </p:nvCxnSpPr>
              <p:spPr bwMode="auto">
                <a:xfrm>
                  <a:off x="6084168" y="3004153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直線接點 17"/>
                <p:cNvCxnSpPr/>
                <p:nvPr/>
              </p:nvCxnSpPr>
              <p:spPr bwMode="auto">
                <a:xfrm>
                  <a:off x="6156176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直線接點 18"/>
                <p:cNvCxnSpPr/>
                <p:nvPr/>
              </p:nvCxnSpPr>
              <p:spPr bwMode="auto">
                <a:xfrm>
                  <a:off x="6228184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直線接點 19"/>
                <p:cNvCxnSpPr/>
                <p:nvPr/>
              </p:nvCxnSpPr>
              <p:spPr bwMode="auto">
                <a:xfrm>
                  <a:off x="6300192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直線接點 20"/>
                <p:cNvCxnSpPr/>
                <p:nvPr/>
              </p:nvCxnSpPr>
              <p:spPr bwMode="auto">
                <a:xfrm>
                  <a:off x="6372200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3770606" y="1969532"/>
                <a:ext cx="396000" cy="4790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6" name="直線單箭頭接點 25"/>
            <p:cNvCxnSpPr/>
            <p:nvPr/>
          </p:nvCxnSpPr>
          <p:spPr bwMode="auto">
            <a:xfrm flipV="1">
              <a:off x="4432349" y="1311609"/>
              <a:ext cx="297992" cy="3246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群組 1"/>
          <p:cNvGrpSpPr/>
          <p:nvPr/>
        </p:nvGrpSpPr>
        <p:grpSpPr>
          <a:xfrm rot="219725">
            <a:off x="2609922" y="3203543"/>
            <a:ext cx="764102" cy="1188468"/>
            <a:chOff x="2866764" y="1314506"/>
            <a:chExt cx="764102" cy="1188468"/>
          </a:xfrm>
        </p:grpSpPr>
        <p:cxnSp>
          <p:nvCxnSpPr>
            <p:cNvPr id="27" name="直線接點 26"/>
            <p:cNvCxnSpPr/>
            <p:nvPr/>
          </p:nvCxnSpPr>
          <p:spPr bwMode="auto">
            <a:xfrm rot="19211767" flipH="1" flipV="1">
              <a:off x="3630837" y="1883434"/>
              <a:ext cx="29" cy="619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群組 27"/>
            <p:cNvGrpSpPr/>
            <p:nvPr/>
          </p:nvGrpSpPr>
          <p:grpSpPr>
            <a:xfrm rot="8371323" flipH="1" flipV="1">
              <a:off x="3019052" y="1391786"/>
              <a:ext cx="432000" cy="656864"/>
              <a:chOff x="6012159" y="2886639"/>
              <a:chExt cx="432000" cy="656864"/>
            </a:xfrm>
          </p:grpSpPr>
          <p:sp>
            <p:nvSpPr>
              <p:cNvPr id="29" name="矩形 28"/>
              <p:cNvSpPr/>
              <p:nvPr/>
            </p:nvSpPr>
            <p:spPr bwMode="auto">
              <a:xfrm rot="40444">
                <a:off x="6012159" y="2886639"/>
                <a:ext cx="432000" cy="6568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FFAFAF"/>
                  </a:gs>
                  <a:gs pos="100000">
                    <a:srgbClr val="FFAFA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>
                <a:off x="6084168" y="3004153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線接點 30"/>
              <p:cNvCxnSpPr/>
              <p:nvPr/>
            </p:nvCxnSpPr>
            <p:spPr bwMode="auto">
              <a:xfrm>
                <a:off x="6156176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直線接點 31"/>
              <p:cNvCxnSpPr/>
              <p:nvPr/>
            </p:nvCxnSpPr>
            <p:spPr bwMode="auto">
              <a:xfrm>
                <a:off x="6228184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線接點 32"/>
              <p:cNvCxnSpPr/>
              <p:nvPr/>
            </p:nvCxnSpPr>
            <p:spPr bwMode="auto">
              <a:xfrm>
                <a:off x="6300192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直線接點 33"/>
              <p:cNvCxnSpPr/>
              <p:nvPr/>
            </p:nvCxnSpPr>
            <p:spPr bwMode="auto">
              <a:xfrm>
                <a:off x="6372200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7" name="直線單箭頭接點 56"/>
            <p:cNvCxnSpPr/>
            <p:nvPr/>
          </p:nvCxnSpPr>
          <p:spPr bwMode="auto">
            <a:xfrm flipH="1" flipV="1">
              <a:off x="2866764" y="1314506"/>
              <a:ext cx="266687" cy="3038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群組 5"/>
          <p:cNvGrpSpPr/>
          <p:nvPr/>
        </p:nvGrpSpPr>
        <p:grpSpPr>
          <a:xfrm rot="13124637">
            <a:off x="4429033" y="4057887"/>
            <a:ext cx="775240" cy="558238"/>
            <a:chOff x="2684957" y="2739483"/>
            <a:chExt cx="775240" cy="558238"/>
          </a:xfrm>
        </p:grpSpPr>
        <p:grpSp>
          <p:nvGrpSpPr>
            <p:cNvPr id="39" name="群組 38"/>
            <p:cNvGrpSpPr/>
            <p:nvPr/>
          </p:nvGrpSpPr>
          <p:grpSpPr>
            <a:xfrm rot="3100518" flipH="1" flipV="1">
              <a:off x="2915765" y="2627051"/>
              <a:ext cx="432000" cy="656864"/>
              <a:chOff x="6012160" y="2886639"/>
              <a:chExt cx="432000" cy="656864"/>
            </a:xfrm>
          </p:grpSpPr>
          <p:sp>
            <p:nvSpPr>
              <p:cNvPr id="40" name="矩形 39"/>
              <p:cNvSpPr/>
              <p:nvPr/>
            </p:nvSpPr>
            <p:spPr bwMode="auto">
              <a:xfrm>
                <a:off x="6012160" y="2886639"/>
                <a:ext cx="432000" cy="6568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FFAFAF"/>
                  </a:gs>
                  <a:gs pos="100000">
                    <a:srgbClr val="FFAFA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 bwMode="auto">
              <a:xfrm>
                <a:off x="6084168" y="3004153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直線接點 42"/>
              <p:cNvCxnSpPr/>
              <p:nvPr/>
            </p:nvCxnSpPr>
            <p:spPr bwMode="auto">
              <a:xfrm>
                <a:off x="6156176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直線接點 43"/>
              <p:cNvCxnSpPr/>
              <p:nvPr/>
            </p:nvCxnSpPr>
            <p:spPr bwMode="auto">
              <a:xfrm>
                <a:off x="6228184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直線接點 45"/>
              <p:cNvCxnSpPr/>
              <p:nvPr/>
            </p:nvCxnSpPr>
            <p:spPr bwMode="auto">
              <a:xfrm>
                <a:off x="6300192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線接點 46"/>
              <p:cNvCxnSpPr/>
              <p:nvPr/>
            </p:nvCxnSpPr>
            <p:spPr bwMode="auto">
              <a:xfrm>
                <a:off x="6372200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9" name="直線單箭頭接點 58"/>
            <p:cNvCxnSpPr/>
            <p:nvPr/>
          </p:nvCxnSpPr>
          <p:spPr bwMode="auto">
            <a:xfrm flipH="1">
              <a:off x="2684957" y="3058234"/>
              <a:ext cx="303648" cy="2394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0" name="物件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21178"/>
              </p:ext>
            </p:extLst>
          </p:nvPr>
        </p:nvGraphicFramePr>
        <p:xfrm>
          <a:off x="5363433" y="4146564"/>
          <a:ext cx="330485" cy="4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8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3433" y="4146564"/>
                        <a:ext cx="330485" cy="45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物件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72189"/>
              </p:ext>
            </p:extLst>
          </p:nvPr>
        </p:nvGraphicFramePr>
        <p:xfrm>
          <a:off x="2622141" y="2697765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9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2141" y="2697765"/>
                        <a:ext cx="30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物件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54820"/>
              </p:ext>
            </p:extLst>
          </p:nvPr>
        </p:nvGraphicFramePr>
        <p:xfrm>
          <a:off x="4443383" y="2759425"/>
          <a:ext cx="330485" cy="4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0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43383" y="2759425"/>
                        <a:ext cx="330485" cy="45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弧形 48"/>
          <p:cNvSpPr>
            <a:spLocks noChangeAspect="1"/>
          </p:cNvSpPr>
          <p:nvPr/>
        </p:nvSpPr>
        <p:spPr bwMode="auto">
          <a:xfrm rot="19252822">
            <a:off x="3292995" y="4025326"/>
            <a:ext cx="432000" cy="432000"/>
          </a:xfrm>
          <a:prstGeom prst="arc">
            <a:avLst>
              <a:gd name="adj1" fmla="val 15566880"/>
              <a:gd name="adj2" fmla="val 0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0" name="物件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38748"/>
              </p:ext>
            </p:extLst>
          </p:nvPr>
        </p:nvGraphicFramePr>
        <p:xfrm>
          <a:off x="3373255" y="3684381"/>
          <a:ext cx="4206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1" name="Equation" r:id="rId12" imgW="241200" imgH="203040" progId="Equation.DSMT4">
                  <p:embed/>
                </p:oleObj>
              </mc:Choice>
              <mc:Fallback>
                <p:oleObj name="Equation" r:id="rId12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73255" y="3684381"/>
                        <a:ext cx="42068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26037"/>
              </p:ext>
            </p:extLst>
          </p:nvPr>
        </p:nvGraphicFramePr>
        <p:xfrm>
          <a:off x="2466975" y="962025"/>
          <a:ext cx="59944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2" name="Equation" r:id="rId14" imgW="3009600" imgH="787320" progId="Equation.DSMT4">
                  <p:embed/>
                </p:oleObj>
              </mc:Choice>
              <mc:Fallback>
                <p:oleObj name="Equation" r:id="rId14" imgW="30096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962025"/>
                        <a:ext cx="5994400" cy="1530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線接點 14"/>
          <p:cNvCxnSpPr/>
          <p:nvPr/>
        </p:nvCxnSpPr>
        <p:spPr bwMode="auto">
          <a:xfrm>
            <a:off x="4420886" y="1203598"/>
            <a:ext cx="324745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文字方塊 15"/>
          <p:cNvSpPr txBox="1"/>
          <p:nvPr/>
        </p:nvSpPr>
        <p:spPr>
          <a:xfrm>
            <a:off x="3410393" y="1533447"/>
            <a:ext cx="1013610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0.25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861057" y="1497059"/>
            <a:ext cx="882063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0.75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6425695" y="1530577"/>
            <a:ext cx="1566582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5004048" y="2033455"/>
            <a:ext cx="1014169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0.75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3342837" y="996682"/>
            <a:ext cx="910389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1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664386"/>
              </p:ext>
            </p:extLst>
          </p:nvPr>
        </p:nvGraphicFramePr>
        <p:xfrm>
          <a:off x="6943725" y="1385888"/>
          <a:ext cx="3333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3" name="Equation" r:id="rId16" imgW="266400" imgH="431640" progId="Equation.DSMT4">
                  <p:embed/>
                </p:oleObj>
              </mc:Choice>
              <mc:Fallback>
                <p:oleObj name="Equation" r:id="rId16" imgW="266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43725" y="1385888"/>
                        <a:ext cx="33337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文字方塊 70"/>
          <p:cNvSpPr txBox="1"/>
          <p:nvPr/>
        </p:nvSpPr>
        <p:spPr>
          <a:xfrm>
            <a:off x="3374291" y="2027493"/>
            <a:ext cx="1013610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5B5B"/>
                </a:solidFill>
              </a:rPr>
              <a:t>0.25</a:t>
            </a:r>
            <a:endParaRPr lang="zh-TW" altLang="en-US" b="1" dirty="0">
              <a:solidFill>
                <a:srgbClr val="FF5B5B"/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6660243" y="2050699"/>
            <a:ext cx="1801131" cy="369332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TW" altLang="en-US" b="1" dirty="0">
              <a:solidFill>
                <a:srgbClr val="FF5B5B"/>
              </a:solidFill>
            </a:endParaRPr>
          </a:p>
        </p:txBody>
      </p:sp>
      <p:graphicFrame>
        <p:nvGraphicFramePr>
          <p:cNvPr id="73" name="物件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30617"/>
              </p:ext>
            </p:extLst>
          </p:nvPr>
        </p:nvGraphicFramePr>
        <p:xfrm>
          <a:off x="7382084" y="1924679"/>
          <a:ext cx="3832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4" name="Equation" r:id="rId18" imgW="266400" imgH="431640" progId="Equation.DSMT4">
                  <p:embed/>
                </p:oleObj>
              </mc:Choice>
              <mc:Fallback>
                <p:oleObj name="Equation" r:id="rId18" imgW="266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82084" y="1924679"/>
                        <a:ext cx="383288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673354"/>
              </p:ext>
            </p:extLst>
          </p:nvPr>
        </p:nvGraphicFramePr>
        <p:xfrm>
          <a:off x="6183788" y="2990700"/>
          <a:ext cx="2052162" cy="152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5" name="Equation" r:id="rId20" imgW="2705040" imgH="2006280" progId="Equation.3">
                  <p:embed/>
                </p:oleObj>
              </mc:Choice>
              <mc:Fallback>
                <p:oleObj name="Equation" r:id="rId20" imgW="2705040" imgH="20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788" y="2990700"/>
                        <a:ext cx="2052162" cy="15222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3182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59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應變計的運用，夾</a:t>
            </a:r>
            <a:r>
              <a:rPr lang="en-US" altLang="zh-TW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度角。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Rosettes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cxnSp>
        <p:nvCxnSpPr>
          <p:cNvPr id="23" name="直線接點 10"/>
          <p:cNvCxnSpPr>
            <a:cxnSpLocks noChangeShapeType="1"/>
          </p:cNvCxnSpPr>
          <p:nvPr/>
        </p:nvCxnSpPr>
        <p:spPr bwMode="auto">
          <a:xfrm>
            <a:off x="3578315" y="2078704"/>
            <a:ext cx="15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弧形 53"/>
          <p:cNvSpPr>
            <a:spLocks noChangeAspect="1"/>
          </p:cNvSpPr>
          <p:nvPr/>
        </p:nvSpPr>
        <p:spPr bwMode="auto">
          <a:xfrm>
            <a:off x="3411068" y="1857865"/>
            <a:ext cx="432000" cy="432000"/>
          </a:xfrm>
          <a:prstGeom prst="arc">
            <a:avLst>
              <a:gd name="adj1" fmla="val 16898529"/>
              <a:gd name="adj2" fmla="val 0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40043"/>
              </p:ext>
            </p:extLst>
          </p:nvPr>
        </p:nvGraphicFramePr>
        <p:xfrm>
          <a:off x="3904609" y="1736682"/>
          <a:ext cx="4206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8" name="Equation" r:id="rId4" imgW="241200" imgH="203040" progId="Equation.DSMT4">
                  <p:embed/>
                </p:oleObj>
              </mc:Choice>
              <mc:Fallback>
                <p:oleObj name="Equation" r:id="rId4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4609" y="1736682"/>
                        <a:ext cx="42068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3542814" y="904599"/>
            <a:ext cx="959735" cy="1136983"/>
            <a:chOff x="3770606" y="1311609"/>
            <a:chExt cx="959735" cy="1136983"/>
          </a:xfrm>
        </p:grpSpPr>
        <p:grpSp>
          <p:nvGrpSpPr>
            <p:cNvPr id="3" name="群組 2"/>
            <p:cNvGrpSpPr/>
            <p:nvPr/>
          </p:nvGrpSpPr>
          <p:grpSpPr>
            <a:xfrm>
              <a:off x="3770606" y="1372386"/>
              <a:ext cx="833208" cy="1076206"/>
              <a:chOff x="3770606" y="1372386"/>
              <a:chExt cx="833208" cy="1076206"/>
            </a:xfrm>
          </p:grpSpPr>
          <p:grpSp>
            <p:nvGrpSpPr>
              <p:cNvPr id="8" name="群組 7"/>
              <p:cNvGrpSpPr/>
              <p:nvPr/>
            </p:nvGrpSpPr>
            <p:grpSpPr>
              <a:xfrm rot="2483739">
                <a:off x="4171814" y="1372386"/>
                <a:ext cx="432000" cy="656864"/>
                <a:chOff x="6012160" y="2886639"/>
                <a:chExt cx="432000" cy="656864"/>
              </a:xfrm>
            </p:grpSpPr>
            <p:sp>
              <p:nvSpPr>
                <p:cNvPr id="5" name="矩形 4"/>
                <p:cNvSpPr/>
                <p:nvPr/>
              </p:nvSpPr>
              <p:spPr bwMode="auto">
                <a:xfrm>
                  <a:off x="6012160" y="2886639"/>
                  <a:ext cx="432000" cy="65686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rgbClr val="FFAFAF"/>
                    </a:gs>
                    <a:gs pos="100000">
                      <a:srgbClr val="FFAFA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" name="直線接點 6"/>
                <p:cNvCxnSpPr/>
                <p:nvPr/>
              </p:nvCxnSpPr>
              <p:spPr bwMode="auto">
                <a:xfrm>
                  <a:off x="6084168" y="3004153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直線接點 17"/>
                <p:cNvCxnSpPr/>
                <p:nvPr/>
              </p:nvCxnSpPr>
              <p:spPr bwMode="auto">
                <a:xfrm>
                  <a:off x="6156176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直線接點 18"/>
                <p:cNvCxnSpPr/>
                <p:nvPr/>
              </p:nvCxnSpPr>
              <p:spPr bwMode="auto">
                <a:xfrm>
                  <a:off x="6228184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直線接點 19"/>
                <p:cNvCxnSpPr/>
                <p:nvPr/>
              </p:nvCxnSpPr>
              <p:spPr bwMode="auto">
                <a:xfrm>
                  <a:off x="6300192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直線接點 20"/>
                <p:cNvCxnSpPr/>
                <p:nvPr/>
              </p:nvCxnSpPr>
              <p:spPr bwMode="auto">
                <a:xfrm>
                  <a:off x="6372200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3770606" y="1969532"/>
                <a:ext cx="396000" cy="4790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6" name="直線單箭頭接點 25"/>
            <p:cNvCxnSpPr/>
            <p:nvPr/>
          </p:nvCxnSpPr>
          <p:spPr bwMode="auto">
            <a:xfrm flipV="1">
              <a:off x="4432349" y="1311609"/>
              <a:ext cx="297992" cy="3246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群組 1"/>
          <p:cNvGrpSpPr/>
          <p:nvPr/>
        </p:nvGrpSpPr>
        <p:grpSpPr>
          <a:xfrm rot="219725">
            <a:off x="2640132" y="917288"/>
            <a:ext cx="764102" cy="1188468"/>
            <a:chOff x="2866764" y="1314506"/>
            <a:chExt cx="764102" cy="1188468"/>
          </a:xfrm>
        </p:grpSpPr>
        <p:cxnSp>
          <p:nvCxnSpPr>
            <p:cNvPr id="27" name="直線接點 26"/>
            <p:cNvCxnSpPr/>
            <p:nvPr/>
          </p:nvCxnSpPr>
          <p:spPr bwMode="auto">
            <a:xfrm rot="19211767" flipH="1" flipV="1">
              <a:off x="3630837" y="1883434"/>
              <a:ext cx="29" cy="619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群組 27"/>
            <p:cNvGrpSpPr/>
            <p:nvPr/>
          </p:nvGrpSpPr>
          <p:grpSpPr>
            <a:xfrm rot="8371323" flipH="1" flipV="1">
              <a:off x="3019052" y="1391786"/>
              <a:ext cx="432000" cy="656864"/>
              <a:chOff x="6012159" y="2886639"/>
              <a:chExt cx="432000" cy="656864"/>
            </a:xfrm>
          </p:grpSpPr>
          <p:sp>
            <p:nvSpPr>
              <p:cNvPr id="29" name="矩形 28"/>
              <p:cNvSpPr/>
              <p:nvPr/>
            </p:nvSpPr>
            <p:spPr bwMode="auto">
              <a:xfrm rot="40444">
                <a:off x="6012159" y="2886639"/>
                <a:ext cx="432000" cy="6568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FFAFAF"/>
                  </a:gs>
                  <a:gs pos="100000">
                    <a:srgbClr val="FFAFA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>
                <a:off x="6084168" y="3004153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線接點 30"/>
              <p:cNvCxnSpPr/>
              <p:nvPr/>
            </p:nvCxnSpPr>
            <p:spPr bwMode="auto">
              <a:xfrm>
                <a:off x="6156176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直線接點 31"/>
              <p:cNvCxnSpPr/>
              <p:nvPr/>
            </p:nvCxnSpPr>
            <p:spPr bwMode="auto">
              <a:xfrm>
                <a:off x="6228184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線接點 32"/>
              <p:cNvCxnSpPr/>
              <p:nvPr/>
            </p:nvCxnSpPr>
            <p:spPr bwMode="auto">
              <a:xfrm>
                <a:off x="6300192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直線接點 33"/>
              <p:cNvCxnSpPr/>
              <p:nvPr/>
            </p:nvCxnSpPr>
            <p:spPr bwMode="auto">
              <a:xfrm>
                <a:off x="6372200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7" name="直線單箭頭接點 56"/>
            <p:cNvCxnSpPr/>
            <p:nvPr/>
          </p:nvCxnSpPr>
          <p:spPr bwMode="auto">
            <a:xfrm flipH="1" flipV="1">
              <a:off x="2866764" y="1314506"/>
              <a:ext cx="266687" cy="3038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群組 5"/>
          <p:cNvGrpSpPr/>
          <p:nvPr/>
        </p:nvGrpSpPr>
        <p:grpSpPr>
          <a:xfrm rot="13124637">
            <a:off x="4459243" y="1771632"/>
            <a:ext cx="775240" cy="558238"/>
            <a:chOff x="2684957" y="2739483"/>
            <a:chExt cx="775240" cy="558238"/>
          </a:xfrm>
        </p:grpSpPr>
        <p:grpSp>
          <p:nvGrpSpPr>
            <p:cNvPr id="39" name="群組 38"/>
            <p:cNvGrpSpPr/>
            <p:nvPr/>
          </p:nvGrpSpPr>
          <p:grpSpPr>
            <a:xfrm rot="3100518" flipH="1" flipV="1">
              <a:off x="2915765" y="2627051"/>
              <a:ext cx="432000" cy="656864"/>
              <a:chOff x="6012160" y="2886639"/>
              <a:chExt cx="432000" cy="656864"/>
            </a:xfrm>
          </p:grpSpPr>
          <p:sp>
            <p:nvSpPr>
              <p:cNvPr id="40" name="矩形 39"/>
              <p:cNvSpPr/>
              <p:nvPr/>
            </p:nvSpPr>
            <p:spPr bwMode="auto">
              <a:xfrm>
                <a:off x="6012160" y="2886639"/>
                <a:ext cx="432000" cy="6568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FFAFAF"/>
                  </a:gs>
                  <a:gs pos="100000">
                    <a:srgbClr val="FFAFA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 bwMode="auto">
              <a:xfrm>
                <a:off x="6084168" y="3004153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直線接點 42"/>
              <p:cNvCxnSpPr/>
              <p:nvPr/>
            </p:nvCxnSpPr>
            <p:spPr bwMode="auto">
              <a:xfrm>
                <a:off x="6156176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直線接點 43"/>
              <p:cNvCxnSpPr/>
              <p:nvPr/>
            </p:nvCxnSpPr>
            <p:spPr bwMode="auto">
              <a:xfrm>
                <a:off x="6228184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直線接點 45"/>
              <p:cNvCxnSpPr/>
              <p:nvPr/>
            </p:nvCxnSpPr>
            <p:spPr bwMode="auto">
              <a:xfrm>
                <a:off x="6300192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線接點 46"/>
              <p:cNvCxnSpPr/>
              <p:nvPr/>
            </p:nvCxnSpPr>
            <p:spPr bwMode="auto">
              <a:xfrm>
                <a:off x="6372200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9" name="直線單箭頭接點 58"/>
            <p:cNvCxnSpPr/>
            <p:nvPr/>
          </p:nvCxnSpPr>
          <p:spPr bwMode="auto">
            <a:xfrm flipH="1">
              <a:off x="2684957" y="3058234"/>
              <a:ext cx="303648" cy="2394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0" name="物件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20475"/>
              </p:ext>
            </p:extLst>
          </p:nvPr>
        </p:nvGraphicFramePr>
        <p:xfrm>
          <a:off x="5393643" y="1860309"/>
          <a:ext cx="330485" cy="4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9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3643" y="1860309"/>
                        <a:ext cx="330485" cy="45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物件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45428"/>
              </p:ext>
            </p:extLst>
          </p:nvPr>
        </p:nvGraphicFramePr>
        <p:xfrm>
          <a:off x="2652351" y="41151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0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2351" y="411510"/>
                        <a:ext cx="30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物件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05363"/>
              </p:ext>
            </p:extLst>
          </p:nvPr>
        </p:nvGraphicFramePr>
        <p:xfrm>
          <a:off x="4686654" y="814641"/>
          <a:ext cx="330485" cy="4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1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6654" y="814641"/>
                        <a:ext cx="330485" cy="45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弧形 48"/>
          <p:cNvSpPr>
            <a:spLocks noChangeAspect="1"/>
          </p:cNvSpPr>
          <p:nvPr/>
        </p:nvSpPr>
        <p:spPr bwMode="auto">
          <a:xfrm rot="19252822">
            <a:off x="3323205" y="1739071"/>
            <a:ext cx="432000" cy="432000"/>
          </a:xfrm>
          <a:prstGeom prst="arc">
            <a:avLst>
              <a:gd name="adj1" fmla="val 15566880"/>
              <a:gd name="adj2" fmla="val 0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0" name="物件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92390"/>
              </p:ext>
            </p:extLst>
          </p:nvPr>
        </p:nvGraphicFramePr>
        <p:xfrm>
          <a:off x="3403465" y="1398126"/>
          <a:ext cx="4206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2" name="Equation" r:id="rId12" imgW="241200" imgH="203040" progId="Equation.DSMT4">
                  <p:embed/>
                </p:oleObj>
              </mc:Choice>
              <mc:Fallback>
                <p:oleObj name="Equation" r:id="rId12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03465" y="1398126"/>
                        <a:ext cx="42068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6009055" y="895106"/>
            <a:ext cx="2376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     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a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60(10</a:t>
            </a:r>
            <a:r>
              <a:rPr lang="en-US" altLang="zh-TW" sz="1600" baseline="30000" dirty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     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b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135(10</a:t>
            </a:r>
            <a:r>
              <a:rPr lang="en-US" altLang="zh-TW" sz="1600" baseline="30000" dirty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     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c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=246(10</a:t>
            </a:r>
            <a:r>
              <a:rPr lang="en-US" altLang="zh-TW" sz="1600" baseline="30000" dirty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400" dirty="0" smtClean="0">
                <a:ea typeface="新細明體" charset="-120"/>
                <a:sym typeface="Symbol" pitchFamily="18" charset="2"/>
              </a:rPr>
              <a:t>Determine </a:t>
            </a:r>
            <a:r>
              <a:rPr lang="en-US" altLang="zh-TW" sz="1400" b="1" dirty="0" smtClean="0">
                <a:ea typeface="新細明體" charset="-120"/>
                <a:sym typeface="Symbol" pitchFamily="18" charset="2"/>
              </a:rPr>
              <a:t>in-plane </a:t>
            </a:r>
            <a:r>
              <a:rPr lang="en-US" altLang="zh-TW" sz="1400" b="1" dirty="0">
                <a:ea typeface="新細明體" charset="-120"/>
                <a:sym typeface="Symbol" pitchFamily="18" charset="2"/>
              </a:rPr>
              <a:t>principal strains</a:t>
            </a:r>
            <a:r>
              <a:rPr lang="en-US" altLang="zh-TW" sz="14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400" dirty="0" smtClean="0">
                <a:ea typeface="新細明體" charset="-120"/>
                <a:sym typeface="Symbol" pitchFamily="18" charset="2"/>
              </a:rPr>
              <a:t>and </a:t>
            </a:r>
            <a:r>
              <a:rPr lang="en-US" altLang="zh-TW" sz="1400" dirty="0">
                <a:ea typeface="新細明體" charset="-120"/>
                <a:sym typeface="Symbol" pitchFamily="18" charset="2"/>
              </a:rPr>
              <a:t>the directions</a:t>
            </a:r>
            <a:endParaRPr lang="zh-TW" altLang="en-US" sz="1400" dirty="0"/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2732819" y="2280101"/>
            <a:ext cx="2540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i="1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θ</a:t>
            </a:r>
            <a:r>
              <a:rPr lang="en-US" altLang="zh-TW" sz="1400" i="1" baseline="-25000" dirty="0">
                <a:solidFill>
                  <a:srgbClr val="0000FF"/>
                </a:solidFill>
                <a:ea typeface="新細明體" charset="-120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TW" sz="1400" dirty="0">
                <a:solidFill>
                  <a:srgbClr val="0000FF"/>
                </a:solidFill>
                <a:ea typeface="新細明體" charset="-120"/>
                <a:cs typeface="Times New Roman" pitchFamily="18" charset="0"/>
                <a:sym typeface="Symbol" pitchFamily="18" charset="2"/>
              </a:rPr>
              <a:t> = 0, </a:t>
            </a:r>
            <a:r>
              <a:rPr lang="el-GR" sz="1400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θ</a:t>
            </a:r>
            <a:r>
              <a:rPr lang="en-US" altLang="zh-TW" sz="1400" i="1" baseline="-25000" dirty="0">
                <a:solidFill>
                  <a:srgbClr val="0000FF"/>
                </a:solidFill>
                <a:ea typeface="新細明體" charset="-120"/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zh-TW" sz="1400" dirty="0">
                <a:solidFill>
                  <a:srgbClr val="0000FF"/>
                </a:solidFill>
                <a:ea typeface="新細明體" charset="-120"/>
                <a:cs typeface="Times New Roman" pitchFamily="18" charset="0"/>
                <a:sym typeface="Symbol" pitchFamily="18" charset="2"/>
              </a:rPr>
              <a:t> = 60,  </a:t>
            </a:r>
            <a:r>
              <a:rPr lang="el-GR" sz="1400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θ</a:t>
            </a:r>
            <a:r>
              <a:rPr lang="en-US" altLang="zh-TW" sz="1400" i="1" baseline="-25000" dirty="0">
                <a:solidFill>
                  <a:srgbClr val="0000FF"/>
                </a:solidFill>
                <a:ea typeface="新細明體" charset="-120"/>
                <a:cs typeface="Times New Roman" pitchFamily="18" charset="0"/>
                <a:sym typeface="Symbol" pitchFamily="18" charset="2"/>
              </a:rPr>
              <a:t>c</a:t>
            </a:r>
            <a:r>
              <a:rPr lang="en-US" altLang="zh-TW" sz="1400" dirty="0">
                <a:solidFill>
                  <a:srgbClr val="0000FF"/>
                </a:solidFill>
                <a:ea typeface="新細明體" charset="-120"/>
                <a:cs typeface="Times New Roman" pitchFamily="18" charset="0"/>
                <a:sym typeface="Symbol" pitchFamily="18" charset="2"/>
              </a:rPr>
              <a:t> = 120</a:t>
            </a:r>
          </a:p>
        </p:txBody>
      </p:sp>
      <p:graphicFrame>
        <p:nvGraphicFramePr>
          <p:cNvPr id="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337404"/>
              </p:ext>
            </p:extLst>
          </p:nvPr>
        </p:nvGraphicFramePr>
        <p:xfrm>
          <a:off x="3371146" y="2681339"/>
          <a:ext cx="4893980" cy="1697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3" name="Equation" r:id="rId14" imgW="3809880" imgH="1320480" progId="Equation.DSMT4">
                  <p:embed/>
                </p:oleObj>
              </mc:Choice>
              <mc:Fallback>
                <p:oleObj name="Equation" r:id="rId14" imgW="38098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146" y="2681339"/>
                        <a:ext cx="4893980" cy="16977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951820" y="3008257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方程式</a:t>
            </a:r>
            <a:endParaRPr lang="zh-TW" altLang="en-US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45030"/>
              </p:ext>
            </p:extLst>
          </p:nvPr>
        </p:nvGraphicFramePr>
        <p:xfrm>
          <a:off x="3744202" y="4407954"/>
          <a:ext cx="4809154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4" name="Equation" r:id="rId16" imgW="3466800" imgH="253800" progId="Equation.DSMT4">
                  <p:embed/>
                </p:oleObj>
              </mc:Choice>
              <mc:Fallback>
                <p:oleObj name="Equation" r:id="rId16" imgW="346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202" y="4407954"/>
                        <a:ext cx="4809154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肘形接點 12"/>
          <p:cNvCxnSpPr/>
          <p:nvPr/>
        </p:nvCxnSpPr>
        <p:spPr bwMode="auto">
          <a:xfrm rot="16200000" flipH="1">
            <a:off x="3181632" y="4055041"/>
            <a:ext cx="498267" cy="45299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17343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6AFA88-CB1F-4015-936D-E7C8613D9852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16387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1000" b="1" dirty="0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逆時針為正</a:t>
            </a: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旋轉物體以及座標軸方向，找出對應該平面的平面應力大小。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89" name="Text Box 125"/>
          <p:cNvSpPr txBox="1">
            <a:spLocks noChangeArrowheads="1"/>
          </p:cNvSpPr>
          <p:nvPr/>
        </p:nvSpPr>
        <p:spPr bwMode="auto">
          <a:xfrm>
            <a:off x="2519363" y="481013"/>
            <a:ext cx="58975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grpSp>
        <p:nvGrpSpPr>
          <p:cNvPr id="16390" name="群組 14"/>
          <p:cNvGrpSpPr>
            <a:grpSpLocks/>
          </p:cNvGrpSpPr>
          <p:nvPr/>
        </p:nvGrpSpPr>
        <p:grpSpPr bwMode="auto">
          <a:xfrm>
            <a:off x="1995488" y="842963"/>
            <a:ext cx="3243262" cy="3141662"/>
            <a:chOff x="2308626" y="1050755"/>
            <a:chExt cx="3242848" cy="3141175"/>
          </a:xfrm>
        </p:grpSpPr>
        <p:grpSp>
          <p:nvGrpSpPr>
            <p:cNvPr id="16427" name="群組 11"/>
            <p:cNvGrpSpPr>
              <a:grpSpLocks/>
            </p:cNvGrpSpPr>
            <p:nvPr/>
          </p:nvGrpSpPr>
          <p:grpSpPr bwMode="auto">
            <a:xfrm>
              <a:off x="3602928" y="1401868"/>
              <a:ext cx="1692000" cy="1728192"/>
              <a:chOff x="3602928" y="1131590"/>
              <a:chExt cx="1692000" cy="1728192"/>
            </a:xfrm>
          </p:grpSpPr>
          <p:cxnSp>
            <p:nvCxnSpPr>
              <p:cNvPr id="16446" name="直線接點 8"/>
              <p:cNvCxnSpPr>
                <a:cxnSpLocks noChangeShapeType="1"/>
              </p:cNvCxnSpPr>
              <p:nvPr/>
            </p:nvCxnSpPr>
            <p:spPr bwMode="auto">
              <a:xfrm flipV="1">
                <a:off x="3602928" y="1131590"/>
                <a:ext cx="0" cy="171816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47" name="直線接點 10"/>
              <p:cNvCxnSpPr>
                <a:cxnSpLocks noChangeShapeType="1"/>
              </p:cNvCxnSpPr>
              <p:nvPr/>
            </p:nvCxnSpPr>
            <p:spPr bwMode="auto">
              <a:xfrm>
                <a:off x="3602928" y="2859782"/>
                <a:ext cx="1692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6" name="圓角矩形 55"/>
            <p:cNvSpPr/>
            <p:nvPr/>
          </p:nvSpPr>
          <p:spPr bwMode="auto">
            <a:xfrm>
              <a:off x="3048307" y="2590391"/>
              <a:ext cx="1101584" cy="1028541"/>
            </a:xfrm>
            <a:prstGeom prst="roundRect">
              <a:avLst>
                <a:gd name="adj" fmla="val 3428"/>
              </a:avLst>
            </a:prstGeom>
            <a:pattFill prst="dkHorz">
              <a:fgClr>
                <a:schemeClr val="accent5">
                  <a:lumMod val="90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dirty="0" smtClean="0">
                <a:solidFill>
                  <a:srgbClr val="404040"/>
                </a:solidFill>
                <a:ea typeface="新細明體" panose="02020500000000000000" pitchFamily="18" charset="-120"/>
              </a:endParaRPr>
            </a:p>
          </p:txBody>
        </p:sp>
        <p:grpSp>
          <p:nvGrpSpPr>
            <p:cNvPr id="16429" name="群組 58"/>
            <p:cNvGrpSpPr>
              <a:grpSpLocks/>
            </p:cNvGrpSpPr>
            <p:nvPr/>
          </p:nvGrpSpPr>
          <p:grpSpPr bwMode="auto">
            <a:xfrm>
              <a:off x="3461597" y="1679234"/>
              <a:ext cx="295146" cy="2512696"/>
              <a:chOff x="3805345" y="1282763"/>
              <a:chExt cx="294830" cy="2512950"/>
            </a:xfrm>
          </p:grpSpPr>
          <p:cxnSp>
            <p:nvCxnSpPr>
              <p:cNvPr id="16443" name="直線單箭頭接點 49"/>
              <p:cNvCxnSpPr>
                <a:cxnSpLocks noChangeShapeType="1"/>
              </p:cNvCxnSpPr>
              <p:nvPr/>
            </p:nvCxnSpPr>
            <p:spPr bwMode="auto">
              <a:xfrm rot="5400000" flipH="1">
                <a:off x="3677444" y="1905794"/>
                <a:ext cx="541338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44" name="直線單箭頭接點 5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3676650" y="35258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6445" name="物件 62"/>
              <p:cNvGraphicFramePr>
                <a:graphicFrameLocks noChangeAspect="1"/>
              </p:cNvGraphicFramePr>
              <p:nvPr/>
            </p:nvGraphicFramePr>
            <p:xfrm>
              <a:off x="3805345" y="1282763"/>
              <a:ext cx="294830" cy="350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88" name="Equation" r:id="rId4" imgW="203112" imgH="241195" progId="Equation.DSMT4">
                      <p:embed/>
                    </p:oleObj>
                  </mc:Choice>
                  <mc:Fallback>
                    <p:oleObj name="Equation" r:id="rId4" imgW="203112" imgH="241195" progId="Equation.DSMT4">
                      <p:embed/>
                      <p:pic>
                        <p:nvPicPr>
                          <p:cNvPr id="0" name="物件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5345" y="1282763"/>
                            <a:ext cx="294830" cy="350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30" name="群組 63"/>
            <p:cNvGrpSpPr>
              <a:grpSpLocks/>
            </p:cNvGrpSpPr>
            <p:nvPr/>
          </p:nvGrpSpPr>
          <p:grpSpPr bwMode="auto">
            <a:xfrm>
              <a:off x="3327398" y="2224230"/>
              <a:ext cx="1082720" cy="1572729"/>
              <a:chOff x="3671900" y="1827696"/>
              <a:chExt cx="1082720" cy="1572729"/>
            </a:xfrm>
          </p:grpSpPr>
          <p:cxnSp>
            <p:nvCxnSpPr>
              <p:cNvPr id="16440" name="直線單箭頭接點 57"/>
              <p:cNvCxnSpPr>
                <a:cxnSpLocks noChangeShapeType="1"/>
              </p:cNvCxnSpPr>
              <p:nvPr/>
            </p:nvCxnSpPr>
            <p:spPr bwMode="auto">
              <a:xfrm>
                <a:off x="3671900" y="2031690"/>
                <a:ext cx="5969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41" name="直線單箭頭接點 58"/>
              <p:cNvCxnSpPr>
                <a:cxnSpLocks noChangeShapeType="1"/>
              </p:cNvCxnSpPr>
              <p:nvPr/>
            </p:nvCxnSpPr>
            <p:spPr bwMode="auto">
              <a:xfrm flipH="1">
                <a:off x="3671900" y="3400425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6442" name="物件 64"/>
              <p:cNvGraphicFramePr>
                <a:graphicFrameLocks noChangeAspect="1"/>
              </p:cNvGraphicFramePr>
              <p:nvPr/>
            </p:nvGraphicFramePr>
            <p:xfrm>
              <a:off x="4411720" y="1827696"/>
              <a:ext cx="342900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89" name="Equation" r:id="rId6" imgW="203112" imgH="241195" progId="Equation.DSMT4">
                      <p:embed/>
                    </p:oleObj>
                  </mc:Choice>
                  <mc:Fallback>
                    <p:oleObj name="Equation" r:id="rId6" imgW="203112" imgH="241195" progId="Equation.DSMT4">
                      <p:embed/>
                      <p:pic>
                        <p:nvPicPr>
                          <p:cNvPr id="0" name="物件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1720" y="1827696"/>
                            <a:ext cx="342900" cy="4079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31" name="群組 68"/>
            <p:cNvGrpSpPr>
              <a:grpSpLocks/>
            </p:cNvGrpSpPr>
            <p:nvPr/>
          </p:nvGrpSpPr>
          <p:grpSpPr bwMode="auto">
            <a:xfrm>
              <a:off x="2895585" y="2750696"/>
              <a:ext cx="1360486" cy="613565"/>
              <a:chOff x="3240088" y="2354162"/>
              <a:chExt cx="1360486" cy="613565"/>
            </a:xfrm>
          </p:grpSpPr>
          <p:cxnSp>
            <p:nvCxnSpPr>
              <p:cNvPr id="16438" name="直線單箭頭接點 59"/>
              <p:cNvCxnSpPr>
                <a:cxnSpLocks noChangeShapeType="1"/>
              </p:cNvCxnSpPr>
              <p:nvPr/>
            </p:nvCxnSpPr>
            <p:spPr bwMode="auto">
              <a:xfrm flipV="1">
                <a:off x="4600574" y="2354162"/>
                <a:ext cx="0" cy="61200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39" name="直線單箭頭接點 6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934088" y="2661727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432" name="群組 73"/>
            <p:cNvGrpSpPr>
              <a:grpSpLocks/>
            </p:cNvGrpSpPr>
            <p:nvPr/>
          </p:nvGrpSpPr>
          <p:grpSpPr bwMode="auto">
            <a:xfrm>
              <a:off x="2308626" y="3120028"/>
              <a:ext cx="2397025" cy="376684"/>
              <a:chOff x="2642741" y="2667000"/>
              <a:chExt cx="2397572" cy="377136"/>
            </a:xfrm>
          </p:grpSpPr>
          <p:cxnSp>
            <p:nvCxnSpPr>
              <p:cNvPr id="16435" name="直線單箭頭接點 40"/>
              <p:cNvCxnSpPr>
                <a:cxnSpLocks noChangeShapeType="1"/>
              </p:cNvCxnSpPr>
              <p:nvPr/>
            </p:nvCxnSpPr>
            <p:spPr bwMode="auto">
              <a:xfrm>
                <a:off x="4500563" y="26876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36" name="直線單箭頭接點 48"/>
              <p:cNvCxnSpPr>
                <a:cxnSpLocks noChangeShapeType="1"/>
              </p:cNvCxnSpPr>
              <p:nvPr/>
            </p:nvCxnSpPr>
            <p:spPr bwMode="auto">
              <a:xfrm flipH="1">
                <a:off x="2843213" y="2667000"/>
                <a:ext cx="541337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6437" name="物件 4"/>
              <p:cNvGraphicFramePr>
                <a:graphicFrameLocks noChangeAspect="1"/>
              </p:cNvGraphicFramePr>
              <p:nvPr/>
            </p:nvGraphicFramePr>
            <p:xfrm>
              <a:off x="2642741" y="2667674"/>
              <a:ext cx="314315" cy="376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90" name="Equation" r:id="rId8" imgW="190500" imgH="228600" progId="Equation.DSMT4">
                      <p:embed/>
                    </p:oleObj>
                  </mc:Choice>
                  <mc:Fallback>
                    <p:oleObj name="Equation" r:id="rId8" imgW="190500" imgH="228600" progId="Equation.DSMT4">
                      <p:embed/>
                      <p:pic>
                        <p:nvPicPr>
                          <p:cNvPr id="0" name="物件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2741" y="2667674"/>
                            <a:ext cx="314315" cy="376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33" name="文字方塊 13"/>
            <p:cNvSpPr txBox="1">
              <a:spLocks noChangeArrowheads="1"/>
            </p:cNvSpPr>
            <p:nvPr/>
          </p:nvSpPr>
          <p:spPr bwMode="auto">
            <a:xfrm>
              <a:off x="3461597" y="105075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>
                  <a:ea typeface="新細明體" panose="02020500000000000000" pitchFamily="18" charset="-120"/>
                </a:rPr>
                <a:t>x</a:t>
              </a:r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6434" name="文字方塊 78"/>
            <p:cNvSpPr txBox="1">
              <a:spLocks noChangeArrowheads="1"/>
            </p:cNvSpPr>
            <p:nvPr/>
          </p:nvSpPr>
          <p:spPr bwMode="auto">
            <a:xfrm>
              <a:off x="5251392" y="2919684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>
                  <a:ea typeface="新細明體" panose="02020500000000000000" pitchFamily="18" charset="-120"/>
                </a:rPr>
                <a:t>y</a:t>
              </a:r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grpSp>
        <p:nvGrpSpPr>
          <p:cNvPr id="16391" name="群組 101"/>
          <p:cNvGrpSpPr>
            <a:grpSpLocks/>
          </p:cNvGrpSpPr>
          <p:nvPr/>
        </p:nvGrpSpPr>
        <p:grpSpPr bwMode="auto">
          <a:xfrm rot="-1894869">
            <a:off x="5227638" y="1017588"/>
            <a:ext cx="2965450" cy="2789237"/>
            <a:chOff x="2509053" y="1401868"/>
            <a:chExt cx="2965875" cy="2790063"/>
          </a:xfrm>
        </p:grpSpPr>
        <p:grpSp>
          <p:nvGrpSpPr>
            <p:cNvPr id="16411" name="群組 102"/>
            <p:cNvGrpSpPr>
              <a:grpSpLocks/>
            </p:cNvGrpSpPr>
            <p:nvPr/>
          </p:nvGrpSpPr>
          <p:grpSpPr bwMode="auto">
            <a:xfrm>
              <a:off x="3602928" y="1401868"/>
              <a:ext cx="1872000" cy="1728192"/>
              <a:chOff x="3602928" y="1131590"/>
              <a:chExt cx="1872000" cy="1728192"/>
            </a:xfrm>
          </p:grpSpPr>
          <p:cxnSp>
            <p:nvCxnSpPr>
              <p:cNvPr id="16425" name="直線接點 121"/>
              <p:cNvCxnSpPr>
                <a:cxnSpLocks noChangeShapeType="1"/>
              </p:cNvCxnSpPr>
              <p:nvPr/>
            </p:nvCxnSpPr>
            <p:spPr bwMode="auto">
              <a:xfrm flipV="1">
                <a:off x="3602928" y="1131590"/>
                <a:ext cx="0" cy="171816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26" name="直線接點 122"/>
              <p:cNvCxnSpPr>
                <a:cxnSpLocks noChangeShapeType="1"/>
              </p:cNvCxnSpPr>
              <p:nvPr/>
            </p:nvCxnSpPr>
            <p:spPr bwMode="auto">
              <a:xfrm>
                <a:off x="3602928" y="2859782"/>
                <a:ext cx="1872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" name="圓角矩形 103"/>
            <p:cNvSpPr/>
            <p:nvPr/>
          </p:nvSpPr>
          <p:spPr bwMode="auto">
            <a:xfrm>
              <a:off x="3046774" y="2580993"/>
              <a:ext cx="1100295" cy="1029005"/>
            </a:xfrm>
            <a:prstGeom prst="roundRect">
              <a:avLst>
                <a:gd name="adj" fmla="val 3428"/>
              </a:avLst>
            </a:prstGeom>
            <a:pattFill prst="dkHorz">
              <a:fgClr>
                <a:schemeClr val="accent5">
                  <a:lumMod val="90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dirty="0" smtClean="0">
                <a:solidFill>
                  <a:srgbClr val="404040"/>
                </a:solidFill>
                <a:ea typeface="新細明體" panose="02020500000000000000" pitchFamily="18" charset="-120"/>
              </a:endParaRPr>
            </a:p>
          </p:txBody>
        </p:sp>
        <p:grpSp>
          <p:nvGrpSpPr>
            <p:cNvPr id="16413" name="群組 104"/>
            <p:cNvGrpSpPr>
              <a:grpSpLocks/>
            </p:cNvGrpSpPr>
            <p:nvPr/>
          </p:nvGrpSpPr>
          <p:grpSpPr bwMode="auto">
            <a:xfrm>
              <a:off x="3603669" y="2031561"/>
              <a:ext cx="1590" cy="2160370"/>
              <a:chOff x="3946525" y="1635125"/>
              <a:chExt cx="1588" cy="2160588"/>
            </a:xfrm>
          </p:grpSpPr>
          <p:cxnSp>
            <p:nvCxnSpPr>
              <p:cNvPr id="16423" name="直線單箭頭接點 49"/>
              <p:cNvCxnSpPr>
                <a:cxnSpLocks noChangeShapeType="1"/>
              </p:cNvCxnSpPr>
              <p:nvPr/>
            </p:nvCxnSpPr>
            <p:spPr bwMode="auto">
              <a:xfrm rot="5400000" flipH="1">
                <a:off x="3677444" y="1905794"/>
                <a:ext cx="541338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24" name="直線單箭頭接點 5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3676650" y="35258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414" name="群組 105"/>
            <p:cNvGrpSpPr>
              <a:grpSpLocks/>
            </p:cNvGrpSpPr>
            <p:nvPr/>
          </p:nvGrpSpPr>
          <p:grpSpPr bwMode="auto">
            <a:xfrm>
              <a:off x="3327398" y="2428224"/>
              <a:ext cx="612000" cy="1368735"/>
              <a:chOff x="3671900" y="2031690"/>
              <a:chExt cx="612000" cy="1368735"/>
            </a:xfrm>
          </p:grpSpPr>
          <p:cxnSp>
            <p:nvCxnSpPr>
              <p:cNvPr id="16421" name="直線單箭頭接點 57"/>
              <p:cNvCxnSpPr>
                <a:cxnSpLocks noChangeShapeType="1"/>
              </p:cNvCxnSpPr>
              <p:nvPr/>
            </p:nvCxnSpPr>
            <p:spPr bwMode="auto">
              <a:xfrm>
                <a:off x="3671900" y="2031690"/>
                <a:ext cx="5969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22" name="直線單箭頭接點 58"/>
              <p:cNvCxnSpPr>
                <a:cxnSpLocks noChangeShapeType="1"/>
              </p:cNvCxnSpPr>
              <p:nvPr/>
            </p:nvCxnSpPr>
            <p:spPr bwMode="auto">
              <a:xfrm flipH="1">
                <a:off x="3671900" y="3400425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415" name="群組 106"/>
            <p:cNvGrpSpPr>
              <a:grpSpLocks/>
            </p:cNvGrpSpPr>
            <p:nvPr/>
          </p:nvGrpSpPr>
          <p:grpSpPr bwMode="auto">
            <a:xfrm>
              <a:off x="2895585" y="2752261"/>
              <a:ext cx="1447130" cy="678739"/>
              <a:chOff x="3240088" y="2355727"/>
              <a:chExt cx="1447130" cy="678739"/>
            </a:xfrm>
          </p:grpSpPr>
          <p:cxnSp>
            <p:nvCxnSpPr>
              <p:cNvPr id="16419" name="直線單箭頭接點 59"/>
              <p:cNvCxnSpPr>
                <a:cxnSpLocks noChangeShapeType="1"/>
              </p:cNvCxnSpPr>
              <p:nvPr/>
            </p:nvCxnSpPr>
            <p:spPr bwMode="auto">
              <a:xfrm flipV="1">
                <a:off x="4687218" y="2422466"/>
                <a:ext cx="0" cy="61200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20" name="直線單箭頭接點 6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934088" y="2661727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6416" name="群組 107"/>
            <p:cNvGrpSpPr>
              <a:grpSpLocks/>
            </p:cNvGrpSpPr>
            <p:nvPr/>
          </p:nvGrpSpPr>
          <p:grpSpPr bwMode="auto">
            <a:xfrm>
              <a:off x="2509053" y="3119994"/>
              <a:ext cx="2196599" cy="20614"/>
              <a:chOff x="2843213" y="2667000"/>
              <a:chExt cx="2197100" cy="20639"/>
            </a:xfrm>
          </p:grpSpPr>
          <p:cxnSp>
            <p:nvCxnSpPr>
              <p:cNvPr id="16417" name="直線單箭頭接點 40"/>
              <p:cNvCxnSpPr>
                <a:cxnSpLocks noChangeShapeType="1"/>
              </p:cNvCxnSpPr>
              <p:nvPr/>
            </p:nvCxnSpPr>
            <p:spPr bwMode="auto">
              <a:xfrm>
                <a:off x="4500563" y="2687639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18" name="直線單箭頭接點 48"/>
              <p:cNvCxnSpPr>
                <a:cxnSpLocks noChangeShapeType="1"/>
              </p:cNvCxnSpPr>
              <p:nvPr/>
            </p:nvCxnSpPr>
            <p:spPr bwMode="auto">
              <a:xfrm flipH="1">
                <a:off x="2843213" y="2667000"/>
                <a:ext cx="541337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6392" name="文字方塊 127"/>
          <p:cNvSpPr txBox="1">
            <a:spLocks noChangeArrowheads="1"/>
          </p:cNvSpPr>
          <p:nvPr/>
        </p:nvSpPr>
        <p:spPr bwMode="auto">
          <a:xfrm>
            <a:off x="5518150" y="1020763"/>
            <a:ext cx="608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393" name="文字方塊 128"/>
          <p:cNvSpPr txBox="1">
            <a:spLocks noChangeArrowheads="1"/>
          </p:cNvSpPr>
          <p:nvPr/>
        </p:nvSpPr>
        <p:spPr bwMode="auto">
          <a:xfrm>
            <a:off x="8154988" y="1443038"/>
            <a:ext cx="60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y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394" name="物件 4"/>
          <p:cNvGraphicFramePr>
            <a:graphicFrameLocks noChangeAspect="1"/>
          </p:cNvGraphicFramePr>
          <p:nvPr/>
        </p:nvGraphicFramePr>
        <p:xfrm>
          <a:off x="5173663" y="3224213"/>
          <a:ext cx="3556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" name="Equation" r:id="rId10" imgW="215806" imgH="228501" progId="Equation.DSMT4">
                  <p:embed/>
                </p:oleObj>
              </mc:Choice>
              <mc:Fallback>
                <p:oleObj name="Equation" r:id="rId10" imgW="215806" imgH="228501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3224213"/>
                        <a:ext cx="35560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物件 130"/>
          <p:cNvGraphicFramePr>
            <a:graphicFrameLocks noChangeAspect="1"/>
          </p:cNvGraphicFramePr>
          <p:nvPr/>
        </p:nvGraphicFramePr>
        <p:xfrm>
          <a:off x="5592763" y="1701800"/>
          <a:ext cx="3127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" name="Equation" r:id="rId12" imgW="215713" imgH="241091" progId="Equation.DSMT4">
                  <p:embed/>
                </p:oleObj>
              </mc:Choice>
              <mc:Fallback>
                <p:oleObj name="Equation" r:id="rId12" imgW="215713" imgH="241091" progId="Equation.DSMT4">
                  <p:embed/>
                  <p:pic>
                    <p:nvPicPr>
                      <p:cNvPr id="0" name="物件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1701800"/>
                        <a:ext cx="31273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物件 64"/>
          <p:cNvGraphicFramePr>
            <a:graphicFrameLocks noChangeAspect="1"/>
          </p:cNvGraphicFramePr>
          <p:nvPr/>
        </p:nvGraphicFramePr>
        <p:xfrm>
          <a:off x="6572250" y="1598613"/>
          <a:ext cx="4492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" name="Equation" r:id="rId14" imgW="266469" imgH="241091" progId="Equation.DSMT4">
                  <p:embed/>
                </p:oleObj>
              </mc:Choice>
              <mc:Fallback>
                <p:oleObj name="Equation" r:id="rId14" imgW="266469" imgH="241091" progId="Equation.DSMT4">
                  <p:embed/>
                  <p:pic>
                    <p:nvPicPr>
                      <p:cNvPr id="0" name="物件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598613"/>
                        <a:ext cx="449263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340" name="直線接點 14339"/>
          <p:cNvCxnSpPr/>
          <p:nvPr/>
        </p:nvCxnSpPr>
        <p:spPr bwMode="auto">
          <a:xfrm flipV="1">
            <a:off x="6487783" y="2772438"/>
            <a:ext cx="1798357" cy="15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BC8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14342" name="弧形 14341"/>
          <p:cNvSpPr/>
          <p:nvPr/>
        </p:nvSpPr>
        <p:spPr bwMode="auto">
          <a:xfrm rot="659003">
            <a:off x="6981769" y="2184998"/>
            <a:ext cx="914400" cy="914400"/>
          </a:xfrm>
          <a:prstGeom prst="arc">
            <a:avLst/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triangle" w="lg" len="lg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136" name="物件 4"/>
          <p:cNvGraphicFramePr>
            <a:graphicFrameLocks noChangeAspect="1"/>
          </p:cNvGraphicFramePr>
          <p:nvPr/>
        </p:nvGraphicFramePr>
        <p:xfrm>
          <a:off x="7923213" y="2162175"/>
          <a:ext cx="269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" name="Equation" r:id="rId16" imgW="126725" imgH="177415" progId="Equation.DSMT4">
                  <p:embed/>
                </p:oleObj>
              </mc:Choice>
              <mc:Fallback>
                <p:oleObj name="Equation" r:id="rId16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3" y="2162175"/>
                        <a:ext cx="269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文字方塊 14342"/>
          <p:cNvSpPr txBox="1">
            <a:spLocks noChangeArrowheads="1"/>
          </p:cNvSpPr>
          <p:nvPr/>
        </p:nvSpPr>
        <p:spPr bwMode="auto">
          <a:xfrm>
            <a:off x="7423150" y="2795588"/>
            <a:ext cx="1081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solidFill>
                  <a:srgbClr val="826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逆時針為正</a:t>
            </a:r>
          </a:p>
        </p:txBody>
      </p:sp>
      <p:cxnSp>
        <p:nvCxnSpPr>
          <p:cNvPr id="14345" name="直線接點 14344"/>
          <p:cNvCxnSpPr/>
          <p:nvPr/>
        </p:nvCxnSpPr>
        <p:spPr bwMode="auto">
          <a:xfrm>
            <a:off x="6745402" y="2157992"/>
            <a:ext cx="538541" cy="86485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142" name="直線接點 141"/>
          <p:cNvCxnSpPr>
            <a:cxnSpLocks noChangeAspect="1"/>
          </p:cNvCxnSpPr>
          <p:nvPr/>
        </p:nvCxnSpPr>
        <p:spPr bwMode="auto">
          <a:xfrm>
            <a:off x="2770715" y="2398546"/>
            <a:ext cx="627675" cy="100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153" name="弧形 152"/>
          <p:cNvSpPr/>
          <p:nvPr/>
        </p:nvSpPr>
        <p:spPr bwMode="auto">
          <a:xfrm rot="8485249">
            <a:off x="2324400" y="2040432"/>
            <a:ext cx="923636" cy="952365"/>
          </a:xfrm>
          <a:prstGeom prst="arc">
            <a:avLst>
              <a:gd name="adj1" fmla="val 16200000"/>
              <a:gd name="adj2" fmla="val 1874509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triangle" w="lg" len="lg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154" name="物件 4"/>
          <p:cNvGraphicFramePr>
            <a:graphicFrameLocks noChangeAspect="1"/>
          </p:cNvGraphicFramePr>
          <p:nvPr/>
        </p:nvGraphicFramePr>
        <p:xfrm>
          <a:off x="3001963" y="2911475"/>
          <a:ext cx="271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"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911475"/>
                        <a:ext cx="2714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文字方塊 14357"/>
          <p:cNvSpPr txBox="1">
            <a:spLocks noChangeArrowheads="1"/>
          </p:cNvSpPr>
          <p:nvPr/>
        </p:nvSpPr>
        <p:spPr bwMode="auto">
          <a:xfrm>
            <a:off x="5697538" y="4108450"/>
            <a:ext cx="2338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solidFill>
                  <a:srgbClr val="1E46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斜面上的正向應力與剪應力</a:t>
            </a:r>
            <a:endParaRPr lang="en-US" altLang="zh-TW" sz="1400" b="1">
              <a:solidFill>
                <a:srgbClr val="1E46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>
                <a:solidFill>
                  <a:srgbClr val="1E46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在旋轉後已經改變</a:t>
            </a:r>
          </a:p>
        </p:txBody>
      </p:sp>
      <p:sp>
        <p:nvSpPr>
          <p:cNvPr id="158" name="文字方塊 157"/>
          <p:cNvSpPr txBox="1">
            <a:spLocks noChangeArrowheads="1"/>
          </p:cNvSpPr>
          <p:nvPr/>
        </p:nvSpPr>
        <p:spPr bwMode="auto">
          <a:xfrm>
            <a:off x="2319338" y="4108450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solidFill>
                  <a:srgbClr val="1E46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斜面上的應力能利用水平</a:t>
            </a:r>
            <a:endParaRPr lang="en-US" altLang="zh-TW" sz="1400" b="1">
              <a:solidFill>
                <a:srgbClr val="1E46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>
                <a:solidFill>
                  <a:srgbClr val="1E46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位置切出的三角楔形計算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93827E-6 L -0.42326 0.07993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58" grpId="0"/>
      <p:bldP spid="15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60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應變計的運用，夾</a:t>
            </a:r>
            <a:r>
              <a:rPr lang="en-US" altLang="zh-TW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度角。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Rosettes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cxnSp>
        <p:nvCxnSpPr>
          <p:cNvPr id="23" name="直線接點 10"/>
          <p:cNvCxnSpPr>
            <a:cxnSpLocks noChangeShapeType="1"/>
          </p:cNvCxnSpPr>
          <p:nvPr/>
        </p:nvCxnSpPr>
        <p:spPr bwMode="auto">
          <a:xfrm>
            <a:off x="3578315" y="2078704"/>
            <a:ext cx="15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弧形 53"/>
          <p:cNvSpPr>
            <a:spLocks noChangeAspect="1"/>
          </p:cNvSpPr>
          <p:nvPr/>
        </p:nvSpPr>
        <p:spPr bwMode="auto">
          <a:xfrm>
            <a:off x="3411068" y="1857865"/>
            <a:ext cx="432000" cy="432000"/>
          </a:xfrm>
          <a:prstGeom prst="arc">
            <a:avLst>
              <a:gd name="adj1" fmla="val 16898529"/>
              <a:gd name="adj2" fmla="val 0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40043"/>
              </p:ext>
            </p:extLst>
          </p:nvPr>
        </p:nvGraphicFramePr>
        <p:xfrm>
          <a:off x="3904609" y="1736682"/>
          <a:ext cx="4206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3" name="Equation" r:id="rId4" imgW="241200" imgH="203040" progId="Equation.DSMT4">
                  <p:embed/>
                </p:oleObj>
              </mc:Choice>
              <mc:Fallback>
                <p:oleObj name="Equation" r:id="rId4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4609" y="1736682"/>
                        <a:ext cx="42068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3542814" y="904599"/>
            <a:ext cx="959735" cy="1136983"/>
            <a:chOff x="3770606" y="1311609"/>
            <a:chExt cx="959735" cy="1136983"/>
          </a:xfrm>
        </p:grpSpPr>
        <p:grpSp>
          <p:nvGrpSpPr>
            <p:cNvPr id="3" name="群組 2"/>
            <p:cNvGrpSpPr/>
            <p:nvPr/>
          </p:nvGrpSpPr>
          <p:grpSpPr>
            <a:xfrm>
              <a:off x="3770606" y="1372386"/>
              <a:ext cx="833208" cy="1076206"/>
              <a:chOff x="3770606" y="1372386"/>
              <a:chExt cx="833208" cy="1076206"/>
            </a:xfrm>
          </p:grpSpPr>
          <p:grpSp>
            <p:nvGrpSpPr>
              <p:cNvPr id="8" name="群組 7"/>
              <p:cNvGrpSpPr/>
              <p:nvPr/>
            </p:nvGrpSpPr>
            <p:grpSpPr>
              <a:xfrm rot="2483739">
                <a:off x="4171814" y="1372386"/>
                <a:ext cx="432000" cy="656864"/>
                <a:chOff x="6012160" y="2886639"/>
                <a:chExt cx="432000" cy="656864"/>
              </a:xfrm>
            </p:grpSpPr>
            <p:sp>
              <p:nvSpPr>
                <p:cNvPr id="5" name="矩形 4"/>
                <p:cNvSpPr/>
                <p:nvPr/>
              </p:nvSpPr>
              <p:spPr bwMode="auto">
                <a:xfrm>
                  <a:off x="6012160" y="2886639"/>
                  <a:ext cx="432000" cy="65686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0000">
                      <a:srgbClr val="FFAFAF"/>
                    </a:gs>
                    <a:gs pos="100000">
                      <a:srgbClr val="FFAFA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" name="直線接點 6"/>
                <p:cNvCxnSpPr/>
                <p:nvPr/>
              </p:nvCxnSpPr>
              <p:spPr bwMode="auto">
                <a:xfrm>
                  <a:off x="6084168" y="3004153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直線接點 17"/>
                <p:cNvCxnSpPr/>
                <p:nvPr/>
              </p:nvCxnSpPr>
              <p:spPr bwMode="auto">
                <a:xfrm>
                  <a:off x="6156176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直線接點 18"/>
                <p:cNvCxnSpPr/>
                <p:nvPr/>
              </p:nvCxnSpPr>
              <p:spPr bwMode="auto">
                <a:xfrm>
                  <a:off x="6228184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直線接點 19"/>
                <p:cNvCxnSpPr/>
                <p:nvPr/>
              </p:nvCxnSpPr>
              <p:spPr bwMode="auto">
                <a:xfrm>
                  <a:off x="6300192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直線接點 20"/>
                <p:cNvCxnSpPr/>
                <p:nvPr/>
              </p:nvCxnSpPr>
              <p:spPr bwMode="auto">
                <a:xfrm>
                  <a:off x="6372200" y="3003798"/>
                  <a:ext cx="0" cy="50370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0" name="直線接點 9"/>
              <p:cNvCxnSpPr/>
              <p:nvPr/>
            </p:nvCxnSpPr>
            <p:spPr bwMode="auto">
              <a:xfrm flipH="1">
                <a:off x="3770606" y="1969532"/>
                <a:ext cx="396000" cy="4790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6" name="直線單箭頭接點 25"/>
            <p:cNvCxnSpPr/>
            <p:nvPr/>
          </p:nvCxnSpPr>
          <p:spPr bwMode="auto">
            <a:xfrm flipV="1">
              <a:off x="4432349" y="1311609"/>
              <a:ext cx="297992" cy="3246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" name="群組 1"/>
          <p:cNvGrpSpPr/>
          <p:nvPr/>
        </p:nvGrpSpPr>
        <p:grpSpPr>
          <a:xfrm rot="219725">
            <a:off x="2640132" y="917288"/>
            <a:ext cx="764102" cy="1188468"/>
            <a:chOff x="2866764" y="1314506"/>
            <a:chExt cx="764102" cy="1188468"/>
          </a:xfrm>
        </p:grpSpPr>
        <p:cxnSp>
          <p:nvCxnSpPr>
            <p:cNvPr id="27" name="直線接點 26"/>
            <p:cNvCxnSpPr/>
            <p:nvPr/>
          </p:nvCxnSpPr>
          <p:spPr bwMode="auto">
            <a:xfrm rot="19211767" flipH="1" flipV="1">
              <a:off x="3630837" y="1883434"/>
              <a:ext cx="29" cy="6195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群組 27"/>
            <p:cNvGrpSpPr/>
            <p:nvPr/>
          </p:nvGrpSpPr>
          <p:grpSpPr>
            <a:xfrm rot="8371323" flipH="1" flipV="1">
              <a:off x="3019052" y="1391786"/>
              <a:ext cx="432000" cy="656864"/>
              <a:chOff x="6012159" y="2886639"/>
              <a:chExt cx="432000" cy="656864"/>
            </a:xfrm>
          </p:grpSpPr>
          <p:sp>
            <p:nvSpPr>
              <p:cNvPr id="29" name="矩形 28"/>
              <p:cNvSpPr/>
              <p:nvPr/>
            </p:nvSpPr>
            <p:spPr bwMode="auto">
              <a:xfrm rot="40444">
                <a:off x="6012159" y="2886639"/>
                <a:ext cx="432000" cy="6568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FFAFAF"/>
                  </a:gs>
                  <a:gs pos="100000">
                    <a:srgbClr val="FFAFA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0" name="直線接點 29"/>
              <p:cNvCxnSpPr/>
              <p:nvPr/>
            </p:nvCxnSpPr>
            <p:spPr bwMode="auto">
              <a:xfrm>
                <a:off x="6084168" y="3004153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直線接點 30"/>
              <p:cNvCxnSpPr/>
              <p:nvPr/>
            </p:nvCxnSpPr>
            <p:spPr bwMode="auto">
              <a:xfrm>
                <a:off x="6156176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直線接點 31"/>
              <p:cNvCxnSpPr/>
              <p:nvPr/>
            </p:nvCxnSpPr>
            <p:spPr bwMode="auto">
              <a:xfrm>
                <a:off x="6228184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直線接點 32"/>
              <p:cNvCxnSpPr/>
              <p:nvPr/>
            </p:nvCxnSpPr>
            <p:spPr bwMode="auto">
              <a:xfrm>
                <a:off x="6300192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直線接點 33"/>
              <p:cNvCxnSpPr/>
              <p:nvPr/>
            </p:nvCxnSpPr>
            <p:spPr bwMode="auto">
              <a:xfrm>
                <a:off x="6372200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7" name="直線單箭頭接點 56"/>
            <p:cNvCxnSpPr/>
            <p:nvPr/>
          </p:nvCxnSpPr>
          <p:spPr bwMode="auto">
            <a:xfrm flipH="1" flipV="1">
              <a:off x="2866764" y="1314506"/>
              <a:ext cx="266687" cy="3038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群組 5"/>
          <p:cNvGrpSpPr/>
          <p:nvPr/>
        </p:nvGrpSpPr>
        <p:grpSpPr>
          <a:xfrm rot="13124637">
            <a:off x="4459243" y="1771632"/>
            <a:ext cx="775240" cy="558238"/>
            <a:chOff x="2684957" y="2739483"/>
            <a:chExt cx="775240" cy="558238"/>
          </a:xfrm>
        </p:grpSpPr>
        <p:grpSp>
          <p:nvGrpSpPr>
            <p:cNvPr id="39" name="群組 38"/>
            <p:cNvGrpSpPr/>
            <p:nvPr/>
          </p:nvGrpSpPr>
          <p:grpSpPr>
            <a:xfrm rot="3100518" flipH="1" flipV="1">
              <a:off x="2915765" y="2627051"/>
              <a:ext cx="432000" cy="656864"/>
              <a:chOff x="6012160" y="2886639"/>
              <a:chExt cx="432000" cy="656864"/>
            </a:xfrm>
          </p:grpSpPr>
          <p:sp>
            <p:nvSpPr>
              <p:cNvPr id="40" name="矩形 39"/>
              <p:cNvSpPr/>
              <p:nvPr/>
            </p:nvSpPr>
            <p:spPr bwMode="auto">
              <a:xfrm>
                <a:off x="6012160" y="2886639"/>
                <a:ext cx="432000" cy="65686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rgbClr val="FFAFAF"/>
                  </a:gs>
                  <a:gs pos="100000">
                    <a:srgbClr val="FFAFA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 bwMode="auto">
              <a:xfrm>
                <a:off x="6084168" y="3004153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直線接點 42"/>
              <p:cNvCxnSpPr/>
              <p:nvPr/>
            </p:nvCxnSpPr>
            <p:spPr bwMode="auto">
              <a:xfrm>
                <a:off x="6156176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直線接點 43"/>
              <p:cNvCxnSpPr/>
              <p:nvPr/>
            </p:nvCxnSpPr>
            <p:spPr bwMode="auto">
              <a:xfrm>
                <a:off x="6228184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直線接點 45"/>
              <p:cNvCxnSpPr/>
              <p:nvPr/>
            </p:nvCxnSpPr>
            <p:spPr bwMode="auto">
              <a:xfrm>
                <a:off x="6300192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直線接點 46"/>
              <p:cNvCxnSpPr/>
              <p:nvPr/>
            </p:nvCxnSpPr>
            <p:spPr bwMode="auto">
              <a:xfrm>
                <a:off x="6372200" y="3003798"/>
                <a:ext cx="0" cy="5037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9" name="直線單箭頭接點 58"/>
            <p:cNvCxnSpPr/>
            <p:nvPr/>
          </p:nvCxnSpPr>
          <p:spPr bwMode="auto">
            <a:xfrm flipH="1">
              <a:off x="2684957" y="3058234"/>
              <a:ext cx="303648" cy="2394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60" name="物件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020475"/>
              </p:ext>
            </p:extLst>
          </p:nvPr>
        </p:nvGraphicFramePr>
        <p:xfrm>
          <a:off x="5393643" y="1860309"/>
          <a:ext cx="330485" cy="4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4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3643" y="1860309"/>
                        <a:ext cx="330485" cy="45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物件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845428"/>
              </p:ext>
            </p:extLst>
          </p:nvPr>
        </p:nvGraphicFramePr>
        <p:xfrm>
          <a:off x="2652351" y="41151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5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2351" y="411510"/>
                        <a:ext cx="30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物件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05363"/>
              </p:ext>
            </p:extLst>
          </p:nvPr>
        </p:nvGraphicFramePr>
        <p:xfrm>
          <a:off x="4686654" y="814641"/>
          <a:ext cx="330485" cy="4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6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86654" y="814641"/>
                        <a:ext cx="330485" cy="45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弧形 48"/>
          <p:cNvSpPr>
            <a:spLocks noChangeAspect="1"/>
          </p:cNvSpPr>
          <p:nvPr/>
        </p:nvSpPr>
        <p:spPr bwMode="auto">
          <a:xfrm rot="19252822">
            <a:off x="3323205" y="1739071"/>
            <a:ext cx="432000" cy="432000"/>
          </a:xfrm>
          <a:prstGeom prst="arc">
            <a:avLst>
              <a:gd name="adj1" fmla="val 15566880"/>
              <a:gd name="adj2" fmla="val 0"/>
            </a:avLst>
          </a:prstGeom>
          <a:noFill/>
          <a:ln w="9525" cap="flat" cmpd="sng" algn="ctr">
            <a:solidFill>
              <a:srgbClr val="FF0066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0" name="物件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92390"/>
              </p:ext>
            </p:extLst>
          </p:nvPr>
        </p:nvGraphicFramePr>
        <p:xfrm>
          <a:off x="3403465" y="1398126"/>
          <a:ext cx="4206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7" name="Equation" r:id="rId12" imgW="241200" imgH="203040" progId="Equation.DSMT4">
                  <p:embed/>
                </p:oleObj>
              </mc:Choice>
              <mc:Fallback>
                <p:oleObj name="Equation" r:id="rId12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03465" y="1398126"/>
                        <a:ext cx="42068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6009055" y="895106"/>
            <a:ext cx="23768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     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a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60(10</a:t>
            </a:r>
            <a:r>
              <a:rPr lang="en-US" altLang="zh-TW" sz="1600" baseline="30000" dirty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     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b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 135(10</a:t>
            </a:r>
            <a:r>
              <a:rPr lang="en-US" altLang="zh-TW" sz="1600" baseline="30000" dirty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600" i="1" dirty="0" smtClean="0">
                <a:ea typeface="新細明體" charset="-120"/>
                <a:sym typeface="Symbol" pitchFamily="18" charset="2"/>
              </a:rPr>
              <a:t>     </a:t>
            </a:r>
            <a:r>
              <a:rPr lang="en-US" altLang="zh-TW" sz="1600" i="1" baseline="-25000" dirty="0">
                <a:ea typeface="新細明體" charset="-120"/>
                <a:sym typeface="Symbol" pitchFamily="18" charset="2"/>
              </a:rPr>
              <a:t>c</a:t>
            </a:r>
            <a:r>
              <a:rPr lang="en-US" altLang="zh-TW" sz="1600" baseline="-250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600" dirty="0">
                <a:ea typeface="新細明體" charset="-120"/>
                <a:sym typeface="Symbol" pitchFamily="18" charset="2"/>
              </a:rPr>
              <a:t>=246(10</a:t>
            </a:r>
            <a:r>
              <a:rPr lang="en-US" altLang="zh-TW" sz="1600" baseline="30000" dirty="0">
                <a:ea typeface="新細明體" charset="-120"/>
                <a:sym typeface="Symbol" pitchFamily="18" charset="2"/>
              </a:rPr>
              <a:t>-6</a:t>
            </a:r>
            <a:r>
              <a:rPr lang="en-US" altLang="zh-TW" sz="1600" dirty="0" smtClean="0">
                <a:ea typeface="新細明體" charset="-120"/>
                <a:sym typeface="Symbol" pitchFamily="18" charset="2"/>
              </a:rPr>
              <a:t>)</a:t>
            </a:r>
          </a:p>
          <a:p>
            <a:r>
              <a:rPr lang="en-US" altLang="zh-TW" sz="1400" dirty="0" smtClean="0">
                <a:ea typeface="新細明體" charset="-120"/>
                <a:sym typeface="Symbol" pitchFamily="18" charset="2"/>
              </a:rPr>
              <a:t>Determine </a:t>
            </a:r>
            <a:r>
              <a:rPr lang="en-US" altLang="zh-TW" sz="1400" b="1" dirty="0" smtClean="0">
                <a:ea typeface="新細明體" charset="-120"/>
                <a:sym typeface="Symbol" pitchFamily="18" charset="2"/>
              </a:rPr>
              <a:t>in-plane </a:t>
            </a:r>
            <a:r>
              <a:rPr lang="en-US" altLang="zh-TW" sz="1400" b="1" dirty="0">
                <a:ea typeface="新細明體" charset="-120"/>
                <a:sym typeface="Symbol" pitchFamily="18" charset="2"/>
              </a:rPr>
              <a:t>principal strains</a:t>
            </a:r>
            <a:r>
              <a:rPr lang="en-US" altLang="zh-TW" sz="1400" dirty="0">
                <a:ea typeface="新細明體" charset="-120"/>
                <a:sym typeface="Symbol" pitchFamily="18" charset="2"/>
              </a:rPr>
              <a:t> </a:t>
            </a:r>
            <a:r>
              <a:rPr lang="en-US" altLang="zh-TW" sz="1400" dirty="0" smtClean="0">
                <a:ea typeface="新細明體" charset="-120"/>
                <a:sym typeface="Symbol" pitchFamily="18" charset="2"/>
              </a:rPr>
              <a:t>and </a:t>
            </a:r>
            <a:r>
              <a:rPr lang="en-US" altLang="zh-TW" sz="1400" dirty="0">
                <a:ea typeface="新細明體" charset="-120"/>
                <a:sym typeface="Symbol" pitchFamily="18" charset="2"/>
              </a:rPr>
              <a:t>the directions</a:t>
            </a:r>
            <a:endParaRPr lang="zh-TW" altLang="en-US" sz="1400" dirty="0"/>
          </a:p>
        </p:txBody>
      </p:sp>
      <p:graphicFrame>
        <p:nvGraphicFramePr>
          <p:cNvPr id="6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64494"/>
              </p:ext>
            </p:extLst>
          </p:nvPr>
        </p:nvGraphicFramePr>
        <p:xfrm>
          <a:off x="2512601" y="2395216"/>
          <a:ext cx="3979896" cy="31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8" name="Equation" r:id="rId14" imgW="3466800" imgH="253800" progId="Equation.DSMT4">
                  <p:embed/>
                </p:oleObj>
              </mc:Choice>
              <mc:Fallback>
                <p:oleObj name="Equation" r:id="rId14" imgW="346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601" y="2395216"/>
                        <a:ext cx="3979896" cy="3179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1965910" y="2857379"/>
            <a:ext cx="3720052" cy="1963045"/>
            <a:chOff x="4398869" y="2700953"/>
            <a:chExt cx="4131387" cy="2158926"/>
          </a:xfrm>
        </p:grpSpPr>
        <p:graphicFrame>
          <p:nvGraphicFramePr>
            <p:cNvPr id="5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876481"/>
                </p:ext>
              </p:extLst>
            </p:nvPr>
          </p:nvGraphicFramePr>
          <p:xfrm>
            <a:off x="5441561" y="4011133"/>
            <a:ext cx="756342" cy="272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9" name="Equation" r:id="rId16" imgW="634680" imgH="228600" progId="Equation.DSMT4">
                    <p:embed/>
                  </p:oleObj>
                </mc:Choice>
                <mc:Fallback>
                  <p:oleObj name="Equation" r:id="rId16" imgW="634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1561" y="4011133"/>
                          <a:ext cx="756342" cy="272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直線單箭頭接點 51"/>
            <p:cNvCxnSpPr>
              <a:cxnSpLocks noChangeShapeType="1"/>
            </p:cNvCxnSpPr>
            <p:nvPr/>
          </p:nvCxnSpPr>
          <p:spPr bwMode="auto">
            <a:xfrm>
              <a:off x="4818815" y="2839558"/>
              <a:ext cx="0" cy="147637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線單箭頭接點 52"/>
            <p:cNvCxnSpPr>
              <a:cxnSpLocks noChangeShapeType="1"/>
            </p:cNvCxnSpPr>
            <p:nvPr/>
          </p:nvCxnSpPr>
          <p:spPr bwMode="auto">
            <a:xfrm rot="16200000">
              <a:off x="6438066" y="1868008"/>
              <a:ext cx="0" cy="374332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橢圓 54"/>
            <p:cNvSpPr>
              <a:spLocks noChangeArrowheads="1"/>
            </p:cNvSpPr>
            <p:nvPr/>
          </p:nvSpPr>
          <p:spPr bwMode="auto">
            <a:xfrm>
              <a:off x="5645903" y="2768121"/>
              <a:ext cx="1981200" cy="1979612"/>
            </a:xfrm>
            <a:prstGeom prst="ellipse">
              <a:avLst/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56" name="物件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5740794"/>
                </p:ext>
              </p:extLst>
            </p:nvPr>
          </p:nvGraphicFramePr>
          <p:xfrm>
            <a:off x="7774384" y="3345989"/>
            <a:ext cx="755872" cy="351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0" name="Equation" r:id="rId18" imgW="495000" imgH="228600" progId="Equation.DSMT4">
                    <p:embed/>
                  </p:oleObj>
                </mc:Choice>
                <mc:Fallback>
                  <p:oleObj name="Equation" r:id="rId18" imgW="495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4384" y="3345989"/>
                          <a:ext cx="755872" cy="351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物件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080941"/>
                </p:ext>
              </p:extLst>
            </p:nvPr>
          </p:nvGraphicFramePr>
          <p:xfrm>
            <a:off x="4398869" y="4266158"/>
            <a:ext cx="827329" cy="593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1" name="Equation" r:id="rId20" imgW="545760" imgH="393480" progId="Equation.DSMT4">
                    <p:embed/>
                  </p:oleObj>
                </mc:Choice>
                <mc:Fallback>
                  <p:oleObj name="Equation" r:id="rId20" imgW="5457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869" y="4266158"/>
                          <a:ext cx="827329" cy="5937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直線單箭頭接點 65"/>
            <p:cNvCxnSpPr>
              <a:cxnSpLocks noChangeShapeType="1"/>
              <a:endCxn id="55" idx="1"/>
            </p:cNvCxnSpPr>
            <p:nvPr/>
          </p:nvCxnSpPr>
          <p:spPr bwMode="auto">
            <a:xfrm flipH="1" flipV="1">
              <a:off x="5936043" y="3058029"/>
              <a:ext cx="722685" cy="699105"/>
            </a:xfrm>
            <a:prstGeom prst="straightConnector1">
              <a:avLst/>
            </a:prstGeom>
            <a:noFill/>
            <a:ln w="19050" algn="ctr">
              <a:solidFill>
                <a:srgbClr val="3333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文字方塊 66"/>
            <p:cNvSpPr txBox="1">
              <a:spLocks noChangeArrowheads="1"/>
            </p:cNvSpPr>
            <p:nvPr/>
          </p:nvSpPr>
          <p:spPr bwMode="auto">
            <a:xfrm>
              <a:off x="6728828" y="336956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>
                  <a:solidFill>
                    <a:srgbClr val="333300"/>
                  </a:solidFill>
                  <a:ea typeface="新細明體" panose="02020500000000000000" pitchFamily="18" charset="-120"/>
                </a:rPr>
                <a:t>C</a:t>
              </a:r>
              <a:endParaRPr lang="zh-TW" altLang="en-US" b="1" dirty="0">
                <a:solidFill>
                  <a:srgbClr val="333300"/>
                </a:solidFill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7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174946"/>
                </p:ext>
              </p:extLst>
            </p:nvPr>
          </p:nvGraphicFramePr>
          <p:xfrm>
            <a:off x="5728292" y="2713207"/>
            <a:ext cx="949840" cy="336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2" name="Equation" r:id="rId22" imgW="660240" imgH="203040" progId="Equation.DSMT4">
                    <p:embed/>
                  </p:oleObj>
                </mc:Choice>
                <mc:Fallback>
                  <p:oleObj name="Equation" r:id="rId22" imgW="6602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8292" y="2713207"/>
                          <a:ext cx="949840" cy="336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文字方塊 76"/>
            <p:cNvSpPr txBox="1">
              <a:spLocks noChangeArrowheads="1"/>
            </p:cNvSpPr>
            <p:nvPr/>
          </p:nvSpPr>
          <p:spPr bwMode="auto">
            <a:xfrm>
              <a:off x="5498622" y="2700953"/>
              <a:ext cx="352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>
                  <a:solidFill>
                    <a:srgbClr val="333300"/>
                  </a:solidFill>
                  <a:ea typeface="新細明體" panose="02020500000000000000" pitchFamily="18" charset="-120"/>
                </a:rPr>
                <a:t>A</a:t>
              </a:r>
              <a:endParaRPr lang="zh-TW" altLang="en-US" b="1" dirty="0">
                <a:solidFill>
                  <a:srgbClr val="33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8" name="文字方塊 77"/>
            <p:cNvSpPr txBox="1">
              <a:spLocks noChangeArrowheads="1"/>
            </p:cNvSpPr>
            <p:nvPr/>
          </p:nvSpPr>
          <p:spPr bwMode="auto">
            <a:xfrm rot="2719884">
              <a:off x="5991686" y="3160668"/>
              <a:ext cx="941490" cy="34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400" b="1" dirty="0" smtClean="0">
                  <a:solidFill>
                    <a:srgbClr val="0070C0"/>
                  </a:solidFill>
                  <a:ea typeface="新細明體" panose="02020500000000000000" pitchFamily="18" charset="-120"/>
                </a:rPr>
                <a:t>R=119.2</a:t>
              </a:r>
              <a:endParaRPr lang="zh-TW" altLang="en-US" sz="1400" b="1" dirty="0">
                <a:solidFill>
                  <a:srgbClr val="0070C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9" name="文字方塊 78"/>
            <p:cNvSpPr txBox="1">
              <a:spLocks noChangeArrowheads="1"/>
            </p:cNvSpPr>
            <p:nvPr/>
          </p:nvSpPr>
          <p:spPr bwMode="auto">
            <a:xfrm>
              <a:off x="7600115" y="3704746"/>
              <a:ext cx="3508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>
                  <a:solidFill>
                    <a:srgbClr val="333300"/>
                  </a:solidFill>
                  <a:ea typeface="新細明體" panose="02020500000000000000" pitchFamily="18" charset="-120"/>
                </a:rPr>
                <a:t>B</a:t>
              </a:r>
              <a:endParaRPr lang="zh-TW" altLang="en-US" b="1">
                <a:solidFill>
                  <a:srgbClr val="333300"/>
                </a:solidFill>
                <a:ea typeface="新細明體" panose="02020500000000000000" pitchFamily="18" charset="-120"/>
              </a:endParaRPr>
            </a:p>
          </p:txBody>
        </p:sp>
        <p:cxnSp>
          <p:nvCxnSpPr>
            <p:cNvPr id="80" name="直線接點 79"/>
            <p:cNvCxnSpPr/>
            <p:nvPr/>
          </p:nvCxnSpPr>
          <p:spPr bwMode="auto">
            <a:xfrm flipH="1">
              <a:off x="4818354" y="3884257"/>
              <a:ext cx="180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96600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glow rad="101600">
                <a:srgbClr val="FFFF00">
                  <a:alpha val="40000"/>
                </a:srgbClr>
              </a:glow>
            </a:effectLst>
            <a:extLst/>
          </p:spPr>
        </p:cxnSp>
        <p:cxnSp>
          <p:nvCxnSpPr>
            <p:cNvPr id="82" name="直線接點 81"/>
            <p:cNvCxnSpPr/>
            <p:nvPr/>
          </p:nvCxnSpPr>
          <p:spPr bwMode="auto">
            <a:xfrm rot="5400000" flipH="1">
              <a:off x="6546558" y="3889607"/>
              <a:ext cx="21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40000"/>
                </a:srgbClr>
              </a:glow>
            </a:effectLst>
            <a:extLst/>
          </p:spPr>
        </p:cxnSp>
      </p:grpSp>
      <p:graphicFrame>
        <p:nvGraphicFramePr>
          <p:cNvPr id="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416745"/>
              </p:ext>
            </p:extLst>
          </p:nvPr>
        </p:nvGraphicFramePr>
        <p:xfrm>
          <a:off x="5664232" y="2896538"/>
          <a:ext cx="2945734" cy="1520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3" name="Equation" r:id="rId24" imgW="2095200" imgH="1015920" progId="Equation.DSMT4">
                  <p:embed/>
                </p:oleObj>
              </mc:Choice>
              <mc:Fallback>
                <p:oleObj name="Equation" r:id="rId24" imgW="20952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32" y="2896538"/>
                        <a:ext cx="2945734" cy="15208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18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群組 107"/>
          <p:cNvGrpSpPr/>
          <p:nvPr/>
        </p:nvGrpSpPr>
        <p:grpSpPr>
          <a:xfrm rot="20129552">
            <a:off x="6069490" y="2277063"/>
            <a:ext cx="1566178" cy="1764000"/>
            <a:chOff x="6640702" y="2240053"/>
            <a:chExt cx="1311219" cy="1764000"/>
          </a:xfrm>
        </p:grpSpPr>
        <p:cxnSp>
          <p:nvCxnSpPr>
            <p:cNvPr id="109" name="直線接點 8"/>
            <p:cNvCxnSpPr>
              <a:cxnSpLocks noChangeShapeType="1"/>
            </p:cNvCxnSpPr>
            <p:nvPr/>
          </p:nvCxnSpPr>
          <p:spPr bwMode="auto">
            <a:xfrm flipV="1">
              <a:off x="6640702" y="2240053"/>
              <a:ext cx="0" cy="1764000"/>
            </a:xfrm>
            <a:prstGeom prst="line">
              <a:avLst/>
            </a:prstGeom>
            <a:noFill/>
            <a:ln w="28575" algn="ctr">
              <a:solidFill>
                <a:srgbClr val="FFC9C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直線接點 10"/>
            <p:cNvCxnSpPr>
              <a:cxnSpLocks noChangeShapeType="1"/>
            </p:cNvCxnSpPr>
            <p:nvPr/>
          </p:nvCxnSpPr>
          <p:spPr bwMode="auto">
            <a:xfrm>
              <a:off x="6655921" y="3998475"/>
              <a:ext cx="1296000" cy="0"/>
            </a:xfrm>
            <a:prstGeom prst="line">
              <a:avLst/>
            </a:prstGeom>
            <a:noFill/>
            <a:ln w="28575" algn="ctr">
              <a:solidFill>
                <a:srgbClr val="FFC9C9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61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應變計的運用，夾</a:t>
            </a:r>
            <a:r>
              <a:rPr lang="en-US" altLang="zh-TW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度角。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 Rosettes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965910" y="2857379"/>
            <a:ext cx="3720052" cy="1963045"/>
            <a:chOff x="4398869" y="2700953"/>
            <a:chExt cx="4131387" cy="2158926"/>
          </a:xfrm>
        </p:grpSpPr>
        <p:graphicFrame>
          <p:nvGraphicFramePr>
            <p:cNvPr id="5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876481"/>
                </p:ext>
              </p:extLst>
            </p:nvPr>
          </p:nvGraphicFramePr>
          <p:xfrm>
            <a:off x="5441561" y="4011133"/>
            <a:ext cx="756342" cy="272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49" name="Equation" r:id="rId4" imgW="634680" imgH="228600" progId="Equation.DSMT4">
                    <p:embed/>
                  </p:oleObj>
                </mc:Choice>
                <mc:Fallback>
                  <p:oleObj name="Equation" r:id="rId4" imgW="634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1561" y="4011133"/>
                          <a:ext cx="756342" cy="272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直線單箭頭接點 51"/>
            <p:cNvCxnSpPr>
              <a:cxnSpLocks noChangeShapeType="1"/>
            </p:cNvCxnSpPr>
            <p:nvPr/>
          </p:nvCxnSpPr>
          <p:spPr bwMode="auto">
            <a:xfrm>
              <a:off x="4818815" y="2839558"/>
              <a:ext cx="0" cy="147637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線單箭頭接點 52"/>
            <p:cNvCxnSpPr>
              <a:cxnSpLocks noChangeShapeType="1"/>
            </p:cNvCxnSpPr>
            <p:nvPr/>
          </p:nvCxnSpPr>
          <p:spPr bwMode="auto">
            <a:xfrm rot="16200000">
              <a:off x="6438066" y="1868008"/>
              <a:ext cx="0" cy="374332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橢圓 54"/>
            <p:cNvSpPr>
              <a:spLocks noChangeArrowheads="1"/>
            </p:cNvSpPr>
            <p:nvPr/>
          </p:nvSpPr>
          <p:spPr bwMode="auto">
            <a:xfrm>
              <a:off x="5645903" y="2768121"/>
              <a:ext cx="1981200" cy="1979612"/>
            </a:xfrm>
            <a:prstGeom prst="ellipse">
              <a:avLst/>
            </a:prstGeom>
            <a:noFill/>
            <a:ln w="19050" algn="ctr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56" name="物件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5740794"/>
                </p:ext>
              </p:extLst>
            </p:nvPr>
          </p:nvGraphicFramePr>
          <p:xfrm>
            <a:off x="7774384" y="3345989"/>
            <a:ext cx="755872" cy="3517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0" name="Equation" r:id="rId6" imgW="495000" imgH="228600" progId="Equation.DSMT4">
                    <p:embed/>
                  </p:oleObj>
                </mc:Choice>
                <mc:Fallback>
                  <p:oleObj name="Equation" r:id="rId6" imgW="4950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4384" y="3345989"/>
                          <a:ext cx="755872" cy="3517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物件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080941"/>
                </p:ext>
              </p:extLst>
            </p:nvPr>
          </p:nvGraphicFramePr>
          <p:xfrm>
            <a:off x="4398869" y="4266158"/>
            <a:ext cx="827329" cy="593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1" name="Equation" r:id="rId8" imgW="545760" imgH="393480" progId="Equation.DSMT4">
                    <p:embed/>
                  </p:oleObj>
                </mc:Choice>
                <mc:Fallback>
                  <p:oleObj name="Equation" r:id="rId8" imgW="5457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869" y="4266158"/>
                          <a:ext cx="827329" cy="5937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6" name="直線單箭頭接點 65"/>
            <p:cNvCxnSpPr>
              <a:cxnSpLocks noChangeShapeType="1"/>
              <a:endCxn id="55" idx="1"/>
            </p:cNvCxnSpPr>
            <p:nvPr/>
          </p:nvCxnSpPr>
          <p:spPr bwMode="auto">
            <a:xfrm flipH="1" flipV="1">
              <a:off x="5936043" y="3058029"/>
              <a:ext cx="722685" cy="699105"/>
            </a:xfrm>
            <a:prstGeom prst="straightConnector1">
              <a:avLst/>
            </a:prstGeom>
            <a:noFill/>
            <a:ln w="19050" algn="ctr">
              <a:solidFill>
                <a:srgbClr val="333300"/>
              </a:solidFill>
              <a:round/>
              <a:headEnd type="oval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文字方塊 66"/>
            <p:cNvSpPr txBox="1">
              <a:spLocks noChangeArrowheads="1"/>
            </p:cNvSpPr>
            <p:nvPr/>
          </p:nvSpPr>
          <p:spPr bwMode="auto">
            <a:xfrm>
              <a:off x="6728828" y="3369567"/>
              <a:ext cx="352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>
                  <a:solidFill>
                    <a:srgbClr val="333300"/>
                  </a:solidFill>
                  <a:ea typeface="新細明體" panose="02020500000000000000" pitchFamily="18" charset="-120"/>
                </a:rPr>
                <a:t>C</a:t>
              </a:r>
              <a:endParaRPr lang="zh-TW" altLang="en-US" b="1" dirty="0">
                <a:solidFill>
                  <a:srgbClr val="333300"/>
                </a:solidFill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7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174946"/>
                </p:ext>
              </p:extLst>
            </p:nvPr>
          </p:nvGraphicFramePr>
          <p:xfrm>
            <a:off x="5728292" y="2713207"/>
            <a:ext cx="949840" cy="336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52" name="Equation" r:id="rId10" imgW="660240" imgH="203040" progId="Equation.DSMT4">
                    <p:embed/>
                  </p:oleObj>
                </mc:Choice>
                <mc:Fallback>
                  <p:oleObj name="Equation" r:id="rId10" imgW="6602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8292" y="2713207"/>
                          <a:ext cx="949840" cy="336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文字方塊 76"/>
            <p:cNvSpPr txBox="1">
              <a:spLocks noChangeArrowheads="1"/>
            </p:cNvSpPr>
            <p:nvPr/>
          </p:nvSpPr>
          <p:spPr bwMode="auto">
            <a:xfrm>
              <a:off x="5498622" y="2700953"/>
              <a:ext cx="352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>
                  <a:solidFill>
                    <a:srgbClr val="333300"/>
                  </a:solidFill>
                  <a:ea typeface="新細明體" panose="02020500000000000000" pitchFamily="18" charset="-120"/>
                </a:rPr>
                <a:t>A</a:t>
              </a:r>
              <a:endParaRPr lang="zh-TW" altLang="en-US" b="1" dirty="0">
                <a:solidFill>
                  <a:srgbClr val="3333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8" name="文字方塊 77"/>
            <p:cNvSpPr txBox="1">
              <a:spLocks noChangeArrowheads="1"/>
            </p:cNvSpPr>
            <p:nvPr/>
          </p:nvSpPr>
          <p:spPr bwMode="auto">
            <a:xfrm rot="2719884">
              <a:off x="5991686" y="3160668"/>
              <a:ext cx="941490" cy="34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sz="1400" b="1" dirty="0" smtClean="0">
                  <a:solidFill>
                    <a:srgbClr val="0070C0"/>
                  </a:solidFill>
                  <a:ea typeface="新細明體" panose="02020500000000000000" pitchFamily="18" charset="-120"/>
                </a:rPr>
                <a:t>R=119.2</a:t>
              </a:r>
              <a:endParaRPr lang="zh-TW" altLang="en-US" sz="1400" b="1" dirty="0">
                <a:solidFill>
                  <a:srgbClr val="0070C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79" name="文字方塊 78"/>
            <p:cNvSpPr txBox="1">
              <a:spLocks noChangeArrowheads="1"/>
            </p:cNvSpPr>
            <p:nvPr/>
          </p:nvSpPr>
          <p:spPr bwMode="auto">
            <a:xfrm>
              <a:off x="7600115" y="3704746"/>
              <a:ext cx="3508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>
                  <a:solidFill>
                    <a:srgbClr val="333300"/>
                  </a:solidFill>
                  <a:ea typeface="新細明體" panose="02020500000000000000" pitchFamily="18" charset="-120"/>
                </a:rPr>
                <a:t>B</a:t>
              </a:r>
              <a:endParaRPr lang="zh-TW" altLang="en-US" b="1">
                <a:solidFill>
                  <a:srgbClr val="333300"/>
                </a:solidFill>
                <a:ea typeface="新細明體" panose="02020500000000000000" pitchFamily="18" charset="-120"/>
              </a:endParaRPr>
            </a:p>
          </p:txBody>
        </p:sp>
        <p:cxnSp>
          <p:nvCxnSpPr>
            <p:cNvPr id="80" name="直線接點 79"/>
            <p:cNvCxnSpPr/>
            <p:nvPr/>
          </p:nvCxnSpPr>
          <p:spPr bwMode="auto">
            <a:xfrm flipH="1">
              <a:off x="4818354" y="3884257"/>
              <a:ext cx="1800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96600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glow rad="101600">
                <a:srgbClr val="FFFF00">
                  <a:alpha val="40000"/>
                </a:srgbClr>
              </a:glow>
            </a:effectLst>
            <a:extLst/>
          </p:spPr>
        </p:cxnSp>
        <p:cxnSp>
          <p:nvCxnSpPr>
            <p:cNvPr id="82" name="直線接點 81"/>
            <p:cNvCxnSpPr/>
            <p:nvPr/>
          </p:nvCxnSpPr>
          <p:spPr bwMode="auto">
            <a:xfrm rot="5400000" flipH="1">
              <a:off x="6546558" y="3889607"/>
              <a:ext cx="216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9966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FFFF00">
                  <a:alpha val="40000"/>
                </a:srgbClr>
              </a:glow>
            </a:effectLst>
            <a:extLst/>
          </p:spPr>
        </p:cxnSp>
      </p:grpSp>
      <p:graphicFrame>
        <p:nvGraphicFramePr>
          <p:cNvPr id="6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21735"/>
              </p:ext>
            </p:extLst>
          </p:nvPr>
        </p:nvGraphicFramePr>
        <p:xfrm>
          <a:off x="2555760" y="1023876"/>
          <a:ext cx="3723807" cy="68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3" name="Equation" r:id="rId12" imgW="4952880" imgH="914400" progId="Equation.3">
                  <p:embed/>
                </p:oleObj>
              </mc:Choice>
              <mc:Fallback>
                <p:oleObj name="Equation" r:id="rId12" imgW="49528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60" y="1023876"/>
                        <a:ext cx="3723807" cy="6874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10319"/>
              </p:ext>
            </p:extLst>
          </p:nvPr>
        </p:nvGraphicFramePr>
        <p:xfrm>
          <a:off x="2573669" y="1802307"/>
          <a:ext cx="2579898" cy="56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4" name="Equation" r:id="rId14" imgW="3568680" imgH="787320" progId="Equation.3">
                  <p:embed/>
                </p:oleObj>
              </mc:Choice>
              <mc:Fallback>
                <p:oleObj name="Equation" r:id="rId14" imgW="3568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669" y="1802307"/>
                        <a:ext cx="2579898" cy="5692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91443"/>
              </p:ext>
            </p:extLst>
          </p:nvPr>
        </p:nvGraphicFramePr>
        <p:xfrm>
          <a:off x="5345654" y="1903803"/>
          <a:ext cx="1571013" cy="33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5" name="Equation" r:id="rId16" imgW="2171520" imgH="457200" progId="Equation.3">
                  <p:embed/>
                </p:oleObj>
              </mc:Choice>
              <mc:Fallback>
                <p:oleObj name="Equation" r:id="rId16" imgW="2171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654" y="1903803"/>
                        <a:ext cx="1571013" cy="3307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Rectangle 45"/>
          <p:cNvSpPr>
            <a:spLocks noChangeAspect="1" noChangeArrowheads="1"/>
          </p:cNvSpPr>
          <p:nvPr/>
        </p:nvSpPr>
        <p:spPr bwMode="auto">
          <a:xfrm rot="20126639" flipH="1">
            <a:off x="6189872" y="2924858"/>
            <a:ext cx="1063118" cy="1174664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TW" altLang="en-US">
              <a:ea typeface="新細明體" panose="02020500000000000000" pitchFamily="18" charset="-120"/>
            </a:endParaRPr>
          </a:p>
        </p:txBody>
      </p:sp>
      <p:cxnSp>
        <p:nvCxnSpPr>
          <p:cNvPr id="111" name="直線接點 8"/>
          <p:cNvCxnSpPr>
            <a:cxnSpLocks noChangeShapeType="1"/>
          </p:cNvCxnSpPr>
          <p:nvPr/>
        </p:nvCxnSpPr>
        <p:spPr bwMode="auto">
          <a:xfrm flipV="1">
            <a:off x="6499107" y="2715766"/>
            <a:ext cx="0" cy="154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直線接點 10"/>
          <p:cNvCxnSpPr>
            <a:cxnSpLocks noChangeShapeType="1"/>
          </p:cNvCxnSpPr>
          <p:nvPr/>
        </p:nvCxnSpPr>
        <p:spPr bwMode="auto">
          <a:xfrm>
            <a:off x="6480384" y="4263938"/>
            <a:ext cx="154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文字方塊 13"/>
          <p:cNvSpPr txBox="1">
            <a:spLocks noChangeArrowheads="1"/>
          </p:cNvSpPr>
          <p:nvPr/>
        </p:nvSpPr>
        <p:spPr bwMode="auto">
          <a:xfrm>
            <a:off x="7992072" y="4080881"/>
            <a:ext cx="300120" cy="3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>
                <a:ea typeface="新細明體" panose="02020500000000000000" pitchFamily="18" charset="-120"/>
              </a:rPr>
              <a:t>x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114" name="文字方塊 78"/>
          <p:cNvSpPr txBox="1">
            <a:spLocks noChangeArrowheads="1"/>
          </p:cNvSpPr>
          <p:nvPr/>
        </p:nvSpPr>
        <p:spPr bwMode="auto">
          <a:xfrm>
            <a:off x="6428162" y="2332427"/>
            <a:ext cx="300120" cy="36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>
                <a:ea typeface="新細明體" panose="02020500000000000000" pitchFamily="18" charset="-120"/>
              </a:rPr>
              <a:t>y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115" name="文字方塊 13"/>
          <p:cNvSpPr txBox="1">
            <a:spLocks noChangeArrowheads="1"/>
          </p:cNvSpPr>
          <p:nvPr/>
        </p:nvSpPr>
        <p:spPr bwMode="auto">
          <a:xfrm>
            <a:off x="7948828" y="3393589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 smtClean="0">
                <a:solidFill>
                  <a:srgbClr val="FF5B5B"/>
                </a:solidFill>
                <a:ea typeface="新細明體" panose="02020500000000000000" pitchFamily="18" charset="-120"/>
              </a:rPr>
              <a:t>x'</a:t>
            </a:r>
            <a:endParaRPr lang="zh-TW" altLang="en-US" dirty="0">
              <a:solidFill>
                <a:srgbClr val="FF5B5B"/>
              </a:solidFill>
              <a:ea typeface="新細明體" panose="02020500000000000000" pitchFamily="18" charset="-120"/>
            </a:endParaRPr>
          </a:p>
        </p:txBody>
      </p:sp>
      <p:sp>
        <p:nvSpPr>
          <p:cNvPr id="116" name="文字方塊 78"/>
          <p:cNvSpPr txBox="1">
            <a:spLocks noChangeArrowheads="1"/>
          </p:cNvSpPr>
          <p:nvPr/>
        </p:nvSpPr>
        <p:spPr bwMode="auto">
          <a:xfrm>
            <a:off x="5472149" y="2544251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dirty="0" smtClean="0">
                <a:solidFill>
                  <a:srgbClr val="FF5B5B"/>
                </a:solidFill>
                <a:ea typeface="新細明體" panose="02020500000000000000" pitchFamily="18" charset="-120"/>
              </a:rPr>
              <a:t>y'</a:t>
            </a:r>
            <a:endParaRPr lang="zh-TW" altLang="en-US" dirty="0">
              <a:solidFill>
                <a:srgbClr val="FF5B5B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20126639">
            <a:off x="5922229" y="3348380"/>
            <a:ext cx="1507363" cy="1611307"/>
            <a:chOff x="3078769" y="3605233"/>
            <a:chExt cx="1507363" cy="1611307"/>
          </a:xfrm>
        </p:grpSpPr>
        <p:sp>
          <p:nvSpPr>
            <p:cNvPr id="118" name="Rectangle 45"/>
            <p:cNvSpPr>
              <a:spLocks noChangeAspect="1" noChangeArrowheads="1"/>
            </p:cNvSpPr>
            <p:nvPr/>
          </p:nvSpPr>
          <p:spPr bwMode="auto">
            <a:xfrm flipH="1">
              <a:off x="3610402" y="3605233"/>
              <a:ext cx="953023" cy="83709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19" name="Line 39"/>
            <p:cNvSpPr>
              <a:spLocks noChangeAspect="1" noChangeShapeType="1"/>
            </p:cNvSpPr>
            <p:nvPr/>
          </p:nvSpPr>
          <p:spPr bwMode="auto">
            <a:xfrm>
              <a:off x="3621855" y="4557594"/>
              <a:ext cx="93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" name="Line 40"/>
            <p:cNvSpPr>
              <a:spLocks noChangeAspect="1" noChangeShapeType="1"/>
            </p:cNvSpPr>
            <p:nvPr/>
          </p:nvSpPr>
          <p:spPr bwMode="auto">
            <a:xfrm>
              <a:off x="3621848" y="4485589"/>
              <a:ext cx="0" cy="1478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" name="Line 41"/>
            <p:cNvSpPr>
              <a:spLocks noChangeAspect="1" noChangeShapeType="1"/>
            </p:cNvSpPr>
            <p:nvPr/>
          </p:nvSpPr>
          <p:spPr bwMode="auto">
            <a:xfrm>
              <a:off x="4586132" y="4481778"/>
              <a:ext cx="0" cy="1478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" name="Text Box 52"/>
            <p:cNvSpPr txBox="1">
              <a:spLocks noChangeAspect="1" noChangeArrowheads="1"/>
            </p:cNvSpPr>
            <p:nvPr/>
          </p:nvSpPr>
          <p:spPr bwMode="auto">
            <a:xfrm rot="1316767">
              <a:off x="3700866" y="4743562"/>
              <a:ext cx="794325" cy="47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dx’</a:t>
              </a:r>
              <a:endParaRPr lang="en-US" altLang="zh-TW" b="1" dirty="0">
                <a:solidFill>
                  <a:srgbClr val="009900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23" name="Line 44"/>
            <p:cNvSpPr>
              <a:spLocks noChangeShapeType="1"/>
            </p:cNvSpPr>
            <p:nvPr/>
          </p:nvSpPr>
          <p:spPr bwMode="auto">
            <a:xfrm flipH="1">
              <a:off x="3529494" y="3625491"/>
              <a:ext cx="0" cy="828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sm" len="sm"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4" name="Line 45"/>
            <p:cNvSpPr>
              <a:spLocks noChangeAspect="1" noChangeShapeType="1"/>
            </p:cNvSpPr>
            <p:nvPr/>
          </p:nvSpPr>
          <p:spPr bwMode="auto">
            <a:xfrm>
              <a:off x="3351800" y="4453583"/>
              <a:ext cx="2486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5" name="Line 46"/>
            <p:cNvSpPr>
              <a:spLocks noChangeAspect="1" noChangeShapeType="1"/>
            </p:cNvSpPr>
            <p:nvPr/>
          </p:nvSpPr>
          <p:spPr bwMode="auto">
            <a:xfrm>
              <a:off x="3351799" y="3625492"/>
              <a:ext cx="2486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6" name="Text Box 51"/>
            <p:cNvSpPr txBox="1">
              <a:spLocks noChangeAspect="1" noChangeArrowheads="1"/>
            </p:cNvSpPr>
            <p:nvPr/>
          </p:nvSpPr>
          <p:spPr bwMode="auto">
            <a:xfrm rot="1473361">
              <a:off x="3078769" y="3877519"/>
              <a:ext cx="629653" cy="37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TW" b="1" dirty="0" err="1" smtClean="0">
                  <a:solidFill>
                    <a:srgbClr val="0099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dy</a:t>
              </a:r>
              <a:r>
                <a:rPr lang="en-US" altLang="zh-TW" b="1" dirty="0" smtClean="0">
                  <a:solidFill>
                    <a:srgbClr val="0099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rPr>
                <a:t>’</a:t>
              </a:r>
              <a:endParaRPr lang="en-US" altLang="zh-TW" b="1" dirty="0">
                <a:solidFill>
                  <a:srgbClr val="009900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127" name="弧形 126"/>
          <p:cNvSpPr/>
          <p:nvPr/>
        </p:nvSpPr>
        <p:spPr bwMode="auto">
          <a:xfrm rot="21391476">
            <a:off x="6625284" y="3652644"/>
            <a:ext cx="914400" cy="914400"/>
          </a:xfrm>
          <a:prstGeom prst="arc">
            <a:avLst>
              <a:gd name="adj1" fmla="val 19935776"/>
              <a:gd name="adj2" fmla="val 1677946"/>
            </a:avLst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8" name="物件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30372"/>
              </p:ext>
            </p:extLst>
          </p:nvPr>
        </p:nvGraphicFramePr>
        <p:xfrm>
          <a:off x="7658264" y="3894055"/>
          <a:ext cx="10620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Equation" r:id="rId18" imgW="711000" imgH="241200" progId="Equation.DSMT4">
                  <p:embed/>
                </p:oleObj>
              </mc:Choice>
              <mc:Fallback>
                <p:oleObj name="Equation" r:id="rId18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264" y="3894055"/>
                        <a:ext cx="10620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74411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13" grpId="0"/>
      <p:bldP spid="114" grpId="0"/>
      <p:bldP spid="115" grpId="0"/>
      <p:bldP spid="116" grpId="0"/>
      <p:bldP spid="1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62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正向應變和應力間，可借由楊氏模數和柏松比轉換。剪應力和剪應變則由剪力模數轉換。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Material-Property Relationships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8446" y="771550"/>
            <a:ext cx="16208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Hooke’s Law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375756" y="1063149"/>
            <a:ext cx="143076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altLang="zh-TW" dirty="0">
              <a:latin typeface="Arial" charset="0"/>
              <a:ea typeface="新細明體" charset="-120"/>
            </a:endParaRPr>
          </a:p>
          <a:p>
            <a:pPr algn="ctr" eaLnBrk="1" hangingPunct="1">
              <a:buFont typeface="Symbol" pitchFamily="18" charset="2"/>
              <a:buNone/>
              <a:defRPr/>
            </a:pPr>
            <a:r>
              <a:rPr lang="el-GR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σ</a:t>
            </a:r>
            <a:r>
              <a:rPr lang="en-US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 = E </a:t>
            </a:r>
            <a:r>
              <a:rPr lang="el-GR" altLang="zh-TW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ε</a:t>
            </a:r>
            <a:endParaRPr lang="en-US" altLang="zh-TW" sz="2800" b="1" dirty="0">
              <a:solidFill>
                <a:srgbClr val="C00000"/>
              </a:solidFill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  <a:p>
            <a:pPr algn="ctr" eaLnBrk="1" hangingPunct="1">
              <a:buFont typeface="Symbol" pitchFamily="18" charset="2"/>
              <a:buChar char="s"/>
              <a:defRPr/>
            </a:pPr>
            <a:endParaRPr lang="en-US" altLang="zh-TW" dirty="0">
              <a:solidFill>
                <a:srgbClr val="FF3300"/>
              </a:solidFill>
              <a:latin typeface="Times New Roman" panose="02020603050405020304" pitchFamily="18" charset="0"/>
              <a:ea typeface="新細明體" charset="-12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TW" dirty="0">
                <a:latin typeface="Arial" charset="0"/>
                <a:ea typeface="新細明體" charset="-120"/>
              </a:rPr>
              <a:t>	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2375756" y="1237399"/>
            <a:ext cx="1368425" cy="809625"/>
          </a:xfrm>
          <a:prstGeom prst="roundRect">
            <a:avLst>
              <a:gd name="adj" fmla="val 26816"/>
            </a:avLst>
          </a:prstGeom>
          <a:noFill/>
          <a:ln w="762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graphicFrame>
        <p:nvGraphicFramePr>
          <p:cNvPr id="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019816"/>
              </p:ext>
            </p:extLst>
          </p:nvPr>
        </p:nvGraphicFramePr>
        <p:xfrm>
          <a:off x="5818597" y="1335361"/>
          <a:ext cx="10810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2" name="Equation" r:id="rId4" imgW="444307" imgH="393529" progId="Equation.3">
                  <p:embed/>
                </p:oleObj>
              </mc:Choice>
              <mc:Fallback>
                <p:oleObj name="Equation" r:id="rId4" imgW="44430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597" y="1335361"/>
                        <a:ext cx="108108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29833"/>
              </p:ext>
            </p:extLst>
          </p:nvPr>
        </p:nvGraphicFramePr>
        <p:xfrm>
          <a:off x="4283107" y="1275498"/>
          <a:ext cx="7334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3" name="方程式" r:id="rId6" imgW="393529" imgH="393529" progId="Equation.3">
                  <p:embed/>
                </p:oleObj>
              </mc:Choice>
              <mc:Fallback>
                <p:oleObj name="方程式" r:id="rId6" imgW="3935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107" y="1275498"/>
                        <a:ext cx="7334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圓角矩形 26"/>
          <p:cNvSpPr/>
          <p:nvPr/>
        </p:nvSpPr>
        <p:spPr bwMode="auto">
          <a:xfrm>
            <a:off x="3959150" y="1212193"/>
            <a:ext cx="1368425" cy="849210"/>
          </a:xfrm>
          <a:prstGeom prst="roundRect">
            <a:avLst>
              <a:gd name="adj" fmla="val 26816"/>
            </a:avLst>
          </a:prstGeom>
          <a:noFill/>
          <a:ln w="762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4940225" y="1407262"/>
            <a:ext cx="423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TW" sz="1200" b="1">
                <a:solidFill>
                  <a:srgbClr val="009900"/>
                </a:solidFill>
                <a:ea typeface="新細明體" panose="02020500000000000000" pitchFamily="18" charset="-120"/>
              </a:rPr>
              <a:t>(m)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1200" b="1">
                <a:solidFill>
                  <a:srgbClr val="009900"/>
                </a:solidFill>
                <a:ea typeface="新細明體" panose="02020500000000000000" pitchFamily="18" charset="-120"/>
              </a:rPr>
              <a:t>(m)</a:t>
            </a:r>
            <a:endParaRPr lang="zh-TW" altLang="en-US" sz="1200" b="1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sp>
        <p:nvSpPr>
          <p:cNvPr id="29" name="圓角矩形 28"/>
          <p:cNvSpPr/>
          <p:nvPr/>
        </p:nvSpPr>
        <p:spPr bwMode="auto">
          <a:xfrm>
            <a:off x="5615397" y="1203598"/>
            <a:ext cx="1368425" cy="859540"/>
          </a:xfrm>
          <a:prstGeom prst="roundRect">
            <a:avLst>
              <a:gd name="adj" fmla="val 26816"/>
            </a:avLst>
          </a:prstGeom>
          <a:noFill/>
          <a:ln w="762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30" name="文字方塊 29"/>
          <p:cNvSpPr txBox="1">
            <a:spLocks noChangeArrowheads="1"/>
          </p:cNvSpPr>
          <p:nvPr/>
        </p:nvSpPr>
        <p:spPr bwMode="auto">
          <a:xfrm>
            <a:off x="6647272" y="1400448"/>
            <a:ext cx="4810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zh-TW" sz="1200" b="1">
                <a:solidFill>
                  <a:srgbClr val="009900"/>
                </a:solidFill>
                <a:ea typeface="新細明體" panose="02020500000000000000" pitchFamily="18" charset="-120"/>
              </a:rPr>
              <a:t>(N)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zh-TW" sz="1200" b="1">
                <a:solidFill>
                  <a:srgbClr val="009900"/>
                </a:solidFill>
                <a:ea typeface="新細明體" panose="02020500000000000000" pitchFamily="18" charset="-120"/>
              </a:rPr>
              <a:t>(m</a:t>
            </a:r>
            <a:r>
              <a:rPr lang="en-US" altLang="zh-TW" sz="1200" b="1" baseline="30000">
                <a:solidFill>
                  <a:srgbClr val="009900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1200" b="1">
                <a:solidFill>
                  <a:srgbClr val="009900"/>
                </a:solidFill>
                <a:ea typeface="新細明體" panose="02020500000000000000" pitchFamily="18" charset="-120"/>
              </a:rPr>
              <a:t>)</a:t>
            </a:r>
            <a:endParaRPr lang="zh-TW" altLang="en-US" sz="1200" b="1">
              <a:solidFill>
                <a:srgbClr val="009900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31" name="物件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492500"/>
              </p:ext>
            </p:extLst>
          </p:nvPr>
        </p:nvGraphicFramePr>
        <p:xfrm>
          <a:off x="7120347" y="1334753"/>
          <a:ext cx="1520106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4" name="Equation" r:id="rId8" imgW="774360" imgH="393480" progId="Equation.DSMT4">
                  <p:embed/>
                </p:oleObj>
              </mc:Choice>
              <mc:Fallback>
                <p:oleObj name="Equation" r:id="rId8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347" y="1334753"/>
                        <a:ext cx="1520106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4103613" y="1724762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669900"/>
                </a:solidFill>
                <a:ea typeface="新細明體" panose="02020500000000000000" pitchFamily="18" charset="-120"/>
              </a:rPr>
              <a:t>(1)</a:t>
            </a:r>
            <a:endParaRPr lang="zh-TW" altLang="en-US" b="1">
              <a:solidFill>
                <a:srgbClr val="669900"/>
              </a:solidFill>
              <a:ea typeface="新細明體" panose="02020500000000000000" pitchFamily="18" charset="-120"/>
            </a:endParaRPr>
          </a:p>
        </p:txBody>
      </p: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5701122" y="170524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b="1">
                <a:solidFill>
                  <a:srgbClr val="669900"/>
                </a:solidFill>
                <a:ea typeface="新細明體" panose="02020500000000000000" pitchFamily="18" charset="-120"/>
              </a:rPr>
              <a:t>(N/m</a:t>
            </a:r>
            <a:r>
              <a:rPr lang="en-US" altLang="zh-TW" sz="1400" b="1" baseline="30000">
                <a:solidFill>
                  <a:srgbClr val="669900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1400" b="1">
                <a:solidFill>
                  <a:srgbClr val="669900"/>
                </a:solidFill>
                <a:ea typeface="新細明體" panose="02020500000000000000" pitchFamily="18" charset="-120"/>
              </a:rPr>
              <a:t>)</a:t>
            </a:r>
            <a:endParaRPr lang="zh-TW" altLang="en-US" b="1">
              <a:solidFill>
                <a:srgbClr val="669900"/>
              </a:solidFill>
              <a:ea typeface="新細明體" panose="02020500000000000000" pitchFamily="18" charset="-120"/>
            </a:endParaRPr>
          </a:p>
        </p:txBody>
      </p: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7687034" y="1713185"/>
            <a:ext cx="70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400" b="1" dirty="0">
                <a:solidFill>
                  <a:srgbClr val="669900"/>
                </a:solidFill>
                <a:ea typeface="新細明體" panose="02020500000000000000" pitchFamily="18" charset="-120"/>
              </a:rPr>
              <a:t>(N/m</a:t>
            </a:r>
            <a:r>
              <a:rPr lang="en-US" altLang="zh-TW" sz="1400" b="1" baseline="30000" dirty="0">
                <a:solidFill>
                  <a:srgbClr val="669900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1400" b="1" dirty="0">
                <a:solidFill>
                  <a:srgbClr val="669900"/>
                </a:solidFill>
                <a:ea typeface="新細明體" panose="02020500000000000000" pitchFamily="18" charset="-120"/>
              </a:rPr>
              <a:t>)</a:t>
            </a:r>
            <a:endParaRPr lang="zh-TW" altLang="en-US" b="1" dirty="0">
              <a:solidFill>
                <a:srgbClr val="669900"/>
              </a:solidFill>
              <a:ea typeface="新細明體" panose="02020500000000000000" pitchFamily="18" charset="-120"/>
            </a:endParaRP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6415447" y="2841563"/>
            <a:ext cx="560387" cy="5619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6415447" y="2838388"/>
            <a:ext cx="560387" cy="561975"/>
          </a:xfrm>
          <a:prstGeom prst="ellipse">
            <a:avLst/>
          </a:prstGeom>
          <a:pattFill prst="ltDnDiag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37" name="Line 11"/>
          <p:cNvSpPr>
            <a:spLocks noChangeAspect="1" noChangeShapeType="1"/>
          </p:cNvSpPr>
          <p:nvPr/>
        </p:nvSpPr>
        <p:spPr bwMode="auto">
          <a:xfrm>
            <a:off x="2702843" y="3393318"/>
            <a:ext cx="0" cy="2206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12"/>
          <p:cNvSpPr>
            <a:spLocks noChangeAspect="1" noChangeShapeType="1"/>
          </p:cNvSpPr>
          <p:nvPr/>
        </p:nvSpPr>
        <p:spPr bwMode="auto">
          <a:xfrm>
            <a:off x="5358731" y="3383793"/>
            <a:ext cx="0" cy="2206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13"/>
          <p:cNvSpPr>
            <a:spLocks noChangeAspect="1" noChangeShapeType="1"/>
          </p:cNvSpPr>
          <p:nvPr/>
        </p:nvSpPr>
        <p:spPr bwMode="auto">
          <a:xfrm>
            <a:off x="2729831" y="3504443"/>
            <a:ext cx="260191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Line 14"/>
          <p:cNvSpPr>
            <a:spLocks noChangeAspect="1" noChangeShapeType="1"/>
          </p:cNvSpPr>
          <p:nvPr/>
        </p:nvSpPr>
        <p:spPr bwMode="auto">
          <a:xfrm flipV="1">
            <a:off x="2996531" y="2624968"/>
            <a:ext cx="0" cy="1809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" name="Line 15"/>
          <p:cNvSpPr>
            <a:spLocks noChangeAspect="1" noChangeShapeType="1"/>
          </p:cNvSpPr>
          <p:nvPr/>
        </p:nvSpPr>
        <p:spPr bwMode="auto">
          <a:xfrm flipV="1">
            <a:off x="5025356" y="2624968"/>
            <a:ext cx="0" cy="1809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" name="Line 16"/>
          <p:cNvSpPr>
            <a:spLocks noChangeAspect="1" noChangeShapeType="1"/>
          </p:cNvSpPr>
          <p:nvPr/>
        </p:nvSpPr>
        <p:spPr bwMode="auto">
          <a:xfrm>
            <a:off x="3023518" y="2724981"/>
            <a:ext cx="197485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" name="Text Box 17"/>
          <p:cNvSpPr txBox="1">
            <a:spLocks noChangeAspect="1" noChangeArrowheads="1"/>
          </p:cNvSpPr>
          <p:nvPr/>
        </p:nvSpPr>
        <p:spPr bwMode="auto">
          <a:xfrm>
            <a:off x="3860131" y="3518731"/>
            <a:ext cx="379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600" b="1" i="1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L</a:t>
            </a:r>
            <a:r>
              <a:rPr lang="en-US" altLang="zh-TW" sz="1600" b="1" baseline="-25000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  <a:endParaRPr lang="en-US" altLang="zh-TW" sz="1600" b="1">
              <a:solidFill>
                <a:srgbClr val="002060"/>
              </a:solidFill>
              <a:ea typeface="新細明體" panose="02020500000000000000" pitchFamily="18" charset="-120"/>
            </a:endParaRPr>
          </a:p>
        </p:txBody>
      </p:sp>
      <p:sp>
        <p:nvSpPr>
          <p:cNvPr id="47" name="Text Box 18"/>
          <p:cNvSpPr txBox="1">
            <a:spLocks noChangeAspect="1" noChangeArrowheads="1"/>
          </p:cNvSpPr>
          <p:nvPr/>
        </p:nvSpPr>
        <p:spPr bwMode="auto">
          <a:xfrm>
            <a:off x="3836318" y="2423356"/>
            <a:ext cx="403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600" b="1" i="1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L</a:t>
            </a:r>
            <a:endParaRPr lang="en-US" altLang="zh-TW" sz="1600" b="1">
              <a:solidFill>
                <a:srgbClr val="002060"/>
              </a:solidFill>
              <a:ea typeface="新細明體" panose="02020500000000000000" pitchFamily="18" charset="-120"/>
            </a:endParaRPr>
          </a:p>
        </p:txBody>
      </p:sp>
      <p:sp>
        <p:nvSpPr>
          <p:cNvPr id="48" name="Line 19"/>
          <p:cNvSpPr>
            <a:spLocks noChangeAspect="1" noChangeShapeType="1"/>
          </p:cNvSpPr>
          <p:nvPr/>
        </p:nvSpPr>
        <p:spPr bwMode="auto">
          <a:xfrm flipV="1">
            <a:off x="6544034" y="2741551"/>
            <a:ext cx="0" cy="2301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Line 20"/>
          <p:cNvSpPr>
            <a:spLocks noChangeAspect="1" noChangeShapeType="1"/>
          </p:cNvSpPr>
          <p:nvPr/>
        </p:nvSpPr>
        <p:spPr bwMode="auto">
          <a:xfrm flipV="1">
            <a:off x="6867884" y="2730438"/>
            <a:ext cx="0" cy="2301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" name="Line 21"/>
          <p:cNvSpPr>
            <a:spLocks noChangeAspect="1" noChangeShapeType="1"/>
          </p:cNvSpPr>
          <p:nvPr/>
        </p:nvSpPr>
        <p:spPr bwMode="auto">
          <a:xfrm>
            <a:off x="6120172" y="2792351"/>
            <a:ext cx="3476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" name="Line 22"/>
          <p:cNvSpPr>
            <a:spLocks noChangeAspect="1" noChangeShapeType="1"/>
          </p:cNvSpPr>
          <p:nvPr/>
        </p:nvSpPr>
        <p:spPr bwMode="auto">
          <a:xfrm>
            <a:off x="6917097" y="2781238"/>
            <a:ext cx="347662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" name="Line 23"/>
          <p:cNvSpPr>
            <a:spLocks noChangeAspect="1" noChangeShapeType="1"/>
          </p:cNvSpPr>
          <p:nvPr/>
        </p:nvSpPr>
        <p:spPr bwMode="auto">
          <a:xfrm>
            <a:off x="6361472" y="3208276"/>
            <a:ext cx="0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" name="Line 24"/>
          <p:cNvSpPr>
            <a:spLocks noChangeAspect="1" noChangeShapeType="1"/>
          </p:cNvSpPr>
          <p:nvPr/>
        </p:nvSpPr>
        <p:spPr bwMode="auto">
          <a:xfrm>
            <a:off x="6974247" y="3217801"/>
            <a:ext cx="0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5" name="Line 25"/>
          <p:cNvSpPr>
            <a:spLocks noChangeAspect="1" noChangeShapeType="1"/>
          </p:cNvSpPr>
          <p:nvPr/>
        </p:nvSpPr>
        <p:spPr bwMode="auto">
          <a:xfrm>
            <a:off x="6401159" y="3447988"/>
            <a:ext cx="5603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stealth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" name="Text Box 26"/>
          <p:cNvSpPr txBox="1">
            <a:spLocks noChangeAspect="1" noChangeArrowheads="1"/>
          </p:cNvSpPr>
          <p:nvPr/>
        </p:nvSpPr>
        <p:spPr bwMode="auto">
          <a:xfrm>
            <a:off x="6520222" y="2463738"/>
            <a:ext cx="396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600" b="1" i="1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r>
              <a:rPr lang="en-US" altLang="zh-TW" sz="1600" b="1" baseline="-25000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57" name="Text Box 27"/>
          <p:cNvSpPr txBox="1">
            <a:spLocks noChangeAspect="1" noChangeArrowheads="1"/>
          </p:cNvSpPr>
          <p:nvPr/>
        </p:nvSpPr>
        <p:spPr bwMode="auto">
          <a:xfrm>
            <a:off x="6570228" y="3453247"/>
            <a:ext cx="69373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600" b="1" i="1">
                <a:solidFill>
                  <a:srgbClr val="00206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</a:t>
            </a:r>
            <a:endParaRPr lang="en-US" altLang="zh-TW" sz="1600" b="1">
              <a:solidFill>
                <a:srgbClr val="002060"/>
              </a:solidFill>
              <a:ea typeface="新細明體" panose="02020500000000000000" pitchFamily="18" charset="-120"/>
            </a:endParaRPr>
          </a:p>
        </p:txBody>
      </p:sp>
      <p:sp>
        <p:nvSpPr>
          <p:cNvPr id="58" name="Rectangle 6"/>
          <p:cNvSpPr>
            <a:spLocks noChangeAspect="1" noChangeArrowheads="1"/>
          </p:cNvSpPr>
          <p:nvPr/>
        </p:nvSpPr>
        <p:spPr bwMode="auto">
          <a:xfrm>
            <a:off x="2996531" y="2893256"/>
            <a:ext cx="2041525" cy="450850"/>
          </a:xfrm>
          <a:prstGeom prst="rect">
            <a:avLst/>
          </a:prstGeom>
          <a:pattFill prst="ltDnDiag">
            <a:fgClr>
              <a:schemeClr val="accent1">
                <a:lumMod val="90000"/>
              </a:schemeClr>
            </a:fgClr>
            <a:bgClr>
              <a:schemeClr val="bg1"/>
            </a:bgClr>
          </a:pattFill>
          <a:ln w="1587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59" name="Rectangle 5"/>
          <p:cNvSpPr>
            <a:spLocks noChangeAspect="1" noChangeArrowheads="1"/>
          </p:cNvSpPr>
          <p:nvPr/>
        </p:nvSpPr>
        <p:spPr bwMode="auto">
          <a:xfrm>
            <a:off x="2996531" y="2893256"/>
            <a:ext cx="2041525" cy="450850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4081579" y="2208240"/>
            <a:ext cx="27003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Poisson’s Ratio</a:t>
            </a:r>
            <a:endParaRPr lang="en-US" altLang="zh-TW" dirty="0">
              <a:solidFill>
                <a:srgbClr val="C0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61" name="直線單箭頭接點 7188"/>
          <p:cNvCxnSpPr>
            <a:cxnSpLocks noChangeShapeType="1"/>
          </p:cNvCxnSpPr>
          <p:nvPr/>
        </p:nvCxnSpPr>
        <p:spPr bwMode="auto">
          <a:xfrm>
            <a:off x="5058693" y="3098043"/>
            <a:ext cx="5048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線單箭頭接點 100"/>
          <p:cNvCxnSpPr>
            <a:cxnSpLocks noChangeShapeType="1"/>
          </p:cNvCxnSpPr>
          <p:nvPr/>
        </p:nvCxnSpPr>
        <p:spPr bwMode="auto">
          <a:xfrm flipH="1">
            <a:off x="2483768" y="3094868"/>
            <a:ext cx="50482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1943900" y="3769160"/>
            <a:ext cx="7749393" cy="13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ct val="50000"/>
              </a:spcBef>
            </a:pPr>
            <a:r>
              <a:rPr lang="en-US" altLang="zh-TW" sz="1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橫向</a:t>
            </a:r>
            <a:r>
              <a:rPr lang="en-US" altLang="zh-TW" sz="1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受力</a:t>
            </a:r>
            <a:r>
              <a:rPr lang="en-US" altLang="zh-TW" sz="16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Longitudinal </a:t>
            </a:r>
            <a:r>
              <a:rPr lang="en-US" altLang="zh-TW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strain</a:t>
            </a:r>
            <a:r>
              <a:rPr lang="en-US" altLang="zh-TW" sz="1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1600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</a:t>
            </a:r>
            <a:r>
              <a:rPr lang="en-US" altLang="zh-TW" sz="1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縱向</a:t>
            </a:r>
            <a:r>
              <a:rPr lang="en-US" altLang="zh-TW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不受力</a:t>
            </a:r>
            <a:r>
              <a:rPr lang="en-US" altLang="zh-TW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Lateral strain</a:t>
            </a:r>
            <a:r>
              <a:rPr lang="en-US" altLang="zh-TW" sz="1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altLang="zh-TW" sz="1600" dirty="0" smtClean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ts val="2500"/>
              </a:lnSpc>
              <a:spcBef>
                <a:spcPts val="0"/>
              </a:spcBef>
            </a:pPr>
            <a:r>
              <a:rPr lang="en-US" altLang="zh-TW" sz="1600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ts val="3500"/>
              </a:lnSpc>
              <a:spcBef>
                <a:spcPts val="0"/>
              </a:spcBef>
            </a:pPr>
            <a:endParaRPr lang="en-US" altLang="zh-TW" sz="16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62735"/>
              </p:ext>
            </p:extLst>
          </p:nvPr>
        </p:nvGraphicFramePr>
        <p:xfrm>
          <a:off x="3412672" y="4214813"/>
          <a:ext cx="14827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5" name="Equation" r:id="rId10" imgW="977476" imgH="406224" progId="Equation.3">
                  <p:embed/>
                </p:oleObj>
              </mc:Choice>
              <mc:Fallback>
                <p:oleObj name="Equation" r:id="rId10" imgW="977476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672" y="4214813"/>
                        <a:ext cx="14827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604521"/>
              </p:ext>
            </p:extLst>
          </p:nvPr>
        </p:nvGraphicFramePr>
        <p:xfrm>
          <a:off x="6361472" y="4214813"/>
          <a:ext cx="16414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6" name="Equation" r:id="rId12" imgW="1104421" imgH="406224" progId="Equation.3">
                  <p:embed/>
                </p:oleObj>
              </mc:Choice>
              <mc:Fallback>
                <p:oleObj name="Equation" r:id="rId12" imgW="110442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472" y="4214813"/>
                        <a:ext cx="16414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99484"/>
              </p:ext>
            </p:extLst>
          </p:nvPr>
        </p:nvGraphicFramePr>
        <p:xfrm>
          <a:off x="7364213" y="2846372"/>
          <a:ext cx="1169575" cy="6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7" name="Equation" r:id="rId14" imgW="571320" imgH="406080" progId="Equation.DSMT4">
                  <p:embed/>
                </p:oleObj>
              </mc:Choice>
              <mc:Fallback>
                <p:oleObj name="Equation" r:id="rId14" imgW="571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213" y="2846372"/>
                        <a:ext cx="1169575" cy="6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9075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3457E-7 L 0.01563 0.00031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1562 0.00031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2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0316 0.0006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64198E-7 L 0.02934 8.64198E-7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7" grpId="1" animBg="1"/>
      <p:bldP spid="27" grpId="2" animBg="1"/>
      <p:bldP spid="28" grpId="0"/>
      <p:bldP spid="29" grpId="0" animBg="1"/>
      <p:bldP spid="29" grpId="1" animBg="1"/>
      <p:bldP spid="29" grpId="2" animBg="1"/>
      <p:bldP spid="30" grpId="0"/>
      <p:bldP spid="32" grpId="0"/>
      <p:bldP spid="33" grpId="0"/>
      <p:bldP spid="34" grpId="0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3" grpId="0" animBg="1"/>
      <p:bldP spid="44" grpId="0" animBg="1"/>
      <p:bldP spid="46" grpId="0"/>
      <p:bldP spid="46" grpId="1"/>
      <p:bldP spid="47" grpId="0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/>
      <p:bldP spid="56" grpId="1"/>
      <p:bldP spid="57" grpId="0"/>
      <p:bldP spid="58" grpId="0" animBg="1"/>
      <p:bldP spid="58" grpId="1" animBg="1"/>
      <p:bldP spid="58" grpId="2" animBg="1"/>
      <p:bldP spid="59" grpId="0" animBg="1"/>
      <p:bldP spid="60" grpId="0"/>
      <p:bldP spid="6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63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正向應變和應力間，可借由楊氏模數和柏松比轉換。剪應力和剪應變則由剪力模數轉換。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Material-Property Relationships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2511905" y="843558"/>
            <a:ext cx="4914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>
                <a:solidFill>
                  <a:srgbClr val="00B050"/>
                </a:solidFill>
                <a:ea typeface="新細明體" charset="-120"/>
              </a:rPr>
              <a:t>Using principle of superposition:</a:t>
            </a:r>
          </a:p>
        </p:txBody>
      </p:sp>
      <p:graphicFrame>
        <p:nvGraphicFramePr>
          <p:cNvPr id="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6667"/>
              </p:ext>
            </p:extLst>
          </p:nvPr>
        </p:nvGraphicFramePr>
        <p:xfrm>
          <a:off x="3321335" y="1095586"/>
          <a:ext cx="3669729" cy="64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4" name="Equation" r:id="rId4" imgW="4305240" imgH="761760" progId="Equation.3">
                  <p:embed/>
                </p:oleObj>
              </mc:Choice>
              <mc:Fallback>
                <p:oleObj name="Equation" r:id="rId4" imgW="43052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335" y="1095586"/>
                        <a:ext cx="3669729" cy="6495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784996"/>
              </p:ext>
            </p:extLst>
          </p:nvPr>
        </p:nvGraphicFramePr>
        <p:xfrm>
          <a:off x="3321335" y="2480067"/>
          <a:ext cx="3463776" cy="235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5" name="Equation" r:id="rId6" imgW="4622760" imgH="3149280" progId="Equation.3">
                  <p:embed/>
                </p:oleObj>
              </mc:Choice>
              <mc:Fallback>
                <p:oleObj name="Equation" r:id="rId6" imgW="4622760" imgH="314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335" y="2480067"/>
                        <a:ext cx="3463776" cy="23599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2490843" y="2109870"/>
            <a:ext cx="2732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1" dirty="0">
                <a:solidFill>
                  <a:srgbClr val="00B050"/>
                </a:solidFill>
                <a:ea typeface="新細明體" charset="-120"/>
              </a:rPr>
              <a:t>Generalized Hooke’s law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53375" y="1743249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三方向的施力對</a:t>
            </a:r>
            <a:r>
              <a:rPr lang="en-US" altLang="zh-TW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方向應變的影響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68761"/>
              </p:ext>
            </p:extLst>
          </p:nvPr>
        </p:nvGraphicFramePr>
        <p:xfrm>
          <a:off x="6887700" y="4304647"/>
          <a:ext cx="1078210" cy="57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Equation" r:id="rId8" imgW="1485720" imgH="787320" progId="Equation.DSMT4">
                  <p:embed/>
                </p:oleObj>
              </mc:Choice>
              <mc:Fallback>
                <p:oleObj name="Equation" r:id="rId8" imgW="14857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700" y="4304647"/>
                        <a:ext cx="1078210" cy="5713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3177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9" grpId="0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64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正向應變和應力間，可借由楊氏模數和柏松比轉換。剪應力和剪應變則由剪力模數轉換。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Material-Property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471873"/>
              </p:ext>
            </p:extLst>
          </p:nvPr>
        </p:nvGraphicFramePr>
        <p:xfrm>
          <a:off x="2497138" y="807861"/>
          <a:ext cx="4161754" cy="1990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name="Photo Editor Photo" r:id="rId4" imgW="15228571" imgH="7287642" progId="">
                  <p:embed/>
                </p:oleObj>
              </mc:Choice>
              <mc:Fallback>
                <p:oleObj name="Photo Editor Photo" r:id="rId4" imgW="15228571" imgH="72876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807861"/>
                        <a:ext cx="4161754" cy="1990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821996" y="846138"/>
            <a:ext cx="1512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1600" b="1" i="1" dirty="0">
                <a:ea typeface="新細明體" charset="-120"/>
              </a:rPr>
              <a:t>a </a:t>
            </a:r>
            <a:r>
              <a:rPr lang="en-US" altLang="zh-TW" sz="1600" dirty="0">
                <a:solidFill>
                  <a:srgbClr val="C00000"/>
                </a:solidFill>
                <a:ea typeface="新細明體" charset="-120"/>
              </a:rPr>
              <a:t>= 300 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mm        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b="1" i="1" dirty="0" smtClean="0">
                <a:ea typeface="新細明體" charset="-120"/>
              </a:rPr>
              <a:t>b </a:t>
            </a:r>
            <a:r>
              <a:rPr lang="en-US" altLang="zh-TW" sz="1600" dirty="0">
                <a:solidFill>
                  <a:srgbClr val="C00000"/>
                </a:solidFill>
                <a:ea typeface="新細明體" charset="-120"/>
              </a:rPr>
              <a:t>= 50 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mm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b="1" i="1" dirty="0" smtClean="0">
                <a:ea typeface="新細明體" charset="-120"/>
              </a:rPr>
              <a:t>t </a:t>
            </a:r>
            <a:r>
              <a:rPr lang="en-US" altLang="zh-TW" sz="1600" dirty="0">
                <a:solidFill>
                  <a:srgbClr val="C00000"/>
                </a:solidFill>
                <a:ea typeface="新細明體" charset="-120"/>
              </a:rPr>
              <a:t>=20 mm  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          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b="1" i="1" dirty="0" err="1" smtClean="0">
                <a:ea typeface="新細明體" charset="-120"/>
              </a:rPr>
              <a:t>E</a:t>
            </a:r>
            <a:r>
              <a:rPr lang="en-US" altLang="zh-TW" sz="1600" b="1" i="1" baseline="-25000" dirty="0" err="1" smtClean="0">
                <a:ea typeface="新細明體" charset="-120"/>
              </a:rPr>
              <a:t>cu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=120 </a:t>
            </a:r>
            <a:r>
              <a:rPr lang="en-US" altLang="zh-TW" sz="1600" dirty="0" err="1" smtClean="0">
                <a:solidFill>
                  <a:srgbClr val="C00000"/>
                </a:solidFill>
                <a:ea typeface="新細明體" charset="-120"/>
              </a:rPr>
              <a:t>Gpa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     </a:t>
            </a:r>
          </a:p>
          <a:p>
            <a:pPr algn="just">
              <a:spcBef>
                <a:spcPct val="50000"/>
              </a:spcBef>
            </a:pPr>
            <a:r>
              <a:rPr lang="el-GR" altLang="zh-TW" sz="1600" b="1" i="1" dirty="0" smtClean="0"/>
              <a:t>ν</a:t>
            </a:r>
            <a:r>
              <a:rPr lang="en-US" altLang="zh-TW" sz="1600" b="1" i="1" baseline="-25000" dirty="0">
                <a:ea typeface="新細明體" charset="-120"/>
              </a:rPr>
              <a:t>cu</a:t>
            </a:r>
            <a:r>
              <a:rPr lang="en-US" altLang="zh-TW" sz="1600" b="1" baseline="-25000" dirty="0">
                <a:ea typeface="新細明體" charset="-120"/>
              </a:rPr>
              <a:t> </a:t>
            </a:r>
            <a:r>
              <a:rPr lang="en-US" altLang="zh-TW" sz="1600" dirty="0">
                <a:solidFill>
                  <a:srgbClr val="C00000"/>
                </a:solidFill>
                <a:ea typeface="新細明體" charset="-120"/>
              </a:rPr>
              <a:t>=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0.34</a:t>
            </a:r>
          </a:p>
        </p:txBody>
      </p:sp>
      <p:sp>
        <p:nvSpPr>
          <p:cNvPr id="4" name="矩形 3"/>
          <p:cNvSpPr/>
          <p:nvPr/>
        </p:nvSpPr>
        <p:spPr>
          <a:xfrm>
            <a:off x="2663059" y="2799806"/>
            <a:ext cx="5724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1600" dirty="0" smtClean="0">
                <a:ea typeface="新細明體" charset="-120"/>
              </a:rPr>
              <a:t>Determine </a:t>
            </a:r>
            <a:r>
              <a:rPr lang="en-US" altLang="zh-TW" sz="1600" dirty="0">
                <a:ea typeface="新細明體" charset="-120"/>
              </a:rPr>
              <a:t>its new length after application of the load. 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226957"/>
              </p:ext>
            </p:extLst>
          </p:nvPr>
        </p:nvGraphicFramePr>
        <p:xfrm>
          <a:off x="3023828" y="3195600"/>
          <a:ext cx="4706725" cy="31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Equation" r:id="rId6" imgW="6286320" imgH="419040" progId="Equation.3">
                  <p:embed/>
                </p:oleObj>
              </mc:Choice>
              <mc:Fallback>
                <p:oleObj name="Equation" r:id="rId6" imgW="6286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828" y="3195600"/>
                        <a:ext cx="4706725" cy="3137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777213"/>
              </p:ext>
            </p:extLst>
          </p:nvPr>
        </p:nvGraphicFramePr>
        <p:xfrm>
          <a:off x="2375756" y="3566622"/>
          <a:ext cx="6048672" cy="604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3" name="Equation" r:id="rId8" imgW="4330440" imgH="419040" progId="Equation.DSMT4">
                  <p:embed/>
                </p:oleObj>
              </mc:Choice>
              <mc:Fallback>
                <p:oleObj name="Equation" r:id="rId8" imgW="4330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56" y="3566622"/>
                        <a:ext cx="6048672" cy="6042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11012"/>
              </p:ext>
            </p:extLst>
          </p:nvPr>
        </p:nvGraphicFramePr>
        <p:xfrm>
          <a:off x="2395636" y="4188687"/>
          <a:ext cx="6165208" cy="6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4" name="Equation" r:id="rId10" imgW="4444920" imgH="419040" progId="Equation.DSMT4">
                  <p:embed/>
                </p:oleObj>
              </mc:Choice>
              <mc:Fallback>
                <p:oleObj name="Equation" r:id="rId10" imgW="4444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636" y="4188687"/>
                        <a:ext cx="6165208" cy="615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7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29" y="961849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9541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65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正向應變和應力間，可借由楊氏模數和柏松比轉換。剪應力和剪應變則由剪力模數轉換。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Material-Property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Example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6627"/>
              </p:ext>
            </p:extLst>
          </p:nvPr>
        </p:nvGraphicFramePr>
        <p:xfrm>
          <a:off x="2771799" y="1057484"/>
          <a:ext cx="3504171" cy="79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Equation" r:id="rId4" imgW="2133360" imgH="482400" progId="Equation.DSMT4">
                  <p:embed/>
                </p:oleObj>
              </mc:Choice>
              <mc:Fallback>
                <p:oleObj name="Equation" r:id="rId4" imgW="21333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99" y="1057484"/>
                        <a:ext cx="3504171" cy="7941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97947"/>
              </p:ext>
            </p:extLst>
          </p:nvPr>
        </p:nvGraphicFramePr>
        <p:xfrm>
          <a:off x="2771799" y="1851578"/>
          <a:ext cx="1451162" cy="407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5"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99" y="1851578"/>
                        <a:ext cx="1451162" cy="4075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4391"/>
              </p:ext>
            </p:extLst>
          </p:nvPr>
        </p:nvGraphicFramePr>
        <p:xfrm>
          <a:off x="4453261" y="1779662"/>
          <a:ext cx="1667815" cy="44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6" name="Equation" r:id="rId8" imgW="952200" imgH="241200" progId="Equation.DSMT4">
                  <p:embed/>
                </p:oleObj>
              </mc:Choice>
              <mc:Fallback>
                <p:oleObj name="Equation" r:id="rId8" imgW="952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261" y="1779662"/>
                        <a:ext cx="1667815" cy="4464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6821996" y="846138"/>
            <a:ext cx="15121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TW" sz="1600" b="1" i="1" dirty="0">
                <a:ea typeface="新細明體" charset="-120"/>
              </a:rPr>
              <a:t>a </a:t>
            </a:r>
            <a:r>
              <a:rPr lang="en-US" altLang="zh-TW" sz="1600" dirty="0">
                <a:solidFill>
                  <a:srgbClr val="C00000"/>
                </a:solidFill>
                <a:ea typeface="新細明體" charset="-120"/>
              </a:rPr>
              <a:t>= 300 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mm        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b="1" i="1" dirty="0" smtClean="0">
                <a:ea typeface="新細明體" charset="-120"/>
              </a:rPr>
              <a:t>b </a:t>
            </a:r>
            <a:r>
              <a:rPr lang="en-US" altLang="zh-TW" sz="1600" dirty="0">
                <a:solidFill>
                  <a:srgbClr val="C00000"/>
                </a:solidFill>
                <a:ea typeface="新細明體" charset="-120"/>
              </a:rPr>
              <a:t>= 50 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mm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b="1" i="1" dirty="0" smtClean="0">
                <a:ea typeface="新細明體" charset="-120"/>
              </a:rPr>
              <a:t>t </a:t>
            </a:r>
            <a:r>
              <a:rPr lang="en-US" altLang="zh-TW" sz="1600" dirty="0">
                <a:solidFill>
                  <a:srgbClr val="C00000"/>
                </a:solidFill>
                <a:ea typeface="新細明體" charset="-120"/>
              </a:rPr>
              <a:t>=20 mm  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          </a:t>
            </a:r>
          </a:p>
          <a:p>
            <a:pPr algn="just">
              <a:spcBef>
                <a:spcPct val="50000"/>
              </a:spcBef>
            </a:pPr>
            <a:r>
              <a:rPr lang="en-US" altLang="zh-TW" sz="1600" b="1" i="1" dirty="0" err="1" smtClean="0">
                <a:ea typeface="新細明體" charset="-120"/>
              </a:rPr>
              <a:t>E</a:t>
            </a:r>
            <a:r>
              <a:rPr lang="en-US" altLang="zh-TW" sz="1600" b="1" i="1" baseline="-25000" dirty="0" err="1" smtClean="0">
                <a:ea typeface="新細明體" charset="-120"/>
              </a:rPr>
              <a:t>cu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=120 </a:t>
            </a:r>
            <a:r>
              <a:rPr lang="en-US" altLang="zh-TW" sz="1600" dirty="0" err="1" smtClean="0">
                <a:solidFill>
                  <a:srgbClr val="C00000"/>
                </a:solidFill>
                <a:ea typeface="新細明體" charset="-120"/>
              </a:rPr>
              <a:t>Gpa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     </a:t>
            </a:r>
          </a:p>
          <a:p>
            <a:pPr algn="just">
              <a:spcBef>
                <a:spcPct val="50000"/>
              </a:spcBef>
            </a:pPr>
            <a:r>
              <a:rPr lang="el-GR" altLang="zh-TW" sz="1600" b="1" i="1" dirty="0" smtClean="0"/>
              <a:t>ν</a:t>
            </a:r>
            <a:r>
              <a:rPr lang="en-US" altLang="zh-TW" sz="1600" b="1" i="1" baseline="-25000" dirty="0">
                <a:ea typeface="新細明體" charset="-120"/>
              </a:rPr>
              <a:t>cu</a:t>
            </a:r>
            <a:r>
              <a:rPr lang="en-US" altLang="zh-TW" sz="1600" b="1" baseline="-25000" dirty="0">
                <a:ea typeface="新細明體" charset="-120"/>
              </a:rPr>
              <a:t> </a:t>
            </a:r>
            <a:r>
              <a:rPr lang="en-US" altLang="zh-TW" sz="1600" dirty="0">
                <a:solidFill>
                  <a:srgbClr val="C00000"/>
                </a:solidFill>
                <a:ea typeface="新細明體" charset="-120"/>
              </a:rPr>
              <a:t>=</a:t>
            </a:r>
            <a:r>
              <a:rPr lang="en-US" altLang="zh-TW" sz="1600" dirty="0" smtClean="0">
                <a:solidFill>
                  <a:srgbClr val="C00000"/>
                </a:solidFill>
                <a:ea typeface="新細明體" charset="-120"/>
              </a:rPr>
              <a:t>0.34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740841"/>
              </p:ext>
            </p:extLst>
          </p:nvPr>
        </p:nvGraphicFramePr>
        <p:xfrm>
          <a:off x="2776487" y="2778856"/>
          <a:ext cx="5755953" cy="54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7" name="Equation" r:id="rId10" imgW="4394160" imgH="419040" progId="Equation.DSMT4">
                  <p:embed/>
                </p:oleObj>
              </mc:Choice>
              <mc:Fallback>
                <p:oleObj name="Equation" r:id="rId10" imgW="4394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487" y="2778856"/>
                        <a:ext cx="5755953" cy="5489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7294"/>
              </p:ext>
            </p:extLst>
          </p:nvPr>
        </p:nvGraphicFramePr>
        <p:xfrm>
          <a:off x="2771799" y="3456114"/>
          <a:ext cx="4592585" cy="1093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8" name="Equation" r:id="rId12" imgW="5600520" imgH="1333440" progId="Equation.DSMT4">
                  <p:embed/>
                </p:oleObj>
              </mc:Choice>
              <mc:Fallback>
                <p:oleObj name="Equation" r:id="rId12" imgW="5600520" imgH="1333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99" y="3456114"/>
                        <a:ext cx="4592585" cy="10934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0560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285555-ECF3-4B55-8606-45BD98D4FF9F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66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956" y="3543503"/>
            <a:ext cx="1512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 smtClean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正向應變和應力間，可借由楊氏模數和柏松比轉換。剪應力和剪應變則由剪力模數轉換。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 dirty="0" err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Triaxial</a:t>
            </a:r>
            <a:r>
              <a:rPr lang="en-US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stress</a:t>
            </a:r>
          </a:p>
        </p:txBody>
      </p:sp>
      <p:sp>
        <p:nvSpPr>
          <p:cNvPr id="45" name="標題 2"/>
          <p:cNvSpPr txBox="1">
            <a:spLocks/>
          </p:cNvSpPr>
          <p:nvPr/>
        </p:nvSpPr>
        <p:spPr bwMode="auto">
          <a:xfrm>
            <a:off x="287338" y="2284413"/>
            <a:ext cx="2209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anose="02010509020102010303" pitchFamily="50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24B50"/>
                </a:solidFill>
                <a:latin typeface="OCR A Extended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kern="0" dirty="0">
                <a:ea typeface="新細明體" panose="02020500000000000000" pitchFamily="18" charset="-120"/>
              </a:rPr>
              <a:t>Mohr’s Circle-Plane </a:t>
            </a:r>
            <a:r>
              <a:rPr lang="en-US" altLang="zh-TW" sz="1400" kern="0" dirty="0" smtClean="0">
                <a:ea typeface="新細明體" panose="02020500000000000000" pitchFamily="18" charset="-120"/>
              </a:rPr>
              <a:t>Strain</a:t>
            </a:r>
            <a:endParaRPr lang="en-US" altLang="zh-TW" sz="1400" kern="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r>
              <a:rPr lang="en-US" altLang="zh-TW" sz="1400" kern="0" dirty="0" smtClean="0">
                <a:ea typeface="新細明體" panose="02020500000000000000" pitchFamily="18" charset="-120"/>
              </a:rPr>
              <a:t/>
            </a:r>
            <a:br>
              <a:rPr lang="en-US" altLang="zh-TW" sz="1400" kern="0" dirty="0" smtClean="0">
                <a:ea typeface="新細明體" panose="02020500000000000000" pitchFamily="18" charset="-120"/>
              </a:rPr>
            </a:br>
            <a:endParaRPr lang="en-US" altLang="zh-TW" sz="1400" kern="0" dirty="0" smtClean="0">
              <a:ea typeface="新細明體" panose="02020500000000000000" pitchFamily="18" charset="-120"/>
            </a:endParaRP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987193"/>
              </p:ext>
            </p:extLst>
          </p:nvPr>
        </p:nvGraphicFramePr>
        <p:xfrm>
          <a:off x="6500252" y="1789895"/>
          <a:ext cx="1786266" cy="18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3" name="Equation" r:id="rId4" imgW="1193760" imgH="1244520" progId="Equation.DSMT4">
                  <p:embed/>
                </p:oleObj>
              </mc:Choice>
              <mc:Fallback>
                <p:oleObj name="Equation" r:id="rId4" imgW="119376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252" y="1789895"/>
                        <a:ext cx="1786266" cy="1862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7"/>
          <p:cNvSpPr txBox="1"/>
          <p:nvPr/>
        </p:nvSpPr>
        <p:spPr>
          <a:xfrm>
            <a:off x="6448152" y="1247913"/>
            <a:ext cx="207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002060"/>
                </a:solidFill>
              </a:rPr>
              <a:t>Maximum </a:t>
            </a:r>
            <a:r>
              <a:rPr lang="en-US" altLang="zh-TW" sz="1600" b="1" i="1" dirty="0" smtClean="0">
                <a:solidFill>
                  <a:srgbClr val="002060"/>
                </a:solidFill>
              </a:rPr>
              <a:t>in-plane</a:t>
            </a:r>
            <a:r>
              <a:rPr lang="en-US" altLang="zh-TW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altLang="zh-TW" sz="1600" b="1" dirty="0" smtClean="0">
                <a:solidFill>
                  <a:srgbClr val="002060"/>
                </a:solidFill>
              </a:rPr>
              <a:t>shear stress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95638"/>
              </p:ext>
            </p:extLst>
          </p:nvPr>
        </p:nvGraphicFramePr>
        <p:xfrm>
          <a:off x="2673350" y="2270125"/>
          <a:ext cx="2651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4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270125"/>
                        <a:ext cx="2651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單箭頭接點 18"/>
          <p:cNvCxnSpPr>
            <a:cxnSpLocks noChangeShapeType="1"/>
          </p:cNvCxnSpPr>
          <p:nvPr/>
        </p:nvCxnSpPr>
        <p:spPr bwMode="auto">
          <a:xfrm>
            <a:off x="2562526" y="1563638"/>
            <a:ext cx="0" cy="2375999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單箭頭接點 19"/>
          <p:cNvCxnSpPr>
            <a:cxnSpLocks noChangeShapeType="1"/>
          </p:cNvCxnSpPr>
          <p:nvPr/>
        </p:nvCxnSpPr>
        <p:spPr bwMode="auto">
          <a:xfrm rot="16200000">
            <a:off x="4188783" y="659138"/>
            <a:ext cx="0" cy="3888000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橢圓 20"/>
          <p:cNvSpPr>
            <a:spLocks noChangeArrowheads="1"/>
          </p:cNvSpPr>
          <p:nvPr/>
        </p:nvSpPr>
        <p:spPr bwMode="auto">
          <a:xfrm>
            <a:off x="3019712" y="1377415"/>
            <a:ext cx="2494005" cy="2448000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843499"/>
              </p:ext>
            </p:extLst>
          </p:nvPr>
        </p:nvGraphicFramePr>
        <p:xfrm>
          <a:off x="5878390" y="2687523"/>
          <a:ext cx="343345" cy="30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5" name="Equation" r:id="rId8" imgW="139680" imgH="126720" progId="Equation.DSMT4">
                  <p:embed/>
                </p:oleObj>
              </mc:Choice>
              <mc:Fallback>
                <p:oleObj name="Equation" r:id="rId8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390" y="2687523"/>
                        <a:ext cx="343345" cy="30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68567"/>
              </p:ext>
            </p:extLst>
          </p:nvPr>
        </p:nvGraphicFramePr>
        <p:xfrm>
          <a:off x="2444018" y="3966977"/>
          <a:ext cx="26511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6" name="Equation" r:id="rId10" imgW="126720" imgH="126720" progId="Equation.DSMT4">
                  <p:embed/>
                </p:oleObj>
              </mc:Choice>
              <mc:Fallback>
                <p:oleObj name="Equation" r:id="rId10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018" y="3966977"/>
                        <a:ext cx="265112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>
            <a:spLocks noChangeArrowheads="1"/>
          </p:cNvSpPr>
          <p:nvPr/>
        </p:nvSpPr>
        <p:spPr bwMode="auto">
          <a:xfrm>
            <a:off x="4656850" y="2145734"/>
            <a:ext cx="443645" cy="45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C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26" name="直線接點 25"/>
          <p:cNvCxnSpPr/>
          <p:nvPr/>
        </p:nvCxnSpPr>
        <p:spPr bwMode="auto">
          <a:xfrm rot="5400000" flipH="1">
            <a:off x="3581530" y="2921091"/>
            <a:ext cx="7568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03744"/>
              </p:ext>
            </p:extLst>
          </p:nvPr>
        </p:nvGraphicFramePr>
        <p:xfrm>
          <a:off x="3300413" y="3565761"/>
          <a:ext cx="26670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7" name="Equation" r:id="rId12" imgW="177480" imgH="228600" progId="Equation.DSMT4">
                  <p:embed/>
                </p:oleObj>
              </mc:Choice>
              <mc:Fallback>
                <p:oleObj name="Equation" r:id="rId1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3565761"/>
                        <a:ext cx="26670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字方塊 34"/>
          <p:cNvSpPr txBox="1">
            <a:spLocks noChangeArrowheads="1"/>
          </p:cNvSpPr>
          <p:nvPr/>
        </p:nvSpPr>
        <p:spPr bwMode="auto">
          <a:xfrm>
            <a:off x="3970780" y="1437225"/>
            <a:ext cx="443645" cy="45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A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3334503" y="2156844"/>
            <a:ext cx="441647" cy="45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b="1" dirty="0">
                <a:solidFill>
                  <a:srgbClr val="333300"/>
                </a:solidFill>
                <a:ea typeface="新細明體" panose="02020500000000000000" pitchFamily="18" charset="-120"/>
              </a:rPr>
              <a:t>B</a:t>
            </a:r>
            <a:endParaRPr lang="zh-TW" altLang="en-US" b="1" dirty="0">
              <a:solidFill>
                <a:srgbClr val="333300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39" name="直線接點 38"/>
          <p:cNvCxnSpPr/>
          <p:nvPr/>
        </p:nvCxnSpPr>
        <p:spPr bwMode="auto">
          <a:xfrm flipH="1">
            <a:off x="2561946" y="2721033"/>
            <a:ext cx="46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40" name="直線接點 39"/>
          <p:cNvCxnSpPr/>
          <p:nvPr/>
        </p:nvCxnSpPr>
        <p:spPr bwMode="auto">
          <a:xfrm flipH="1">
            <a:off x="2560105" y="3183818"/>
            <a:ext cx="136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41" name="直線接點 40"/>
          <p:cNvCxnSpPr/>
          <p:nvPr/>
        </p:nvCxnSpPr>
        <p:spPr bwMode="auto">
          <a:xfrm rot="5400000" flipH="1">
            <a:off x="2896392" y="2684094"/>
            <a:ext cx="26710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44" name="橢圓 43"/>
          <p:cNvSpPr>
            <a:spLocks noChangeArrowheads="1"/>
          </p:cNvSpPr>
          <p:nvPr/>
        </p:nvSpPr>
        <p:spPr bwMode="auto">
          <a:xfrm>
            <a:off x="3023828" y="2139701"/>
            <a:ext cx="936000" cy="936000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aphicFrame>
        <p:nvGraphicFramePr>
          <p:cNvPr id="4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75175"/>
              </p:ext>
            </p:extLst>
          </p:nvPr>
        </p:nvGraphicFramePr>
        <p:xfrm>
          <a:off x="2865438" y="3141663"/>
          <a:ext cx="2841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Equation" r:id="rId14" imgW="190440" imgH="241200" progId="Equation.DSMT4">
                  <p:embed/>
                </p:oleObj>
              </mc:Choice>
              <mc:Fallback>
                <p:oleObj name="Equation" r:id="rId14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3141663"/>
                        <a:ext cx="2841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橢圓 46"/>
          <p:cNvSpPr>
            <a:spLocks noChangeArrowheads="1"/>
          </p:cNvSpPr>
          <p:nvPr/>
        </p:nvSpPr>
        <p:spPr bwMode="auto">
          <a:xfrm>
            <a:off x="3959932" y="1815665"/>
            <a:ext cx="1548000" cy="1548000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cxnSp>
        <p:nvCxnSpPr>
          <p:cNvPr id="48" name="直線接點 47"/>
          <p:cNvCxnSpPr/>
          <p:nvPr/>
        </p:nvCxnSpPr>
        <p:spPr bwMode="auto">
          <a:xfrm rot="5400000" flipH="1">
            <a:off x="4924449" y="3209809"/>
            <a:ext cx="115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cxnSp>
        <p:nvCxnSpPr>
          <p:cNvPr id="49" name="直線接點 48"/>
          <p:cNvCxnSpPr/>
          <p:nvPr/>
        </p:nvCxnSpPr>
        <p:spPr bwMode="auto">
          <a:xfrm flipH="1">
            <a:off x="2551300" y="3597160"/>
            <a:ext cx="291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996600"/>
            </a:solidFill>
            <a:prstDash val="solid"/>
            <a:round/>
            <a:headEnd type="triangle" w="med" len="med"/>
            <a:tailEnd type="triangl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3" name="文字方塊 2"/>
          <p:cNvSpPr txBox="1"/>
          <p:nvPr/>
        </p:nvSpPr>
        <p:spPr>
          <a:xfrm>
            <a:off x="3567113" y="4043967"/>
            <a:ext cx="4118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/>
              <a:t>立體物體雖然有 </a:t>
            </a:r>
            <a:r>
              <a:rPr lang="en-US" altLang="zh-TW" sz="1600" b="1" dirty="0" smtClean="0"/>
              <a:t>x</a:t>
            </a:r>
            <a:r>
              <a:rPr lang="zh-TW" altLang="en-US" sz="1600" b="1" dirty="0" smtClean="0"/>
              <a:t>、</a:t>
            </a:r>
            <a:r>
              <a:rPr lang="en-US" altLang="zh-TW" sz="1600" b="1" dirty="0" smtClean="0"/>
              <a:t>y</a:t>
            </a:r>
            <a:r>
              <a:rPr lang="zh-TW" altLang="en-US" sz="1600" b="1" dirty="0" smtClean="0"/>
              <a:t>、</a:t>
            </a:r>
            <a:r>
              <a:rPr lang="en-US" altLang="zh-TW" sz="1600" b="1" dirty="0" smtClean="0"/>
              <a:t>z</a:t>
            </a:r>
            <a:r>
              <a:rPr lang="zh-TW" altLang="en-US" sz="1600" b="1" dirty="0" smtClean="0"/>
              <a:t> 三軸，但是仍可畫</a:t>
            </a:r>
            <a:endParaRPr lang="en-US" altLang="zh-TW" sz="1600" b="1" dirty="0" smtClean="0"/>
          </a:p>
          <a:p>
            <a:r>
              <a:rPr lang="en-US" altLang="zh-TW" sz="1600" b="1" dirty="0" smtClean="0"/>
              <a:t>A</a:t>
            </a:r>
            <a:r>
              <a:rPr lang="zh-TW" altLang="en-US" sz="1600" b="1" dirty="0" smtClean="0"/>
              <a:t>、</a:t>
            </a:r>
            <a:r>
              <a:rPr lang="en-US" altLang="zh-TW" sz="1600" b="1" dirty="0" smtClean="0"/>
              <a:t>B</a:t>
            </a:r>
            <a:r>
              <a:rPr lang="zh-TW" altLang="en-US" sz="1600" b="1" dirty="0" smtClean="0"/>
              <a:t>、</a:t>
            </a:r>
            <a:r>
              <a:rPr lang="en-US" altLang="zh-TW" sz="1600" b="1" dirty="0" smtClean="0"/>
              <a:t>C</a:t>
            </a:r>
            <a:r>
              <a:rPr lang="zh-TW" altLang="en-US" sz="1600" b="1" dirty="0" smtClean="0"/>
              <a:t>莫耳圓來找應力相對關係。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6624905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5" grpId="0"/>
      <p:bldP spid="35" grpId="0"/>
      <p:bldP spid="37" grpId="0"/>
      <p:bldP spid="44" grpId="0" animBg="1"/>
      <p:bldP spid="47" grpId="0" animBg="1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76475-A300-4C7D-841A-879BFBD5B380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67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828260"/>
              </p:ext>
            </p:extLst>
          </p:nvPr>
        </p:nvGraphicFramePr>
        <p:xfrm>
          <a:off x="2055813" y="663575"/>
          <a:ext cx="6548437" cy="3995738"/>
        </p:xfrm>
        <a:graphic>
          <a:graphicData uri="http://schemas.openxmlformats.org/drawingml/2006/table">
            <a:tbl>
              <a:tblPr/>
              <a:tblGrid>
                <a:gridCol w="692150"/>
                <a:gridCol w="2332037"/>
                <a:gridCol w="1008063"/>
                <a:gridCol w="2516187"/>
              </a:tblGrid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頁碼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版權圖示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來源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13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李星慧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2014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. 7. </a:t>
                      </a: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高雄攝影作品，此圖經同意已進行藍階修改。</a:t>
                      </a: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您如需利用本作品，請另行向權利人取得授權。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7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zh-TW" sz="1000" b="0" kern="1200" dirty="0" smtClean="0">
                        <a:solidFill>
                          <a:schemeClr val="dk1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R.C. </a:t>
                      </a:r>
                      <a:r>
                        <a:rPr lang="en-US" altLang="zh-TW" sz="1000" b="0" kern="1200" dirty="0" err="1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Hibbeler</a:t>
                      </a: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“Mechanics of Materials”, 7th Ed. Pearson Prentice-Hall 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本作品依據著作權法第 </a:t>
                      </a: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條合理使用。</a:t>
                      </a:r>
                      <a:endParaRPr lang="zh-TW" altLang="zh-TW" sz="1000" b="0" kern="1200" dirty="0" smtClean="0">
                        <a:solidFill>
                          <a:schemeClr val="dk1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685" name="Picture 20" descr="\\140.112.59.229\資源平台\資源平台\版權\版權ICON與範例\F-icon_1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765300"/>
            <a:ext cx="293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t="11992" r="47360" b="8299"/>
          <a:stretch>
            <a:fillRect/>
          </a:stretch>
        </p:blipFill>
        <p:spPr bwMode="auto">
          <a:xfrm>
            <a:off x="2916238" y="1130300"/>
            <a:ext cx="197961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bee59355_077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7919" l="1875" r="97500">
                        <a14:foregroundMark x1="12500" y1="55354" x2="12500" y2="55354"/>
                        <a14:foregroundMark x1="18750" y1="51885" x2="18750" y2="51885"/>
                        <a14:foregroundMark x1="23750" y1="46757" x2="23750" y2="46757"/>
                        <a14:foregroundMark x1="27656" y1="44796" x2="27656" y2="44796"/>
                        <a14:foregroundMark x1="78438" y1="8597" x2="78438" y2="8597"/>
                        <a14:foregroundMark x1="72500" y1="13122" x2="72500" y2="13122"/>
                        <a14:foregroundMark x1="82031" y1="5430" x2="82031" y2="5430"/>
                        <a14:foregroundMark x1="69531" y1="14630" x2="69531" y2="14630"/>
                        <a14:foregroundMark x1="74688" y1="11463" x2="74688" y2="11463"/>
                        <a14:foregroundMark x1="88594" y1="3922" x2="88594" y2="3922"/>
                        <a14:foregroundMark x1="84688" y1="3167" x2="84688" y2="3167"/>
                        <a14:foregroundMark x1="21406" y1="49020" x2="21406" y2="49020"/>
                        <a14:foregroundMark x1="11875" y1="55053" x2="11875" y2="55053"/>
                      </a14:backgroundRemoval>
                    </a14:imgEffect>
                  </a14:imgLayer>
                </a14:imgProps>
              </a:ext>
            </a:extLst>
          </a:blip>
          <a:srcRect l="14879" r="14978" b="40338"/>
          <a:stretch/>
        </p:blipFill>
        <p:spPr bwMode="auto">
          <a:xfrm>
            <a:off x="3347864" y="3471850"/>
            <a:ext cx="1212946" cy="115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7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940175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版權聲明</a:t>
            </a:r>
          </a:p>
        </p:txBody>
      </p:sp>
      <p:sp>
        <p:nvSpPr>
          <p:cNvPr id="71683" name="投影片編號版面配置區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76475-A300-4C7D-841A-879BFBD5B380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68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22261"/>
              </p:ext>
            </p:extLst>
          </p:nvPr>
        </p:nvGraphicFramePr>
        <p:xfrm>
          <a:off x="2055813" y="663575"/>
          <a:ext cx="6548437" cy="3059621"/>
        </p:xfrm>
        <a:graphic>
          <a:graphicData uri="http://schemas.openxmlformats.org/drawingml/2006/table">
            <a:tbl>
              <a:tblPr/>
              <a:tblGrid>
                <a:gridCol w="692150"/>
                <a:gridCol w="2332037"/>
                <a:gridCol w="1008063"/>
                <a:gridCol w="2516187"/>
              </a:tblGrid>
              <a:tr h="395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頁碼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版權圖示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來源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768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R.C. </a:t>
                      </a:r>
                      <a:r>
                        <a:rPr lang="en-US" altLang="zh-TW" sz="1000" b="0" kern="1200" dirty="0" err="1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Hibbeler</a:t>
                      </a: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, “Mechanics of Materials”, 7th Ed. Pearson Prentice-Hall 2008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本作品依據著作權法第 </a:t>
                      </a: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altLang="en-US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zh-TW" altLang="en-US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1000" b="0" kern="1200" dirty="0" smtClean="0">
                          <a:solidFill>
                            <a:schemeClr val="dk1"/>
                          </a:solidFill>
                          <a:effectLst>
                            <a:glow rad="2286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條合理使用。</a:t>
                      </a:r>
                      <a:endParaRPr lang="zh-TW" altLang="zh-TW" sz="1000" b="0" kern="1200" dirty="0" smtClean="0">
                        <a:solidFill>
                          <a:schemeClr val="dk1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87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B76149"/>
                        </a:buClr>
                        <a:buSzPct val="50000"/>
                        <a:buFont typeface="Wingdings" panose="05000000000000000000" pitchFamily="2" charset="2"/>
                        <a:defRPr sz="2000" b="1">
                          <a:solidFill>
                            <a:srgbClr val="595959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zh-TW" sz="1000" b="0" kern="1200" dirty="0" smtClean="0">
                        <a:solidFill>
                          <a:schemeClr val="dk1"/>
                        </a:solidFill>
                        <a:effectLst>
                          <a:glow rad="2286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0338"/>
            <a:ext cx="32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03690"/>
              </p:ext>
            </p:extLst>
          </p:nvPr>
        </p:nvGraphicFramePr>
        <p:xfrm>
          <a:off x="2915816" y="1217263"/>
          <a:ext cx="2078373" cy="99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8" name="Photo Editor Photo" r:id="rId5" imgW="15228571" imgH="7287642" progId="">
                  <p:embed/>
                </p:oleObj>
              </mc:Choice>
              <mc:Fallback>
                <p:oleObj name="Photo Editor Photo" r:id="rId5" imgW="15228571" imgH="72876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217263"/>
                        <a:ext cx="2078373" cy="994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03994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9BA173-AB81-480E-98EA-903F6A6288F6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7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18435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利用該斜面切割立面，形成四角錐。計算角錐力平衡，找到斜面受力大小。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7" name="Text Box 125"/>
          <p:cNvSpPr txBox="1">
            <a:spLocks noChangeArrowheads="1"/>
          </p:cNvSpPr>
          <p:nvPr/>
        </p:nvSpPr>
        <p:spPr bwMode="auto">
          <a:xfrm>
            <a:off x="2474913" y="306388"/>
            <a:ext cx="58975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grpSp>
        <p:nvGrpSpPr>
          <p:cNvPr id="18438" name="群組 14"/>
          <p:cNvGrpSpPr>
            <a:grpSpLocks/>
          </p:cNvGrpSpPr>
          <p:nvPr/>
        </p:nvGrpSpPr>
        <p:grpSpPr bwMode="auto">
          <a:xfrm>
            <a:off x="2195513" y="1471613"/>
            <a:ext cx="2197100" cy="2513012"/>
            <a:chOff x="2509052" y="1679234"/>
            <a:chExt cx="2196599" cy="2512696"/>
          </a:xfrm>
        </p:grpSpPr>
        <p:sp>
          <p:nvSpPr>
            <p:cNvPr id="56" name="圓角矩形 55"/>
            <p:cNvSpPr/>
            <p:nvPr/>
          </p:nvSpPr>
          <p:spPr bwMode="auto">
            <a:xfrm>
              <a:off x="3050266" y="2590344"/>
              <a:ext cx="1099887" cy="1028571"/>
            </a:xfrm>
            <a:prstGeom prst="roundRect">
              <a:avLst>
                <a:gd name="adj" fmla="val 3428"/>
              </a:avLst>
            </a:prstGeom>
            <a:pattFill prst="dkHorz">
              <a:fgClr>
                <a:schemeClr val="accent5">
                  <a:lumMod val="90000"/>
                </a:schemeClr>
              </a:fgClr>
              <a:bgClr>
                <a:schemeClr val="bg1"/>
              </a:bgClr>
            </a:pattFill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zh-TW" dirty="0" smtClean="0">
                <a:solidFill>
                  <a:srgbClr val="404040"/>
                </a:solidFill>
                <a:ea typeface="新細明體" panose="02020500000000000000" pitchFamily="18" charset="-120"/>
              </a:endParaRPr>
            </a:p>
          </p:txBody>
        </p:sp>
        <p:grpSp>
          <p:nvGrpSpPr>
            <p:cNvPr id="18507" name="群組 58"/>
            <p:cNvGrpSpPr>
              <a:grpSpLocks/>
            </p:cNvGrpSpPr>
            <p:nvPr/>
          </p:nvGrpSpPr>
          <p:grpSpPr bwMode="auto">
            <a:xfrm>
              <a:off x="3461597" y="1679234"/>
              <a:ext cx="295146" cy="2512696"/>
              <a:chOff x="3805345" y="1282763"/>
              <a:chExt cx="294830" cy="2512950"/>
            </a:xfrm>
          </p:grpSpPr>
          <p:cxnSp>
            <p:nvCxnSpPr>
              <p:cNvPr id="18518" name="直線單箭頭接點 49"/>
              <p:cNvCxnSpPr>
                <a:cxnSpLocks noChangeShapeType="1"/>
              </p:cNvCxnSpPr>
              <p:nvPr/>
            </p:nvCxnSpPr>
            <p:spPr bwMode="auto">
              <a:xfrm rot="5400000" flipH="1">
                <a:off x="3677444" y="1905794"/>
                <a:ext cx="541338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19" name="直線單箭頭接點 5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3676650" y="35258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8520" name="物件 62"/>
              <p:cNvGraphicFramePr>
                <a:graphicFrameLocks noChangeAspect="1"/>
              </p:cNvGraphicFramePr>
              <p:nvPr/>
            </p:nvGraphicFramePr>
            <p:xfrm>
              <a:off x="3805345" y="1282763"/>
              <a:ext cx="294830" cy="350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71" name="Equation" r:id="rId4" imgW="203112" imgH="241195" progId="Equation.DSMT4">
                      <p:embed/>
                    </p:oleObj>
                  </mc:Choice>
                  <mc:Fallback>
                    <p:oleObj name="Equation" r:id="rId4" imgW="203112" imgH="241195" progId="Equation.DSMT4">
                      <p:embed/>
                      <p:pic>
                        <p:nvPicPr>
                          <p:cNvPr id="0" name="物件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05345" y="1282763"/>
                            <a:ext cx="294830" cy="350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508" name="群組 63"/>
            <p:cNvGrpSpPr>
              <a:grpSpLocks/>
            </p:cNvGrpSpPr>
            <p:nvPr/>
          </p:nvGrpSpPr>
          <p:grpSpPr bwMode="auto">
            <a:xfrm>
              <a:off x="3327398" y="2224230"/>
              <a:ext cx="1082720" cy="1572729"/>
              <a:chOff x="3671900" y="1827696"/>
              <a:chExt cx="1082720" cy="1572729"/>
            </a:xfrm>
          </p:grpSpPr>
          <p:cxnSp>
            <p:nvCxnSpPr>
              <p:cNvPr id="18515" name="直線單箭頭接點 57"/>
              <p:cNvCxnSpPr>
                <a:cxnSpLocks noChangeShapeType="1"/>
              </p:cNvCxnSpPr>
              <p:nvPr/>
            </p:nvCxnSpPr>
            <p:spPr bwMode="auto">
              <a:xfrm>
                <a:off x="3671900" y="2031690"/>
                <a:ext cx="5969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16" name="直線單箭頭接點 58"/>
              <p:cNvCxnSpPr>
                <a:cxnSpLocks noChangeShapeType="1"/>
              </p:cNvCxnSpPr>
              <p:nvPr/>
            </p:nvCxnSpPr>
            <p:spPr bwMode="auto">
              <a:xfrm flipH="1">
                <a:off x="3671900" y="3400425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8517" name="物件 64"/>
              <p:cNvGraphicFramePr>
                <a:graphicFrameLocks noChangeAspect="1"/>
              </p:cNvGraphicFramePr>
              <p:nvPr/>
            </p:nvGraphicFramePr>
            <p:xfrm>
              <a:off x="4411720" y="1827696"/>
              <a:ext cx="342900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72" name="Equation" r:id="rId6" imgW="203112" imgH="241195" progId="Equation.DSMT4">
                      <p:embed/>
                    </p:oleObj>
                  </mc:Choice>
                  <mc:Fallback>
                    <p:oleObj name="Equation" r:id="rId6" imgW="203112" imgH="241195" progId="Equation.DSMT4">
                      <p:embed/>
                      <p:pic>
                        <p:nvPicPr>
                          <p:cNvPr id="0" name="物件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1720" y="1827696"/>
                            <a:ext cx="342900" cy="4079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509" name="群組 68"/>
            <p:cNvGrpSpPr>
              <a:grpSpLocks/>
            </p:cNvGrpSpPr>
            <p:nvPr/>
          </p:nvGrpSpPr>
          <p:grpSpPr bwMode="auto">
            <a:xfrm>
              <a:off x="2895585" y="2750696"/>
              <a:ext cx="1360486" cy="613565"/>
              <a:chOff x="3240088" y="2354162"/>
              <a:chExt cx="1360486" cy="613565"/>
            </a:xfrm>
          </p:grpSpPr>
          <p:cxnSp>
            <p:nvCxnSpPr>
              <p:cNvPr id="18513" name="直線單箭頭接點 59"/>
              <p:cNvCxnSpPr>
                <a:cxnSpLocks noChangeShapeType="1"/>
              </p:cNvCxnSpPr>
              <p:nvPr/>
            </p:nvCxnSpPr>
            <p:spPr bwMode="auto">
              <a:xfrm flipV="1">
                <a:off x="4600574" y="2354162"/>
                <a:ext cx="0" cy="61200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14" name="直線單箭頭接點 60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2934088" y="2661727"/>
                <a:ext cx="612000" cy="0"/>
              </a:xfrm>
              <a:prstGeom prst="straightConnector1">
                <a:avLst/>
              </a:prstGeom>
              <a:noFill/>
              <a:ln w="25400" algn="ctr">
                <a:solidFill>
                  <a:srgbClr val="005A9E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8510" name="群組 73"/>
            <p:cNvGrpSpPr>
              <a:grpSpLocks/>
            </p:cNvGrpSpPr>
            <p:nvPr/>
          </p:nvGrpSpPr>
          <p:grpSpPr bwMode="auto">
            <a:xfrm>
              <a:off x="2509052" y="3119994"/>
              <a:ext cx="2196599" cy="20613"/>
              <a:chOff x="2843213" y="2667000"/>
              <a:chExt cx="2197100" cy="20638"/>
            </a:xfrm>
          </p:grpSpPr>
          <p:cxnSp>
            <p:nvCxnSpPr>
              <p:cNvPr id="18511" name="直線單箭頭接點 40"/>
              <p:cNvCxnSpPr>
                <a:cxnSpLocks noChangeShapeType="1"/>
              </p:cNvCxnSpPr>
              <p:nvPr/>
            </p:nvCxnSpPr>
            <p:spPr bwMode="auto">
              <a:xfrm>
                <a:off x="4500563" y="2687638"/>
                <a:ext cx="539750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512" name="直線單箭頭接點 48"/>
              <p:cNvCxnSpPr>
                <a:cxnSpLocks noChangeShapeType="1"/>
              </p:cNvCxnSpPr>
              <p:nvPr/>
            </p:nvCxnSpPr>
            <p:spPr bwMode="auto">
              <a:xfrm flipH="1">
                <a:off x="2843213" y="2667000"/>
                <a:ext cx="541337" cy="0"/>
              </a:xfrm>
              <a:prstGeom prst="straightConnector1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42" name="直線接點 141"/>
          <p:cNvCxnSpPr>
            <a:cxnSpLocks noChangeAspect="1"/>
          </p:cNvCxnSpPr>
          <p:nvPr/>
        </p:nvCxnSpPr>
        <p:spPr bwMode="auto">
          <a:xfrm>
            <a:off x="2770715" y="2398546"/>
            <a:ext cx="627675" cy="1008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</p:cxnSp>
      <p:sp>
        <p:nvSpPr>
          <p:cNvPr id="153" name="弧形 152"/>
          <p:cNvSpPr/>
          <p:nvPr/>
        </p:nvSpPr>
        <p:spPr bwMode="auto">
          <a:xfrm rot="8485249">
            <a:off x="2324400" y="2040432"/>
            <a:ext cx="923636" cy="952365"/>
          </a:xfrm>
          <a:prstGeom prst="arc">
            <a:avLst>
              <a:gd name="adj1" fmla="val 16200000"/>
              <a:gd name="adj2" fmla="val 18745096"/>
            </a:avLst>
          </a:prstGeom>
          <a:noFill/>
          <a:ln w="9525" cap="flat" cmpd="sng" algn="ctr">
            <a:solidFill>
              <a:srgbClr val="BC8F00"/>
            </a:solidFill>
            <a:prstDash val="solid"/>
            <a:round/>
            <a:headEnd type="triangle" w="lg" len="lg"/>
            <a:tailEnd type="none" w="med" len="med"/>
          </a:ln>
          <a:effectLst>
            <a:glow rad="101600">
              <a:srgbClr val="FFFF00">
                <a:alpha val="40000"/>
              </a:srgbClr>
            </a:glow>
          </a:effectLst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aphicFrame>
        <p:nvGraphicFramePr>
          <p:cNvPr id="18443" name="物件 4"/>
          <p:cNvGraphicFramePr>
            <a:graphicFrameLocks noChangeAspect="1"/>
          </p:cNvGraphicFramePr>
          <p:nvPr/>
        </p:nvGraphicFramePr>
        <p:xfrm>
          <a:off x="3001963" y="2911475"/>
          <a:ext cx="271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3" name="Equation" r:id="rId8" imgW="126725" imgH="177415" progId="Equation.DSMT4">
                  <p:embed/>
                </p:oleObj>
              </mc:Choice>
              <mc:Fallback>
                <p:oleObj name="Equation" r:id="rId8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911475"/>
                        <a:ext cx="2714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平行四邊形 4"/>
          <p:cNvSpPr/>
          <p:nvPr/>
        </p:nvSpPr>
        <p:spPr bwMode="auto">
          <a:xfrm rot="20950737" flipH="1">
            <a:off x="5672138" y="1220788"/>
            <a:ext cx="2108200" cy="2544762"/>
          </a:xfrm>
          <a:prstGeom prst="parallelogram">
            <a:avLst>
              <a:gd name="adj" fmla="val 55954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cxnSp>
        <p:nvCxnSpPr>
          <p:cNvPr id="18445" name="直線接點 67"/>
          <p:cNvCxnSpPr>
            <a:cxnSpLocks noChangeShapeType="1"/>
          </p:cNvCxnSpPr>
          <p:nvPr/>
        </p:nvCxnSpPr>
        <p:spPr bwMode="auto">
          <a:xfrm>
            <a:off x="6689725" y="2459038"/>
            <a:ext cx="172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6" name="文字方塊 71"/>
          <p:cNvSpPr txBox="1">
            <a:spLocks noChangeArrowheads="1"/>
          </p:cNvSpPr>
          <p:nvPr/>
        </p:nvSpPr>
        <p:spPr bwMode="auto">
          <a:xfrm>
            <a:off x="8478838" y="2335213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x</a:t>
            </a:r>
            <a:endParaRPr lang="zh-TW" altLang="en-US">
              <a:ea typeface="新細明體" panose="02020500000000000000" pitchFamily="18" charset="-120"/>
            </a:endParaRPr>
          </a:p>
        </p:txBody>
      </p:sp>
      <p:cxnSp>
        <p:nvCxnSpPr>
          <p:cNvPr id="18447" name="直線接點 61"/>
          <p:cNvCxnSpPr>
            <a:cxnSpLocks noChangeShapeType="1"/>
          </p:cNvCxnSpPr>
          <p:nvPr/>
        </p:nvCxnSpPr>
        <p:spPr bwMode="auto">
          <a:xfrm flipV="1">
            <a:off x="6689725" y="893763"/>
            <a:ext cx="0" cy="1547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48" name="文字方塊 72"/>
          <p:cNvSpPr txBox="1">
            <a:spLocks noChangeArrowheads="1"/>
          </p:cNvSpPr>
          <p:nvPr/>
        </p:nvSpPr>
        <p:spPr bwMode="auto">
          <a:xfrm>
            <a:off x="6753225" y="841375"/>
            <a:ext cx="7381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ea typeface="新細明體" panose="02020500000000000000" pitchFamily="18" charset="-120"/>
              </a:rPr>
              <a:t>y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" name="直角三角形 1"/>
          <p:cNvSpPr/>
          <p:nvPr/>
        </p:nvSpPr>
        <p:spPr bwMode="auto">
          <a:xfrm>
            <a:off x="5451475" y="1444625"/>
            <a:ext cx="1628775" cy="2279650"/>
          </a:xfrm>
          <a:prstGeom prst="rt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cxnSp>
        <p:nvCxnSpPr>
          <p:cNvPr id="18450" name="直線接點 80"/>
          <p:cNvCxnSpPr>
            <a:cxnSpLocks noChangeAspect="1" noChangeShapeType="1"/>
          </p:cNvCxnSpPr>
          <p:nvPr/>
        </p:nvCxnSpPr>
        <p:spPr bwMode="auto">
          <a:xfrm flipH="1" flipV="1">
            <a:off x="5832475" y="1187450"/>
            <a:ext cx="876300" cy="1260475"/>
          </a:xfrm>
          <a:prstGeom prst="line">
            <a:avLst/>
          </a:prstGeom>
          <a:noFill/>
          <a:ln w="12700" algn="ctr">
            <a:solidFill>
              <a:srgbClr val="FF2F2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1" name="直線接點 81"/>
          <p:cNvCxnSpPr>
            <a:cxnSpLocks noChangeAspect="1" noChangeShapeType="1"/>
          </p:cNvCxnSpPr>
          <p:nvPr/>
        </p:nvCxnSpPr>
        <p:spPr bwMode="auto">
          <a:xfrm flipV="1">
            <a:off x="6694488" y="1381125"/>
            <a:ext cx="1746250" cy="1079500"/>
          </a:xfrm>
          <a:prstGeom prst="line">
            <a:avLst/>
          </a:prstGeom>
          <a:noFill/>
          <a:ln w="12700" algn="ctr">
            <a:solidFill>
              <a:srgbClr val="FF2F2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52" name="文字方塊 83"/>
          <p:cNvSpPr txBox="1">
            <a:spLocks noChangeArrowheads="1"/>
          </p:cNvSpPr>
          <p:nvPr/>
        </p:nvSpPr>
        <p:spPr bwMode="auto">
          <a:xfrm>
            <a:off x="8391525" y="1111250"/>
            <a:ext cx="76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453" name="文字方塊 84"/>
          <p:cNvSpPr txBox="1">
            <a:spLocks noChangeArrowheads="1"/>
          </p:cNvSpPr>
          <p:nvPr/>
        </p:nvSpPr>
        <p:spPr bwMode="auto">
          <a:xfrm>
            <a:off x="5649913" y="760413"/>
            <a:ext cx="995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>
                <a:solidFill>
                  <a:srgbClr val="FF2F2F"/>
                </a:solidFill>
                <a:ea typeface="新細明體" panose="02020500000000000000" pitchFamily="18" charset="-120"/>
              </a:rPr>
              <a:t>y</a:t>
            </a:r>
            <a:r>
              <a:rPr lang="en-US" altLang="zh-TW" sz="2400" b="1">
                <a:solidFill>
                  <a:srgbClr val="FF2F2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endParaRPr lang="zh-TW" altLang="en-US" sz="2400" b="1">
              <a:solidFill>
                <a:srgbClr val="FF2F2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弧形 86"/>
          <p:cNvSpPr/>
          <p:nvPr/>
        </p:nvSpPr>
        <p:spPr bwMode="auto">
          <a:xfrm rot="6099845" flipH="1">
            <a:off x="5183981" y="1566070"/>
            <a:ext cx="2085975" cy="2341562"/>
          </a:xfrm>
          <a:prstGeom prst="arc">
            <a:avLst>
              <a:gd name="adj1" fmla="val 17712178"/>
              <a:gd name="adj2" fmla="val 18745096"/>
            </a:avLst>
          </a:prstGeom>
          <a:noFill/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graphicFrame>
        <p:nvGraphicFramePr>
          <p:cNvPr id="18455" name="物件 4"/>
          <p:cNvGraphicFramePr>
            <a:graphicFrameLocks noChangeAspect="1"/>
          </p:cNvGraphicFramePr>
          <p:nvPr/>
        </p:nvGraphicFramePr>
        <p:xfrm>
          <a:off x="7313613" y="2133600"/>
          <a:ext cx="22701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4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3" y="2133600"/>
                        <a:ext cx="22701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物件 4"/>
          <p:cNvGraphicFramePr>
            <a:graphicFrameLocks noChangeAspect="1"/>
          </p:cNvGraphicFramePr>
          <p:nvPr/>
        </p:nvGraphicFramePr>
        <p:xfrm>
          <a:off x="7621588" y="2774950"/>
          <a:ext cx="5127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5" name="Equation" r:id="rId11" imgW="228501" imgH="165028" progId="Equation.DSMT4">
                  <p:embed/>
                </p:oleObj>
              </mc:Choice>
              <mc:Fallback>
                <p:oleObj name="Equation" r:id="rId11" imgW="228501" imgH="165028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8" y="2774950"/>
                        <a:ext cx="5127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7731125" y="3105150"/>
            <a:ext cx="93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斜面面積</a:t>
            </a:r>
          </a:p>
        </p:txBody>
      </p:sp>
      <p:grpSp>
        <p:nvGrpSpPr>
          <p:cNvPr id="17" name="群組 16"/>
          <p:cNvGrpSpPr>
            <a:grpSpLocks/>
          </p:cNvGrpSpPr>
          <p:nvPr/>
        </p:nvGrpSpPr>
        <p:grpSpPr bwMode="auto">
          <a:xfrm>
            <a:off x="5445125" y="1285875"/>
            <a:ext cx="1014413" cy="2430463"/>
            <a:chOff x="5757139" y="2193989"/>
            <a:chExt cx="413484" cy="1073232"/>
          </a:xfrm>
        </p:grpSpPr>
        <p:sp>
          <p:nvSpPr>
            <p:cNvPr id="7" name="平行四邊形 6"/>
            <p:cNvSpPr/>
            <p:nvPr/>
          </p:nvSpPr>
          <p:spPr bwMode="auto">
            <a:xfrm rot="16200000" flipV="1">
              <a:off x="5408823" y="2546187"/>
              <a:ext cx="1073232" cy="368835"/>
            </a:xfrm>
            <a:prstGeom prst="parallelogram">
              <a:avLst>
                <a:gd name="adj" fmla="val 17466"/>
              </a:avLst>
            </a:prstGeom>
            <a:solidFill>
              <a:srgbClr val="FFFF00">
                <a:alpha val="32000"/>
              </a:srgb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cxnSp>
          <p:nvCxnSpPr>
            <p:cNvPr id="10" name="直線接點 9"/>
            <p:cNvCxnSpPr/>
            <p:nvPr/>
          </p:nvCxnSpPr>
          <p:spPr bwMode="auto">
            <a:xfrm>
              <a:off x="5757139" y="2261285"/>
              <a:ext cx="413484" cy="6217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8459" name="物件 4"/>
          <p:cNvGraphicFramePr>
            <a:graphicFrameLocks noChangeAspect="1"/>
          </p:cNvGraphicFramePr>
          <p:nvPr/>
        </p:nvGraphicFramePr>
        <p:xfrm>
          <a:off x="5432425" y="1701800"/>
          <a:ext cx="2317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6"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701800"/>
                        <a:ext cx="23177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弧形 85"/>
          <p:cNvSpPr/>
          <p:nvPr/>
        </p:nvSpPr>
        <p:spPr bwMode="auto">
          <a:xfrm rot="11095854" flipH="1">
            <a:off x="4030663" y="26988"/>
            <a:ext cx="2271712" cy="2154237"/>
          </a:xfrm>
          <a:prstGeom prst="arc">
            <a:avLst>
              <a:gd name="adj1" fmla="val 17507869"/>
              <a:gd name="adj2" fmla="val 18745096"/>
            </a:avLst>
          </a:prstGeom>
          <a:noFill/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cxnSp>
        <p:nvCxnSpPr>
          <p:cNvPr id="79" name="直線單箭頭接點 59"/>
          <p:cNvCxnSpPr>
            <a:cxnSpLocks noChangeShapeType="1"/>
          </p:cNvCxnSpPr>
          <p:nvPr/>
        </p:nvCxnSpPr>
        <p:spPr bwMode="auto">
          <a:xfrm flipH="1">
            <a:off x="5353050" y="2068513"/>
            <a:ext cx="0" cy="1150937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" name="物件 4"/>
          <p:cNvGraphicFramePr>
            <a:graphicFrameLocks noChangeAspect="1"/>
          </p:cNvGraphicFramePr>
          <p:nvPr/>
        </p:nvGraphicFramePr>
        <p:xfrm>
          <a:off x="5353050" y="3135313"/>
          <a:ext cx="10588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" name="Equation" r:id="rId14" imgW="558558" imgH="177723" progId="Equation.DSMT4">
                  <p:embed/>
                </p:oleObj>
              </mc:Choice>
              <mc:Fallback>
                <p:oleObj name="Equation" r:id="rId14" imgW="558558" imgH="177723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3135313"/>
                        <a:ext cx="10588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群組 91"/>
          <p:cNvGrpSpPr>
            <a:grpSpLocks/>
          </p:cNvGrpSpPr>
          <p:nvPr/>
        </p:nvGrpSpPr>
        <p:grpSpPr bwMode="auto">
          <a:xfrm rot="16200000">
            <a:off x="6649244" y="2326481"/>
            <a:ext cx="179387" cy="2574925"/>
            <a:chOff x="6216520" y="2292819"/>
            <a:chExt cx="77968" cy="1047950"/>
          </a:xfrm>
        </p:grpSpPr>
        <p:sp>
          <p:nvSpPr>
            <p:cNvPr id="93" name="平行四邊形 92"/>
            <p:cNvSpPr/>
            <p:nvPr/>
          </p:nvSpPr>
          <p:spPr bwMode="auto">
            <a:xfrm rot="16200000" flipH="1" flipV="1">
              <a:off x="5723594" y="2778155"/>
              <a:ext cx="1047950" cy="77278"/>
            </a:xfrm>
            <a:prstGeom prst="parallelogram">
              <a:avLst>
                <a:gd name="adj" fmla="val 550304"/>
              </a:avLst>
            </a:prstGeom>
            <a:solidFill>
              <a:srgbClr val="FF5B5B">
                <a:alpha val="32000"/>
              </a:srgb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cxnSp>
          <p:nvCxnSpPr>
            <p:cNvPr id="94" name="直線接點 93"/>
            <p:cNvCxnSpPr/>
            <p:nvPr/>
          </p:nvCxnSpPr>
          <p:spPr bwMode="auto">
            <a:xfrm rot="5400000" flipH="1" flipV="1">
              <a:off x="6231314" y="2894303"/>
              <a:ext cx="39411" cy="717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96" name="物件 4"/>
          <p:cNvGraphicFramePr>
            <a:graphicFrameLocks noChangeAspect="1"/>
          </p:cNvGraphicFramePr>
          <p:nvPr/>
        </p:nvGraphicFramePr>
        <p:xfrm>
          <a:off x="7340600" y="3633788"/>
          <a:ext cx="10048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8" name="Equation" r:id="rId16" imgW="532937" imgH="177646" progId="Equation.DSMT4">
                  <p:embed/>
                </p:oleObj>
              </mc:Choice>
              <mc:Fallback>
                <p:oleObj name="Equation" r:id="rId16" imgW="532937" imgH="177646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633788"/>
                        <a:ext cx="10048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單箭頭接點 40"/>
          <p:cNvCxnSpPr>
            <a:cxnSpLocks noChangeShapeType="1"/>
          </p:cNvCxnSpPr>
          <p:nvPr/>
        </p:nvCxnSpPr>
        <p:spPr bwMode="auto">
          <a:xfrm flipV="1">
            <a:off x="6689725" y="1630363"/>
            <a:ext cx="1328738" cy="8175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群組 15"/>
          <p:cNvGrpSpPr>
            <a:grpSpLocks/>
          </p:cNvGrpSpPr>
          <p:nvPr/>
        </p:nvGrpSpPr>
        <p:grpSpPr bwMode="auto">
          <a:xfrm>
            <a:off x="7348538" y="1019175"/>
            <a:ext cx="749300" cy="614363"/>
            <a:chOff x="7521951" y="1681370"/>
            <a:chExt cx="749909" cy="614380"/>
          </a:xfrm>
        </p:grpSpPr>
        <p:sp>
          <p:nvSpPr>
            <p:cNvPr id="15" name="橢圓 14"/>
            <p:cNvSpPr/>
            <p:nvPr/>
          </p:nvSpPr>
          <p:spPr bwMode="auto">
            <a:xfrm>
              <a:off x="7521951" y="1681370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AFAF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18501" name="物件 4"/>
            <p:cNvGraphicFramePr>
              <a:graphicFrameLocks noChangeAspect="1"/>
            </p:cNvGraphicFramePr>
            <p:nvPr/>
          </p:nvGraphicFramePr>
          <p:xfrm>
            <a:off x="7569504" y="1807892"/>
            <a:ext cx="668338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79" name="Equation" r:id="rId18" imgW="406224" imgH="228501" progId="Equation.DSMT4">
                    <p:embed/>
                  </p:oleObj>
                </mc:Choice>
                <mc:Fallback>
                  <p:oleObj name="Equation" r:id="rId18" imgW="406224" imgH="228501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9504" y="1807892"/>
                          <a:ext cx="668338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文字方塊 61"/>
          <p:cNvSpPr txBox="1">
            <a:spLocks noChangeArrowheads="1"/>
          </p:cNvSpPr>
          <p:nvPr/>
        </p:nvSpPr>
        <p:spPr bwMode="auto">
          <a:xfrm>
            <a:off x="7051675" y="935038"/>
            <a:ext cx="169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1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斜面垂直總受力</a:t>
            </a:r>
          </a:p>
        </p:txBody>
      </p:sp>
      <p:cxnSp>
        <p:nvCxnSpPr>
          <p:cNvPr id="63" name="直線單箭頭接點 40"/>
          <p:cNvCxnSpPr>
            <a:cxnSpLocks noChangeShapeType="1"/>
          </p:cNvCxnSpPr>
          <p:nvPr/>
        </p:nvCxnSpPr>
        <p:spPr bwMode="auto">
          <a:xfrm flipH="1">
            <a:off x="4826000" y="2454275"/>
            <a:ext cx="1022350" cy="127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5" name="群組 64"/>
          <p:cNvGrpSpPr>
            <a:grpSpLocks/>
          </p:cNvGrpSpPr>
          <p:nvPr/>
        </p:nvGrpSpPr>
        <p:grpSpPr bwMode="auto">
          <a:xfrm>
            <a:off x="4606925" y="2492375"/>
            <a:ext cx="1358900" cy="614363"/>
            <a:chOff x="4628761" y="3001186"/>
            <a:chExt cx="1358900" cy="614380"/>
          </a:xfrm>
        </p:grpSpPr>
        <p:sp>
          <p:nvSpPr>
            <p:cNvPr id="66" name="橢圓 65"/>
            <p:cNvSpPr/>
            <p:nvPr/>
          </p:nvSpPr>
          <p:spPr bwMode="auto">
            <a:xfrm>
              <a:off x="4999791" y="3001186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AFAF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18497" name="物件 4"/>
            <p:cNvGraphicFramePr>
              <a:graphicFrameLocks noChangeAspect="1"/>
            </p:cNvGraphicFramePr>
            <p:nvPr/>
          </p:nvGraphicFramePr>
          <p:xfrm>
            <a:off x="4628761" y="3052000"/>
            <a:ext cx="1358900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80" name="Equation" r:id="rId20" imgW="825500" imgH="228600" progId="Equation.DSMT4">
                    <p:embed/>
                  </p:oleObj>
                </mc:Choice>
                <mc:Fallback>
                  <p:oleObj name="Equation" r:id="rId20" imgW="825500" imgH="2286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8761" y="3052000"/>
                          <a:ext cx="1358900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470" name="物件 4"/>
          <p:cNvGraphicFramePr>
            <a:graphicFrameLocks noChangeAspect="1"/>
          </p:cNvGraphicFramePr>
          <p:nvPr/>
        </p:nvGraphicFramePr>
        <p:xfrm>
          <a:off x="1995488" y="2913063"/>
          <a:ext cx="3143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1" name="Equation" r:id="rId22" imgW="190500" imgH="228600" progId="Equation.DSMT4">
                  <p:embed/>
                </p:oleObj>
              </mc:Choice>
              <mc:Fallback>
                <p:oleObj name="Equation" r:id="rId22" imgW="19050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913063"/>
                        <a:ext cx="31432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群組 68"/>
          <p:cNvGrpSpPr>
            <a:grpSpLocks/>
          </p:cNvGrpSpPr>
          <p:nvPr/>
        </p:nvGrpSpPr>
        <p:grpSpPr bwMode="auto">
          <a:xfrm>
            <a:off x="5800725" y="4246563"/>
            <a:ext cx="1338263" cy="614362"/>
            <a:chOff x="5380627" y="4696064"/>
            <a:chExt cx="1338263" cy="614380"/>
          </a:xfrm>
        </p:grpSpPr>
        <p:sp>
          <p:nvSpPr>
            <p:cNvPr id="70" name="橢圓 69"/>
            <p:cNvSpPr/>
            <p:nvPr/>
          </p:nvSpPr>
          <p:spPr bwMode="auto">
            <a:xfrm>
              <a:off x="5760025" y="4696064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rgbClr val="FFAFAF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18493" name="物件 4"/>
            <p:cNvGraphicFramePr>
              <a:graphicFrameLocks noChangeAspect="1"/>
            </p:cNvGraphicFramePr>
            <p:nvPr/>
          </p:nvGraphicFramePr>
          <p:xfrm>
            <a:off x="5380627" y="4735346"/>
            <a:ext cx="1338263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82" name="Equation" r:id="rId24" imgW="812447" imgH="241195" progId="Equation.DSMT4">
                    <p:embed/>
                  </p:oleObj>
                </mc:Choice>
                <mc:Fallback>
                  <p:oleObj name="Equation" r:id="rId24" imgW="812447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0627" y="4735346"/>
                          <a:ext cx="1338263" cy="39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2" name="直線單箭頭接點 40"/>
          <p:cNvCxnSpPr>
            <a:cxnSpLocks noChangeShapeType="1"/>
          </p:cNvCxnSpPr>
          <p:nvPr/>
        </p:nvCxnSpPr>
        <p:spPr bwMode="auto">
          <a:xfrm rot="16200000" flipH="1">
            <a:off x="6153944" y="3939382"/>
            <a:ext cx="61118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線單箭頭接點 59"/>
          <p:cNvCxnSpPr>
            <a:cxnSpLocks noChangeShapeType="1"/>
          </p:cNvCxnSpPr>
          <p:nvPr/>
        </p:nvCxnSpPr>
        <p:spPr bwMode="auto">
          <a:xfrm flipH="1" flipV="1">
            <a:off x="5940240" y="1331300"/>
            <a:ext cx="792000" cy="1152000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6" name="群組 75"/>
          <p:cNvGrpSpPr>
            <a:grpSpLocks/>
          </p:cNvGrpSpPr>
          <p:nvPr/>
        </p:nvGrpSpPr>
        <p:grpSpPr bwMode="auto">
          <a:xfrm>
            <a:off x="5873750" y="1590675"/>
            <a:ext cx="768350" cy="614363"/>
            <a:chOff x="7504262" y="1681370"/>
            <a:chExt cx="767598" cy="614380"/>
          </a:xfrm>
        </p:grpSpPr>
        <p:sp>
          <p:nvSpPr>
            <p:cNvPr id="77" name="橢圓 76"/>
            <p:cNvSpPr/>
            <p:nvPr/>
          </p:nvSpPr>
          <p:spPr bwMode="auto">
            <a:xfrm>
              <a:off x="7521951" y="1681370"/>
              <a:ext cx="749909" cy="614380"/>
            </a:xfrm>
            <a:prstGeom prst="ellipse">
              <a:avLst/>
            </a:prstGeom>
            <a:gradFill flip="none" rotWithShape="1">
              <a:gsLst>
                <a:gs pos="13000">
                  <a:schemeClr val="accent1">
                    <a:lumMod val="90000"/>
                  </a:schemeClr>
                </a:gs>
                <a:gs pos="7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18489" name="物件 4"/>
            <p:cNvGraphicFramePr>
              <a:graphicFrameLocks noChangeAspect="1"/>
            </p:cNvGraphicFramePr>
            <p:nvPr/>
          </p:nvGraphicFramePr>
          <p:xfrm>
            <a:off x="7504262" y="1695656"/>
            <a:ext cx="75088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83" name="Equation" r:id="rId26" imgW="457200" imgH="241300" progId="Equation.DSMT4">
                    <p:embed/>
                  </p:oleObj>
                </mc:Choice>
                <mc:Fallback>
                  <p:oleObj name="Equation" r:id="rId26" imgW="4572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262" y="1695656"/>
                          <a:ext cx="750888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群組 80"/>
          <p:cNvGrpSpPr>
            <a:grpSpLocks/>
          </p:cNvGrpSpPr>
          <p:nvPr/>
        </p:nvGrpSpPr>
        <p:grpSpPr bwMode="auto">
          <a:xfrm>
            <a:off x="4049713" y="3128963"/>
            <a:ext cx="1376362" cy="614362"/>
            <a:chOff x="5637362" y="1460302"/>
            <a:chExt cx="1376363" cy="614380"/>
          </a:xfrm>
        </p:grpSpPr>
        <p:sp>
          <p:nvSpPr>
            <p:cNvPr id="82" name="橢圓 81"/>
            <p:cNvSpPr/>
            <p:nvPr/>
          </p:nvSpPr>
          <p:spPr bwMode="auto">
            <a:xfrm>
              <a:off x="5992904" y="1460302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91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18485" name="物件 4"/>
            <p:cNvGraphicFramePr>
              <a:graphicFrameLocks noChangeAspect="1"/>
            </p:cNvGraphicFramePr>
            <p:nvPr/>
          </p:nvGraphicFramePr>
          <p:xfrm>
            <a:off x="5637362" y="1560718"/>
            <a:ext cx="1376363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84" name="Equation" r:id="rId28" imgW="838200" imgH="241300" progId="Equation.DSMT4">
                    <p:embed/>
                  </p:oleObj>
                </mc:Choice>
                <mc:Fallback>
                  <p:oleObj name="Equation" r:id="rId28" imgW="8382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362" y="1560718"/>
                          <a:ext cx="1376363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84" name="直線單箭頭接點 59"/>
          <p:cNvCxnSpPr>
            <a:cxnSpLocks noChangeShapeType="1"/>
          </p:cNvCxnSpPr>
          <p:nvPr/>
        </p:nvCxnSpPr>
        <p:spPr bwMode="auto">
          <a:xfrm rot="16200000" flipV="1">
            <a:off x="6426201" y="3243262"/>
            <a:ext cx="0" cy="1152525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5" name="群組 84"/>
          <p:cNvGrpSpPr>
            <a:grpSpLocks/>
          </p:cNvGrpSpPr>
          <p:nvPr/>
        </p:nvGrpSpPr>
        <p:grpSpPr bwMode="auto">
          <a:xfrm>
            <a:off x="4411663" y="3733800"/>
            <a:ext cx="1335087" cy="614363"/>
            <a:chOff x="5658136" y="1460302"/>
            <a:chExt cx="1335087" cy="614380"/>
          </a:xfrm>
        </p:grpSpPr>
        <p:sp>
          <p:nvSpPr>
            <p:cNvPr id="88" name="橢圓 87"/>
            <p:cNvSpPr/>
            <p:nvPr/>
          </p:nvSpPr>
          <p:spPr bwMode="auto">
            <a:xfrm>
              <a:off x="5992904" y="1460302"/>
              <a:ext cx="749909" cy="61438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91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aphicFrame>
          <p:nvGraphicFramePr>
            <p:cNvPr id="18481" name="物件 4"/>
            <p:cNvGraphicFramePr>
              <a:graphicFrameLocks noChangeAspect="1"/>
            </p:cNvGraphicFramePr>
            <p:nvPr/>
          </p:nvGraphicFramePr>
          <p:xfrm>
            <a:off x="5658136" y="1560428"/>
            <a:ext cx="13350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85" name="Equation" r:id="rId30" imgW="812447" imgH="241195" progId="Equation.DSMT4">
                    <p:embed/>
                  </p:oleObj>
                </mc:Choice>
                <mc:Fallback>
                  <p:oleObj name="Equation" r:id="rId30" imgW="812447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8136" y="1560428"/>
                          <a:ext cx="1335087" cy="396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6" grpId="0"/>
      <p:bldP spid="18448" grpId="0"/>
      <p:bldP spid="18452" grpId="0"/>
      <p:bldP spid="18453" grpId="0"/>
      <p:bldP spid="6" grpId="0"/>
      <p:bldP spid="6" grpId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B7242B-7E03-45E6-A63B-D40051286C10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8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20483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計算角錐力平衡，由水平、垂直合力，找到斜面受力大小。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5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sp>
        <p:nvSpPr>
          <p:cNvPr id="5" name="平行四邊形 4"/>
          <p:cNvSpPr/>
          <p:nvPr/>
        </p:nvSpPr>
        <p:spPr bwMode="auto">
          <a:xfrm rot="20950737" flipH="1">
            <a:off x="5672138" y="1220788"/>
            <a:ext cx="2108200" cy="2544762"/>
          </a:xfrm>
          <a:prstGeom prst="parallelogram">
            <a:avLst>
              <a:gd name="adj" fmla="val 55954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" name="直角三角形 1"/>
          <p:cNvSpPr/>
          <p:nvPr/>
        </p:nvSpPr>
        <p:spPr bwMode="auto">
          <a:xfrm>
            <a:off x="5451475" y="1444625"/>
            <a:ext cx="1628775" cy="2279650"/>
          </a:xfrm>
          <a:prstGeom prst="rt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grpSp>
        <p:nvGrpSpPr>
          <p:cNvPr id="20488" name="群組 16"/>
          <p:cNvGrpSpPr>
            <a:grpSpLocks/>
          </p:cNvGrpSpPr>
          <p:nvPr/>
        </p:nvGrpSpPr>
        <p:grpSpPr bwMode="auto">
          <a:xfrm>
            <a:off x="5445125" y="1285875"/>
            <a:ext cx="1014413" cy="2430463"/>
            <a:chOff x="5757139" y="2193989"/>
            <a:chExt cx="413484" cy="1073232"/>
          </a:xfrm>
        </p:grpSpPr>
        <p:sp>
          <p:nvSpPr>
            <p:cNvPr id="7" name="平行四邊形 6"/>
            <p:cNvSpPr/>
            <p:nvPr/>
          </p:nvSpPr>
          <p:spPr bwMode="auto">
            <a:xfrm rot="16200000" flipV="1">
              <a:off x="5408823" y="2546187"/>
              <a:ext cx="1073232" cy="368835"/>
            </a:xfrm>
            <a:prstGeom prst="parallelogram">
              <a:avLst>
                <a:gd name="adj" fmla="val 17466"/>
              </a:avLst>
            </a:prstGeom>
            <a:solidFill>
              <a:srgbClr val="FFFF00">
                <a:alpha val="32000"/>
              </a:srgb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cxnSp>
          <p:nvCxnSpPr>
            <p:cNvPr id="10" name="直線接點 9"/>
            <p:cNvCxnSpPr/>
            <p:nvPr/>
          </p:nvCxnSpPr>
          <p:spPr bwMode="auto">
            <a:xfrm>
              <a:off x="5757139" y="2261285"/>
              <a:ext cx="413484" cy="6217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489" name="群組 91"/>
          <p:cNvGrpSpPr>
            <a:grpSpLocks/>
          </p:cNvGrpSpPr>
          <p:nvPr/>
        </p:nvGrpSpPr>
        <p:grpSpPr bwMode="auto">
          <a:xfrm rot="16200000">
            <a:off x="6649244" y="2334231"/>
            <a:ext cx="179387" cy="2574925"/>
            <a:chOff x="6216520" y="2292819"/>
            <a:chExt cx="77968" cy="1047950"/>
          </a:xfrm>
        </p:grpSpPr>
        <p:sp>
          <p:nvSpPr>
            <p:cNvPr id="93" name="平行四邊形 92"/>
            <p:cNvSpPr/>
            <p:nvPr/>
          </p:nvSpPr>
          <p:spPr bwMode="auto">
            <a:xfrm rot="16200000" flipH="1" flipV="1">
              <a:off x="5723594" y="2778155"/>
              <a:ext cx="1047950" cy="77278"/>
            </a:xfrm>
            <a:prstGeom prst="parallelogram">
              <a:avLst>
                <a:gd name="adj" fmla="val 550304"/>
              </a:avLst>
            </a:prstGeom>
            <a:solidFill>
              <a:srgbClr val="FF5B5B">
                <a:alpha val="32000"/>
              </a:srgbClr>
            </a:solidFill>
            <a:ln w="1905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cxnSp>
          <p:nvCxnSpPr>
            <p:cNvPr id="94" name="直線接點 93"/>
            <p:cNvCxnSpPr/>
            <p:nvPr/>
          </p:nvCxnSpPr>
          <p:spPr bwMode="auto">
            <a:xfrm rot="5400000" flipH="1" flipV="1">
              <a:off x="6231314" y="2894303"/>
              <a:ext cx="39411" cy="717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490" name="直線單箭頭接點 40"/>
          <p:cNvCxnSpPr>
            <a:cxnSpLocks noChangeShapeType="1"/>
          </p:cNvCxnSpPr>
          <p:nvPr/>
        </p:nvCxnSpPr>
        <p:spPr bwMode="auto">
          <a:xfrm flipV="1">
            <a:off x="6689725" y="1630363"/>
            <a:ext cx="1328738" cy="8175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491" name="物件 4"/>
          <p:cNvGraphicFramePr>
            <a:graphicFrameLocks noChangeAspect="1"/>
          </p:cNvGraphicFramePr>
          <p:nvPr/>
        </p:nvGraphicFramePr>
        <p:xfrm>
          <a:off x="7396163" y="1146175"/>
          <a:ext cx="66833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8" name="Equation" r:id="rId4" imgW="406224" imgH="228501" progId="Equation.DSMT4">
                  <p:embed/>
                </p:oleObj>
              </mc:Choice>
              <mc:Fallback>
                <p:oleObj name="Equation" r:id="rId4" imgW="406224" imgH="228501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1146175"/>
                        <a:ext cx="66833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92" name="直線單箭頭接點 40"/>
          <p:cNvCxnSpPr>
            <a:cxnSpLocks noChangeShapeType="1"/>
          </p:cNvCxnSpPr>
          <p:nvPr/>
        </p:nvCxnSpPr>
        <p:spPr bwMode="auto">
          <a:xfrm flipH="1">
            <a:off x="4826000" y="2454275"/>
            <a:ext cx="1022350" cy="127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493" name="物件 4"/>
          <p:cNvGraphicFramePr>
            <a:graphicFrameLocks noChangeAspect="1"/>
          </p:cNvGraphicFramePr>
          <p:nvPr/>
        </p:nvGraphicFramePr>
        <p:xfrm>
          <a:off x="4606925" y="2543175"/>
          <a:ext cx="13589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9" name="Equation" r:id="rId6" imgW="825500" imgH="228600" progId="Equation.DSMT4">
                  <p:embed/>
                </p:oleObj>
              </mc:Choice>
              <mc:Fallback>
                <p:oleObj name="Equation" r:id="rId6" imgW="825500" imgH="2286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2543175"/>
                        <a:ext cx="13589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物件 4"/>
          <p:cNvGraphicFramePr>
            <a:graphicFrameLocks noChangeAspect="1"/>
          </p:cNvGraphicFramePr>
          <p:nvPr/>
        </p:nvGraphicFramePr>
        <p:xfrm>
          <a:off x="5800725" y="4286250"/>
          <a:ext cx="13382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0" name="Equation" r:id="rId8" imgW="812447" imgH="241195" progId="Equation.DSMT4">
                  <p:embed/>
                </p:oleObj>
              </mc:Choice>
              <mc:Fallback>
                <p:oleObj name="Equation" r:id="rId8" imgW="812447" imgH="24119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4286250"/>
                        <a:ext cx="1338263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95" name="直線單箭頭接點 40"/>
          <p:cNvCxnSpPr>
            <a:cxnSpLocks noChangeShapeType="1"/>
          </p:cNvCxnSpPr>
          <p:nvPr/>
        </p:nvCxnSpPr>
        <p:spPr bwMode="auto">
          <a:xfrm rot="16200000" flipH="1">
            <a:off x="6153944" y="3939382"/>
            <a:ext cx="61118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6" name="直線單箭頭接點 59"/>
          <p:cNvCxnSpPr>
            <a:cxnSpLocks noChangeAspect="1" noChangeShapeType="1"/>
          </p:cNvCxnSpPr>
          <p:nvPr/>
        </p:nvCxnSpPr>
        <p:spPr bwMode="auto">
          <a:xfrm flipH="1" flipV="1">
            <a:off x="5976938" y="1347788"/>
            <a:ext cx="735012" cy="1116012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497" name="物件 4"/>
          <p:cNvGraphicFramePr>
            <a:graphicFrameLocks noChangeAspect="1"/>
          </p:cNvGraphicFramePr>
          <p:nvPr/>
        </p:nvGraphicFramePr>
        <p:xfrm>
          <a:off x="5873750" y="1604963"/>
          <a:ext cx="7508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1" name="Equation" r:id="rId10" imgW="457200" imgH="241300" progId="Equation.DSMT4">
                  <p:embed/>
                </p:oleObj>
              </mc:Choice>
              <mc:Fallback>
                <p:oleObj name="Equation" r:id="rId10" imgW="457200" imgH="2413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1604963"/>
                        <a:ext cx="7508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498" name="直線單箭頭接點 59"/>
          <p:cNvCxnSpPr>
            <a:cxnSpLocks noChangeShapeType="1"/>
          </p:cNvCxnSpPr>
          <p:nvPr/>
        </p:nvCxnSpPr>
        <p:spPr bwMode="auto">
          <a:xfrm rot="16200000" flipV="1">
            <a:off x="6426201" y="3243262"/>
            <a:ext cx="0" cy="1152525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499" name="物件 4"/>
          <p:cNvGraphicFramePr>
            <a:graphicFrameLocks noChangeAspect="1"/>
          </p:cNvGraphicFramePr>
          <p:nvPr/>
        </p:nvGraphicFramePr>
        <p:xfrm>
          <a:off x="4411663" y="3833813"/>
          <a:ext cx="13350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2" name="Equation" r:id="rId12" imgW="812447" imgH="241195" progId="Equation.DSMT4">
                  <p:embed/>
                </p:oleObj>
              </mc:Choice>
              <mc:Fallback>
                <p:oleObj name="Equation" r:id="rId12" imgW="812447" imgH="241195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3833813"/>
                        <a:ext cx="13350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物件 2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" name="Equation" r:id="rId14" imgW="435285" imgH="677109" progId="Equation.DSMT4">
                  <p:embed/>
                </p:oleObj>
              </mc:Choice>
              <mc:Fallback>
                <p:oleObj name="Equation" r:id="rId14" imgW="435285" imgH="677109" progId="Equation.DSMT4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物件 3"/>
          <p:cNvGraphicFramePr>
            <a:graphicFrameLocks noChangeAspect="1"/>
          </p:cNvGraphicFramePr>
          <p:nvPr/>
        </p:nvGraphicFramePr>
        <p:xfrm>
          <a:off x="2593975" y="2143125"/>
          <a:ext cx="1493838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4" name="Equation" r:id="rId16" imgW="685800" imgH="533400" progId="Equation.DSMT4">
                  <p:embed/>
                </p:oleObj>
              </mc:Choice>
              <mc:Fallback>
                <p:oleObj name="Equation" r:id="rId16" imgW="685800" imgH="5334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2143125"/>
                        <a:ext cx="1493838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02" name="直線單箭頭接點 59"/>
          <p:cNvCxnSpPr>
            <a:cxnSpLocks noChangeShapeType="1"/>
          </p:cNvCxnSpPr>
          <p:nvPr/>
        </p:nvCxnSpPr>
        <p:spPr bwMode="auto">
          <a:xfrm flipH="1">
            <a:off x="5353050" y="2068513"/>
            <a:ext cx="0" cy="1150937"/>
          </a:xfrm>
          <a:prstGeom prst="straightConnector1">
            <a:avLst/>
          </a:prstGeom>
          <a:noFill/>
          <a:ln w="38100" algn="ctr">
            <a:solidFill>
              <a:srgbClr val="005A9E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503" name="物件 4"/>
          <p:cNvGraphicFramePr>
            <a:graphicFrameLocks noChangeAspect="1"/>
          </p:cNvGraphicFramePr>
          <p:nvPr/>
        </p:nvGraphicFramePr>
        <p:xfrm>
          <a:off x="4049713" y="3230563"/>
          <a:ext cx="13763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5" name="Equation" r:id="rId18" imgW="838200" imgH="241300" progId="Equation.DSMT4">
                  <p:embed/>
                </p:oleObj>
              </mc:Choice>
              <mc:Fallback>
                <p:oleObj name="Equation" r:id="rId18" imgW="838200" imgH="241300" progId="Equation.DSMT4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3230563"/>
                        <a:ext cx="13763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1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3F2A95-D691-4DBC-A02D-6F395E5BEC3A}" type="slidenum">
              <a:rPr lang="en-US" altLang="zh-TW" smtClean="0">
                <a:solidFill>
                  <a:srgbClr val="8C7656"/>
                </a:solidFill>
                <a:latin typeface="MV Boli" panose="02000500030200090000" pitchFamily="2" charset="0"/>
              </a:rPr>
              <a:pPr/>
              <a:t>9</a:t>
            </a:fld>
            <a:endParaRPr lang="en-US" altLang="zh-TW" smtClean="0">
              <a:solidFill>
                <a:srgbClr val="8C7656"/>
              </a:solidFill>
              <a:latin typeface="MV Boli" panose="02000500030200090000" pitchFamily="2" charset="0"/>
            </a:endParaRPr>
          </a:p>
        </p:txBody>
      </p:sp>
      <p:sp>
        <p:nvSpPr>
          <p:cNvPr id="22531" name="標題 2"/>
          <p:cNvSpPr>
            <a:spLocks noGrp="1"/>
          </p:cNvSpPr>
          <p:nvPr>
            <p:ph type="title"/>
          </p:nvPr>
        </p:nvSpPr>
        <p:spPr bwMode="auto">
          <a:xfrm>
            <a:off x="388938" y="2211388"/>
            <a:ext cx="198755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a typeface="新細明體" panose="02020500000000000000" pitchFamily="18" charset="-120"/>
              </a:rPr>
              <a:t>Plane stress transformation</a:t>
            </a:r>
            <a:br>
              <a:rPr lang="en-US" altLang="zh-TW" smtClean="0">
                <a:ea typeface="新細明體" panose="02020500000000000000" pitchFamily="18" charset="-120"/>
              </a:rPr>
            </a:br>
            <a:endParaRPr lang="en-US" altLang="zh-TW" smtClean="0">
              <a:ea typeface="新細明體" panose="02020500000000000000" pitchFamily="18" charset="-12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38163" y="3543300"/>
            <a:ext cx="15128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200"/>
              </a:lnSpc>
              <a:spcBef>
                <a:spcPct val="50000"/>
              </a:spcBef>
              <a:defRPr/>
            </a:pPr>
            <a:r>
              <a:rPr lang="zh-TW" altLang="en-US" sz="1000" b="1" dirty="0">
                <a:solidFill>
                  <a:schemeClr val="accent1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計算角錐力平衡，由水平、垂直合力，找到斜面受力大小。</a:t>
            </a:r>
            <a:endParaRPr lang="en-US" altLang="zh-TW" sz="1000" b="1" dirty="0">
              <a:solidFill>
                <a:schemeClr val="accent1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3" name="Text Box 125"/>
          <p:cNvSpPr txBox="1">
            <a:spLocks noChangeArrowheads="1"/>
          </p:cNvSpPr>
          <p:nvPr/>
        </p:nvSpPr>
        <p:spPr bwMode="auto">
          <a:xfrm>
            <a:off x="2338388" y="384175"/>
            <a:ext cx="58975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400" b="1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Plane stress transformation</a:t>
            </a: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225800" y="846138"/>
            <a:ext cx="4233863" cy="2408237"/>
            <a:chOff x="3148631" y="836101"/>
            <a:chExt cx="5937514" cy="3554132"/>
          </a:xfrm>
        </p:grpSpPr>
        <p:sp>
          <p:nvSpPr>
            <p:cNvPr id="5" name="平行四邊形 4"/>
            <p:cNvSpPr/>
            <p:nvPr/>
          </p:nvSpPr>
          <p:spPr bwMode="auto">
            <a:xfrm rot="20950737" flipH="1">
              <a:off x="5673243" y="1220332"/>
              <a:ext cx="2106070" cy="2544356"/>
            </a:xfrm>
            <a:prstGeom prst="parallelogram">
              <a:avLst>
                <a:gd name="adj" fmla="val 55954"/>
              </a:avLst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sp>
          <p:nvSpPr>
            <p:cNvPr id="2" name="直角三角形 1"/>
            <p:cNvSpPr/>
            <p:nvPr/>
          </p:nvSpPr>
          <p:spPr bwMode="auto">
            <a:xfrm>
              <a:off x="5450614" y="1445247"/>
              <a:ext cx="1629644" cy="2279611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90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TW" altLang="en-US" smtClean="0">
                <a:ea typeface="新細明體" panose="02020500000000000000" pitchFamily="18" charset="-120"/>
              </a:endParaRPr>
            </a:p>
          </p:txBody>
        </p:sp>
        <p:grpSp>
          <p:nvGrpSpPr>
            <p:cNvPr id="22538" name="群組 16"/>
            <p:cNvGrpSpPr>
              <a:grpSpLocks/>
            </p:cNvGrpSpPr>
            <p:nvPr/>
          </p:nvGrpSpPr>
          <p:grpSpPr bwMode="auto">
            <a:xfrm>
              <a:off x="5445125" y="1285875"/>
              <a:ext cx="1014413" cy="2430463"/>
              <a:chOff x="5757139" y="2193989"/>
              <a:chExt cx="413484" cy="1073232"/>
            </a:xfrm>
          </p:grpSpPr>
          <p:sp>
            <p:nvSpPr>
              <p:cNvPr id="7" name="平行四邊形 6"/>
              <p:cNvSpPr/>
              <p:nvPr/>
            </p:nvSpPr>
            <p:spPr bwMode="auto">
              <a:xfrm rot="16200000" flipV="1">
                <a:off x="5408989" y="2546216"/>
                <a:ext cx="1072831" cy="368427"/>
              </a:xfrm>
              <a:prstGeom prst="parallelogram">
                <a:avLst>
                  <a:gd name="adj" fmla="val 17466"/>
                </a:avLst>
              </a:prstGeom>
              <a:solidFill>
                <a:srgbClr val="FFFF00">
                  <a:alpha val="32000"/>
                </a:srgbClr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cxnSp>
            <p:nvCxnSpPr>
              <p:cNvPr id="10" name="直線接點 9"/>
              <p:cNvCxnSpPr/>
              <p:nvPr/>
            </p:nvCxnSpPr>
            <p:spPr bwMode="auto">
              <a:xfrm>
                <a:off x="5757561" y="2261260"/>
                <a:ext cx="412893" cy="62176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2539" name="直線單箭頭接點 59"/>
            <p:cNvCxnSpPr>
              <a:cxnSpLocks noChangeShapeType="1"/>
            </p:cNvCxnSpPr>
            <p:nvPr/>
          </p:nvCxnSpPr>
          <p:spPr bwMode="auto">
            <a:xfrm flipH="1" flipV="1">
              <a:off x="5353050" y="1747838"/>
              <a:ext cx="0" cy="1152525"/>
            </a:xfrm>
            <a:prstGeom prst="straightConnector1">
              <a:avLst/>
            </a:prstGeom>
            <a:noFill/>
            <a:ln w="381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540" name="群組 91"/>
            <p:cNvGrpSpPr>
              <a:grpSpLocks/>
            </p:cNvGrpSpPr>
            <p:nvPr/>
          </p:nvGrpSpPr>
          <p:grpSpPr bwMode="auto">
            <a:xfrm rot="-5400000">
              <a:off x="6650832" y="2353469"/>
              <a:ext cx="179387" cy="2574925"/>
              <a:chOff x="6216520" y="2292819"/>
              <a:chExt cx="77968" cy="1047950"/>
            </a:xfrm>
          </p:grpSpPr>
          <p:sp>
            <p:nvSpPr>
              <p:cNvPr id="93" name="平行四邊形 92"/>
              <p:cNvSpPr/>
              <p:nvPr/>
            </p:nvSpPr>
            <p:spPr bwMode="auto">
              <a:xfrm rot="16200000" flipH="1" flipV="1">
                <a:off x="5730510" y="2778190"/>
                <a:ext cx="1048312" cy="77391"/>
              </a:xfrm>
              <a:prstGeom prst="parallelogram">
                <a:avLst>
                  <a:gd name="adj" fmla="val 550304"/>
                </a:avLst>
              </a:prstGeom>
              <a:solidFill>
                <a:srgbClr val="FF5B5B">
                  <a:alpha val="32000"/>
                </a:srgbClr>
              </a:solidFill>
              <a:ln w="1905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mtClean="0">
                  <a:ea typeface="新細明體" panose="02020500000000000000" pitchFamily="18" charset="-120"/>
                </a:endParaRPr>
              </a:p>
            </p:txBody>
          </p:sp>
          <p:cxnSp>
            <p:nvCxnSpPr>
              <p:cNvPr id="94" name="直線接點 93"/>
              <p:cNvCxnSpPr/>
              <p:nvPr/>
            </p:nvCxnSpPr>
            <p:spPr bwMode="auto">
              <a:xfrm rot="5400000" flipH="1" flipV="1">
                <a:off x="6238241" y="2894502"/>
                <a:ext cx="38960" cy="7128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2541" name="直線單箭頭接點 40"/>
            <p:cNvCxnSpPr>
              <a:cxnSpLocks noChangeShapeType="1"/>
            </p:cNvCxnSpPr>
            <p:nvPr/>
          </p:nvCxnSpPr>
          <p:spPr bwMode="auto">
            <a:xfrm flipV="1">
              <a:off x="6689725" y="1630363"/>
              <a:ext cx="1328738" cy="8175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2542" name="物件 4"/>
            <p:cNvGraphicFramePr>
              <a:graphicFrameLocks noChangeAspect="1"/>
            </p:cNvGraphicFramePr>
            <p:nvPr/>
          </p:nvGraphicFramePr>
          <p:xfrm>
            <a:off x="8115878" y="1137791"/>
            <a:ext cx="970267" cy="546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7" name="Equation" r:id="rId4" imgW="406224" imgH="228501" progId="Equation.DSMT4">
                    <p:embed/>
                  </p:oleObj>
                </mc:Choice>
                <mc:Fallback>
                  <p:oleObj name="Equation" r:id="rId4" imgW="406224" imgH="228501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5878" y="1137791"/>
                          <a:ext cx="970267" cy="546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543" name="直線單箭頭接點 40"/>
            <p:cNvCxnSpPr>
              <a:cxnSpLocks noChangeShapeType="1"/>
            </p:cNvCxnSpPr>
            <p:nvPr/>
          </p:nvCxnSpPr>
          <p:spPr bwMode="auto">
            <a:xfrm flipH="1">
              <a:off x="4826000" y="2454275"/>
              <a:ext cx="1022350" cy="127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2544" name="物件 4"/>
            <p:cNvGraphicFramePr>
              <a:graphicFrameLocks noChangeAspect="1"/>
            </p:cNvGraphicFramePr>
            <p:nvPr/>
          </p:nvGraphicFramePr>
          <p:xfrm>
            <a:off x="3148631" y="2259836"/>
            <a:ext cx="1562551" cy="432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8" name="Equation" r:id="rId6" imgW="825500" imgH="228600" progId="Equation.DSMT4">
                    <p:embed/>
                  </p:oleObj>
                </mc:Choice>
                <mc:Fallback>
                  <p:oleObj name="Equation" r:id="rId6" imgW="825500" imgH="2286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631" y="2259836"/>
                          <a:ext cx="1562551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5" name="物件 4"/>
            <p:cNvGraphicFramePr>
              <a:graphicFrameLocks noChangeAspect="1"/>
            </p:cNvGraphicFramePr>
            <p:nvPr/>
          </p:nvGraphicFramePr>
          <p:xfrm>
            <a:off x="6786025" y="3901040"/>
            <a:ext cx="1642988" cy="489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99" name="Equation" r:id="rId8" imgW="812447" imgH="241195" progId="Equation.DSMT4">
                    <p:embed/>
                  </p:oleObj>
                </mc:Choice>
                <mc:Fallback>
                  <p:oleObj name="Equation" r:id="rId8" imgW="812447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025" y="3901040"/>
                          <a:ext cx="1642988" cy="489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546" name="直線單箭頭接點 40"/>
            <p:cNvCxnSpPr>
              <a:cxnSpLocks noChangeShapeType="1"/>
            </p:cNvCxnSpPr>
            <p:nvPr/>
          </p:nvCxnSpPr>
          <p:spPr bwMode="auto">
            <a:xfrm rot="16200000" flipH="1">
              <a:off x="6153944" y="3939382"/>
              <a:ext cx="611187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47" name="直線單箭頭接點 59"/>
            <p:cNvCxnSpPr>
              <a:cxnSpLocks noChangeAspect="1" noChangeShapeType="1"/>
            </p:cNvCxnSpPr>
            <p:nvPr/>
          </p:nvCxnSpPr>
          <p:spPr bwMode="auto">
            <a:xfrm flipH="1" flipV="1">
              <a:off x="5976938" y="1347788"/>
              <a:ext cx="735012" cy="1116012"/>
            </a:xfrm>
            <a:prstGeom prst="straightConnector1">
              <a:avLst/>
            </a:prstGeom>
            <a:noFill/>
            <a:ln w="381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2548" name="物件 4"/>
            <p:cNvGraphicFramePr>
              <a:graphicFrameLocks noChangeAspect="1"/>
            </p:cNvGraphicFramePr>
            <p:nvPr/>
          </p:nvGraphicFramePr>
          <p:xfrm>
            <a:off x="6386557" y="836101"/>
            <a:ext cx="1168309" cy="617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0" name="Equation" r:id="rId10" imgW="457200" imgH="241300" progId="Equation.DSMT4">
                    <p:embed/>
                  </p:oleObj>
                </mc:Choice>
                <mc:Fallback>
                  <p:oleObj name="Equation" r:id="rId10" imgW="4572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6557" y="836101"/>
                          <a:ext cx="1168309" cy="617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49" name="物件 4"/>
            <p:cNvGraphicFramePr>
              <a:graphicFrameLocks noChangeAspect="1"/>
            </p:cNvGraphicFramePr>
            <p:nvPr/>
          </p:nvGraphicFramePr>
          <p:xfrm>
            <a:off x="3708032" y="1439862"/>
            <a:ext cx="1743442" cy="502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1" name="Equation" r:id="rId12" imgW="838200" imgH="241300" progId="Equation.DSMT4">
                    <p:embed/>
                  </p:oleObj>
                </mc:Choice>
                <mc:Fallback>
                  <p:oleObj name="Equation" r:id="rId12" imgW="838200" imgH="241300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032" y="1439862"/>
                          <a:ext cx="1743442" cy="502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550" name="直線單箭頭接點 59"/>
            <p:cNvCxnSpPr>
              <a:cxnSpLocks noChangeShapeType="1"/>
            </p:cNvCxnSpPr>
            <p:nvPr/>
          </p:nvCxnSpPr>
          <p:spPr bwMode="auto">
            <a:xfrm rot="16200000" flipV="1">
              <a:off x="6426201" y="3243262"/>
              <a:ext cx="0" cy="1152525"/>
            </a:xfrm>
            <a:prstGeom prst="straightConnector1">
              <a:avLst/>
            </a:prstGeom>
            <a:noFill/>
            <a:ln w="38100" algn="ctr">
              <a:solidFill>
                <a:srgbClr val="005A9E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22551" name="物件 4"/>
            <p:cNvGraphicFramePr>
              <a:graphicFrameLocks noChangeAspect="1"/>
            </p:cNvGraphicFramePr>
            <p:nvPr/>
          </p:nvGraphicFramePr>
          <p:xfrm>
            <a:off x="4011359" y="3714816"/>
            <a:ext cx="1735390" cy="515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2" name="Equation" r:id="rId14" imgW="812447" imgH="241195" progId="Equation.DSMT4">
                    <p:embed/>
                  </p:oleObj>
                </mc:Choice>
                <mc:Fallback>
                  <p:oleObj name="Equation" r:id="rId14" imgW="812447" imgH="241195" progId="Equation.DSMT4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1359" y="3714816"/>
                          <a:ext cx="1735390" cy="5158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52" name="物件 2"/>
            <p:cNvGraphicFramePr>
              <a:graphicFrameLocks noChangeAspect="1"/>
            </p:cNvGraphicFramePr>
            <p:nvPr/>
          </p:nvGraphicFramePr>
          <p:xfrm>
            <a:off x="4394200" y="23622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03" name="Equation" r:id="rId16" imgW="435285" imgH="677109" progId="Equation.DSMT4">
                    <p:embed/>
                  </p:oleObj>
                </mc:Choice>
                <mc:Fallback>
                  <p:oleObj name="Equation" r:id="rId16" imgW="435285" imgH="677109" progId="Equation.DSMT4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4200" y="2362200"/>
                          <a:ext cx="914400" cy="198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物件 3"/>
          <p:cNvGraphicFramePr>
            <a:graphicFrameLocks noChangeAspect="1"/>
          </p:cNvGraphicFramePr>
          <p:nvPr/>
        </p:nvGraphicFramePr>
        <p:xfrm>
          <a:off x="2735263" y="3363913"/>
          <a:ext cx="557212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4" name="Equation" r:id="rId18" imgW="3543300" imgH="965200" progId="Equation.DSMT4">
                  <p:embed/>
                </p:oleObj>
              </mc:Choice>
              <mc:Fallback>
                <p:oleObj name="Equation" r:id="rId18" imgW="3543300" imgH="965200" progId="Equation.DSMT4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363913"/>
                        <a:ext cx="5572125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1966 L -0.00278 -0.4802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41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12167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13397</TotalTime>
  <Words>3451</Words>
  <Application>Microsoft Office PowerPoint</Application>
  <PresentationFormat>如螢幕大小 (16:9)</PresentationFormat>
  <Paragraphs>807</Paragraphs>
  <Slides>68</Slides>
  <Notes>60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3</vt:i4>
      </vt:variant>
      <vt:variant>
        <vt:lpstr>投影片標題</vt:lpstr>
      </vt:variant>
      <vt:variant>
        <vt:i4>68</vt:i4>
      </vt:variant>
    </vt:vector>
  </HeadingPairs>
  <TitlesOfParts>
    <vt:vector size="87" baseType="lpstr">
      <vt:lpstr>Adobe 黑体 Std R</vt:lpstr>
      <vt:lpstr>Arial Unicode MS</vt:lpstr>
      <vt:lpstr>Gulim</vt:lpstr>
      <vt:lpstr>微軟正黑體</vt:lpstr>
      <vt:lpstr>新細明體</vt:lpstr>
      <vt:lpstr>Arial</vt:lpstr>
      <vt:lpstr>Calibri</vt:lpstr>
      <vt:lpstr>Ebrima</vt:lpstr>
      <vt:lpstr>Miriam Fixed</vt:lpstr>
      <vt:lpstr>Mongolian Baiti</vt:lpstr>
      <vt:lpstr>MV Boli</vt:lpstr>
      <vt:lpstr>OCR A Extended</vt:lpstr>
      <vt:lpstr>Symbol</vt:lpstr>
      <vt:lpstr>Times New Roman</vt:lpstr>
      <vt:lpstr>Wingdings</vt:lpstr>
      <vt:lpstr>Default Design</vt:lpstr>
      <vt:lpstr>Equation</vt:lpstr>
      <vt:lpstr>方程式</vt:lpstr>
      <vt:lpstr>Photo Editor Photo</vt:lpstr>
      <vt:lpstr>National Taiwan University Material Mechanics  Chapter Seven Analysis of Stress and Strain</vt:lpstr>
      <vt:lpstr>Catalog of Chap.7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Plane stress transformation </vt:lpstr>
      <vt:lpstr>Catalog of Chap.7</vt:lpstr>
      <vt:lpstr>Principle stress and Max. shear stress in plane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Catalog of Chap.7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Catalog of Chap.7</vt:lpstr>
      <vt:lpstr>Plane strain transformation </vt:lpstr>
      <vt:lpstr>Plane stress transformation </vt:lpstr>
      <vt:lpstr>Plane strain transformation </vt:lpstr>
      <vt:lpstr>Plane strain transformation </vt:lpstr>
      <vt:lpstr>Plane strain transformation </vt:lpstr>
      <vt:lpstr>Plane strain transformation </vt:lpstr>
      <vt:lpstr>Plane strain transformation </vt:lpstr>
      <vt:lpstr>Plane strain transformation </vt:lpstr>
      <vt:lpstr>Plane strain transformation </vt:lpstr>
      <vt:lpstr>Plane strain transformation </vt:lpstr>
      <vt:lpstr>Plane strain transformation </vt:lpstr>
      <vt:lpstr>Plane strain transformation </vt:lpstr>
      <vt:lpstr>Catalog of Chap.7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版權聲明</vt:lpstr>
      <vt:lpstr>版權聲明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TKDS</dc:creator>
  <cp:lastModifiedBy>user</cp:lastModifiedBy>
  <cp:revision>511</cp:revision>
  <dcterms:created xsi:type="dcterms:W3CDTF">2010-01-20T20:16:50Z</dcterms:created>
  <dcterms:modified xsi:type="dcterms:W3CDTF">2017-03-17T07:05:33Z</dcterms:modified>
</cp:coreProperties>
</file>