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4"/>
  </p:notesMasterIdLst>
  <p:sldIdLst>
    <p:sldId id="319" r:id="rId2"/>
    <p:sldId id="257" r:id="rId3"/>
    <p:sldId id="258" r:id="rId4"/>
    <p:sldId id="259" r:id="rId5"/>
    <p:sldId id="261" r:id="rId6"/>
    <p:sldId id="262"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320" r:id="rId23"/>
  </p:sldIdLst>
  <p:sldSz cx="9144000" cy="5143500" type="screen16x9"/>
  <p:notesSz cx="6858000" cy="9144000"/>
  <p:defaultTextStyle>
    <a:defPPr>
      <a:defRPr lang="zh-TW"/>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snapToObjects="1">
      <p:cViewPr>
        <p:scale>
          <a:sx n="100" d="100"/>
          <a:sy n="100" d="100"/>
        </p:scale>
        <p:origin x="-1589" y="-27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1EA0D1-6D05-8742-929E-B0DE9423712C}" type="datetimeFigureOut">
              <a:rPr kumimoji="1" lang="zh-TW" altLang="en-US" smtClean="0"/>
              <a:t>2016/7/27</a:t>
            </a:fld>
            <a:endParaRPr kumimoji="1" lang="zh-TW" altLang="en-US"/>
          </a:p>
        </p:txBody>
      </p:sp>
      <p:sp>
        <p:nvSpPr>
          <p:cNvPr id="4" name="投影片影像版面配置區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zh-TW" altLang="en-US" smtClean="0"/>
              <a:t>按一下以編輯母片文字樣式</a:t>
            </a:r>
          </a:p>
          <a:p>
            <a:pPr lvl="1"/>
            <a:r>
              <a:rPr kumimoji="1" lang="zh-TW" altLang="en-US" smtClean="0"/>
              <a:t>第二層</a:t>
            </a:r>
          </a:p>
          <a:p>
            <a:pPr lvl="2"/>
            <a:r>
              <a:rPr kumimoji="1" lang="zh-TW" altLang="en-US" smtClean="0"/>
              <a:t>第三層</a:t>
            </a:r>
          </a:p>
          <a:p>
            <a:pPr lvl="3"/>
            <a:r>
              <a:rPr kumimoji="1" lang="zh-TW" altLang="en-US" smtClean="0"/>
              <a:t>第四層</a:t>
            </a:r>
          </a:p>
          <a:p>
            <a:pPr lvl="4"/>
            <a:r>
              <a:rPr kumimoji="1" lang="zh-TW" altLang="en-US" smtClean="0"/>
              <a:t>第五層</a:t>
            </a:r>
            <a:endParaRPr kumimoji="1"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874282-5887-214A-87C1-DBD368B59B3F}" type="slidenum">
              <a:rPr kumimoji="1" lang="zh-TW" altLang="en-US" smtClean="0"/>
              <a:t>‹#›</a:t>
            </a:fld>
            <a:endParaRPr kumimoji="1" lang="zh-TW" altLang="en-US"/>
          </a:p>
        </p:txBody>
      </p:sp>
    </p:spTree>
    <p:extLst>
      <p:ext uri="{BB962C8B-B14F-4D97-AF65-F5344CB8AC3E}">
        <p14:creationId xmlns:p14="http://schemas.microsoft.com/office/powerpoint/2010/main" val="316616924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381000" y="685800"/>
            <a:ext cx="6096000" cy="3429000"/>
          </a:xfrm>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1F8E58B7-5F4E-413B-A901-AD47959E5723}" type="slidenum">
              <a:rPr lang="zh-TW" altLang="en-US" smtClean="0"/>
              <a:t>1</a:t>
            </a:fld>
            <a:endParaRPr lang="zh-TW" altLang="en-US"/>
          </a:p>
        </p:txBody>
      </p:sp>
    </p:spTree>
    <p:extLst>
      <p:ext uri="{BB962C8B-B14F-4D97-AF65-F5344CB8AC3E}">
        <p14:creationId xmlns:p14="http://schemas.microsoft.com/office/powerpoint/2010/main" val="1876312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投影片圖像版面配置區 1"/>
          <p:cNvSpPr>
            <a:spLocks noGrp="1" noRot="1" noChangeAspect="1"/>
          </p:cNvSpPr>
          <p:nvPr>
            <p:ph type="sldImg"/>
          </p:nvPr>
        </p:nvSpPr>
        <p:spPr>
          <a:xfrm>
            <a:off x="381000" y="685800"/>
            <a:ext cx="6096000" cy="3429000"/>
          </a:xfrm>
          <a:ln/>
        </p:spPr>
      </p:sp>
      <p:sp>
        <p:nvSpPr>
          <p:cNvPr id="53250"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zh-TW" altLang="en-US">
              <a:latin typeface="Arial" charset="0"/>
              <a:ea typeface="新細明體" charset="0"/>
            </a:endParaRPr>
          </a:p>
        </p:txBody>
      </p:sp>
      <p:sp>
        <p:nvSpPr>
          <p:cNvPr id="53251"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charset="0"/>
                <a:ea typeface="新細明體" charset="0"/>
                <a:cs typeface="新細明體" charset="0"/>
              </a:defRPr>
            </a:lvl1pPr>
            <a:lvl2pPr marL="742950" indent="-285750">
              <a:defRPr kumimoji="1" sz="2400">
                <a:solidFill>
                  <a:schemeClr val="tx1"/>
                </a:solidFill>
                <a:latin typeface="Times New Roman" charset="0"/>
                <a:ea typeface="新細明體" charset="0"/>
              </a:defRPr>
            </a:lvl2pPr>
            <a:lvl3pPr marL="1143000" indent="-228600">
              <a:defRPr kumimoji="1" sz="2400">
                <a:solidFill>
                  <a:schemeClr val="tx1"/>
                </a:solidFill>
                <a:latin typeface="Times New Roman" charset="0"/>
                <a:ea typeface="新細明體" charset="0"/>
              </a:defRPr>
            </a:lvl3pPr>
            <a:lvl4pPr marL="1600200" indent="-228600">
              <a:defRPr kumimoji="1" sz="2400">
                <a:solidFill>
                  <a:schemeClr val="tx1"/>
                </a:solidFill>
                <a:latin typeface="Times New Roman" charset="0"/>
                <a:ea typeface="新細明體" charset="0"/>
              </a:defRPr>
            </a:lvl4pPr>
            <a:lvl5pPr marL="2057400" indent="-228600">
              <a:defRPr kumimoji="1" sz="2400">
                <a:solidFill>
                  <a:schemeClr val="tx1"/>
                </a:solidFill>
                <a:latin typeface="Times New Roman" charset="0"/>
                <a:ea typeface="新細明體" charset="0"/>
              </a:defRPr>
            </a:lvl5pPr>
            <a:lvl6pPr marL="2514600" indent="-228600" fontAlgn="base">
              <a:spcBef>
                <a:spcPct val="0"/>
              </a:spcBef>
              <a:spcAft>
                <a:spcPct val="0"/>
              </a:spcAft>
              <a:defRPr kumimoji="1" sz="2400">
                <a:solidFill>
                  <a:schemeClr val="tx1"/>
                </a:solidFill>
                <a:latin typeface="Times New Roman" charset="0"/>
                <a:ea typeface="新細明體" charset="0"/>
              </a:defRPr>
            </a:lvl6pPr>
            <a:lvl7pPr marL="2971800" indent="-228600" fontAlgn="base">
              <a:spcBef>
                <a:spcPct val="0"/>
              </a:spcBef>
              <a:spcAft>
                <a:spcPct val="0"/>
              </a:spcAft>
              <a:defRPr kumimoji="1" sz="2400">
                <a:solidFill>
                  <a:schemeClr val="tx1"/>
                </a:solidFill>
                <a:latin typeface="Times New Roman" charset="0"/>
                <a:ea typeface="新細明體" charset="0"/>
              </a:defRPr>
            </a:lvl7pPr>
            <a:lvl8pPr marL="3429000" indent="-228600" fontAlgn="base">
              <a:spcBef>
                <a:spcPct val="0"/>
              </a:spcBef>
              <a:spcAft>
                <a:spcPct val="0"/>
              </a:spcAft>
              <a:defRPr kumimoji="1" sz="2400">
                <a:solidFill>
                  <a:schemeClr val="tx1"/>
                </a:solidFill>
                <a:latin typeface="Times New Roman" charset="0"/>
                <a:ea typeface="新細明體" charset="0"/>
              </a:defRPr>
            </a:lvl8pPr>
            <a:lvl9pPr marL="3886200" indent="-228600" fontAlgn="base">
              <a:spcBef>
                <a:spcPct val="0"/>
              </a:spcBef>
              <a:spcAft>
                <a:spcPct val="0"/>
              </a:spcAft>
              <a:defRPr kumimoji="1" sz="2400">
                <a:solidFill>
                  <a:schemeClr val="tx1"/>
                </a:solidFill>
                <a:latin typeface="Times New Roman" charset="0"/>
                <a:ea typeface="新細明體" charset="0"/>
              </a:defRPr>
            </a:lvl9pPr>
          </a:lstStyle>
          <a:p>
            <a:fld id="{B8A9610D-7331-4040-90AF-3284652A9E78}" type="slidenum">
              <a:rPr lang="zh-TW" altLang="en-US" sz="1200"/>
              <a:pPr/>
              <a:t>22</a:t>
            </a:fld>
            <a:endParaRPr lang="zh-TW" altLang="en-US" sz="1200"/>
          </a:p>
        </p:txBody>
      </p:sp>
    </p:spTree>
    <p:extLst>
      <p:ext uri="{BB962C8B-B14F-4D97-AF65-F5344CB8AC3E}">
        <p14:creationId xmlns:p14="http://schemas.microsoft.com/office/powerpoint/2010/main" val="37486809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143000" y="841772"/>
            <a:ext cx="6858000" cy="1790700"/>
          </a:xfrm>
        </p:spPr>
        <p:txBody>
          <a:bodyPr anchor="b">
            <a:normAutofit/>
          </a:bodyPr>
          <a:lstStyle>
            <a:lvl1pPr algn="ctr">
              <a:defRPr sz="4500"/>
            </a:lvl1pPr>
          </a:lstStyle>
          <a:p>
            <a:r>
              <a:rPr lang="zh-TW" altLang="en-US" smtClean="0"/>
              <a:t>按一下以編輯母片標題樣式</a:t>
            </a:r>
            <a:endParaRPr lang="zh-TW" altLang="en-US" dirty="0"/>
          </a:p>
        </p:txBody>
      </p:sp>
      <p:sp>
        <p:nvSpPr>
          <p:cNvPr id="3" name="副標題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TW" altLang="en-US" smtClean="0"/>
              <a:t>按一下以編輯母片子標題樣式</a:t>
            </a:r>
            <a:endParaRPr lang="zh-TW" altLang="en-US"/>
          </a:p>
        </p:txBody>
      </p:sp>
      <p:pic>
        <p:nvPicPr>
          <p:cNvPr id="8" name="Picture 3" descr="D:\logo\Logo及片頭尾\logo黑字透明.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83007" y="4701471"/>
            <a:ext cx="1329888" cy="390796"/>
          </a:xfrm>
          <a:prstGeom prst="rect">
            <a:avLst/>
          </a:prstGeom>
          <a:noFill/>
          <a:extLst>
            <a:ext uri="{909E8E84-426E-40DD-AFC4-6F175D3DCCD1}">
              <a14:hiddenFill xmlns:a14="http://schemas.microsoft.com/office/drawing/2010/main">
                <a:solidFill>
                  <a:srgbClr val="FFFFFF"/>
                </a:solidFill>
              </a14:hiddenFill>
            </a:ext>
          </a:extLst>
        </p:spPr>
      </p:pic>
      <p:sp>
        <p:nvSpPr>
          <p:cNvPr id="9" name="矩形 8"/>
          <p:cNvSpPr/>
          <p:nvPr/>
        </p:nvSpPr>
        <p:spPr>
          <a:xfrm>
            <a:off x="0" y="1055594"/>
            <a:ext cx="9144000" cy="812856"/>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TW" altLang="en-US" dirty="0"/>
          </a:p>
        </p:txBody>
      </p:sp>
      <p:sp>
        <p:nvSpPr>
          <p:cNvPr id="11" name="文字方塊 10"/>
          <p:cNvSpPr txBox="1"/>
          <p:nvPr/>
        </p:nvSpPr>
        <p:spPr>
          <a:xfrm>
            <a:off x="2382411" y="1048536"/>
            <a:ext cx="4370427" cy="1346522"/>
          </a:xfrm>
          <a:prstGeom prst="rect">
            <a:avLst/>
          </a:prstGeom>
          <a:noFill/>
        </p:spPr>
        <p:txBody>
          <a:bodyPr wrap="none" lIns="68580" tIns="34290" rIns="68580" bIns="34290" rtlCol="0">
            <a:spAutoFit/>
          </a:bodyPr>
          <a:lstStyle/>
          <a:p>
            <a:pPr algn="ctr"/>
            <a:r>
              <a:rPr lang="zh-TW" altLang="en-US" sz="3300" b="1"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大法官釋憲與人權保障</a:t>
            </a:r>
            <a:endParaRPr lang="en-US" altLang="zh-TW" sz="3300" b="1"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p>
            <a:pPr marL="0" marR="0" indent="0" algn="ctr" defTabSz="685800" rtl="0" eaLnBrk="1" fontAlgn="auto" latinLnBrk="0" hangingPunct="1">
              <a:lnSpc>
                <a:spcPct val="100000"/>
              </a:lnSpc>
              <a:spcBef>
                <a:spcPts val="0"/>
              </a:spcBef>
              <a:spcAft>
                <a:spcPts val="0"/>
              </a:spcAft>
              <a:buClrTx/>
              <a:buSzTx/>
              <a:buFontTx/>
              <a:buNone/>
              <a:tabLst/>
              <a:defRPr/>
            </a:pPr>
            <a:r>
              <a:rPr lang="en-US" altLang="zh-TW" sz="1700" b="1" kern="1200"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rPr>
              <a:t>Judicial Review and Protection of Human</a:t>
            </a:r>
            <a:endParaRPr lang="zh-TW" altLang="en-US" sz="1700" b="1" kern="1200"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endParaRPr>
          </a:p>
          <a:p>
            <a:pPr algn="ctr"/>
            <a:endParaRPr lang="zh-TW" altLang="en-US" sz="3300" b="1" dirty="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14" name="文字方塊 13"/>
          <p:cNvSpPr txBox="1"/>
          <p:nvPr/>
        </p:nvSpPr>
        <p:spPr>
          <a:xfrm>
            <a:off x="8794865" y="4759501"/>
            <a:ext cx="420628" cy="346249"/>
          </a:xfrm>
          <a:prstGeom prst="rect">
            <a:avLst/>
          </a:prstGeom>
          <a:noFill/>
        </p:spPr>
        <p:txBody>
          <a:bodyPr wrap="none" lIns="68580" tIns="34290" rIns="68580" bIns="34290" rtlCol="0">
            <a:spAutoFit/>
          </a:bodyPr>
          <a:lstStyle/>
          <a:p>
            <a:fld id="{506175EB-3864-4292-A65F-242EC93A519C}" type="slidenum">
              <a:rPr lang="zh-TW" altLang="en-US" b="1" smtClean="0">
                <a:solidFill>
                  <a:schemeClr val="accent4">
                    <a:lumMod val="50000"/>
                  </a:schemeClr>
                </a:solidFill>
                <a:latin typeface="Times New Roman" panose="02020603050405020304" pitchFamily="18" charset="0"/>
                <a:cs typeface="Times New Roman" panose="02020603050405020304" pitchFamily="18" charset="0"/>
              </a:rPr>
              <a:t>‹#›</a:t>
            </a:fld>
            <a:endParaRPr lang="zh-TW" altLang="en-US" b="1" dirty="0">
              <a:solidFill>
                <a:schemeClr val="accent4">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49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628650" y="4767264"/>
            <a:ext cx="2057400" cy="273844"/>
          </a:xfrm>
          <a:prstGeom prst="rect">
            <a:avLst/>
          </a:prstGeom>
        </p:spPr>
        <p:txBody>
          <a:bodyPr lIns="68580" tIns="34290" rIns="68580" bIns="34290"/>
          <a:lstStyle/>
          <a:p>
            <a:fld id="{8BF298D4-120C-ED47-B8BA-2E3C54B42D6F}" type="datetimeFigureOut">
              <a:rPr kumimoji="1" lang="zh-TW" altLang="en-US" smtClean="0"/>
              <a:t>2016/7/27</a:t>
            </a:fld>
            <a:endParaRPr kumimoji="1" lang="zh-TW" altLang="en-US"/>
          </a:p>
        </p:txBody>
      </p:sp>
      <p:sp>
        <p:nvSpPr>
          <p:cNvPr id="5" name="頁尾版面配置區 4"/>
          <p:cNvSpPr>
            <a:spLocks noGrp="1"/>
          </p:cNvSpPr>
          <p:nvPr>
            <p:ph type="ftr" sz="quarter" idx="11"/>
          </p:nvPr>
        </p:nvSpPr>
        <p:spPr>
          <a:xfrm>
            <a:off x="3028950" y="4767264"/>
            <a:ext cx="3086100" cy="273844"/>
          </a:xfrm>
          <a:prstGeom prst="rect">
            <a:avLst/>
          </a:prstGeom>
        </p:spPr>
        <p:txBody>
          <a:bodyPr lIns="68580" tIns="34290" rIns="68580" bIns="34290"/>
          <a:lstStyle/>
          <a:p>
            <a:endParaRPr kumimoji="1" lang="zh-TW" altLang="en-US"/>
          </a:p>
        </p:txBody>
      </p:sp>
      <p:sp>
        <p:nvSpPr>
          <p:cNvPr id="7" name="投影片編號版面配置區 5"/>
          <p:cNvSpPr>
            <a:spLocks noGrp="1"/>
          </p:cNvSpPr>
          <p:nvPr>
            <p:ph type="sldNum" sz="quarter" idx="4"/>
          </p:nvPr>
        </p:nvSpPr>
        <p:spPr>
          <a:xfrm>
            <a:off x="8754453" y="4736463"/>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9ACCD3AF-B78D-164F-AD7A-4D43D095BD50}" type="slidenum">
              <a:rPr kumimoji="1" lang="zh-TW" altLang="en-US" smtClean="0"/>
              <a:t>‹#›</a:t>
            </a:fld>
            <a:endParaRPr kumimoji="1" lang="zh-TW" altLang="en-US"/>
          </a:p>
        </p:txBody>
      </p:sp>
    </p:spTree>
    <p:extLst>
      <p:ext uri="{BB962C8B-B14F-4D97-AF65-F5344CB8AC3E}">
        <p14:creationId xmlns:p14="http://schemas.microsoft.com/office/powerpoint/2010/main" val="2504955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43676" y="273847"/>
            <a:ext cx="1971675" cy="4358879"/>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628656" y="273847"/>
            <a:ext cx="5800725" cy="4358879"/>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628650" y="4767264"/>
            <a:ext cx="2057400" cy="273844"/>
          </a:xfrm>
          <a:prstGeom prst="rect">
            <a:avLst/>
          </a:prstGeom>
        </p:spPr>
        <p:txBody>
          <a:bodyPr lIns="68580" tIns="34290" rIns="68580" bIns="34290"/>
          <a:lstStyle/>
          <a:p>
            <a:fld id="{8BF298D4-120C-ED47-B8BA-2E3C54B42D6F}" type="datetimeFigureOut">
              <a:rPr kumimoji="1" lang="zh-TW" altLang="en-US" smtClean="0"/>
              <a:t>2016/7/27</a:t>
            </a:fld>
            <a:endParaRPr kumimoji="1" lang="zh-TW" altLang="en-US"/>
          </a:p>
        </p:txBody>
      </p:sp>
      <p:sp>
        <p:nvSpPr>
          <p:cNvPr id="5" name="頁尾版面配置區 4"/>
          <p:cNvSpPr>
            <a:spLocks noGrp="1"/>
          </p:cNvSpPr>
          <p:nvPr>
            <p:ph type="ftr" sz="quarter" idx="11"/>
          </p:nvPr>
        </p:nvSpPr>
        <p:spPr>
          <a:xfrm>
            <a:off x="3028950" y="4767264"/>
            <a:ext cx="3086100" cy="273844"/>
          </a:xfrm>
          <a:prstGeom prst="rect">
            <a:avLst/>
          </a:prstGeom>
        </p:spPr>
        <p:txBody>
          <a:bodyPr lIns="68580" tIns="34290" rIns="68580" bIns="34290"/>
          <a:lstStyle/>
          <a:p>
            <a:endParaRPr kumimoji="1" lang="zh-TW" altLang="en-US"/>
          </a:p>
        </p:txBody>
      </p:sp>
      <p:sp>
        <p:nvSpPr>
          <p:cNvPr id="7" name="投影片編號版面配置區 5"/>
          <p:cNvSpPr>
            <a:spLocks noGrp="1"/>
          </p:cNvSpPr>
          <p:nvPr>
            <p:ph type="sldNum" sz="quarter" idx="4"/>
          </p:nvPr>
        </p:nvSpPr>
        <p:spPr>
          <a:xfrm>
            <a:off x="8754453" y="4736463"/>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9ACCD3AF-B78D-164F-AD7A-4D43D095BD50}" type="slidenum">
              <a:rPr kumimoji="1" lang="zh-TW" altLang="en-US" smtClean="0"/>
              <a:t>‹#›</a:t>
            </a:fld>
            <a:endParaRPr kumimoji="1" lang="zh-TW" altLang="en-US"/>
          </a:p>
        </p:txBody>
      </p:sp>
    </p:spTree>
    <p:extLst>
      <p:ext uri="{BB962C8B-B14F-4D97-AF65-F5344CB8AC3E}">
        <p14:creationId xmlns:p14="http://schemas.microsoft.com/office/powerpoint/2010/main" val="3831744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dirty="0"/>
          </a:p>
        </p:txBody>
      </p:sp>
      <p:sp>
        <p:nvSpPr>
          <p:cNvPr id="3" name="內容版面配置區 2"/>
          <p:cNvSpPr>
            <a:spLocks noGrp="1"/>
          </p:cNvSpPr>
          <p:nvPr>
            <p:ph idx="1"/>
          </p:nvPr>
        </p:nvSpPr>
        <p:spPr/>
        <p:txBody>
          <a:bodyPr/>
          <a:lstStyle>
            <a:lvl1pPr marL="342900" indent="-342900">
              <a:buClr>
                <a:schemeClr val="accent2">
                  <a:lumMod val="75000"/>
                </a:schemeClr>
              </a:buClr>
              <a:buFont typeface="Wingdings" panose="05000000000000000000" pitchFamily="2" charset="2"/>
              <a:buChar char="n"/>
              <a:defRPr/>
            </a:lvl1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dirty="0"/>
          </a:p>
        </p:txBody>
      </p:sp>
      <p:sp>
        <p:nvSpPr>
          <p:cNvPr id="4" name="日期版面配置區 3"/>
          <p:cNvSpPr>
            <a:spLocks noGrp="1"/>
          </p:cNvSpPr>
          <p:nvPr>
            <p:ph type="dt" sz="half" idx="10"/>
          </p:nvPr>
        </p:nvSpPr>
        <p:spPr>
          <a:xfrm>
            <a:off x="628650" y="4767264"/>
            <a:ext cx="2057400" cy="273844"/>
          </a:xfrm>
          <a:prstGeom prst="rect">
            <a:avLst/>
          </a:prstGeom>
        </p:spPr>
        <p:txBody>
          <a:bodyPr lIns="68580" tIns="34290" rIns="68580" bIns="34290"/>
          <a:lstStyle/>
          <a:p>
            <a:fld id="{8BF298D4-120C-ED47-B8BA-2E3C54B42D6F}" type="datetimeFigureOut">
              <a:rPr kumimoji="1" lang="zh-TW" altLang="en-US" smtClean="0"/>
              <a:t>2016/7/27</a:t>
            </a:fld>
            <a:endParaRPr kumimoji="1" lang="zh-TW" altLang="en-US"/>
          </a:p>
        </p:txBody>
      </p:sp>
      <p:sp>
        <p:nvSpPr>
          <p:cNvPr id="7" name="投影片編號版面配置區 5"/>
          <p:cNvSpPr>
            <a:spLocks noGrp="1"/>
          </p:cNvSpPr>
          <p:nvPr>
            <p:ph type="sldNum" sz="quarter" idx="4"/>
          </p:nvPr>
        </p:nvSpPr>
        <p:spPr>
          <a:xfrm>
            <a:off x="8754453" y="4736463"/>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9ACCD3AF-B78D-164F-AD7A-4D43D095BD50}" type="slidenum">
              <a:rPr kumimoji="1" lang="zh-TW" altLang="en-US" smtClean="0"/>
              <a:t>‹#›</a:t>
            </a:fld>
            <a:endParaRPr kumimoji="1" lang="zh-TW" altLang="en-US"/>
          </a:p>
        </p:txBody>
      </p:sp>
    </p:spTree>
    <p:extLst>
      <p:ext uri="{BB962C8B-B14F-4D97-AF65-F5344CB8AC3E}">
        <p14:creationId xmlns:p14="http://schemas.microsoft.com/office/powerpoint/2010/main" val="76627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23888" y="1282307"/>
            <a:ext cx="7886700" cy="2139553"/>
          </a:xfrm>
        </p:spPr>
        <p:txBody>
          <a:bodyPr anchor="b">
            <a:normAutofit/>
          </a:bodyPr>
          <a:lstStyle>
            <a:lvl1pPr>
              <a:defRPr sz="4100"/>
            </a:lvl1pPr>
          </a:lstStyle>
          <a:p>
            <a:r>
              <a:rPr lang="zh-TW" altLang="en-US" smtClean="0"/>
              <a:t>按一下以編輯母片標題樣式</a:t>
            </a:r>
            <a:endParaRPr lang="zh-TW" altLang="en-US" dirty="0"/>
          </a:p>
        </p:txBody>
      </p:sp>
      <p:sp>
        <p:nvSpPr>
          <p:cNvPr id="3" name="文字版面配置區 2"/>
          <p:cNvSpPr>
            <a:spLocks noGrp="1"/>
          </p:cNvSpPr>
          <p:nvPr>
            <p:ph type="body" idx="1"/>
          </p:nvPr>
        </p:nvSpPr>
        <p:spPr>
          <a:xfrm>
            <a:off x="623888" y="3442099"/>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a:xfrm>
            <a:off x="628650" y="4767264"/>
            <a:ext cx="2057400" cy="273844"/>
          </a:xfrm>
          <a:prstGeom prst="rect">
            <a:avLst/>
          </a:prstGeom>
        </p:spPr>
        <p:txBody>
          <a:bodyPr lIns="68580" tIns="34290" rIns="68580" bIns="34290"/>
          <a:lstStyle/>
          <a:p>
            <a:fld id="{8BF298D4-120C-ED47-B8BA-2E3C54B42D6F}" type="datetimeFigureOut">
              <a:rPr kumimoji="1" lang="zh-TW" altLang="en-US" smtClean="0"/>
              <a:t>2016/7/27</a:t>
            </a:fld>
            <a:endParaRPr kumimoji="1" lang="zh-TW" altLang="en-US"/>
          </a:p>
        </p:txBody>
      </p:sp>
      <p:sp>
        <p:nvSpPr>
          <p:cNvPr id="5" name="頁尾版面配置區 4"/>
          <p:cNvSpPr>
            <a:spLocks noGrp="1"/>
          </p:cNvSpPr>
          <p:nvPr>
            <p:ph type="ftr" sz="quarter" idx="11"/>
          </p:nvPr>
        </p:nvSpPr>
        <p:spPr>
          <a:xfrm>
            <a:off x="3028950" y="4767264"/>
            <a:ext cx="3086100" cy="273844"/>
          </a:xfrm>
          <a:prstGeom prst="rect">
            <a:avLst/>
          </a:prstGeom>
        </p:spPr>
        <p:txBody>
          <a:bodyPr lIns="68580" tIns="34290" rIns="68580" bIns="34290"/>
          <a:lstStyle/>
          <a:p>
            <a:endParaRPr kumimoji="1" lang="zh-TW" altLang="en-US"/>
          </a:p>
        </p:txBody>
      </p:sp>
      <p:sp>
        <p:nvSpPr>
          <p:cNvPr id="7" name="投影片編號版面配置區 5"/>
          <p:cNvSpPr>
            <a:spLocks noGrp="1"/>
          </p:cNvSpPr>
          <p:nvPr>
            <p:ph type="sldNum" sz="quarter" idx="4"/>
          </p:nvPr>
        </p:nvSpPr>
        <p:spPr>
          <a:xfrm>
            <a:off x="8754453" y="4736463"/>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9ACCD3AF-B78D-164F-AD7A-4D43D095BD50}" type="slidenum">
              <a:rPr kumimoji="1" lang="zh-TW" altLang="en-US" smtClean="0"/>
              <a:t>‹#›</a:t>
            </a:fld>
            <a:endParaRPr kumimoji="1" lang="zh-TW" altLang="en-US"/>
          </a:p>
        </p:txBody>
      </p:sp>
    </p:spTree>
    <p:extLst>
      <p:ext uri="{BB962C8B-B14F-4D97-AF65-F5344CB8AC3E}">
        <p14:creationId xmlns:p14="http://schemas.microsoft.com/office/powerpoint/2010/main" val="3365503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628650" y="1369219"/>
            <a:ext cx="3886200" cy="3263504"/>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29150" y="1369219"/>
            <a:ext cx="3886200" cy="3263504"/>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628650" y="4767264"/>
            <a:ext cx="2057400" cy="273844"/>
          </a:xfrm>
          <a:prstGeom prst="rect">
            <a:avLst/>
          </a:prstGeom>
        </p:spPr>
        <p:txBody>
          <a:bodyPr lIns="68580" tIns="34290" rIns="68580" bIns="34290"/>
          <a:lstStyle/>
          <a:p>
            <a:fld id="{8BF298D4-120C-ED47-B8BA-2E3C54B42D6F}" type="datetimeFigureOut">
              <a:rPr kumimoji="1" lang="zh-TW" altLang="en-US" smtClean="0"/>
              <a:t>2016/7/27</a:t>
            </a:fld>
            <a:endParaRPr kumimoji="1" lang="zh-TW" altLang="en-US"/>
          </a:p>
        </p:txBody>
      </p:sp>
      <p:sp>
        <p:nvSpPr>
          <p:cNvPr id="6" name="頁尾版面配置區 5"/>
          <p:cNvSpPr>
            <a:spLocks noGrp="1"/>
          </p:cNvSpPr>
          <p:nvPr>
            <p:ph type="ftr" sz="quarter" idx="11"/>
          </p:nvPr>
        </p:nvSpPr>
        <p:spPr>
          <a:xfrm>
            <a:off x="3028950" y="4767264"/>
            <a:ext cx="3086100" cy="273844"/>
          </a:xfrm>
          <a:prstGeom prst="rect">
            <a:avLst/>
          </a:prstGeom>
        </p:spPr>
        <p:txBody>
          <a:bodyPr lIns="68580" tIns="34290" rIns="68580" bIns="34290"/>
          <a:lstStyle/>
          <a:p>
            <a:endParaRPr kumimoji="1" lang="zh-TW" altLang="en-US"/>
          </a:p>
        </p:txBody>
      </p:sp>
      <p:sp>
        <p:nvSpPr>
          <p:cNvPr id="8" name="投影片編號版面配置區 5"/>
          <p:cNvSpPr>
            <a:spLocks noGrp="1"/>
          </p:cNvSpPr>
          <p:nvPr>
            <p:ph type="sldNum" sz="quarter" idx="4"/>
          </p:nvPr>
        </p:nvSpPr>
        <p:spPr>
          <a:xfrm>
            <a:off x="8754453" y="4736463"/>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9ACCD3AF-B78D-164F-AD7A-4D43D095BD50}" type="slidenum">
              <a:rPr kumimoji="1" lang="zh-TW" altLang="en-US" smtClean="0"/>
              <a:t>‹#›</a:t>
            </a:fld>
            <a:endParaRPr kumimoji="1" lang="zh-TW" altLang="en-US"/>
          </a:p>
        </p:txBody>
      </p:sp>
    </p:spTree>
    <p:extLst>
      <p:ext uri="{BB962C8B-B14F-4D97-AF65-F5344CB8AC3E}">
        <p14:creationId xmlns:p14="http://schemas.microsoft.com/office/powerpoint/2010/main" val="3148014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29841" y="273844"/>
            <a:ext cx="7886700" cy="994172"/>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按一下以編輯母片文字樣式</a:t>
            </a:r>
          </a:p>
        </p:txBody>
      </p:sp>
      <p:sp>
        <p:nvSpPr>
          <p:cNvPr id="4" name="內容版面配置區 3"/>
          <p:cNvSpPr>
            <a:spLocks noGrp="1"/>
          </p:cNvSpPr>
          <p:nvPr>
            <p:ph sz="half" idx="2"/>
          </p:nvPr>
        </p:nvSpPr>
        <p:spPr>
          <a:xfrm>
            <a:off x="629842" y="1878806"/>
            <a:ext cx="3868340" cy="2763441"/>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29156" y="1260872"/>
            <a:ext cx="3887391"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29156" y="1878806"/>
            <a:ext cx="3887391" cy="2763441"/>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a:xfrm>
            <a:off x="628650" y="4767264"/>
            <a:ext cx="2057400" cy="273844"/>
          </a:xfrm>
          <a:prstGeom prst="rect">
            <a:avLst/>
          </a:prstGeom>
        </p:spPr>
        <p:txBody>
          <a:bodyPr lIns="68580" tIns="34290" rIns="68580" bIns="34290"/>
          <a:lstStyle/>
          <a:p>
            <a:fld id="{8BF298D4-120C-ED47-B8BA-2E3C54B42D6F}" type="datetimeFigureOut">
              <a:rPr kumimoji="1" lang="zh-TW" altLang="en-US" smtClean="0"/>
              <a:t>2016/7/27</a:t>
            </a:fld>
            <a:endParaRPr kumimoji="1" lang="zh-TW" altLang="en-US"/>
          </a:p>
        </p:txBody>
      </p:sp>
      <p:sp>
        <p:nvSpPr>
          <p:cNvPr id="8" name="頁尾版面配置區 7"/>
          <p:cNvSpPr>
            <a:spLocks noGrp="1"/>
          </p:cNvSpPr>
          <p:nvPr>
            <p:ph type="ftr" sz="quarter" idx="11"/>
          </p:nvPr>
        </p:nvSpPr>
        <p:spPr>
          <a:xfrm>
            <a:off x="3028950" y="4767264"/>
            <a:ext cx="3086100" cy="273844"/>
          </a:xfrm>
          <a:prstGeom prst="rect">
            <a:avLst/>
          </a:prstGeom>
        </p:spPr>
        <p:txBody>
          <a:bodyPr lIns="68580" tIns="34290" rIns="68580" bIns="34290"/>
          <a:lstStyle/>
          <a:p>
            <a:endParaRPr kumimoji="1" lang="zh-TW" altLang="en-US"/>
          </a:p>
        </p:txBody>
      </p:sp>
      <p:sp>
        <p:nvSpPr>
          <p:cNvPr id="10" name="投影片編號版面配置區 5"/>
          <p:cNvSpPr>
            <a:spLocks noGrp="1"/>
          </p:cNvSpPr>
          <p:nvPr>
            <p:ph type="sldNum" sz="quarter" idx="12"/>
          </p:nvPr>
        </p:nvSpPr>
        <p:spPr>
          <a:xfrm>
            <a:off x="8754453" y="4736463"/>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9ACCD3AF-B78D-164F-AD7A-4D43D095BD50}" type="slidenum">
              <a:rPr kumimoji="1" lang="zh-TW" altLang="en-US" smtClean="0"/>
              <a:t>‹#›</a:t>
            </a:fld>
            <a:endParaRPr kumimoji="1" lang="zh-TW" altLang="en-US"/>
          </a:p>
        </p:txBody>
      </p:sp>
    </p:spTree>
    <p:extLst>
      <p:ext uri="{BB962C8B-B14F-4D97-AF65-F5344CB8AC3E}">
        <p14:creationId xmlns:p14="http://schemas.microsoft.com/office/powerpoint/2010/main" val="1116853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4" name="投影片編號版面配置區 5"/>
          <p:cNvSpPr>
            <a:spLocks noGrp="1"/>
          </p:cNvSpPr>
          <p:nvPr>
            <p:ph type="sldNum" sz="quarter" idx="4"/>
          </p:nvPr>
        </p:nvSpPr>
        <p:spPr>
          <a:xfrm>
            <a:off x="8754453" y="4736463"/>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9ACCD3AF-B78D-164F-AD7A-4D43D095BD50}" type="slidenum">
              <a:rPr kumimoji="1" lang="zh-TW" altLang="en-US" smtClean="0"/>
              <a:t>‹#›</a:t>
            </a:fld>
            <a:endParaRPr kumimoji="1" lang="zh-TW" altLang="en-US"/>
          </a:p>
        </p:txBody>
      </p:sp>
    </p:spTree>
    <p:extLst>
      <p:ext uri="{BB962C8B-B14F-4D97-AF65-F5344CB8AC3E}">
        <p14:creationId xmlns:p14="http://schemas.microsoft.com/office/powerpoint/2010/main" val="3399679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628650" y="4767264"/>
            <a:ext cx="2057400" cy="273844"/>
          </a:xfrm>
          <a:prstGeom prst="rect">
            <a:avLst/>
          </a:prstGeom>
        </p:spPr>
        <p:txBody>
          <a:bodyPr lIns="68580" tIns="34290" rIns="68580" bIns="34290"/>
          <a:lstStyle/>
          <a:p>
            <a:fld id="{8BF298D4-120C-ED47-B8BA-2E3C54B42D6F}" type="datetimeFigureOut">
              <a:rPr kumimoji="1" lang="zh-TW" altLang="en-US" smtClean="0"/>
              <a:t>2016/7/27</a:t>
            </a:fld>
            <a:endParaRPr kumimoji="1" lang="zh-TW" altLang="en-US"/>
          </a:p>
        </p:txBody>
      </p:sp>
      <p:sp>
        <p:nvSpPr>
          <p:cNvPr id="3" name="頁尾版面配置區 2"/>
          <p:cNvSpPr>
            <a:spLocks noGrp="1"/>
          </p:cNvSpPr>
          <p:nvPr>
            <p:ph type="ftr" sz="quarter" idx="11"/>
          </p:nvPr>
        </p:nvSpPr>
        <p:spPr>
          <a:xfrm>
            <a:off x="3028950" y="4767264"/>
            <a:ext cx="3086100" cy="273844"/>
          </a:xfrm>
          <a:prstGeom prst="rect">
            <a:avLst/>
          </a:prstGeom>
        </p:spPr>
        <p:txBody>
          <a:bodyPr lIns="68580" tIns="34290" rIns="68580" bIns="34290"/>
          <a:lstStyle/>
          <a:p>
            <a:endParaRPr kumimoji="1" lang="zh-TW" altLang="en-US"/>
          </a:p>
        </p:txBody>
      </p:sp>
      <p:sp>
        <p:nvSpPr>
          <p:cNvPr id="5" name="投影片編號版面配置區 5"/>
          <p:cNvSpPr>
            <a:spLocks noGrp="1"/>
          </p:cNvSpPr>
          <p:nvPr>
            <p:ph type="sldNum" sz="quarter" idx="4"/>
          </p:nvPr>
        </p:nvSpPr>
        <p:spPr>
          <a:xfrm>
            <a:off x="8754453" y="4736463"/>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9ACCD3AF-B78D-164F-AD7A-4D43D095BD50}" type="slidenum">
              <a:rPr kumimoji="1" lang="zh-TW" altLang="en-US" smtClean="0"/>
              <a:t>‹#›</a:t>
            </a:fld>
            <a:endParaRPr kumimoji="1" lang="zh-TW" altLang="en-US"/>
          </a:p>
        </p:txBody>
      </p:sp>
    </p:spTree>
    <p:extLst>
      <p:ext uri="{BB962C8B-B14F-4D97-AF65-F5344CB8AC3E}">
        <p14:creationId xmlns:p14="http://schemas.microsoft.com/office/powerpoint/2010/main" val="3787861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29841" y="342900"/>
            <a:ext cx="2949178" cy="1200150"/>
          </a:xfrm>
        </p:spPr>
        <p:txBody>
          <a:bodyPr anchor="b"/>
          <a:lstStyle>
            <a:lvl1pPr>
              <a:defRPr sz="24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887391" y="740572"/>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629841" y="1543052"/>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628650" y="4767264"/>
            <a:ext cx="2057400" cy="273844"/>
          </a:xfrm>
          <a:prstGeom prst="rect">
            <a:avLst/>
          </a:prstGeom>
        </p:spPr>
        <p:txBody>
          <a:bodyPr lIns="68580" tIns="34290" rIns="68580" bIns="34290"/>
          <a:lstStyle/>
          <a:p>
            <a:fld id="{8BF298D4-120C-ED47-B8BA-2E3C54B42D6F}" type="datetimeFigureOut">
              <a:rPr kumimoji="1" lang="zh-TW" altLang="en-US" smtClean="0"/>
              <a:t>2016/7/27</a:t>
            </a:fld>
            <a:endParaRPr kumimoji="1" lang="zh-TW" altLang="en-US"/>
          </a:p>
        </p:txBody>
      </p:sp>
      <p:sp>
        <p:nvSpPr>
          <p:cNvPr id="6" name="頁尾版面配置區 5"/>
          <p:cNvSpPr>
            <a:spLocks noGrp="1"/>
          </p:cNvSpPr>
          <p:nvPr>
            <p:ph type="ftr" sz="quarter" idx="11"/>
          </p:nvPr>
        </p:nvSpPr>
        <p:spPr>
          <a:xfrm>
            <a:off x="3028950" y="4767264"/>
            <a:ext cx="3086100" cy="273844"/>
          </a:xfrm>
          <a:prstGeom prst="rect">
            <a:avLst/>
          </a:prstGeom>
        </p:spPr>
        <p:txBody>
          <a:bodyPr lIns="68580" tIns="34290" rIns="68580" bIns="34290"/>
          <a:lstStyle/>
          <a:p>
            <a:endParaRPr kumimoji="1" lang="zh-TW" altLang="en-US"/>
          </a:p>
        </p:txBody>
      </p:sp>
      <p:sp>
        <p:nvSpPr>
          <p:cNvPr id="8" name="投影片編號版面配置區 5"/>
          <p:cNvSpPr>
            <a:spLocks noGrp="1"/>
          </p:cNvSpPr>
          <p:nvPr>
            <p:ph type="sldNum" sz="quarter" idx="4"/>
          </p:nvPr>
        </p:nvSpPr>
        <p:spPr>
          <a:xfrm>
            <a:off x="8754453" y="4736463"/>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9ACCD3AF-B78D-164F-AD7A-4D43D095BD50}" type="slidenum">
              <a:rPr kumimoji="1" lang="zh-TW" altLang="en-US" smtClean="0"/>
              <a:t>‹#›</a:t>
            </a:fld>
            <a:endParaRPr kumimoji="1" lang="zh-TW" altLang="en-US"/>
          </a:p>
        </p:txBody>
      </p:sp>
    </p:spTree>
    <p:extLst>
      <p:ext uri="{BB962C8B-B14F-4D97-AF65-F5344CB8AC3E}">
        <p14:creationId xmlns:p14="http://schemas.microsoft.com/office/powerpoint/2010/main" val="204312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29841" y="342900"/>
            <a:ext cx="2949178" cy="1200150"/>
          </a:xfrm>
        </p:spPr>
        <p:txBody>
          <a:bodyPr anchor="b"/>
          <a:lstStyle>
            <a:lvl1pPr>
              <a:defRPr sz="24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3887391" y="740572"/>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TW" altLang="en-US" smtClean="0"/>
              <a:t>將圖片拖曳至版面配置區或按一下圖示以新增</a:t>
            </a:r>
            <a:endParaRPr lang="zh-TW" altLang="en-US"/>
          </a:p>
        </p:txBody>
      </p:sp>
      <p:sp>
        <p:nvSpPr>
          <p:cNvPr id="4" name="文字版面配置區 3"/>
          <p:cNvSpPr>
            <a:spLocks noGrp="1"/>
          </p:cNvSpPr>
          <p:nvPr>
            <p:ph type="body" sz="half" idx="2"/>
          </p:nvPr>
        </p:nvSpPr>
        <p:spPr>
          <a:xfrm>
            <a:off x="629841" y="1543052"/>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628650" y="4767264"/>
            <a:ext cx="2057400" cy="273844"/>
          </a:xfrm>
          <a:prstGeom prst="rect">
            <a:avLst/>
          </a:prstGeom>
        </p:spPr>
        <p:txBody>
          <a:bodyPr lIns="68580" tIns="34290" rIns="68580" bIns="34290"/>
          <a:lstStyle/>
          <a:p>
            <a:fld id="{8BF298D4-120C-ED47-B8BA-2E3C54B42D6F}" type="datetimeFigureOut">
              <a:rPr kumimoji="1" lang="zh-TW" altLang="en-US" smtClean="0"/>
              <a:t>2016/7/27</a:t>
            </a:fld>
            <a:endParaRPr kumimoji="1" lang="zh-TW" altLang="en-US"/>
          </a:p>
        </p:txBody>
      </p:sp>
      <p:sp>
        <p:nvSpPr>
          <p:cNvPr id="6" name="頁尾版面配置區 5"/>
          <p:cNvSpPr>
            <a:spLocks noGrp="1"/>
          </p:cNvSpPr>
          <p:nvPr>
            <p:ph type="ftr" sz="quarter" idx="11"/>
          </p:nvPr>
        </p:nvSpPr>
        <p:spPr>
          <a:xfrm>
            <a:off x="3028950" y="4767264"/>
            <a:ext cx="3086100" cy="273844"/>
          </a:xfrm>
          <a:prstGeom prst="rect">
            <a:avLst/>
          </a:prstGeom>
        </p:spPr>
        <p:txBody>
          <a:bodyPr lIns="68580" tIns="34290" rIns="68580" bIns="34290"/>
          <a:lstStyle/>
          <a:p>
            <a:endParaRPr kumimoji="1" lang="zh-TW" altLang="en-US"/>
          </a:p>
        </p:txBody>
      </p:sp>
      <p:sp>
        <p:nvSpPr>
          <p:cNvPr id="8" name="投影片編號版面配置區 5"/>
          <p:cNvSpPr>
            <a:spLocks noGrp="1"/>
          </p:cNvSpPr>
          <p:nvPr>
            <p:ph type="sldNum" sz="quarter" idx="4"/>
          </p:nvPr>
        </p:nvSpPr>
        <p:spPr>
          <a:xfrm>
            <a:off x="8754453" y="4736463"/>
            <a:ext cx="389553" cy="273844"/>
          </a:xfrm>
          <a:prstGeom prst="rect">
            <a:avLst/>
          </a:prstGeom>
        </p:spPr>
        <p:txBody>
          <a:bodyPr lIns="68580" tIns="34290" rIns="68580" bIns="34290"/>
          <a:lstStyle>
            <a:lvl1pPr>
              <a:defRPr sz="1200">
                <a:solidFill>
                  <a:schemeClr val="tx1"/>
                </a:solidFill>
                <a:latin typeface="Times New Roman" panose="02020603050405020304" pitchFamily="18" charset="0"/>
                <a:cs typeface="Times New Roman" panose="02020603050405020304" pitchFamily="18" charset="0"/>
              </a:defRPr>
            </a:lvl1pPr>
          </a:lstStyle>
          <a:p>
            <a:fld id="{9ACCD3AF-B78D-164F-AD7A-4D43D095BD50}" type="slidenum">
              <a:rPr kumimoji="1" lang="zh-TW" altLang="en-US" smtClean="0"/>
              <a:t>‹#›</a:t>
            </a:fld>
            <a:endParaRPr kumimoji="1" lang="zh-TW" altLang="en-US"/>
          </a:p>
        </p:txBody>
      </p:sp>
    </p:spTree>
    <p:extLst>
      <p:ext uri="{BB962C8B-B14F-4D97-AF65-F5344CB8AC3E}">
        <p14:creationId xmlns:p14="http://schemas.microsoft.com/office/powerpoint/2010/main" val="4132257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6">
                <a:lumMod val="40000"/>
                <a:lumOff val="60000"/>
                <a:alpha val="40000"/>
              </a:schemeClr>
            </a:gs>
            <a:gs pos="100000">
              <a:schemeClr val="bg1"/>
            </a:gs>
          </a:gsLst>
          <a:lin ang="2700000" scaled="1"/>
        </a:gradFill>
        <a:effectLst/>
      </p:bgPr>
    </p:bg>
    <p:spTree>
      <p:nvGrpSpPr>
        <p:cNvPr id="1" name=""/>
        <p:cNvGrpSpPr/>
        <p:nvPr/>
      </p:nvGrpSpPr>
      <p:grpSpPr>
        <a:xfrm>
          <a:off x="0" y="0"/>
          <a:ext cx="0" cy="0"/>
          <a:chOff x="0" y="0"/>
          <a:chExt cx="0" cy="0"/>
        </a:xfrm>
      </p:grpSpPr>
      <p:sp>
        <p:nvSpPr>
          <p:cNvPr id="7" name="矩形 6"/>
          <p:cNvSpPr/>
          <p:nvPr/>
        </p:nvSpPr>
        <p:spPr>
          <a:xfrm>
            <a:off x="0" y="4632723"/>
            <a:ext cx="9144000" cy="510778"/>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TW" altLang="en-US" dirty="0"/>
          </a:p>
        </p:txBody>
      </p:sp>
      <p:sp>
        <p:nvSpPr>
          <p:cNvPr id="2" name="標題版面配置區 1"/>
          <p:cNvSpPr>
            <a:spLocks noGrp="1"/>
          </p:cNvSpPr>
          <p:nvPr>
            <p:ph type="title"/>
          </p:nvPr>
        </p:nvSpPr>
        <p:spPr>
          <a:xfrm>
            <a:off x="628650" y="273845"/>
            <a:ext cx="7886700" cy="670881"/>
          </a:xfrm>
          <a:prstGeom prst="rect">
            <a:avLst/>
          </a:prstGeom>
        </p:spPr>
        <p:txBody>
          <a:bodyPr vert="horz" lIns="68580" tIns="34290" rIns="68580" bIns="34290" rtlCol="0" anchor="ctr">
            <a:normAutofit/>
          </a:bodyPr>
          <a:lstStyle/>
          <a:p>
            <a:r>
              <a:rPr lang="zh-TW" altLang="en-US" dirty="0" smtClean="0"/>
              <a:t>按一下以編輯母片標題樣式</a:t>
            </a:r>
            <a:endParaRPr lang="zh-TW" altLang="en-US" dirty="0"/>
          </a:p>
        </p:txBody>
      </p:sp>
      <p:sp>
        <p:nvSpPr>
          <p:cNvPr id="3" name="文字版面配置區 2"/>
          <p:cNvSpPr>
            <a:spLocks noGrp="1"/>
          </p:cNvSpPr>
          <p:nvPr>
            <p:ph type="body" idx="1"/>
          </p:nvPr>
        </p:nvSpPr>
        <p:spPr>
          <a:xfrm>
            <a:off x="628650" y="1079266"/>
            <a:ext cx="7886700" cy="3378434"/>
          </a:xfrm>
          <a:prstGeom prst="rect">
            <a:avLst/>
          </a:prstGeom>
        </p:spPr>
        <p:txBody>
          <a:bodyPr vert="horz" lIns="68580" tIns="34290" rIns="68580" bIns="34290" rtlCol="0">
            <a:normAutofit/>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pic>
        <p:nvPicPr>
          <p:cNvPr id="8" name="Picture 2" descr="D:\logo\Logo及片頭尾\logo白字透明.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481342" y="4702705"/>
            <a:ext cx="1332284" cy="391500"/>
          </a:xfrm>
          <a:prstGeom prst="rect">
            <a:avLst/>
          </a:prstGeom>
          <a:noFill/>
          <a:extLst>
            <a:ext uri="{909E8E84-426E-40DD-AFC4-6F175D3DCCD1}">
              <a14:hiddenFill xmlns:a14="http://schemas.microsoft.com/office/drawing/2010/main">
                <a:solidFill>
                  <a:srgbClr val="FFFFFF"/>
                </a:solidFill>
              </a14:hiddenFill>
            </a:ext>
          </a:extLst>
        </p:spPr>
      </p:pic>
      <p:sp>
        <p:nvSpPr>
          <p:cNvPr id="9" name="文字方塊 8"/>
          <p:cNvSpPr txBox="1"/>
          <p:nvPr/>
        </p:nvSpPr>
        <p:spPr>
          <a:xfrm>
            <a:off x="263587" y="4614382"/>
            <a:ext cx="2831544" cy="884858"/>
          </a:xfrm>
          <a:prstGeom prst="rect">
            <a:avLst/>
          </a:prstGeom>
          <a:noFill/>
        </p:spPr>
        <p:txBody>
          <a:bodyPr wrap="none" lIns="68580" tIns="34290" rIns="68580" bIns="34290" rtlCol="0">
            <a:spAutoFit/>
          </a:bodyPr>
          <a:lstStyle/>
          <a:p>
            <a:r>
              <a:rPr lang="zh-TW" altLang="en-US" sz="2100" b="1"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大法官釋憲與人權保障</a:t>
            </a:r>
            <a:endParaRPr lang="en-US" altLang="zh-TW" sz="2100" b="1"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p>
            <a:pPr marL="0" marR="0" indent="0" algn="l" defTabSz="685800" rtl="0" eaLnBrk="1" fontAlgn="auto" latinLnBrk="0" hangingPunct="1">
              <a:lnSpc>
                <a:spcPct val="100000"/>
              </a:lnSpc>
              <a:spcBef>
                <a:spcPts val="0"/>
              </a:spcBef>
              <a:spcAft>
                <a:spcPts val="0"/>
              </a:spcAft>
              <a:buClrTx/>
              <a:buSzTx/>
              <a:buFontTx/>
              <a:buNone/>
              <a:tabLst/>
              <a:defRPr/>
            </a:pPr>
            <a:r>
              <a:rPr lang="en-US" altLang="zh-TW" sz="1100" b="1" kern="1200"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rPr>
              <a:t>Judicial Review and Protection of Human</a:t>
            </a:r>
            <a:endParaRPr lang="zh-TW" altLang="en-US" sz="1100" b="1" kern="1200"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mn-cs"/>
            </a:endParaRPr>
          </a:p>
          <a:p>
            <a:endParaRPr lang="zh-TW" altLang="en-US" sz="2100" b="1" dirty="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10" name="文字方塊 9"/>
          <p:cNvSpPr txBox="1"/>
          <p:nvPr/>
        </p:nvSpPr>
        <p:spPr>
          <a:xfrm>
            <a:off x="3100441" y="4740332"/>
            <a:ext cx="1462580" cy="300082"/>
          </a:xfrm>
          <a:prstGeom prst="rect">
            <a:avLst/>
          </a:prstGeom>
          <a:noFill/>
        </p:spPr>
        <p:txBody>
          <a:bodyPr wrap="none" lIns="68580" tIns="34290" rIns="68580" bIns="34290" rtlCol="0">
            <a:spAutoFit/>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TW" altLang="en-US" sz="1500" b="0"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隱私權</a:t>
            </a:r>
            <a:r>
              <a:rPr lang="zh-TW" altLang="en-US" sz="1500" b="0" baseline="0"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 </a:t>
            </a:r>
            <a:r>
              <a:rPr lang="en-US" altLang="zh-TW" sz="1500" b="0" baseline="0"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sz="1500" b="0" baseline="0"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指紋案</a:t>
            </a:r>
            <a:r>
              <a:rPr lang="en-US" altLang="zh-TW" sz="1500" b="0" baseline="0"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endParaRPr lang="en-US" altLang="zh-TW" sz="1500" b="0" dirty="0" smtClean="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4" name="文字方塊 3"/>
          <p:cNvSpPr txBox="1"/>
          <p:nvPr/>
        </p:nvSpPr>
        <p:spPr>
          <a:xfrm>
            <a:off x="8794865" y="4759501"/>
            <a:ext cx="420628" cy="346249"/>
          </a:xfrm>
          <a:prstGeom prst="rect">
            <a:avLst/>
          </a:prstGeom>
          <a:noFill/>
        </p:spPr>
        <p:txBody>
          <a:bodyPr wrap="none" lIns="68580" tIns="34290" rIns="68580" bIns="34290" rtlCol="0">
            <a:spAutoFit/>
          </a:bodyPr>
          <a:lstStyle/>
          <a:p>
            <a:fld id="{506175EB-3864-4292-A65F-242EC93A519C}" type="slidenum">
              <a:rPr lang="zh-TW" altLang="en-US" b="1" smtClean="0">
                <a:solidFill>
                  <a:schemeClr val="accent4">
                    <a:lumMod val="40000"/>
                    <a:lumOff val="60000"/>
                  </a:schemeClr>
                </a:solidFill>
                <a:latin typeface="Times New Roman" panose="02020603050405020304" pitchFamily="18" charset="0"/>
                <a:cs typeface="Times New Roman" panose="02020603050405020304" pitchFamily="18" charset="0"/>
              </a:rPr>
              <a:t>‹#›</a:t>
            </a:fld>
            <a:endParaRPr lang="zh-TW" altLang="en-US" b="1" dirty="0">
              <a:solidFill>
                <a:schemeClr val="accent4">
                  <a:lumMod val="40000"/>
                  <a:lumOff val="6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96508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85800" rtl="0" eaLnBrk="1" latinLnBrk="0" hangingPunct="1">
        <a:lnSpc>
          <a:spcPct val="90000"/>
        </a:lnSpc>
        <a:spcBef>
          <a:spcPct val="0"/>
        </a:spcBef>
        <a:buNone/>
        <a:defRPr sz="3300" b="0" kern="1200">
          <a:solidFill>
            <a:schemeClr val="accent2">
              <a:lumMod val="50000"/>
            </a:schemeClr>
          </a:solidFill>
          <a:latin typeface="Times New Roman" panose="02020603050405020304" pitchFamily="18" charset="0"/>
          <a:ea typeface="標楷體" panose="03000509000000000000" pitchFamily="65" charset="-120"/>
          <a:cs typeface="Times New Roman" panose="02020603050405020304" pitchFamily="18" charset="0"/>
        </a:defRPr>
      </a:lvl1pPr>
    </p:titleStyle>
    <p:bodyStyle>
      <a:lvl1pPr marL="171450" indent="-171450" algn="l" defTabSz="685800" rtl="0" eaLnBrk="1" latinLnBrk="0" hangingPunct="1">
        <a:lnSpc>
          <a:spcPct val="90000"/>
        </a:lnSpc>
        <a:spcBef>
          <a:spcPts val="750"/>
        </a:spcBef>
        <a:buClr>
          <a:schemeClr val="accent2">
            <a:lumMod val="75000"/>
          </a:schemeClr>
        </a:buClr>
        <a:buFont typeface="Wingdings" panose="05000000000000000000" pitchFamily="2" charset="2"/>
        <a:buChar char="n"/>
        <a:defRPr sz="2400" kern="1200">
          <a:solidFill>
            <a:schemeClr val="tx1"/>
          </a:solidFill>
          <a:latin typeface="Times New Roman" panose="02020603050405020304" pitchFamily="18" charset="0"/>
          <a:ea typeface="標楷體" panose="03000509000000000000" pitchFamily="65" charset="-120"/>
          <a:cs typeface="Times New Roman" panose="02020603050405020304" pitchFamily="18" charset="0"/>
        </a:defRPr>
      </a:lvl1pPr>
      <a:lvl2pPr marL="514350" indent="-171450" algn="l" defTabSz="685800" rtl="0" eaLnBrk="1" latinLnBrk="0" hangingPunct="1">
        <a:lnSpc>
          <a:spcPct val="90000"/>
        </a:lnSpc>
        <a:spcBef>
          <a:spcPts val="375"/>
        </a:spcBef>
        <a:buClr>
          <a:schemeClr val="accent2">
            <a:lumMod val="75000"/>
          </a:schemeClr>
        </a:buClr>
        <a:buFont typeface="Arial" panose="020B0604020202020204" pitchFamily="34" charset="0"/>
        <a:buChar char="•"/>
        <a:defRPr sz="2100" kern="1200">
          <a:solidFill>
            <a:schemeClr val="tx1"/>
          </a:solidFill>
          <a:latin typeface="Times New Roman" panose="02020603050405020304" pitchFamily="18" charset="0"/>
          <a:ea typeface="標楷體" panose="03000509000000000000" pitchFamily="65" charset="-120"/>
          <a:cs typeface="Times New Roman" panose="02020603050405020304" pitchFamily="18" charset="0"/>
        </a:defRPr>
      </a:lvl2pPr>
      <a:lvl3pPr marL="857250" indent="-171450" algn="l" defTabSz="685800" rtl="0" eaLnBrk="1" latinLnBrk="0" hangingPunct="1">
        <a:lnSpc>
          <a:spcPct val="90000"/>
        </a:lnSpc>
        <a:spcBef>
          <a:spcPts val="375"/>
        </a:spcBef>
        <a:buClr>
          <a:schemeClr val="accent2">
            <a:lumMod val="75000"/>
          </a:schemeClr>
        </a:buClr>
        <a:buFont typeface="Arial" panose="020B0604020202020204" pitchFamily="34" charset="0"/>
        <a:buChar char="•"/>
        <a:defRPr sz="1800" kern="1200">
          <a:solidFill>
            <a:schemeClr val="tx1"/>
          </a:solidFill>
          <a:latin typeface="Times New Roman" panose="02020603050405020304" pitchFamily="18" charset="0"/>
          <a:ea typeface="標楷體" panose="03000509000000000000" pitchFamily="65" charset="-120"/>
          <a:cs typeface="Times New Roman" panose="02020603050405020304" pitchFamily="18" charset="0"/>
        </a:defRPr>
      </a:lvl3pPr>
      <a:lvl4pPr marL="1200150" indent="-171450" algn="l" defTabSz="685800" rtl="0" eaLnBrk="1" latinLnBrk="0" hangingPunct="1">
        <a:lnSpc>
          <a:spcPct val="90000"/>
        </a:lnSpc>
        <a:spcBef>
          <a:spcPts val="375"/>
        </a:spcBef>
        <a:buClr>
          <a:schemeClr val="accent2">
            <a:lumMod val="75000"/>
          </a:schemeClr>
        </a:buClr>
        <a:buFont typeface="Arial" panose="020B0604020202020204" pitchFamily="34" charset="0"/>
        <a:buChar char="•"/>
        <a:defRPr sz="1500" kern="1200">
          <a:solidFill>
            <a:schemeClr val="tx1"/>
          </a:solidFill>
          <a:latin typeface="Times New Roman" panose="02020603050405020304" pitchFamily="18" charset="0"/>
          <a:ea typeface="標楷體" panose="03000509000000000000" pitchFamily="65" charset="-120"/>
          <a:cs typeface="Times New Roman" panose="02020603050405020304" pitchFamily="18" charset="0"/>
        </a:defRPr>
      </a:lvl4pPr>
      <a:lvl5pPr marL="1543050" indent="-171450" algn="l" defTabSz="685800" rtl="0" eaLnBrk="1" latinLnBrk="0" hangingPunct="1">
        <a:lnSpc>
          <a:spcPct val="90000"/>
        </a:lnSpc>
        <a:spcBef>
          <a:spcPts val="375"/>
        </a:spcBef>
        <a:buClr>
          <a:schemeClr val="accent2">
            <a:lumMod val="75000"/>
          </a:schemeClr>
        </a:buClr>
        <a:buFont typeface="Arial" panose="020B0604020202020204" pitchFamily="34" charset="0"/>
        <a:buChar char="•"/>
        <a:defRPr sz="1400" kern="1200">
          <a:solidFill>
            <a:schemeClr val="tx1"/>
          </a:solidFill>
          <a:latin typeface="Times New Roman" panose="02020603050405020304" pitchFamily="18" charset="0"/>
          <a:ea typeface="標楷體" panose="03000509000000000000" pitchFamily="65" charset="-120"/>
          <a:cs typeface="Times New Roman" panose="02020603050405020304" pitchFamily="18"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zh-TW"/>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3.0/tw/deed.zh_TW"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creativecommons.org/licenses/by-nc-sa/3.0/tw/legalcode" TargetMode="External"/><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creativecommons.org/licenses/by-nc-sa/3.0/tw/deed.zh_TW"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77333" y="882511"/>
            <a:ext cx="7821084" cy="1790700"/>
          </a:xfrm>
        </p:spPr>
        <p:txBody>
          <a:bodyPr/>
          <a:lstStyle/>
          <a:p>
            <a:r>
              <a:rPr lang="zh-TW" altLang="zh-TW" sz="3000"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14</a:t>
            </a:r>
            <a:r>
              <a:rPr lang="en-US" altLang="zh-TW" sz="3000"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zh-TW" sz="3000"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2</a:t>
            </a:r>
            <a:r>
              <a:rPr lang="en-US" altLang="zh-TW"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 </a:t>
            </a:r>
            <a:r>
              <a:rPr lang="zh-TW" altLang="en-US"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隱私權 </a:t>
            </a:r>
            <a:r>
              <a:rPr lang="en-US" altLang="zh-TW"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r>
              <a:rPr lang="zh-TW" altLang="en-US"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指紋案</a:t>
            </a:r>
            <a:r>
              <a:rPr lang="en-US" altLang="zh-TW" dirty="0" smtClean="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a:t>
            </a:r>
            <a:endParaRPr lang="zh-TW" altLang="en-US"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1136210" y="3034228"/>
            <a:ext cx="6858000" cy="1241822"/>
          </a:xfrm>
        </p:spPr>
        <p:txBody>
          <a:bodyPr/>
          <a:lstStyle/>
          <a:p>
            <a:endParaRPr lang="en-US" altLang="zh-TW" dirty="0" smtClean="0"/>
          </a:p>
          <a:p>
            <a:r>
              <a:rPr lang="zh-TW" altLang="en-US" b="1" dirty="0">
                <a:effectLst>
                  <a:outerShdw blurRad="38100" dist="38100" dir="2700000" algn="tl">
                    <a:srgbClr val="000000">
                      <a:alpha val="43137"/>
                    </a:srgbClr>
                  </a:outerShdw>
                </a:effectLst>
                <a:latin typeface="細明體" panose="02020509000000000000" pitchFamily="49" charset="-120"/>
                <a:ea typeface="細明體" panose="02020509000000000000" pitchFamily="49" charset="-120"/>
              </a:rPr>
              <a:t>授課</a:t>
            </a:r>
            <a:r>
              <a:rPr lang="zh-TW" altLang="en-US" b="1" dirty="0" smtClean="0">
                <a:effectLst>
                  <a:outerShdw blurRad="38100" dist="38100" dir="2700000" algn="tl">
                    <a:srgbClr val="000000">
                      <a:alpha val="43137"/>
                    </a:srgbClr>
                  </a:outerShdw>
                </a:effectLst>
                <a:latin typeface="細明體" panose="02020509000000000000" pitchFamily="49" charset="-120"/>
                <a:ea typeface="細明體" panose="02020509000000000000" pitchFamily="49" charset="-120"/>
              </a:rPr>
              <a:t>教師：</a:t>
            </a:r>
            <a:r>
              <a:rPr lang="zh-TW" altLang="en-US" b="1" dirty="0">
                <a:effectLst>
                  <a:outerShdw blurRad="38100" dist="38100" dir="2700000" algn="tl">
                    <a:srgbClr val="000000">
                      <a:alpha val="43137"/>
                    </a:srgbClr>
                  </a:outerShdw>
                </a:effectLst>
                <a:latin typeface="細明體" panose="02020509000000000000" pitchFamily="49" charset="-120"/>
                <a:ea typeface="細明體" panose="02020509000000000000" pitchFamily="49" charset="-120"/>
              </a:rPr>
              <a:t>國立臺灣大學</a:t>
            </a:r>
            <a:r>
              <a:rPr lang="zh-TW" altLang="en-US" b="1" dirty="0" smtClean="0">
                <a:effectLst>
                  <a:outerShdw blurRad="38100" dist="38100" dir="2700000" algn="tl">
                    <a:srgbClr val="000000">
                      <a:alpha val="43137"/>
                    </a:srgbClr>
                  </a:outerShdw>
                </a:effectLst>
                <a:latin typeface="細明體" panose="02020509000000000000" pitchFamily="49" charset="-120"/>
                <a:ea typeface="細明體" panose="02020509000000000000" pitchFamily="49" charset="-120"/>
              </a:rPr>
              <a:t> 法律學系 許宗力 教授</a:t>
            </a:r>
            <a:endParaRPr lang="zh-TW" altLang="en-US" b="1" dirty="0">
              <a:effectLst>
                <a:outerShdw blurRad="38100" dist="38100" dir="2700000" algn="tl">
                  <a:srgbClr val="000000">
                    <a:alpha val="43137"/>
                  </a:srgbClr>
                </a:outerShdw>
              </a:effectLst>
              <a:latin typeface="細明體" panose="02020509000000000000" pitchFamily="49" charset="-120"/>
              <a:ea typeface="細明體" panose="02020509000000000000" pitchFamily="49" charset="-120"/>
            </a:endParaRPr>
          </a:p>
        </p:txBody>
      </p:sp>
      <p:grpSp>
        <p:nvGrpSpPr>
          <p:cNvPr id="7" name="群組 6"/>
          <p:cNvGrpSpPr/>
          <p:nvPr/>
        </p:nvGrpSpPr>
        <p:grpSpPr>
          <a:xfrm>
            <a:off x="1909827" y="3857338"/>
            <a:ext cx="5318660" cy="738664"/>
            <a:chOff x="816532" y="4207851"/>
            <a:chExt cx="7091545" cy="984885"/>
          </a:xfrm>
        </p:grpSpPr>
        <p:sp>
          <p:nvSpPr>
            <p:cNvPr id="8" name="矩形 18"/>
            <p:cNvSpPr>
              <a:spLocks noChangeArrowheads="1"/>
            </p:cNvSpPr>
            <p:nvPr/>
          </p:nvSpPr>
          <p:spPr bwMode="auto">
            <a:xfrm>
              <a:off x="2339752" y="4207851"/>
              <a:ext cx="5568325"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kumimoji="0" lang="en-US" altLang="zh-TW" sz="1400" b="1" dirty="0">
                  <a:latin typeface="微軟正黑體" panose="020B0604030504040204" pitchFamily="34" charset="-120"/>
                  <a:ea typeface="微軟正黑體" panose="020B0604030504040204" pitchFamily="34" charset="-120"/>
                  <a:cs typeface="Times New Roman" pitchFamily="18" charset="0"/>
                </a:rPr>
                <a:t>【</a:t>
              </a:r>
              <a:r>
                <a:rPr kumimoji="0" lang="zh-TW" altLang="en-US" sz="1400" b="1" dirty="0">
                  <a:latin typeface="微軟正黑體" panose="020B0604030504040204" pitchFamily="34" charset="-120"/>
                  <a:ea typeface="微軟正黑體" panose="020B0604030504040204" pitchFamily="34" charset="-120"/>
                  <a:cs typeface="Times New Roman" pitchFamily="18" charset="0"/>
                </a:rPr>
                <a:t>本著作除另有註明外，採取</a:t>
              </a:r>
              <a:r>
                <a:rPr kumimoji="0" lang="zh-TW" altLang="en-US" sz="1400" b="1" u="sng" dirty="0">
                  <a:latin typeface="微軟正黑體" panose="020B0604030504040204" pitchFamily="34" charset="-120"/>
                  <a:ea typeface="微軟正黑體" panose="020B0604030504040204" pitchFamily="34" charset="-120"/>
                  <a:cs typeface="Times New Roman" pitchFamily="18" charset="0"/>
                  <a:hlinkClick r:id="rId3"/>
                </a:rPr>
                <a:t>創</a:t>
              </a:r>
              <a:r>
                <a:rPr kumimoji="0" lang="zh-TW" altLang="en-US" sz="1400" b="1" u="sng" dirty="0" smtClean="0">
                  <a:latin typeface="微軟正黑體" panose="020B0604030504040204" pitchFamily="34" charset="-120"/>
                  <a:ea typeface="微軟正黑體" panose="020B0604030504040204" pitchFamily="34" charset="-120"/>
                  <a:cs typeface="Times New Roman" pitchFamily="18" charset="0"/>
                  <a:hlinkClick r:id="rId3"/>
                </a:rPr>
                <a:t>用 </a:t>
              </a:r>
              <a:r>
                <a:rPr kumimoji="0" lang="en-US" altLang="zh-TW" sz="1400" b="1" u="sng" dirty="0" smtClean="0">
                  <a:latin typeface="微軟正黑體" panose="020B0604030504040204" pitchFamily="34" charset="-120"/>
                  <a:ea typeface="微軟正黑體" panose="020B0604030504040204" pitchFamily="34" charset="-120"/>
                  <a:cs typeface="Times New Roman" pitchFamily="18" charset="0"/>
                  <a:hlinkClick r:id="rId3"/>
                </a:rPr>
                <a:t>CC</a:t>
              </a:r>
              <a:r>
                <a:rPr kumimoji="0" lang="zh-TW" altLang="en-US" sz="1400" b="1" u="sng" dirty="0">
                  <a:latin typeface="微軟正黑體" panose="020B0604030504040204" pitchFamily="34" charset="-120"/>
                  <a:ea typeface="微軟正黑體" panose="020B0604030504040204" pitchFamily="34" charset="-120"/>
                  <a:cs typeface="Times New Roman" pitchFamily="18" charset="0"/>
                  <a:hlinkClick r:id="rId3"/>
                </a:rPr>
                <a:t>「姓名標示－非商業性－相同方式分享</a:t>
              </a:r>
              <a:r>
                <a:rPr kumimoji="0" lang="zh-TW" altLang="en-US" sz="1400" b="1" u="sng" dirty="0" smtClean="0">
                  <a:latin typeface="微軟正黑體" panose="020B0604030504040204" pitchFamily="34" charset="-120"/>
                  <a:ea typeface="微軟正黑體" panose="020B0604030504040204" pitchFamily="34" charset="-120"/>
                  <a:cs typeface="Times New Roman" pitchFamily="18" charset="0"/>
                  <a:hlinkClick r:id="rId3"/>
                </a:rPr>
                <a:t>」臺灣 </a:t>
              </a:r>
              <a:r>
                <a:rPr kumimoji="0" lang="en-US" altLang="zh-TW" sz="1400" b="1" u="sng" dirty="0" smtClean="0">
                  <a:latin typeface="微軟正黑體" panose="020B0604030504040204" pitchFamily="34" charset="-120"/>
                  <a:ea typeface="微軟正黑體" panose="020B0604030504040204" pitchFamily="34" charset="-120"/>
                  <a:cs typeface="Times New Roman" pitchFamily="18" charset="0"/>
                  <a:hlinkClick r:id="rId3"/>
                </a:rPr>
                <a:t>3.0</a:t>
              </a:r>
              <a:r>
                <a:rPr kumimoji="0" lang="zh-TW" altLang="en-US" sz="1400" b="1" u="sng" dirty="0" smtClean="0">
                  <a:latin typeface="微軟正黑體" panose="020B0604030504040204" pitchFamily="34" charset="-120"/>
                  <a:ea typeface="微軟正黑體" panose="020B0604030504040204" pitchFamily="34" charset="-120"/>
                  <a:cs typeface="Times New Roman" pitchFamily="18" charset="0"/>
                  <a:hlinkClick r:id="rId3"/>
                </a:rPr>
                <a:t> 版</a:t>
              </a:r>
              <a:r>
                <a:rPr kumimoji="0" lang="zh-TW" altLang="en-US" sz="1400" b="1" dirty="0">
                  <a:latin typeface="微軟正黑體" panose="020B0604030504040204" pitchFamily="34" charset="-120"/>
                  <a:ea typeface="微軟正黑體" panose="020B0604030504040204" pitchFamily="34" charset="-120"/>
                  <a:cs typeface="Times New Roman" pitchFamily="18" charset="0"/>
                </a:rPr>
                <a:t>授權釋出</a:t>
              </a:r>
              <a:r>
                <a:rPr kumimoji="0" lang="en-US" altLang="zh-TW" sz="1400" b="1" dirty="0">
                  <a:latin typeface="微軟正黑體" panose="020B0604030504040204" pitchFamily="34" charset="-120"/>
                  <a:ea typeface="微軟正黑體" panose="020B0604030504040204" pitchFamily="34" charset="-120"/>
                  <a:cs typeface="Times New Roman" pitchFamily="18" charset="0"/>
                </a:rPr>
                <a:t>】</a:t>
              </a:r>
            </a:p>
          </p:txBody>
        </p:sp>
        <p:pic>
          <p:nvPicPr>
            <p:cNvPr id="9" name="Picture 15" descr="cc">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6532" y="4262449"/>
              <a:ext cx="1504614" cy="539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238003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603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解釋</a:t>
            </a:r>
            <a:r>
              <a:rPr kumimoji="1" lang="zh-TW" altLang="en-US" b="1" dirty="0" smtClean="0">
                <a:solidFill>
                  <a:srgbClr val="000000"/>
                </a:solidFill>
                <a:effectLst>
                  <a:outerShdw blurRad="38100" dist="38100" dir="2700000" algn="tl">
                    <a:srgbClr val="000000">
                      <a:alpha val="43137"/>
                    </a:srgbClr>
                  </a:outerShdw>
                </a:effectLst>
              </a:rPr>
              <a:t> </a:t>
            </a:r>
            <a:r>
              <a:rPr lang="en-US" altLang="zh-TW" b="1" dirty="0" smtClean="0">
                <a:effectLst>
                  <a:outerShdw blurRad="38100" dist="38100" dir="2700000" algn="tl">
                    <a:srgbClr val="000000">
                      <a:alpha val="43137"/>
                    </a:srgbClr>
                  </a:outerShdw>
                </a:effectLst>
                <a:latin typeface="Times New Roman"/>
                <a:cs typeface="Times New Roman"/>
              </a:rPr>
              <a:t>(</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指紋案</a:t>
            </a:r>
            <a:r>
              <a:rPr lang="en-US" altLang="zh-TW" b="1" dirty="0" smtClean="0">
                <a:effectLst>
                  <a:outerShdw blurRad="38100" dist="38100" dir="2700000" algn="tl">
                    <a:srgbClr val="000000">
                      <a:alpha val="43137"/>
                    </a:srgbClr>
                  </a:outerShdw>
                </a:effectLst>
                <a:latin typeface="Times New Roman"/>
                <a:cs typeface="Times New Roman"/>
              </a:rPr>
              <a:t>)</a:t>
            </a:r>
            <a:endParaRPr kumimoji="1" lang="en-US" altLang="zh-TW"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endParaRPr>
          </a:p>
          <a:p>
            <a:pPr lvl="1">
              <a:lnSpc>
                <a:spcPct val="100000"/>
              </a:lnSpc>
              <a:buFont typeface="Wingdings" panose="05000000000000000000" pitchFamily="2" charset="2"/>
              <a:buChar char="l"/>
            </a:pPr>
            <a:r>
              <a:rPr lang="zh-TW" altLang="en-US" dirty="0" smtClean="0"/>
              <a:t>解釋理由書</a:t>
            </a:r>
            <a:endParaRPr lang="en-US" altLang="zh-TW" dirty="0"/>
          </a:p>
          <a:p>
            <a:pPr lvl="2">
              <a:lnSpc>
                <a:spcPct val="100000"/>
              </a:lnSpc>
              <a:buFont typeface="Wingdings" panose="05000000000000000000" pitchFamily="2" charset="2"/>
              <a:buChar char="p"/>
            </a:pPr>
            <a:r>
              <a:rPr lang="en-US" altLang="zh-TW" dirty="0" smtClean="0">
                <a:latin typeface="標楷體" panose="03000509000000000000" pitchFamily="65" charset="-120"/>
              </a:rPr>
              <a:t>…</a:t>
            </a:r>
            <a:r>
              <a:rPr lang="en-US" altLang="zh-TW" dirty="0">
                <a:latin typeface="標楷體" panose="03000509000000000000" pitchFamily="65" charset="-120"/>
              </a:rPr>
              <a:t>…</a:t>
            </a:r>
            <a:r>
              <a:rPr lang="zh-TW" altLang="en-US" b="1" u="sng" dirty="0">
                <a:effectLst>
                  <a:outerShdw blurRad="38100" dist="38100" dir="2700000" algn="tl">
                    <a:srgbClr val="000000">
                      <a:alpha val="43137"/>
                    </a:srgbClr>
                  </a:outerShdw>
                </a:effectLst>
                <a:latin typeface="標楷體" panose="03000509000000000000" pitchFamily="65" charset="-120"/>
              </a:rPr>
              <a:t>隱私權</a:t>
            </a:r>
            <a:r>
              <a:rPr lang="en-US" altLang="zh-TW" dirty="0">
                <a:latin typeface="標楷體" panose="03000509000000000000" pitchFamily="65" charset="-120"/>
              </a:rPr>
              <a:t>……</a:t>
            </a:r>
            <a:r>
              <a:rPr lang="zh-TW" altLang="en-US" dirty="0">
                <a:latin typeface="標楷體" panose="03000509000000000000" pitchFamily="65" charset="-120"/>
              </a:rPr>
              <a:t>基於人性尊嚴與個人主體性之維護及人格發展之完整，並為保障個人生活私密領域免於他人侵擾及個人資料之自主控制</a:t>
            </a:r>
            <a:r>
              <a:rPr lang="en-US" altLang="zh-TW" dirty="0">
                <a:latin typeface="標楷體" panose="03000509000000000000" pitchFamily="65" charset="-120"/>
              </a:rPr>
              <a:t>……</a:t>
            </a:r>
            <a:r>
              <a:rPr lang="zh-TW" altLang="en-US" dirty="0">
                <a:latin typeface="標楷體" panose="03000509000000000000" pitchFamily="65" charset="-120"/>
              </a:rPr>
              <a:t>受</a:t>
            </a:r>
            <a:r>
              <a:rPr lang="zh-TW" altLang="en-US" b="1" u="sng" dirty="0">
                <a:effectLst>
                  <a:outerShdw blurRad="38100" dist="38100" dir="2700000" algn="tl">
                    <a:srgbClr val="000000">
                      <a:alpha val="43137"/>
                    </a:srgbClr>
                  </a:outerShdw>
                </a:effectLst>
                <a:latin typeface="標楷體" panose="03000509000000000000" pitchFamily="65" charset="-120"/>
              </a:rPr>
              <a:t>憲法第二十二條</a:t>
            </a:r>
            <a:r>
              <a:rPr lang="zh-TW" altLang="en-US" dirty="0">
                <a:latin typeface="標楷體" panose="03000509000000000000" pitchFamily="65" charset="-120"/>
              </a:rPr>
              <a:t>所保障</a:t>
            </a:r>
            <a:r>
              <a:rPr lang="en-US" altLang="zh-TW" dirty="0">
                <a:latin typeface="標楷體" panose="03000509000000000000" pitchFamily="65" charset="-120"/>
              </a:rPr>
              <a:t>……</a:t>
            </a:r>
            <a:r>
              <a:rPr lang="zh-TW" altLang="en-US" dirty="0">
                <a:latin typeface="標楷體" panose="03000509000000000000" pitchFamily="65" charset="-120"/>
              </a:rPr>
              <a:t>包含個人自主控制其個人資料之</a:t>
            </a:r>
            <a:r>
              <a:rPr lang="zh-TW" altLang="en-US" b="1" u="sng" dirty="0">
                <a:effectLst>
                  <a:outerShdw blurRad="38100" dist="38100" dir="2700000" algn="tl">
                    <a:srgbClr val="000000">
                      <a:alpha val="43137"/>
                    </a:srgbClr>
                  </a:outerShdw>
                </a:effectLst>
                <a:latin typeface="標楷體" panose="03000509000000000000" pitchFamily="65" charset="-120"/>
              </a:rPr>
              <a:t>資訊隱私權</a:t>
            </a:r>
            <a:r>
              <a:rPr lang="en-US" altLang="zh-TW" dirty="0">
                <a:latin typeface="標楷體" panose="03000509000000000000" pitchFamily="65" charset="-120"/>
              </a:rPr>
              <a:t>……</a:t>
            </a:r>
            <a:r>
              <a:rPr lang="zh-TW" altLang="en-US" dirty="0" smtClean="0">
                <a:latin typeface="標楷體" panose="03000509000000000000" pitchFamily="65" charset="-120"/>
              </a:rPr>
              <a:t>。</a:t>
            </a:r>
            <a:r>
              <a:rPr lang="en-US" altLang="zh-TW" dirty="0" smtClean="0">
                <a:latin typeface="標楷體" panose="03000509000000000000" pitchFamily="65" charset="-120"/>
              </a:rPr>
              <a:t>…</a:t>
            </a:r>
            <a:r>
              <a:rPr lang="en-US" altLang="zh-TW" dirty="0">
                <a:latin typeface="標楷體" panose="03000509000000000000" pitchFamily="65" charset="-120"/>
              </a:rPr>
              <a:t>…</a:t>
            </a:r>
            <a:r>
              <a:rPr lang="zh-TW" altLang="en-US" dirty="0">
                <a:latin typeface="標楷體" panose="03000509000000000000" pitchFamily="65" charset="-120"/>
              </a:rPr>
              <a:t>以</a:t>
            </a:r>
            <a:r>
              <a:rPr lang="zh-TW" altLang="en-US" b="1" u="sng" dirty="0">
                <a:effectLst>
                  <a:outerShdw blurRad="38100" dist="38100" dir="2700000" algn="tl">
                    <a:srgbClr val="000000">
                      <a:alpha val="43137"/>
                    </a:srgbClr>
                  </a:outerShdw>
                </a:effectLst>
                <a:latin typeface="標楷體" panose="03000509000000000000" pitchFamily="65" charset="-120"/>
              </a:rPr>
              <a:t>法律</a:t>
            </a:r>
            <a:r>
              <a:rPr lang="zh-TW" altLang="en-US" dirty="0">
                <a:latin typeface="標楷體" panose="03000509000000000000" pitchFamily="65" charset="-120"/>
              </a:rPr>
              <a:t>明確規定強制取得所必要之個人資訊</a:t>
            </a:r>
            <a:r>
              <a:rPr lang="en-US" altLang="zh-TW" dirty="0">
                <a:latin typeface="標楷體" panose="03000509000000000000" pitchFamily="65" charset="-120"/>
              </a:rPr>
              <a:t>……</a:t>
            </a:r>
            <a:r>
              <a:rPr lang="zh-TW" altLang="en-US" dirty="0">
                <a:latin typeface="標楷體" panose="03000509000000000000" pitchFamily="65" charset="-120"/>
              </a:rPr>
              <a:t>應就國家蒐集、利用、揭露個人資訊所</a:t>
            </a:r>
            <a:r>
              <a:rPr lang="zh-TW" altLang="en-US" b="1" u="sng" dirty="0">
                <a:effectLst>
                  <a:outerShdw blurRad="38100" dist="38100" dir="2700000" algn="tl">
                    <a:srgbClr val="000000">
                      <a:alpha val="43137"/>
                    </a:srgbClr>
                  </a:outerShdw>
                </a:effectLst>
                <a:latin typeface="標楷體" panose="03000509000000000000" pitchFamily="65" charset="-120"/>
              </a:rPr>
              <a:t>能獲得之公益</a:t>
            </a:r>
            <a:r>
              <a:rPr lang="zh-TW" altLang="en-US" dirty="0">
                <a:latin typeface="標楷體" panose="03000509000000000000" pitchFamily="65" charset="-120"/>
              </a:rPr>
              <a:t>與對資訊隱私之主體</a:t>
            </a:r>
            <a:r>
              <a:rPr lang="zh-TW" altLang="en-US" b="1" u="sng" dirty="0">
                <a:effectLst>
                  <a:outerShdw blurRad="38100" dist="38100" dir="2700000" algn="tl">
                    <a:srgbClr val="000000">
                      <a:alpha val="43137"/>
                    </a:srgbClr>
                  </a:outerShdw>
                </a:effectLst>
                <a:latin typeface="標楷體" panose="03000509000000000000" pitchFamily="65" charset="-120"/>
              </a:rPr>
              <a:t>所構成之侵害</a:t>
            </a:r>
            <a:r>
              <a:rPr lang="zh-TW" altLang="en-US" dirty="0">
                <a:latin typeface="標楷體" panose="03000509000000000000" pitchFamily="65" charset="-120"/>
              </a:rPr>
              <a:t>，通盤衡酌考量。並就所蒐集個人資訊之性質是否涉及</a:t>
            </a:r>
            <a:r>
              <a:rPr lang="zh-TW" altLang="en-US" b="1" u="sng" dirty="0">
                <a:effectLst>
                  <a:outerShdw blurRad="38100" dist="38100" dir="2700000" algn="tl">
                    <a:srgbClr val="000000">
                      <a:alpha val="43137"/>
                    </a:srgbClr>
                  </a:outerShdw>
                </a:effectLst>
                <a:latin typeface="標楷體" panose="03000509000000000000" pitchFamily="65" charset="-120"/>
              </a:rPr>
              <a:t>私密敏感事項</a:t>
            </a:r>
            <a:r>
              <a:rPr lang="zh-TW" altLang="en-US" dirty="0">
                <a:latin typeface="標楷體" panose="03000509000000000000" pitchFamily="65" charset="-120"/>
              </a:rPr>
              <a:t>、或</a:t>
            </a:r>
            <a:r>
              <a:rPr lang="zh-TW" altLang="en-US" b="1" u="sng" dirty="0">
                <a:effectLst>
                  <a:outerShdw blurRad="38100" dist="38100" dir="2700000" algn="tl">
                    <a:srgbClr val="000000">
                      <a:alpha val="43137"/>
                    </a:srgbClr>
                  </a:outerShdw>
                </a:effectLst>
                <a:latin typeface="標楷體" panose="03000509000000000000" pitchFamily="65" charset="-120"/>
              </a:rPr>
              <a:t>雖非私密敏感但易與其他資料結合為詳細之個人檔案</a:t>
            </a:r>
            <a:r>
              <a:rPr lang="zh-TW" altLang="en-US" dirty="0">
                <a:latin typeface="標楷體" panose="03000509000000000000" pitchFamily="65" charset="-120"/>
              </a:rPr>
              <a:t>，於具體個案中，採取不同密度之審查。</a:t>
            </a:r>
            <a:r>
              <a:rPr lang="en-US" altLang="zh-TW" dirty="0">
                <a:latin typeface="標楷體" panose="03000509000000000000" pitchFamily="65" charset="-120"/>
              </a:rPr>
              <a:t>……</a:t>
            </a:r>
            <a:r>
              <a:rPr lang="zh-TW" altLang="en-US" dirty="0">
                <a:latin typeface="標楷體" panose="03000509000000000000" pitchFamily="65" charset="-120"/>
              </a:rPr>
              <a:t>國家蒐集資訊之</a:t>
            </a:r>
            <a:r>
              <a:rPr lang="zh-TW" altLang="en-US" b="1" u="sng" dirty="0">
                <a:effectLst>
                  <a:outerShdw blurRad="38100" dist="38100" dir="2700000" algn="tl">
                    <a:srgbClr val="000000">
                      <a:alpha val="43137"/>
                    </a:srgbClr>
                  </a:outerShdw>
                </a:effectLst>
                <a:latin typeface="標楷體" panose="03000509000000000000" pitchFamily="65" charset="-120"/>
              </a:rPr>
              <a:t>目的</a:t>
            </a:r>
            <a:r>
              <a:rPr lang="zh-TW" altLang="en-US" dirty="0">
                <a:latin typeface="標楷體" panose="03000509000000000000" pitchFamily="65" charset="-120"/>
              </a:rPr>
              <a:t>，尤須明確以法律制定之。</a:t>
            </a:r>
            <a:endParaRPr lang="en-US" altLang="zh-TW" dirty="0">
              <a:latin typeface="標楷體" panose="03000509000000000000" pitchFamily="65" charset="-120"/>
            </a:endParaRPr>
          </a:p>
          <a:p>
            <a:pPr lvl="2">
              <a:lnSpc>
                <a:spcPct val="100000"/>
              </a:lnSpc>
            </a:pPr>
            <a:endParaRPr lang="zh-TW" altLang="en-US" sz="2100" dirty="0"/>
          </a:p>
          <a:p>
            <a:pPr lvl="2" fontAlgn="t">
              <a:lnSpc>
                <a:spcPct val="100000"/>
              </a:lnSpc>
            </a:pPr>
            <a:endParaRPr lang="zh-TW" altLang="en-US" sz="2100" dirty="0">
              <a:solidFill>
                <a:srgbClr val="000000"/>
              </a:solidFill>
              <a:latin typeface="Times New Roman"/>
              <a:cs typeface="Times New Roman"/>
            </a:endParaRPr>
          </a:p>
          <a:p>
            <a:pPr lvl="2" fontAlgn="t">
              <a:lnSpc>
                <a:spcPct val="100000"/>
              </a:lnSpc>
            </a:pPr>
            <a:endParaRPr lang="zh-Hant" altLang="en-US" sz="1900" dirty="0">
              <a:solidFill>
                <a:srgbClr val="000000"/>
              </a:solidFill>
              <a:latin typeface="Times New Roman"/>
              <a:cs typeface="Times New Roman"/>
            </a:endParaRPr>
          </a:p>
          <a:p>
            <a:pPr lvl="1">
              <a:lnSpc>
                <a:spcPct val="100000"/>
              </a:lnSpc>
            </a:pPr>
            <a:endParaRPr kumimoji="1" lang="en-US" altLang="zh-TW" sz="1900" dirty="0" smtClean="0">
              <a:solidFill>
                <a:srgbClr val="000000"/>
              </a:solidFill>
              <a:latin typeface="Times New Roman"/>
              <a:cs typeface="Times New Roman"/>
            </a:endParaRPr>
          </a:p>
        </p:txBody>
      </p:sp>
    </p:spTree>
    <p:extLst>
      <p:ext uri="{BB962C8B-B14F-4D97-AF65-F5344CB8AC3E}">
        <p14:creationId xmlns:p14="http://schemas.microsoft.com/office/powerpoint/2010/main" val="789254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fontScale="70000" lnSpcReduction="20000"/>
          </a:bodyPr>
          <a:lstStyle/>
          <a:p>
            <a:pPr>
              <a:lnSpc>
                <a:spcPct val="120000"/>
              </a:lnSpc>
            </a:pPr>
            <a:r>
              <a:rPr kumimoji="1" lang="zh-TW" altLang="en-US" sz="3400"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sz="3400" b="1" dirty="0" smtClean="0">
                <a:solidFill>
                  <a:srgbClr val="000000"/>
                </a:solidFill>
                <a:effectLst>
                  <a:outerShdw blurRad="38100" dist="38100" dir="2700000" algn="tl">
                    <a:srgbClr val="000000">
                      <a:alpha val="43137"/>
                    </a:srgbClr>
                  </a:outerShdw>
                </a:effectLst>
                <a:latin typeface="Times New Roman"/>
                <a:cs typeface="Times New Roman"/>
              </a:rPr>
              <a:t>603 </a:t>
            </a:r>
            <a:r>
              <a:rPr kumimoji="1" lang="zh-TW" altLang="en-US" sz="3400" b="1" dirty="0" smtClean="0">
                <a:solidFill>
                  <a:srgbClr val="000000"/>
                </a:solidFill>
                <a:effectLst>
                  <a:outerShdw blurRad="38100" dist="38100" dir="2700000" algn="tl">
                    <a:srgbClr val="000000">
                      <a:alpha val="43137"/>
                    </a:srgbClr>
                  </a:outerShdw>
                </a:effectLst>
                <a:latin typeface="Times New Roman"/>
                <a:cs typeface="Times New Roman"/>
              </a:rPr>
              <a:t>號</a:t>
            </a:r>
            <a:r>
              <a:rPr kumimoji="1" lang="zh-TW" altLang="en-US" sz="3400"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解釋</a:t>
            </a:r>
            <a:r>
              <a:rPr kumimoji="1" lang="zh-TW" altLang="en-US" sz="3400" b="1" dirty="0" smtClean="0">
                <a:solidFill>
                  <a:srgbClr val="000000"/>
                </a:solidFill>
                <a:effectLst>
                  <a:outerShdw blurRad="38100" dist="38100" dir="2700000" algn="tl">
                    <a:srgbClr val="000000">
                      <a:alpha val="43137"/>
                    </a:srgbClr>
                  </a:outerShdw>
                </a:effectLst>
              </a:rPr>
              <a:t> </a:t>
            </a:r>
            <a:r>
              <a:rPr lang="en-US" altLang="zh-TW" sz="3400" b="1" dirty="0" smtClean="0">
                <a:effectLst>
                  <a:outerShdw blurRad="38100" dist="38100" dir="2700000" algn="tl">
                    <a:srgbClr val="000000">
                      <a:alpha val="43137"/>
                    </a:srgbClr>
                  </a:outerShdw>
                </a:effectLst>
                <a:latin typeface="Times New Roman"/>
                <a:cs typeface="Times New Roman"/>
              </a:rPr>
              <a:t>(</a:t>
            </a:r>
            <a:r>
              <a:rPr kumimoji="1" lang="zh-TW" altLang="en-US" sz="3400"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指紋案</a:t>
            </a:r>
            <a:r>
              <a:rPr lang="en-US" altLang="zh-TW" sz="3400" b="1" dirty="0" smtClean="0">
                <a:effectLst>
                  <a:outerShdw blurRad="38100" dist="38100" dir="2700000" algn="tl">
                    <a:srgbClr val="000000">
                      <a:alpha val="43137"/>
                    </a:srgbClr>
                  </a:outerShdw>
                </a:effectLst>
                <a:latin typeface="Times New Roman"/>
                <a:cs typeface="Times New Roman"/>
              </a:rPr>
              <a:t>)</a:t>
            </a:r>
            <a:endParaRPr kumimoji="1" lang="en-US" altLang="zh-TW" sz="3400"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endParaRPr>
          </a:p>
          <a:p>
            <a:pPr lvl="1">
              <a:lnSpc>
                <a:spcPct val="120000"/>
              </a:lnSpc>
              <a:buFont typeface="Wingdings" panose="05000000000000000000" pitchFamily="2" charset="2"/>
              <a:buChar char="l"/>
            </a:pPr>
            <a:r>
              <a:rPr lang="zh-TW" altLang="en-US" sz="3000" dirty="0" smtClean="0"/>
              <a:t>解釋理由書</a:t>
            </a:r>
            <a:endParaRPr lang="en-US" altLang="zh-TW" sz="3000" dirty="0" smtClean="0"/>
          </a:p>
          <a:p>
            <a:pPr lvl="2">
              <a:lnSpc>
                <a:spcPct val="120000"/>
              </a:lnSpc>
              <a:buFont typeface="Wingdings" panose="05000000000000000000" pitchFamily="2" charset="2"/>
              <a:buChar char="p"/>
            </a:pPr>
            <a:r>
              <a:rPr lang="en-US" altLang="zh-TW" sz="2300" dirty="0" smtClean="0">
                <a:latin typeface="標楷體" panose="03000509000000000000" pitchFamily="65" charset="-120"/>
              </a:rPr>
              <a:t>……</a:t>
            </a:r>
            <a:r>
              <a:rPr lang="zh-TW" altLang="en-US" sz="2300" b="1" u="sng" dirty="0">
                <a:effectLst>
                  <a:outerShdw blurRad="38100" dist="38100" dir="2700000" algn="tl">
                    <a:srgbClr val="000000">
                      <a:alpha val="43137"/>
                    </a:srgbClr>
                  </a:outerShdw>
                </a:effectLst>
                <a:latin typeface="標楷體" panose="03000509000000000000" pitchFamily="65" charset="-120"/>
              </a:rPr>
              <a:t>國民身分證</a:t>
            </a:r>
            <a:r>
              <a:rPr lang="zh-TW" altLang="en-US" sz="2300" dirty="0">
                <a:latin typeface="標楷體" panose="03000509000000000000" pitchFamily="65" charset="-120"/>
              </a:rPr>
              <a:t>已成為我國人民經營個人及團體生活辨識身分之重要文件，其發給與否，直接影響人民基本權利之行使。</a:t>
            </a:r>
            <a:r>
              <a:rPr lang="zh-TW" altLang="en-US" sz="2300" b="1" u="sng" dirty="0">
                <a:effectLst>
                  <a:outerShdw blurRad="38100" dist="38100" dir="2700000" algn="tl">
                    <a:srgbClr val="000000">
                      <a:alpha val="43137"/>
                    </a:srgbClr>
                  </a:outerShdw>
                </a:effectLst>
                <a:latin typeface="標楷體" panose="03000509000000000000" pitchFamily="65" charset="-120"/>
              </a:rPr>
              <a:t>戶籍法第八條第二項</a:t>
            </a:r>
            <a:r>
              <a:rPr lang="en-US" altLang="zh-TW" sz="2300" dirty="0">
                <a:latin typeface="標楷體" panose="03000509000000000000" pitchFamily="65" charset="-120"/>
              </a:rPr>
              <a:t>……</a:t>
            </a:r>
            <a:r>
              <a:rPr lang="zh-TW" altLang="en-US" sz="2300" b="1" u="sng" dirty="0">
                <a:effectLst>
                  <a:outerShdw blurRad="38100" dist="38100" dir="2700000" algn="tl">
                    <a:srgbClr val="000000">
                      <a:alpha val="43137"/>
                    </a:srgbClr>
                  </a:outerShdw>
                </a:effectLst>
                <a:latin typeface="標楷體" panose="03000509000000000000" pitchFamily="65" charset="-120"/>
              </a:rPr>
              <a:t>第三項</a:t>
            </a:r>
            <a:r>
              <a:rPr lang="en-US" altLang="zh-TW" sz="2300" dirty="0">
                <a:latin typeface="標楷體" panose="03000509000000000000" pitchFamily="65" charset="-120"/>
              </a:rPr>
              <a:t>……</a:t>
            </a:r>
            <a:r>
              <a:rPr lang="zh-TW" altLang="en-US" sz="2300" dirty="0">
                <a:latin typeface="標楷體" panose="03000509000000000000" pitchFamily="65" charset="-120"/>
              </a:rPr>
              <a:t>形同</a:t>
            </a:r>
            <a:r>
              <a:rPr lang="zh-TW" altLang="en-US" sz="2300" b="1" u="sng" dirty="0">
                <a:effectLst>
                  <a:outerShdw blurRad="38100" dist="38100" dir="2700000" algn="tl">
                    <a:srgbClr val="000000">
                      <a:alpha val="43137"/>
                    </a:srgbClr>
                  </a:outerShdw>
                </a:effectLst>
                <a:latin typeface="標楷體" panose="03000509000000000000" pitchFamily="65" charset="-120"/>
              </a:rPr>
              <a:t>強制按捺並錄存指紋</a:t>
            </a:r>
            <a:r>
              <a:rPr lang="zh-TW" altLang="en-US" sz="2300" dirty="0">
                <a:latin typeface="標楷體" panose="03000509000000000000" pitchFamily="65" charset="-120"/>
              </a:rPr>
              <a:t>，以作為核發國民身分證之要件</a:t>
            </a:r>
            <a:r>
              <a:rPr lang="zh-TW" altLang="en-US" sz="2300" dirty="0" smtClean="0">
                <a:latin typeface="標楷體" panose="03000509000000000000" pitchFamily="65" charset="-120"/>
              </a:rPr>
              <a:t>。</a:t>
            </a:r>
            <a:r>
              <a:rPr lang="zh-TW" altLang="en-US" sz="2300" b="1" u="sng" dirty="0" smtClean="0">
                <a:effectLst>
                  <a:outerShdw blurRad="38100" dist="38100" dir="2700000" algn="tl">
                    <a:srgbClr val="000000">
                      <a:alpha val="43137"/>
                    </a:srgbClr>
                  </a:outerShdw>
                </a:effectLst>
                <a:latin typeface="標楷體" panose="03000509000000000000" pitchFamily="65" charset="-120"/>
              </a:rPr>
              <a:t>指紋</a:t>
            </a:r>
            <a:r>
              <a:rPr lang="zh-TW" altLang="en-US" sz="2300" dirty="0" smtClean="0">
                <a:latin typeface="標楷體" panose="03000509000000000000" pitchFamily="65" charset="-120"/>
              </a:rPr>
              <a:t>係個人身體之生物特徵</a:t>
            </a:r>
            <a:r>
              <a:rPr lang="zh-TW" altLang="en-US" sz="2300" dirty="0">
                <a:latin typeface="標楷體" panose="03000509000000000000" pitchFamily="65" charset="-120"/>
              </a:rPr>
              <a:t>，因其具有人各不同、終身不變之特質，故一旦與個人身分連結，即屬具備高度</a:t>
            </a:r>
            <a:r>
              <a:rPr lang="zh-TW" altLang="en-US" sz="2300" b="1" u="sng" dirty="0">
                <a:effectLst>
                  <a:outerShdw blurRad="38100" dist="38100" dir="2700000" algn="tl">
                    <a:srgbClr val="000000">
                      <a:alpha val="43137"/>
                    </a:srgbClr>
                  </a:outerShdw>
                </a:effectLst>
                <a:latin typeface="標楷體" panose="03000509000000000000" pitchFamily="65" charset="-120"/>
              </a:rPr>
              <a:t>人別辨識</a:t>
            </a:r>
            <a:r>
              <a:rPr lang="zh-TW" altLang="en-US" sz="2300" dirty="0">
                <a:latin typeface="標楷體" panose="03000509000000000000" pitchFamily="65" charset="-120"/>
              </a:rPr>
              <a:t>功能之一種個人資訊。由於指紋</a:t>
            </a:r>
            <a:r>
              <a:rPr lang="zh-TW" altLang="en-US" sz="2300" b="1" u="sng" dirty="0">
                <a:effectLst>
                  <a:outerShdw blurRad="38100" dist="38100" dir="2700000" algn="tl">
                    <a:srgbClr val="000000">
                      <a:alpha val="43137"/>
                    </a:srgbClr>
                  </a:outerShdw>
                </a:effectLst>
                <a:latin typeface="標楷體" panose="03000509000000000000" pitchFamily="65" charset="-120"/>
              </a:rPr>
              <a:t>觸碰留痕</a:t>
            </a:r>
            <a:r>
              <a:rPr lang="zh-TW" altLang="en-US" sz="2300" dirty="0">
                <a:latin typeface="標楷體" panose="03000509000000000000" pitchFamily="65" charset="-120"/>
              </a:rPr>
              <a:t>之特質，故經由建檔指紋之比對，將使指紋居於</a:t>
            </a:r>
            <a:r>
              <a:rPr lang="zh-TW" altLang="en-US" sz="2300" b="1" u="sng" dirty="0">
                <a:effectLst>
                  <a:outerShdw blurRad="38100" dist="38100" dir="2700000" algn="tl">
                    <a:srgbClr val="000000">
                      <a:alpha val="43137"/>
                    </a:srgbClr>
                  </a:outerShdw>
                </a:effectLst>
                <a:latin typeface="標楷體" panose="03000509000000000000" pitchFamily="65" charset="-120"/>
              </a:rPr>
              <a:t>開啟完整個人檔案鎖鑰</a:t>
            </a:r>
            <a:r>
              <a:rPr lang="zh-TW" altLang="en-US" sz="2300" dirty="0">
                <a:latin typeface="標楷體" panose="03000509000000000000" pitchFamily="65" charset="-120"/>
              </a:rPr>
              <a:t>之地位。</a:t>
            </a:r>
            <a:r>
              <a:rPr lang="en-US" altLang="zh-TW" sz="2300" dirty="0">
                <a:latin typeface="標楷體" panose="03000509000000000000" pitchFamily="65" charset="-120"/>
              </a:rPr>
              <a:t>……</a:t>
            </a:r>
            <a:r>
              <a:rPr lang="zh-TW" altLang="en-US" sz="2300" dirty="0">
                <a:latin typeface="標楷體" panose="03000509000000000000" pitchFamily="65" charset="-120"/>
              </a:rPr>
              <a:t>故國家藉由身分確認而蒐集個人指紋並建檔管理者，足使指紋形成得以</a:t>
            </a:r>
            <a:r>
              <a:rPr lang="zh-TW" altLang="en-US" sz="2300" b="1" u="sng" dirty="0">
                <a:effectLst>
                  <a:outerShdw blurRad="38100" dist="38100" dir="2700000" algn="tl">
                    <a:srgbClr val="000000">
                      <a:alpha val="43137"/>
                    </a:srgbClr>
                  </a:outerShdw>
                </a:effectLst>
                <a:latin typeface="標楷體" panose="03000509000000000000" pitchFamily="65" charset="-120"/>
              </a:rPr>
              <a:t>監控個人</a:t>
            </a:r>
            <a:r>
              <a:rPr lang="zh-TW" altLang="en-US" sz="2300" dirty="0">
                <a:latin typeface="標楷體" panose="03000509000000000000" pitchFamily="65" charset="-120"/>
              </a:rPr>
              <a:t>之</a:t>
            </a:r>
            <a:r>
              <a:rPr lang="zh-TW" altLang="en-US" sz="2300" b="1" u="sng" dirty="0">
                <a:effectLst>
                  <a:outerShdw blurRad="38100" dist="38100" dir="2700000" algn="tl">
                    <a:srgbClr val="000000">
                      <a:alpha val="43137"/>
                    </a:srgbClr>
                  </a:outerShdw>
                </a:effectLst>
                <a:latin typeface="標楷體" panose="03000509000000000000" pitchFamily="65" charset="-120"/>
              </a:rPr>
              <a:t>敏感性資訊</a:t>
            </a:r>
            <a:r>
              <a:rPr lang="zh-TW" altLang="en-US" sz="2300" dirty="0">
                <a:latin typeface="標楷體" panose="03000509000000000000" pitchFamily="65" charset="-120"/>
              </a:rPr>
              <a:t>。國家如以</a:t>
            </a:r>
            <a:r>
              <a:rPr lang="zh-TW" altLang="en-US" sz="2300" b="1" u="sng" dirty="0">
                <a:effectLst>
                  <a:outerShdw blurRad="38100" dist="38100" dir="2700000" algn="tl">
                    <a:srgbClr val="000000">
                      <a:alpha val="43137"/>
                    </a:srgbClr>
                  </a:outerShdw>
                </a:effectLst>
                <a:latin typeface="標楷體" panose="03000509000000000000" pitchFamily="65" charset="-120"/>
              </a:rPr>
              <a:t>強制</a:t>
            </a:r>
            <a:r>
              <a:rPr lang="zh-TW" altLang="en-US" sz="2300" dirty="0">
                <a:latin typeface="標楷體" panose="03000509000000000000" pitchFamily="65" charset="-120"/>
              </a:rPr>
              <a:t>之方法</a:t>
            </a:r>
            <a:r>
              <a:rPr lang="zh-TW" altLang="en-US" sz="2300" b="1" u="sng" dirty="0">
                <a:effectLst>
                  <a:outerShdw blurRad="38100" dist="38100" dir="2700000" algn="tl">
                    <a:srgbClr val="000000">
                      <a:alpha val="43137"/>
                    </a:srgbClr>
                  </a:outerShdw>
                </a:effectLst>
                <a:latin typeface="標楷體" panose="03000509000000000000" pitchFamily="65" charset="-120"/>
              </a:rPr>
              <a:t>大規模</a:t>
            </a:r>
            <a:r>
              <a:rPr lang="zh-TW" altLang="en-US" sz="2300" dirty="0">
                <a:latin typeface="標楷體" panose="03000509000000000000" pitchFamily="65" charset="-120"/>
              </a:rPr>
              <a:t>蒐集國民之指紋資料，則其資訊蒐集應屬與</a:t>
            </a:r>
            <a:r>
              <a:rPr lang="zh-TW" altLang="en-US" sz="2300" b="1" u="sng" dirty="0">
                <a:effectLst>
                  <a:outerShdw blurRad="38100" dist="38100" dir="2700000" algn="tl">
                    <a:srgbClr val="000000">
                      <a:alpha val="43137"/>
                    </a:srgbClr>
                  </a:outerShdw>
                </a:effectLst>
                <a:latin typeface="標楷體" panose="03000509000000000000" pitchFamily="65" charset="-120"/>
              </a:rPr>
              <a:t>重大公益</a:t>
            </a:r>
            <a:r>
              <a:rPr lang="zh-TW" altLang="en-US" sz="2300" dirty="0">
                <a:latin typeface="標楷體" panose="03000509000000000000" pitchFamily="65" charset="-120"/>
              </a:rPr>
              <a:t>之目的之達成，具備</a:t>
            </a:r>
            <a:r>
              <a:rPr lang="zh-TW" altLang="en-US" sz="2300" b="1" u="sng" dirty="0">
                <a:effectLst>
                  <a:outerShdw blurRad="38100" dist="38100" dir="2700000" algn="tl">
                    <a:srgbClr val="000000">
                      <a:alpha val="43137"/>
                    </a:srgbClr>
                  </a:outerShdw>
                </a:effectLst>
                <a:latin typeface="標楷體" panose="03000509000000000000" pitchFamily="65" charset="-120"/>
              </a:rPr>
              <a:t>密切關聯</a:t>
            </a:r>
            <a:r>
              <a:rPr lang="zh-TW" altLang="en-US" sz="2300" dirty="0">
                <a:latin typeface="標楷體" panose="03000509000000000000" pitchFamily="65" charset="-120"/>
              </a:rPr>
              <a:t>之</a:t>
            </a:r>
            <a:r>
              <a:rPr lang="zh-TW" altLang="en-US" sz="2300" b="1" u="sng" dirty="0">
                <a:effectLst>
                  <a:outerShdw blurRad="38100" dist="38100" dir="2700000" algn="tl">
                    <a:srgbClr val="000000">
                      <a:alpha val="43137"/>
                    </a:srgbClr>
                  </a:outerShdw>
                </a:effectLst>
                <a:latin typeface="標楷體" panose="03000509000000000000" pitchFamily="65" charset="-120"/>
              </a:rPr>
              <a:t>侵害較小</a:t>
            </a:r>
            <a:r>
              <a:rPr lang="zh-TW" altLang="en-US" sz="2300" dirty="0">
                <a:latin typeface="標楷體" panose="03000509000000000000" pitchFamily="65" charset="-120"/>
              </a:rPr>
              <a:t>手段，並以</a:t>
            </a:r>
            <a:r>
              <a:rPr lang="zh-TW" altLang="en-US" sz="2300" b="1" u="sng" dirty="0">
                <a:effectLst>
                  <a:outerShdw blurRad="38100" dist="38100" dir="2700000" algn="tl">
                    <a:srgbClr val="000000">
                      <a:alpha val="43137"/>
                    </a:srgbClr>
                  </a:outerShdw>
                </a:effectLst>
                <a:latin typeface="標楷體" panose="03000509000000000000" pitchFamily="65" charset="-120"/>
              </a:rPr>
              <a:t>法律</a:t>
            </a:r>
            <a:r>
              <a:rPr lang="zh-TW" altLang="en-US" sz="2300" dirty="0">
                <a:latin typeface="標楷體" panose="03000509000000000000" pitchFamily="65" charset="-120"/>
              </a:rPr>
              <a:t>明確規定之</a:t>
            </a:r>
            <a:r>
              <a:rPr lang="en-US" altLang="zh-TW" sz="2300" dirty="0">
                <a:latin typeface="標楷體" panose="03000509000000000000" pitchFamily="65" charset="-120"/>
              </a:rPr>
              <a:t>……</a:t>
            </a:r>
            <a:r>
              <a:rPr lang="zh-TW" altLang="en-US" sz="2300" dirty="0">
                <a:latin typeface="標楷體" panose="03000509000000000000" pitchFamily="65" charset="-120"/>
              </a:rPr>
              <a:t>。</a:t>
            </a:r>
            <a:endParaRPr lang="zh-TW" altLang="en-US" sz="2300" dirty="0"/>
          </a:p>
          <a:p>
            <a:pPr lvl="2" fontAlgn="t">
              <a:lnSpc>
                <a:spcPct val="120000"/>
              </a:lnSpc>
            </a:pPr>
            <a:endParaRPr lang="zh-TW" altLang="en-US" sz="2100" dirty="0">
              <a:solidFill>
                <a:srgbClr val="000000"/>
              </a:solidFill>
              <a:latin typeface="Times New Roman"/>
              <a:cs typeface="Times New Roman"/>
            </a:endParaRPr>
          </a:p>
          <a:p>
            <a:pPr lvl="2" fontAlgn="t">
              <a:lnSpc>
                <a:spcPct val="120000"/>
              </a:lnSpc>
            </a:pPr>
            <a:endParaRPr lang="zh-Hant" altLang="en-US" sz="1900" dirty="0">
              <a:solidFill>
                <a:srgbClr val="000000"/>
              </a:solidFill>
              <a:latin typeface="Times New Roman"/>
              <a:cs typeface="Times New Roman"/>
            </a:endParaRPr>
          </a:p>
          <a:p>
            <a:pPr lvl="1">
              <a:lnSpc>
                <a:spcPct val="120000"/>
              </a:lnSpc>
            </a:pPr>
            <a:endParaRPr kumimoji="1" lang="en-US" altLang="zh-TW" sz="1900" dirty="0" smtClean="0">
              <a:solidFill>
                <a:srgbClr val="000000"/>
              </a:solidFill>
              <a:latin typeface="Times New Roman"/>
              <a:cs typeface="Times New Roman"/>
            </a:endParaRPr>
          </a:p>
        </p:txBody>
      </p:sp>
    </p:spTree>
    <p:extLst>
      <p:ext uri="{BB962C8B-B14F-4D97-AF65-F5344CB8AC3E}">
        <p14:creationId xmlns:p14="http://schemas.microsoft.com/office/powerpoint/2010/main" val="910070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603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解釋</a:t>
            </a:r>
            <a:r>
              <a:rPr kumimoji="1" lang="zh-TW" altLang="en-US" b="1" dirty="0" smtClean="0">
                <a:solidFill>
                  <a:srgbClr val="000000"/>
                </a:solidFill>
                <a:effectLst>
                  <a:outerShdw blurRad="38100" dist="38100" dir="2700000" algn="tl">
                    <a:srgbClr val="000000">
                      <a:alpha val="43137"/>
                    </a:srgbClr>
                  </a:outerShdw>
                </a:effectLst>
              </a:rPr>
              <a:t> </a:t>
            </a:r>
            <a:r>
              <a:rPr lang="en-US" altLang="zh-TW" b="1" dirty="0" smtClean="0">
                <a:effectLst>
                  <a:outerShdw blurRad="38100" dist="38100" dir="2700000" algn="tl">
                    <a:srgbClr val="000000">
                      <a:alpha val="43137"/>
                    </a:srgbClr>
                  </a:outerShdw>
                </a:effectLst>
                <a:latin typeface="Times New Roman"/>
                <a:cs typeface="Times New Roman"/>
              </a:rPr>
              <a:t>(</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指紋案</a:t>
            </a:r>
            <a:r>
              <a:rPr lang="en-US" altLang="zh-TW" b="1" dirty="0" smtClean="0">
                <a:effectLst>
                  <a:outerShdw blurRad="38100" dist="38100" dir="2700000" algn="tl">
                    <a:srgbClr val="000000">
                      <a:alpha val="43137"/>
                    </a:srgbClr>
                  </a:outerShdw>
                </a:effectLst>
                <a:latin typeface="Times New Roman"/>
                <a:cs typeface="Times New Roman"/>
              </a:rPr>
              <a:t>)</a:t>
            </a:r>
            <a:endParaRPr kumimoji="1" lang="en-US" altLang="zh-TW"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endParaRPr>
          </a:p>
          <a:p>
            <a:pPr lvl="1">
              <a:lnSpc>
                <a:spcPct val="100000"/>
              </a:lnSpc>
              <a:buFont typeface="Wingdings" panose="05000000000000000000" pitchFamily="2" charset="2"/>
              <a:buChar char="l"/>
            </a:pPr>
            <a:r>
              <a:rPr lang="zh-TW" altLang="en-US" dirty="0" smtClean="0"/>
              <a:t>解釋理由書</a:t>
            </a:r>
            <a:endParaRPr lang="en-US" altLang="zh-TW" dirty="0"/>
          </a:p>
          <a:p>
            <a:pPr lvl="2" algn="just">
              <a:lnSpc>
                <a:spcPct val="100000"/>
              </a:lnSpc>
              <a:buFont typeface="Wingdings" panose="05000000000000000000" pitchFamily="2" charset="2"/>
              <a:buChar char="p"/>
            </a:pPr>
            <a:r>
              <a:rPr lang="zh-TW" altLang="en-US" dirty="0" smtClean="0">
                <a:latin typeface="標楷體" panose="03000509000000000000" pitchFamily="65" charset="-120"/>
              </a:rPr>
              <a:t>查戶籍法就強制按捺與錄存指紋資料之</a:t>
            </a:r>
            <a:r>
              <a:rPr lang="zh-TW" altLang="en-US" b="1" u="sng" dirty="0">
                <a:effectLst>
                  <a:outerShdw blurRad="38100" dist="38100" dir="2700000" algn="tl">
                    <a:srgbClr val="000000">
                      <a:alpha val="43137"/>
                    </a:srgbClr>
                  </a:outerShdw>
                </a:effectLst>
                <a:latin typeface="標楷體" panose="03000509000000000000" pitchFamily="65" charset="-120"/>
              </a:rPr>
              <a:t>目的</a:t>
            </a:r>
            <a:r>
              <a:rPr lang="zh-TW" altLang="en-US" dirty="0">
                <a:latin typeface="標楷體" panose="03000509000000000000" pitchFamily="65" charset="-120"/>
              </a:rPr>
              <a:t>，</a:t>
            </a:r>
            <a:r>
              <a:rPr lang="zh-TW" altLang="en-US" b="1" u="sng" dirty="0">
                <a:effectLst>
                  <a:outerShdw blurRad="38100" dist="38100" dir="2700000" algn="tl">
                    <a:srgbClr val="000000">
                      <a:alpha val="43137"/>
                    </a:srgbClr>
                  </a:outerShdw>
                </a:effectLst>
                <a:latin typeface="標楷體" panose="03000509000000000000" pitchFamily="65" charset="-120"/>
              </a:rPr>
              <a:t>未有明文規定</a:t>
            </a:r>
            <a:r>
              <a:rPr lang="en-US" altLang="zh-TW" dirty="0">
                <a:latin typeface="標楷體" panose="03000509000000000000" pitchFamily="65" charset="-120"/>
              </a:rPr>
              <a:t>……</a:t>
            </a:r>
            <a:r>
              <a:rPr lang="zh-TW" altLang="en-US" dirty="0">
                <a:latin typeface="標楷體" panose="03000509000000000000" pitchFamily="65" charset="-120"/>
              </a:rPr>
              <a:t>。</a:t>
            </a:r>
            <a:r>
              <a:rPr lang="en-US" altLang="zh-TW" dirty="0">
                <a:latin typeface="標楷體" panose="03000509000000000000" pitchFamily="65" charset="-120"/>
              </a:rPr>
              <a:t>……</a:t>
            </a:r>
            <a:r>
              <a:rPr lang="zh-TW" altLang="en-US" dirty="0">
                <a:latin typeface="標楷體" panose="03000509000000000000" pitchFamily="65" charset="-120"/>
              </a:rPr>
              <a:t>回復</a:t>
            </a:r>
            <a:r>
              <a:rPr lang="zh-TW" altLang="en-US" b="1" u="sng" dirty="0">
                <a:effectLst>
                  <a:outerShdw blurRad="38100" dist="38100" dir="2700000" algn="tl">
                    <a:srgbClr val="000000">
                      <a:alpha val="43137"/>
                    </a:srgbClr>
                  </a:outerShdw>
                </a:effectLst>
                <a:latin typeface="標楷體" panose="03000509000000000000" pitchFamily="65" charset="-120"/>
              </a:rPr>
              <a:t>戶警分立</a:t>
            </a:r>
            <a:r>
              <a:rPr lang="zh-TW" altLang="en-US" dirty="0">
                <a:latin typeface="標楷體" panose="03000509000000000000" pitchFamily="65" charset="-120"/>
              </a:rPr>
              <a:t>制度</a:t>
            </a:r>
            <a:r>
              <a:rPr lang="en-US" altLang="zh-TW" dirty="0">
                <a:latin typeface="標楷體" panose="03000509000000000000" pitchFamily="65" charset="-120"/>
              </a:rPr>
              <a:t>……</a:t>
            </a:r>
            <a:r>
              <a:rPr lang="zh-TW" altLang="en-US" dirty="0">
                <a:latin typeface="標楷體" panose="03000509000000000000" pitchFamily="65" charset="-120"/>
              </a:rPr>
              <a:t>，行政院</a:t>
            </a:r>
            <a:r>
              <a:rPr lang="en-US" altLang="zh-TW" dirty="0">
                <a:latin typeface="標楷體" panose="03000509000000000000" pitchFamily="65" charset="-120"/>
              </a:rPr>
              <a:t>……</a:t>
            </a:r>
            <a:r>
              <a:rPr lang="zh-TW" altLang="en-US" dirty="0">
                <a:latin typeface="標楷體" panose="03000509000000000000" pitchFamily="65" charset="-120"/>
              </a:rPr>
              <a:t>亦否認</a:t>
            </a:r>
            <a:r>
              <a:rPr lang="en-US" altLang="zh-TW" dirty="0">
                <a:latin typeface="標楷體" panose="03000509000000000000" pitchFamily="65" charset="-120"/>
              </a:rPr>
              <a:t>……</a:t>
            </a:r>
            <a:r>
              <a:rPr lang="zh-TW" altLang="en-US" dirty="0">
                <a:latin typeface="標楷體" panose="03000509000000000000" pitchFamily="65" charset="-120"/>
              </a:rPr>
              <a:t>目的在防範犯罪，故</a:t>
            </a:r>
            <a:r>
              <a:rPr lang="zh-TW" altLang="en-US" b="1" u="sng" dirty="0">
                <a:effectLst>
                  <a:outerShdw blurRad="38100" dist="38100" dir="2700000" algn="tl">
                    <a:srgbClr val="000000">
                      <a:alpha val="43137"/>
                    </a:srgbClr>
                  </a:outerShdw>
                </a:effectLst>
                <a:latin typeface="標楷體" panose="03000509000000000000" pitchFamily="65" charset="-120"/>
              </a:rPr>
              <a:t>防範犯罪</a:t>
            </a:r>
            <a:r>
              <a:rPr lang="zh-TW" altLang="en-US" dirty="0">
                <a:latin typeface="標楷體" panose="03000509000000000000" pitchFamily="65" charset="-120"/>
              </a:rPr>
              <a:t>不足以為系爭法律規定之立法目的。</a:t>
            </a:r>
            <a:r>
              <a:rPr lang="en-US" altLang="zh-TW" dirty="0">
                <a:latin typeface="標楷體" panose="03000509000000000000" pitchFamily="65" charset="-120"/>
              </a:rPr>
              <a:t>……</a:t>
            </a:r>
            <a:r>
              <a:rPr lang="zh-TW" altLang="en-US" dirty="0">
                <a:latin typeface="標楷體" panose="03000509000000000000" pitchFamily="65" charset="-120"/>
              </a:rPr>
              <a:t>加強新版國民身分證之</a:t>
            </a:r>
            <a:r>
              <a:rPr lang="zh-TW" altLang="en-US" b="1" u="sng" dirty="0">
                <a:effectLst>
                  <a:outerShdw blurRad="38100" dist="38100" dir="2700000" algn="tl">
                    <a:srgbClr val="000000">
                      <a:alpha val="43137"/>
                    </a:srgbClr>
                  </a:outerShdw>
                </a:effectLst>
                <a:latin typeface="標楷體" panose="03000509000000000000" pitchFamily="65" charset="-120"/>
              </a:rPr>
              <a:t>防偽</a:t>
            </a:r>
            <a:r>
              <a:rPr lang="zh-TW" altLang="en-US" dirty="0">
                <a:latin typeface="標楷體" panose="03000509000000000000" pitchFamily="65" charset="-120"/>
              </a:rPr>
              <a:t>功能、</a:t>
            </a:r>
            <a:r>
              <a:rPr lang="zh-TW" altLang="en-US" b="1" u="sng" dirty="0">
                <a:effectLst>
                  <a:outerShdw blurRad="38100" dist="38100" dir="2700000" algn="tl">
                    <a:srgbClr val="000000">
                      <a:alpha val="43137"/>
                    </a:srgbClr>
                  </a:outerShdw>
                </a:effectLst>
                <a:latin typeface="標楷體" panose="03000509000000000000" pitchFamily="65" charset="-120"/>
              </a:rPr>
              <a:t>防止冒領及冒用</a:t>
            </a:r>
            <a:r>
              <a:rPr lang="zh-TW" altLang="en-US" dirty="0">
                <a:latin typeface="標楷體" panose="03000509000000000000" pitchFamily="65" charset="-120"/>
              </a:rPr>
              <a:t>國民身分證及</a:t>
            </a:r>
            <a:r>
              <a:rPr lang="zh-TW" altLang="en-US" b="1" u="sng" dirty="0">
                <a:effectLst>
                  <a:outerShdw blurRad="38100" dist="38100" dir="2700000" algn="tl">
                    <a:srgbClr val="000000">
                      <a:alpha val="43137"/>
                    </a:srgbClr>
                  </a:outerShdw>
                </a:effectLst>
                <a:latin typeface="標楷體" panose="03000509000000000000" pitchFamily="65" charset="-120"/>
              </a:rPr>
              <a:t>辨識迷途失智者、路倒病人、精神病患與無名屍體之身分</a:t>
            </a:r>
            <a:r>
              <a:rPr lang="zh-TW" altLang="en-US" dirty="0">
                <a:latin typeface="標楷體" panose="03000509000000000000" pitchFamily="65" charset="-120"/>
              </a:rPr>
              <a:t>等，固不失為合憲之重要公益目的，惟</a:t>
            </a:r>
            <a:r>
              <a:rPr lang="en-US" altLang="zh-TW" dirty="0">
                <a:latin typeface="標楷體" panose="03000509000000000000" pitchFamily="65" charset="-120"/>
              </a:rPr>
              <a:t>……</a:t>
            </a:r>
            <a:r>
              <a:rPr lang="zh-TW" altLang="en-US" b="1" u="sng" dirty="0">
                <a:effectLst>
                  <a:outerShdw blurRad="38100" dist="38100" dir="2700000" algn="tl">
                    <a:srgbClr val="000000">
                      <a:alpha val="43137"/>
                    </a:srgbClr>
                  </a:outerShdw>
                </a:effectLst>
                <a:latin typeface="標楷體" panose="03000509000000000000" pitchFamily="65" charset="-120"/>
              </a:rPr>
              <a:t>手段</a:t>
            </a:r>
            <a:r>
              <a:rPr lang="zh-TW" altLang="en-US" dirty="0">
                <a:latin typeface="標楷體" panose="03000509000000000000" pitchFamily="65" charset="-120"/>
              </a:rPr>
              <a:t>，仍不符合憲法第二十三條</a:t>
            </a:r>
            <a:r>
              <a:rPr lang="en-US" altLang="zh-TW" dirty="0">
                <a:latin typeface="標楷體" panose="03000509000000000000" pitchFamily="65" charset="-120"/>
              </a:rPr>
              <a:t>……</a:t>
            </a:r>
            <a:r>
              <a:rPr lang="zh-TW" altLang="en-US" dirty="0">
                <a:latin typeface="標楷體" panose="03000509000000000000" pitchFamily="65" charset="-120"/>
              </a:rPr>
              <a:t>。</a:t>
            </a:r>
            <a:endParaRPr lang="en-US" altLang="zh-TW" dirty="0">
              <a:latin typeface="標楷體" panose="03000509000000000000" pitchFamily="65" charset="-120"/>
            </a:endParaRPr>
          </a:p>
          <a:p>
            <a:pPr lvl="2" fontAlgn="t">
              <a:lnSpc>
                <a:spcPct val="100000"/>
              </a:lnSpc>
            </a:pPr>
            <a:endParaRPr lang="zh-TW" altLang="en-US" sz="2100" dirty="0">
              <a:solidFill>
                <a:srgbClr val="000000"/>
              </a:solidFill>
              <a:latin typeface="Times New Roman"/>
              <a:cs typeface="Times New Roman"/>
            </a:endParaRPr>
          </a:p>
          <a:p>
            <a:pPr lvl="2" fontAlgn="t">
              <a:lnSpc>
                <a:spcPct val="100000"/>
              </a:lnSpc>
            </a:pPr>
            <a:endParaRPr lang="zh-Hant" altLang="en-US" sz="1900" dirty="0">
              <a:solidFill>
                <a:srgbClr val="000000"/>
              </a:solidFill>
              <a:latin typeface="Times New Roman"/>
              <a:cs typeface="Times New Roman"/>
            </a:endParaRPr>
          </a:p>
          <a:p>
            <a:pPr lvl="1">
              <a:lnSpc>
                <a:spcPct val="100000"/>
              </a:lnSpc>
            </a:pPr>
            <a:endParaRPr kumimoji="1" lang="en-US" altLang="zh-TW" sz="1900" dirty="0" smtClean="0">
              <a:solidFill>
                <a:srgbClr val="000000"/>
              </a:solidFill>
              <a:latin typeface="Times New Roman"/>
              <a:cs typeface="Times New Roman"/>
            </a:endParaRPr>
          </a:p>
        </p:txBody>
      </p:sp>
    </p:spTree>
    <p:extLst>
      <p:ext uri="{BB962C8B-B14F-4D97-AF65-F5344CB8AC3E}">
        <p14:creationId xmlns:p14="http://schemas.microsoft.com/office/powerpoint/2010/main" val="28738806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lnSpcReduction="10000"/>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603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解釋</a:t>
            </a:r>
            <a:r>
              <a:rPr kumimoji="1" lang="zh-TW" altLang="en-US" b="1" dirty="0" smtClean="0">
                <a:solidFill>
                  <a:srgbClr val="000000"/>
                </a:solidFill>
                <a:effectLst>
                  <a:outerShdw blurRad="38100" dist="38100" dir="2700000" algn="tl">
                    <a:srgbClr val="000000">
                      <a:alpha val="43137"/>
                    </a:srgbClr>
                  </a:outerShdw>
                </a:effectLst>
              </a:rPr>
              <a:t> </a:t>
            </a:r>
            <a:r>
              <a:rPr lang="en-US" altLang="zh-TW" b="1" dirty="0" smtClean="0">
                <a:effectLst>
                  <a:outerShdw blurRad="38100" dist="38100" dir="2700000" algn="tl">
                    <a:srgbClr val="000000">
                      <a:alpha val="43137"/>
                    </a:srgbClr>
                  </a:outerShdw>
                </a:effectLst>
                <a:latin typeface="Times New Roman"/>
                <a:cs typeface="Times New Roman"/>
              </a:rPr>
              <a:t>(</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指紋案</a:t>
            </a:r>
            <a:r>
              <a:rPr lang="en-US" altLang="zh-TW" b="1" dirty="0" smtClean="0">
                <a:effectLst>
                  <a:outerShdw blurRad="38100" dist="38100" dir="2700000" algn="tl">
                    <a:srgbClr val="000000">
                      <a:alpha val="43137"/>
                    </a:srgbClr>
                  </a:outerShdw>
                </a:effectLst>
                <a:latin typeface="Times New Roman"/>
                <a:cs typeface="Times New Roman"/>
              </a:rPr>
              <a:t>)</a:t>
            </a:r>
            <a:endParaRPr kumimoji="1" lang="en-US" altLang="zh-TW"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endParaRPr>
          </a:p>
          <a:p>
            <a:pPr lvl="1">
              <a:lnSpc>
                <a:spcPct val="100000"/>
              </a:lnSpc>
              <a:buFont typeface="Wingdings" panose="05000000000000000000" pitchFamily="2" charset="2"/>
              <a:buChar char="l"/>
            </a:pPr>
            <a:r>
              <a:rPr lang="zh-TW" altLang="en-US" dirty="0" smtClean="0"/>
              <a:t>解釋理由書</a:t>
            </a:r>
            <a:endParaRPr lang="en-US" altLang="zh-TW" dirty="0" smtClean="0"/>
          </a:p>
          <a:p>
            <a:pPr lvl="2" algn="just">
              <a:lnSpc>
                <a:spcPct val="100000"/>
              </a:lnSpc>
              <a:buFont typeface="Wingdings" panose="05000000000000000000" pitchFamily="2" charset="2"/>
              <a:buChar char="p"/>
            </a:pPr>
            <a:r>
              <a:rPr lang="zh-TW" altLang="en-US" dirty="0" smtClean="0">
                <a:latin typeface="標楷體" panose="03000509000000000000" pitchFamily="65" charset="-120"/>
              </a:rPr>
              <a:t>蓋就</a:t>
            </a:r>
            <a:r>
              <a:rPr lang="en-US" altLang="zh-TW" dirty="0">
                <a:latin typeface="標楷體" panose="03000509000000000000" pitchFamily="65" charset="-120"/>
              </a:rPr>
              <a:t>『</a:t>
            </a:r>
            <a:r>
              <a:rPr lang="zh-TW" altLang="en-US" dirty="0">
                <a:latin typeface="標楷體" panose="03000509000000000000" pitchFamily="65" charset="-120"/>
              </a:rPr>
              <a:t>加強國民身分證之</a:t>
            </a:r>
            <a:r>
              <a:rPr lang="zh-TW" altLang="en-US" b="1" u="sng" dirty="0">
                <a:effectLst>
                  <a:outerShdw blurRad="38100" dist="38100" dir="2700000" algn="tl">
                    <a:srgbClr val="000000">
                      <a:alpha val="43137"/>
                    </a:srgbClr>
                  </a:outerShdw>
                </a:effectLst>
                <a:latin typeface="標楷體" panose="03000509000000000000" pitchFamily="65" charset="-120"/>
              </a:rPr>
              <a:t>防偽</a:t>
            </a:r>
            <a:r>
              <a:rPr lang="en-US" altLang="zh-TW" dirty="0">
                <a:latin typeface="標楷體" panose="03000509000000000000" pitchFamily="65" charset="-120"/>
              </a:rPr>
              <a:t>』</a:t>
            </a:r>
            <a:r>
              <a:rPr lang="zh-TW" altLang="en-US" dirty="0">
                <a:latin typeface="標楷體" panose="03000509000000000000" pitchFamily="65" charset="-120"/>
              </a:rPr>
              <a:t>及</a:t>
            </a:r>
            <a:r>
              <a:rPr lang="en-US" altLang="zh-TW" dirty="0">
                <a:latin typeface="標楷體" panose="03000509000000000000" pitchFamily="65" charset="-120"/>
              </a:rPr>
              <a:t>『</a:t>
            </a:r>
            <a:r>
              <a:rPr lang="zh-TW" altLang="en-US" b="1" u="sng" dirty="0">
                <a:effectLst>
                  <a:outerShdw blurRad="38100" dist="38100" dir="2700000" algn="tl">
                    <a:srgbClr val="000000">
                      <a:alpha val="43137"/>
                    </a:srgbClr>
                  </a:outerShdw>
                </a:effectLst>
                <a:latin typeface="標楷體" panose="03000509000000000000" pitchFamily="65" charset="-120"/>
              </a:rPr>
              <a:t>防止冒用</a:t>
            </a:r>
            <a:r>
              <a:rPr lang="zh-TW" altLang="en-US" dirty="0">
                <a:latin typeface="標楷體" panose="03000509000000000000" pitchFamily="65" charset="-120"/>
              </a:rPr>
              <a:t>國民身分證</a:t>
            </a:r>
            <a:r>
              <a:rPr lang="en-US" altLang="zh-TW" dirty="0">
                <a:latin typeface="標楷體" panose="03000509000000000000" pitchFamily="65" charset="-120"/>
              </a:rPr>
              <a:t>』</a:t>
            </a:r>
            <a:r>
              <a:rPr lang="zh-TW" altLang="en-US" dirty="0">
                <a:latin typeface="標楷體" panose="03000509000000000000" pitchFamily="65" charset="-120"/>
              </a:rPr>
              <a:t>之目的而言，</a:t>
            </a:r>
            <a:r>
              <a:rPr lang="en-US" altLang="zh-TW" dirty="0">
                <a:latin typeface="標楷體" panose="03000509000000000000" pitchFamily="65" charset="-120"/>
              </a:rPr>
              <a:t>……</a:t>
            </a:r>
            <a:r>
              <a:rPr lang="zh-TW" altLang="en-US" dirty="0">
                <a:latin typeface="標楷體" panose="03000509000000000000" pitchFamily="65" charset="-120"/>
              </a:rPr>
              <a:t>尚須有普遍之辨識設備或其他配套措施</a:t>
            </a:r>
            <a:r>
              <a:rPr lang="en-US" altLang="zh-TW" dirty="0">
                <a:latin typeface="標楷體" panose="03000509000000000000" pitchFamily="65" charset="-120"/>
              </a:rPr>
              <a:t>……</a:t>
            </a:r>
            <a:r>
              <a:rPr lang="zh-TW" altLang="en-US" dirty="0" smtClean="0">
                <a:latin typeface="標楷體" panose="03000509000000000000" pitchFamily="65" charset="-120"/>
              </a:rPr>
              <a:t>。次就</a:t>
            </a:r>
            <a:r>
              <a:rPr lang="en-US" altLang="zh-TW" dirty="0">
                <a:latin typeface="標楷體" panose="03000509000000000000" pitchFamily="65" charset="-120"/>
              </a:rPr>
              <a:t>『</a:t>
            </a:r>
            <a:r>
              <a:rPr lang="zh-TW" altLang="en-US" b="1" u="sng" dirty="0">
                <a:effectLst>
                  <a:outerShdw blurRad="38100" dist="38100" dir="2700000" algn="tl">
                    <a:srgbClr val="000000">
                      <a:alpha val="43137"/>
                    </a:srgbClr>
                  </a:outerShdw>
                </a:effectLst>
                <a:latin typeface="標楷體" panose="03000509000000000000" pitchFamily="65" charset="-120"/>
              </a:rPr>
              <a:t>防止冒領</a:t>
            </a:r>
            <a:r>
              <a:rPr lang="zh-TW" altLang="en-US" dirty="0">
                <a:latin typeface="標楷體" panose="03000509000000000000" pitchFamily="65" charset="-120"/>
              </a:rPr>
              <a:t>國民身分證</a:t>
            </a:r>
            <a:r>
              <a:rPr lang="en-US" altLang="zh-TW" dirty="0">
                <a:latin typeface="標楷體" panose="03000509000000000000" pitchFamily="65" charset="-120"/>
              </a:rPr>
              <a:t>』</a:t>
            </a:r>
            <a:r>
              <a:rPr lang="zh-TW" altLang="en-US" dirty="0">
                <a:latin typeface="標楷體" panose="03000509000000000000" pitchFamily="65" charset="-120"/>
              </a:rPr>
              <a:t>之目的言，主管機關未曾提出冒領身分證之確切統計數據，</a:t>
            </a:r>
            <a:r>
              <a:rPr lang="en-US" altLang="zh-TW" dirty="0">
                <a:latin typeface="標楷體" panose="03000509000000000000" pitchFamily="65" charset="-120"/>
              </a:rPr>
              <a:t>……</a:t>
            </a:r>
            <a:r>
              <a:rPr lang="zh-TW" altLang="en-US" dirty="0">
                <a:latin typeface="標楷體" panose="03000509000000000000" pitchFamily="65" charset="-120"/>
              </a:rPr>
              <a:t>以現有指紋資料以外之資訊，既能正確辨識人民之身分，指紋資料之蒐集與</a:t>
            </a:r>
            <a:r>
              <a:rPr lang="en-US" altLang="zh-TW" dirty="0">
                <a:latin typeface="標楷體" panose="03000509000000000000" pitchFamily="65" charset="-120"/>
              </a:rPr>
              <a:t>『</a:t>
            </a:r>
            <a:r>
              <a:rPr lang="zh-TW" altLang="en-US" dirty="0">
                <a:latin typeface="標楷體" panose="03000509000000000000" pitchFamily="65" charset="-120"/>
              </a:rPr>
              <a:t>防止冒領國民身分證</a:t>
            </a:r>
            <a:r>
              <a:rPr lang="en-US" altLang="zh-TW" dirty="0">
                <a:latin typeface="標楷體" panose="03000509000000000000" pitchFamily="65" charset="-120"/>
              </a:rPr>
              <a:t>』</a:t>
            </a:r>
            <a:r>
              <a:rPr lang="zh-TW" altLang="en-US" dirty="0">
                <a:latin typeface="標楷體" panose="03000509000000000000" pitchFamily="65" charset="-120"/>
              </a:rPr>
              <a:t>之目的間，並</a:t>
            </a:r>
            <a:r>
              <a:rPr lang="zh-TW" altLang="en-US" b="1" u="sng" dirty="0">
                <a:effectLst>
                  <a:outerShdw blurRad="38100" dist="38100" dir="2700000" algn="tl">
                    <a:srgbClr val="000000">
                      <a:alpha val="43137"/>
                    </a:srgbClr>
                  </a:outerShdw>
                </a:effectLst>
                <a:latin typeface="標楷體" panose="03000509000000000000" pitchFamily="65" charset="-120"/>
              </a:rPr>
              <a:t>無密切關聯性</a:t>
            </a:r>
            <a:r>
              <a:rPr lang="zh-TW" altLang="en-US" dirty="0" smtClean="0">
                <a:latin typeface="標楷體" panose="03000509000000000000" pitchFamily="65" charset="-120"/>
              </a:rPr>
              <a:t>。末就有關</a:t>
            </a:r>
            <a:r>
              <a:rPr lang="en-US" altLang="zh-TW" dirty="0">
                <a:latin typeface="標楷體" panose="03000509000000000000" pitchFamily="65" charset="-120"/>
              </a:rPr>
              <a:t>『</a:t>
            </a:r>
            <a:r>
              <a:rPr lang="zh-TW" altLang="en-US" b="1" u="sng" dirty="0">
                <a:effectLst>
                  <a:outerShdw blurRad="38100" dist="38100" dir="2700000" algn="tl">
                    <a:srgbClr val="000000">
                      <a:alpha val="43137"/>
                    </a:srgbClr>
                  </a:outerShdw>
                </a:effectLst>
                <a:latin typeface="標楷體" panose="03000509000000000000" pitchFamily="65" charset="-120"/>
              </a:rPr>
              <a:t>迷途失智者、路倒病人、精神病患與無名屍體之辨認</a:t>
            </a:r>
            <a:r>
              <a:rPr lang="en-US" altLang="zh-TW" dirty="0">
                <a:latin typeface="標楷體" panose="03000509000000000000" pitchFamily="65" charset="-120"/>
              </a:rPr>
              <a:t>』</a:t>
            </a:r>
            <a:r>
              <a:rPr lang="zh-TW" altLang="en-US" dirty="0">
                <a:latin typeface="標楷體" panose="03000509000000000000" pitchFamily="65" charset="-120"/>
              </a:rPr>
              <a:t>之目的而言，</a:t>
            </a:r>
            <a:r>
              <a:rPr lang="en-US" altLang="zh-TW" dirty="0">
                <a:latin typeface="標楷體" panose="03000509000000000000" pitchFamily="65" charset="-120"/>
              </a:rPr>
              <a:t>……</a:t>
            </a:r>
            <a:r>
              <a:rPr lang="zh-TW" altLang="en-US" dirty="0">
                <a:latin typeface="標楷體" panose="03000509000000000000" pitchFamily="65" charset="-120"/>
              </a:rPr>
              <a:t>強制按捺並錄存指紋資料對其身分辨識並無助益，</a:t>
            </a:r>
            <a:r>
              <a:rPr lang="en-US" altLang="zh-TW" dirty="0">
                <a:latin typeface="標楷體" panose="03000509000000000000" pitchFamily="65" charset="-120"/>
              </a:rPr>
              <a:t>……</a:t>
            </a:r>
            <a:r>
              <a:rPr lang="zh-TW" altLang="en-US" dirty="0">
                <a:latin typeface="標楷體" panose="03000509000000000000" pitchFamily="65" charset="-120"/>
              </a:rPr>
              <a:t>縱為未來可能需要，並認此一手段有助前開目的之達成，然</a:t>
            </a:r>
            <a:r>
              <a:rPr lang="en-US" altLang="zh-TW" dirty="0">
                <a:latin typeface="標楷體" panose="03000509000000000000" pitchFamily="65" charset="-120"/>
              </a:rPr>
              <a:t>……</a:t>
            </a:r>
            <a:r>
              <a:rPr lang="zh-TW" altLang="en-US" dirty="0">
                <a:latin typeface="標楷體" panose="03000509000000000000" pitchFamily="65" charset="-120"/>
              </a:rPr>
              <a:t>使全民承擔授權不明確及資訊外洩所可能導致之風險，實屬損益失衡、手段過當</a:t>
            </a:r>
            <a:r>
              <a:rPr lang="en-US" altLang="zh-TW" dirty="0">
                <a:latin typeface="標楷體" panose="03000509000000000000" pitchFamily="65" charset="-120"/>
              </a:rPr>
              <a:t>……</a:t>
            </a:r>
            <a:r>
              <a:rPr lang="zh-TW" altLang="en-US" dirty="0">
                <a:latin typeface="標楷體" panose="03000509000000000000" pitchFamily="65" charset="-120"/>
              </a:rPr>
              <a:t>。</a:t>
            </a:r>
            <a:endParaRPr lang="en-US" altLang="zh-TW" dirty="0">
              <a:latin typeface="標楷體" panose="03000509000000000000" pitchFamily="65" charset="-120"/>
            </a:endParaRPr>
          </a:p>
          <a:p>
            <a:pPr lvl="2" fontAlgn="t">
              <a:lnSpc>
                <a:spcPct val="100000"/>
              </a:lnSpc>
            </a:pPr>
            <a:endParaRPr lang="zh-TW" altLang="en-US" sz="2100" dirty="0">
              <a:solidFill>
                <a:srgbClr val="000000"/>
              </a:solidFill>
              <a:latin typeface="Times New Roman"/>
              <a:cs typeface="Times New Roman"/>
            </a:endParaRPr>
          </a:p>
          <a:p>
            <a:pPr lvl="2" fontAlgn="t">
              <a:lnSpc>
                <a:spcPct val="100000"/>
              </a:lnSpc>
            </a:pPr>
            <a:endParaRPr lang="zh-Hant" altLang="en-US" sz="1900" dirty="0">
              <a:solidFill>
                <a:srgbClr val="000000"/>
              </a:solidFill>
              <a:latin typeface="Times New Roman"/>
              <a:cs typeface="Times New Roman"/>
            </a:endParaRPr>
          </a:p>
          <a:p>
            <a:pPr lvl="1">
              <a:lnSpc>
                <a:spcPct val="100000"/>
              </a:lnSpc>
            </a:pPr>
            <a:endParaRPr kumimoji="1" lang="en-US" altLang="zh-TW" sz="1900" dirty="0" smtClean="0">
              <a:solidFill>
                <a:srgbClr val="000000"/>
              </a:solidFill>
              <a:latin typeface="Times New Roman"/>
              <a:cs typeface="Times New Roman"/>
            </a:endParaRPr>
          </a:p>
        </p:txBody>
      </p:sp>
    </p:spTree>
    <p:extLst>
      <p:ext uri="{BB962C8B-B14F-4D97-AF65-F5344CB8AC3E}">
        <p14:creationId xmlns:p14="http://schemas.microsoft.com/office/powerpoint/2010/main" val="2052424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fontScale="85000" lnSpcReduction="20000"/>
          </a:bodyPr>
          <a:lstStyle/>
          <a:p>
            <a:pPr>
              <a:lnSpc>
                <a:spcPct val="110000"/>
              </a:lnSpc>
            </a:pPr>
            <a:r>
              <a:rPr kumimoji="1" lang="zh-TW" altLang="en-US" sz="2800"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sz="2800" b="1" dirty="0" smtClean="0">
                <a:solidFill>
                  <a:srgbClr val="000000"/>
                </a:solidFill>
                <a:effectLst>
                  <a:outerShdw blurRad="38100" dist="38100" dir="2700000" algn="tl">
                    <a:srgbClr val="000000">
                      <a:alpha val="43137"/>
                    </a:srgbClr>
                  </a:outerShdw>
                </a:effectLst>
                <a:latin typeface="Times New Roman"/>
                <a:cs typeface="Times New Roman"/>
              </a:rPr>
              <a:t>603 </a:t>
            </a:r>
            <a:r>
              <a:rPr kumimoji="1" lang="zh-TW" altLang="en-US" sz="2800" b="1" dirty="0" smtClean="0">
                <a:solidFill>
                  <a:srgbClr val="000000"/>
                </a:solidFill>
                <a:effectLst>
                  <a:outerShdw blurRad="38100" dist="38100" dir="2700000" algn="tl">
                    <a:srgbClr val="000000">
                      <a:alpha val="43137"/>
                    </a:srgbClr>
                  </a:outerShdw>
                </a:effectLst>
                <a:latin typeface="Times New Roman"/>
                <a:cs typeface="Times New Roman"/>
              </a:rPr>
              <a:t>號</a:t>
            </a:r>
            <a:r>
              <a:rPr kumimoji="1" lang="zh-TW" altLang="en-US" sz="2800"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解釋</a:t>
            </a:r>
            <a:r>
              <a:rPr kumimoji="1" lang="zh-TW" altLang="en-US" sz="2800" b="1" dirty="0" smtClean="0">
                <a:solidFill>
                  <a:srgbClr val="000000"/>
                </a:solidFill>
                <a:effectLst>
                  <a:outerShdw blurRad="38100" dist="38100" dir="2700000" algn="tl">
                    <a:srgbClr val="000000">
                      <a:alpha val="43137"/>
                    </a:srgbClr>
                  </a:outerShdw>
                </a:effectLst>
              </a:rPr>
              <a:t> </a:t>
            </a:r>
            <a:r>
              <a:rPr lang="en-US" altLang="zh-TW" sz="2800" b="1" dirty="0" smtClean="0">
                <a:effectLst>
                  <a:outerShdw blurRad="38100" dist="38100" dir="2700000" algn="tl">
                    <a:srgbClr val="000000">
                      <a:alpha val="43137"/>
                    </a:srgbClr>
                  </a:outerShdw>
                </a:effectLst>
                <a:latin typeface="Times New Roman"/>
                <a:cs typeface="Times New Roman"/>
              </a:rPr>
              <a:t>(</a:t>
            </a:r>
            <a:r>
              <a:rPr kumimoji="1" lang="zh-TW" altLang="en-US" sz="2800"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指紋案</a:t>
            </a:r>
            <a:r>
              <a:rPr lang="en-US" altLang="zh-TW" sz="2800" b="1" dirty="0" smtClean="0">
                <a:effectLst>
                  <a:outerShdw blurRad="38100" dist="38100" dir="2700000" algn="tl">
                    <a:srgbClr val="000000">
                      <a:alpha val="43137"/>
                    </a:srgbClr>
                  </a:outerShdw>
                </a:effectLst>
                <a:latin typeface="Times New Roman"/>
                <a:cs typeface="Times New Roman"/>
              </a:rPr>
              <a:t>)</a:t>
            </a:r>
            <a:endParaRPr kumimoji="1" lang="en-US" altLang="zh-TW" sz="2800"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endParaRPr>
          </a:p>
          <a:p>
            <a:pPr lvl="1">
              <a:lnSpc>
                <a:spcPct val="110000"/>
              </a:lnSpc>
              <a:buFont typeface="Wingdings" panose="05000000000000000000" pitchFamily="2" charset="2"/>
              <a:buChar char="l"/>
            </a:pPr>
            <a:r>
              <a:rPr lang="zh-TW" altLang="en-US" sz="2500" dirty="0" smtClean="0"/>
              <a:t>解釋理由書</a:t>
            </a:r>
            <a:endParaRPr lang="en-US" altLang="zh-TW" sz="2500" dirty="0"/>
          </a:p>
          <a:p>
            <a:pPr lvl="2" algn="just">
              <a:lnSpc>
                <a:spcPct val="110000"/>
              </a:lnSpc>
              <a:buFont typeface="Wingdings" panose="05000000000000000000" pitchFamily="2" charset="2"/>
              <a:buChar char="p"/>
            </a:pPr>
            <a:r>
              <a:rPr lang="zh-TW" altLang="en-US" sz="2000" b="1" u="sng" dirty="0" smtClean="0">
                <a:effectLst>
                  <a:outerShdw blurRad="38100" dist="38100" dir="2700000" algn="tl">
                    <a:srgbClr val="000000">
                      <a:alpha val="43137"/>
                    </a:srgbClr>
                  </a:outerShdw>
                </a:effectLst>
                <a:latin typeface="標楷體" panose="03000509000000000000" pitchFamily="65" charset="-120"/>
              </a:rPr>
              <a:t>戶</a:t>
            </a:r>
            <a:r>
              <a:rPr lang="zh-TW" altLang="en-US" sz="2000" b="1" u="sng" dirty="0">
                <a:effectLst>
                  <a:outerShdw blurRad="38100" dist="38100" dir="2700000" algn="tl">
                    <a:srgbClr val="000000">
                      <a:alpha val="43137"/>
                    </a:srgbClr>
                  </a:outerShdw>
                </a:effectLst>
                <a:latin typeface="標楷體" panose="03000509000000000000" pitchFamily="65" charset="-120"/>
              </a:rPr>
              <a:t>籍法第八條第二項、第三項</a:t>
            </a:r>
            <a:r>
              <a:rPr lang="en-US" altLang="zh-TW" sz="2000" dirty="0">
                <a:latin typeface="標楷體" panose="03000509000000000000" pitchFamily="65" charset="-120"/>
              </a:rPr>
              <a:t>……</a:t>
            </a:r>
            <a:r>
              <a:rPr lang="zh-TW" altLang="en-US" sz="2000" dirty="0">
                <a:latin typeface="標楷體" panose="03000509000000000000" pitchFamily="65" charset="-120"/>
              </a:rPr>
              <a:t>已侵害人民受憲法保障之資訊隱私權，而就達到加強新版國民身分證之防偽功能、防止冒領及冒用國民身分證及辨識迷途失智者、路倒病人、精神病患與無名屍體之身分等目的而言，</a:t>
            </a:r>
            <a:r>
              <a:rPr lang="zh-TW" altLang="en-US" sz="2000" b="1" u="sng" dirty="0">
                <a:effectLst>
                  <a:outerShdw blurRad="38100" dist="38100" dir="2700000" algn="tl">
                    <a:srgbClr val="000000">
                      <a:alpha val="43137"/>
                    </a:srgbClr>
                  </a:outerShdw>
                </a:effectLst>
                <a:latin typeface="標楷體" panose="03000509000000000000" pitchFamily="65" charset="-120"/>
              </a:rPr>
              <a:t>難認符合比例原則</a:t>
            </a:r>
            <a:r>
              <a:rPr lang="zh-TW" altLang="en-US" sz="2000" dirty="0">
                <a:latin typeface="標楷體" panose="03000509000000000000" pitchFamily="65" charset="-120"/>
              </a:rPr>
              <a:t>之要求，</a:t>
            </a:r>
            <a:r>
              <a:rPr lang="en-US" altLang="zh-TW" sz="2000" dirty="0">
                <a:latin typeface="標楷體" panose="03000509000000000000" pitchFamily="65" charset="-120"/>
              </a:rPr>
              <a:t> ……</a:t>
            </a:r>
            <a:r>
              <a:rPr lang="zh-TW" altLang="en-US" sz="2000" dirty="0">
                <a:latin typeface="標楷體" panose="03000509000000000000" pitchFamily="65" charset="-120"/>
              </a:rPr>
              <a:t>應</a:t>
            </a:r>
            <a:r>
              <a:rPr lang="zh-TW" altLang="en-US" sz="2000" b="1" u="sng" dirty="0">
                <a:effectLst>
                  <a:outerShdw blurRad="38100" dist="38100" dir="2700000" algn="tl">
                    <a:srgbClr val="000000">
                      <a:alpha val="43137"/>
                    </a:srgbClr>
                  </a:outerShdw>
                </a:effectLst>
                <a:latin typeface="標楷體" panose="03000509000000000000" pitchFamily="65" charset="-120"/>
              </a:rPr>
              <a:t>自本解釋公布之日起不再適用</a:t>
            </a:r>
            <a:r>
              <a:rPr lang="zh-TW" altLang="en-US" sz="2000" dirty="0">
                <a:latin typeface="標楷體" panose="03000509000000000000" pitchFamily="65" charset="-120"/>
              </a:rPr>
              <a:t>。</a:t>
            </a:r>
            <a:r>
              <a:rPr lang="en-US" altLang="zh-TW" sz="2000" dirty="0">
                <a:latin typeface="標楷體" panose="03000509000000000000" pitchFamily="65" charset="-120"/>
              </a:rPr>
              <a:t>…</a:t>
            </a:r>
            <a:r>
              <a:rPr lang="en-US" altLang="zh-TW" sz="2000" dirty="0" smtClean="0">
                <a:latin typeface="標楷體" panose="03000509000000000000" pitchFamily="65" charset="-120"/>
              </a:rPr>
              <a:t>…</a:t>
            </a:r>
            <a:r>
              <a:rPr lang="zh-TW" altLang="en-US" sz="2000" dirty="0" smtClean="0">
                <a:latin typeface="標楷體" panose="03000509000000000000" pitchFamily="65" charset="-120"/>
              </a:rPr>
              <a:t>國家基於</a:t>
            </a:r>
            <a:r>
              <a:rPr lang="zh-TW" altLang="en-US" sz="2000" dirty="0">
                <a:latin typeface="標楷體" panose="03000509000000000000" pitchFamily="65" charset="-120"/>
              </a:rPr>
              <a:t>特定重大公益之目的，而有</a:t>
            </a:r>
            <a:r>
              <a:rPr lang="zh-TW" altLang="en-US" sz="2000" b="1" u="sng" dirty="0">
                <a:effectLst>
                  <a:outerShdw blurRad="38100" dist="38100" dir="2700000" algn="tl">
                    <a:srgbClr val="000000">
                      <a:alpha val="43137"/>
                    </a:srgbClr>
                  </a:outerShdw>
                </a:effectLst>
                <a:latin typeface="標楷體" panose="03000509000000000000" pitchFamily="65" charset="-120"/>
              </a:rPr>
              <a:t>大規模蒐集、錄存人民指紋</a:t>
            </a:r>
            <a:r>
              <a:rPr lang="zh-TW" altLang="en-US" sz="2000" dirty="0">
                <a:latin typeface="標楷體" panose="03000509000000000000" pitchFamily="65" charset="-120"/>
              </a:rPr>
              <a:t>，並有</a:t>
            </a:r>
            <a:r>
              <a:rPr lang="zh-TW" altLang="en-US" sz="2000" b="1" u="sng" dirty="0">
                <a:effectLst>
                  <a:outerShdw blurRad="38100" dist="38100" dir="2700000" algn="tl">
                    <a:srgbClr val="000000">
                      <a:alpha val="43137"/>
                    </a:srgbClr>
                  </a:outerShdw>
                </a:effectLst>
                <a:latin typeface="標楷體" panose="03000509000000000000" pitchFamily="65" charset="-120"/>
              </a:rPr>
              <a:t>建立資料庫儲存</a:t>
            </a:r>
            <a:r>
              <a:rPr lang="zh-TW" altLang="en-US" sz="2000" dirty="0">
                <a:latin typeface="標楷體" panose="03000509000000000000" pitchFamily="65" charset="-120"/>
              </a:rPr>
              <a:t>之必要者，應以</a:t>
            </a:r>
            <a:r>
              <a:rPr lang="zh-TW" altLang="en-US" sz="2000" b="1" u="sng" dirty="0">
                <a:effectLst>
                  <a:outerShdw blurRad="38100" dist="38100" dir="2700000" algn="tl">
                    <a:srgbClr val="000000">
                      <a:alpha val="43137"/>
                    </a:srgbClr>
                  </a:outerShdw>
                </a:effectLst>
                <a:latin typeface="標楷體" panose="03000509000000000000" pitchFamily="65" charset="-120"/>
              </a:rPr>
              <a:t>法律明定</a:t>
            </a:r>
            <a:r>
              <a:rPr lang="zh-TW" altLang="en-US" sz="2000" dirty="0">
                <a:latin typeface="標楷體" panose="03000509000000000000" pitchFamily="65" charset="-120"/>
              </a:rPr>
              <a:t>其蒐集之目的，其蒐集之範圍與方式且應與</a:t>
            </a:r>
            <a:r>
              <a:rPr lang="zh-TW" altLang="en-US" sz="2000" b="1" u="sng" dirty="0">
                <a:effectLst>
                  <a:outerShdw blurRad="38100" dist="38100" dir="2700000" algn="tl">
                    <a:srgbClr val="000000">
                      <a:alpha val="43137"/>
                    </a:srgbClr>
                  </a:outerShdw>
                </a:effectLst>
                <a:latin typeface="標楷體" panose="03000509000000000000" pitchFamily="65" charset="-120"/>
              </a:rPr>
              <a:t>重大公益目的</a:t>
            </a:r>
            <a:r>
              <a:rPr lang="zh-TW" altLang="en-US" sz="2000" dirty="0">
                <a:latin typeface="標楷體" panose="03000509000000000000" pitchFamily="65" charset="-120"/>
              </a:rPr>
              <a:t>之達成，具有</a:t>
            </a:r>
            <a:r>
              <a:rPr lang="zh-TW" altLang="en-US" sz="2000" b="1" u="sng" dirty="0">
                <a:effectLst>
                  <a:outerShdw blurRad="38100" dist="38100" dir="2700000" algn="tl">
                    <a:srgbClr val="000000">
                      <a:alpha val="43137"/>
                    </a:srgbClr>
                  </a:outerShdw>
                </a:effectLst>
                <a:latin typeface="標楷體" panose="03000509000000000000" pitchFamily="65" charset="-120"/>
              </a:rPr>
              <a:t>密切之必要性與關聯性</a:t>
            </a:r>
            <a:r>
              <a:rPr lang="zh-TW" altLang="en-US" sz="2000" dirty="0">
                <a:latin typeface="標楷體" panose="03000509000000000000" pitchFamily="65" charset="-120"/>
              </a:rPr>
              <a:t>，並應明文</a:t>
            </a:r>
            <a:r>
              <a:rPr lang="zh-TW" altLang="en-US" sz="2000" b="1" u="sng" dirty="0">
                <a:effectLst>
                  <a:outerShdw blurRad="38100" dist="38100" dir="2700000" algn="tl">
                    <a:srgbClr val="000000">
                      <a:alpha val="43137"/>
                    </a:srgbClr>
                  </a:outerShdw>
                </a:effectLst>
                <a:latin typeface="標楷體" panose="03000509000000000000" pitchFamily="65" charset="-120"/>
              </a:rPr>
              <a:t>禁止法定目的外之使用</a:t>
            </a:r>
            <a:r>
              <a:rPr lang="zh-TW" altLang="en-US" sz="2000" dirty="0">
                <a:latin typeface="標楷體" panose="03000509000000000000" pitchFamily="65" charset="-120"/>
              </a:rPr>
              <a:t>。主管機關尤應配合當代科技發展，運用足以確保資訊正確及安全之方式為之，並對所蒐集之指紋檔案採取組織上與程序上必要之防護措施，以符憲法保障人民資訊隱私權之本旨</a:t>
            </a:r>
            <a:r>
              <a:rPr lang="zh-TW" altLang="en-US" sz="2000" dirty="0" smtClean="0">
                <a:latin typeface="標楷體" panose="03000509000000000000" pitchFamily="65" charset="-120"/>
              </a:rPr>
              <a:t>。</a:t>
            </a:r>
            <a:r>
              <a:rPr lang="en-US" altLang="zh-TW" sz="2000" dirty="0" smtClean="0">
                <a:latin typeface="標楷體" panose="03000509000000000000" pitchFamily="65" charset="-120"/>
              </a:rPr>
              <a:t>…</a:t>
            </a:r>
            <a:r>
              <a:rPr lang="en-US" altLang="zh-TW" sz="2000" dirty="0">
                <a:latin typeface="標楷體" panose="03000509000000000000" pitchFamily="65" charset="-120"/>
              </a:rPr>
              <a:t>…</a:t>
            </a:r>
            <a:r>
              <a:rPr lang="zh-TW" altLang="en-US" sz="2000" dirty="0">
                <a:latin typeface="標楷體" panose="03000509000000000000" pitchFamily="65" charset="-120"/>
              </a:rPr>
              <a:t>」</a:t>
            </a:r>
            <a:endParaRPr lang="en-US" altLang="zh-TW" sz="2000" dirty="0">
              <a:latin typeface="標楷體" panose="03000509000000000000" pitchFamily="65" charset="-120"/>
            </a:endParaRPr>
          </a:p>
          <a:p>
            <a:pPr lvl="2" algn="just" fontAlgn="t"/>
            <a:endParaRPr lang="zh-TW" altLang="en-US" sz="1900" dirty="0">
              <a:solidFill>
                <a:srgbClr val="000000"/>
              </a:solidFill>
              <a:latin typeface="Times New Roman"/>
              <a:cs typeface="Times New Roman"/>
            </a:endParaRPr>
          </a:p>
          <a:p>
            <a:pPr lvl="2" fontAlgn="t"/>
            <a:endParaRPr lang="zh-Hant" altLang="en-US" sz="1900" dirty="0">
              <a:solidFill>
                <a:srgbClr val="000000"/>
              </a:solidFill>
              <a:latin typeface="Times New Roman"/>
              <a:cs typeface="Times New Roman"/>
            </a:endParaRPr>
          </a:p>
          <a:p>
            <a:pPr lvl="1"/>
            <a:endParaRPr kumimoji="1" lang="en-US" altLang="zh-TW" sz="1900" dirty="0" smtClean="0">
              <a:solidFill>
                <a:srgbClr val="000000"/>
              </a:solidFill>
              <a:latin typeface="Times New Roman"/>
              <a:cs typeface="Times New Roman"/>
            </a:endParaRPr>
          </a:p>
        </p:txBody>
      </p:sp>
    </p:spTree>
    <p:extLst>
      <p:ext uri="{BB962C8B-B14F-4D97-AF65-F5344CB8AC3E}">
        <p14:creationId xmlns:p14="http://schemas.microsoft.com/office/powerpoint/2010/main" val="16206143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603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解釋</a:t>
            </a:r>
            <a:r>
              <a:rPr kumimoji="1" lang="zh-TW" altLang="en-US" b="1" dirty="0" smtClean="0">
                <a:solidFill>
                  <a:srgbClr val="000000"/>
                </a:solidFill>
                <a:effectLst>
                  <a:outerShdw blurRad="38100" dist="38100" dir="2700000" algn="tl">
                    <a:srgbClr val="000000">
                      <a:alpha val="43137"/>
                    </a:srgbClr>
                  </a:outerShdw>
                </a:effectLst>
              </a:rPr>
              <a:t> </a:t>
            </a:r>
            <a:r>
              <a:rPr lang="en-US" altLang="zh-TW" b="1" dirty="0" smtClean="0">
                <a:effectLst>
                  <a:outerShdw blurRad="38100" dist="38100" dir="2700000" algn="tl">
                    <a:srgbClr val="000000">
                      <a:alpha val="43137"/>
                    </a:srgbClr>
                  </a:outerShdw>
                </a:effectLst>
                <a:latin typeface="Times New Roman"/>
                <a:cs typeface="Times New Roman"/>
              </a:rPr>
              <a:t>(</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指紋案</a:t>
            </a:r>
            <a:r>
              <a:rPr lang="en-US" altLang="zh-TW" b="1" dirty="0" smtClean="0">
                <a:effectLst>
                  <a:outerShdw blurRad="38100" dist="38100" dir="2700000" algn="tl">
                    <a:srgbClr val="000000">
                      <a:alpha val="43137"/>
                    </a:srgbClr>
                  </a:outerShdw>
                </a:effectLst>
                <a:latin typeface="Times New Roman"/>
                <a:cs typeface="Times New Roman"/>
              </a:rPr>
              <a:t>)</a:t>
            </a:r>
            <a:endParaRPr kumimoji="1" lang="en-US" altLang="zh-TW"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endParaRPr>
          </a:p>
          <a:p>
            <a:pPr lvl="1" algn="just">
              <a:lnSpc>
                <a:spcPct val="100000"/>
              </a:lnSpc>
              <a:buFont typeface="Wingdings" panose="05000000000000000000" pitchFamily="2" charset="2"/>
              <a:buChar char="l"/>
            </a:pPr>
            <a:r>
              <a:rPr lang="zh-TW" altLang="en-US" dirty="0" smtClean="0">
                <a:latin typeface="標楷體" panose="03000509000000000000" pitchFamily="65" charset="-120"/>
              </a:rPr>
              <a:t>協同意見書 </a:t>
            </a:r>
            <a:r>
              <a:rPr lang="en-US" altLang="zh-TW" dirty="0" smtClean="0">
                <a:latin typeface="Times New Roman"/>
                <a:cs typeface="Times New Roman"/>
              </a:rPr>
              <a:t>(</a:t>
            </a:r>
            <a:r>
              <a:rPr lang="zh-TW" altLang="en-US" dirty="0" smtClean="0">
                <a:latin typeface="標楷體" panose="03000509000000000000" pitchFamily="65" charset="-120"/>
              </a:rPr>
              <a:t>許宗力、曾有田大法官</a:t>
            </a:r>
            <a:r>
              <a:rPr lang="en-US" altLang="zh-TW" dirty="0" smtClean="0">
                <a:latin typeface="Times New Roman"/>
                <a:cs typeface="Times New Roman"/>
              </a:rPr>
              <a:t>)</a:t>
            </a:r>
            <a:endParaRPr lang="en-US" altLang="zh-TW" dirty="0">
              <a:latin typeface="標楷體" panose="03000509000000000000" pitchFamily="65" charset="-120"/>
            </a:endParaRPr>
          </a:p>
          <a:p>
            <a:pPr lvl="2" algn="just">
              <a:lnSpc>
                <a:spcPct val="100000"/>
              </a:lnSpc>
              <a:buFont typeface="Wingdings" panose="05000000000000000000" pitchFamily="2" charset="2"/>
              <a:buChar char="p"/>
            </a:pPr>
            <a:r>
              <a:rPr lang="en-US" altLang="zh-TW" b="1" dirty="0" smtClean="0">
                <a:effectLst>
                  <a:outerShdw blurRad="38100" dist="38100" dir="2700000" algn="tl">
                    <a:srgbClr val="000000">
                      <a:alpha val="43137"/>
                    </a:srgbClr>
                  </a:outerShdw>
                </a:effectLst>
                <a:latin typeface="Times New Roman"/>
                <a:cs typeface="Times New Roman"/>
              </a:rPr>
              <a:t>1</a:t>
            </a:r>
            <a:r>
              <a:rPr lang="en-US" altLang="zh-TW" b="1" dirty="0">
                <a:effectLst>
                  <a:outerShdw blurRad="38100" dist="38100" dir="2700000" algn="tl">
                    <a:srgbClr val="000000">
                      <a:alpha val="43137"/>
                    </a:srgbClr>
                  </a:outerShdw>
                </a:effectLst>
                <a:latin typeface="Times New Roman"/>
                <a:cs typeface="Times New Roman"/>
              </a:rPr>
              <a:t>. </a:t>
            </a:r>
            <a:r>
              <a:rPr lang="zh-TW" altLang="en-US" b="1" dirty="0">
                <a:effectLst>
                  <a:outerShdw blurRad="38100" dist="38100" dir="2700000" algn="tl">
                    <a:srgbClr val="000000">
                      <a:alpha val="43137"/>
                    </a:srgbClr>
                  </a:outerShdw>
                </a:effectLst>
                <a:latin typeface="Times New Roman"/>
                <a:cs typeface="Times New Roman"/>
              </a:rPr>
              <a:t>程序：本件聲請符合要件，應予受</a:t>
            </a:r>
            <a:r>
              <a:rPr lang="zh-TW" altLang="en-US" b="1" dirty="0" smtClean="0">
                <a:effectLst>
                  <a:outerShdw blurRad="38100" dist="38100" dir="2700000" algn="tl">
                    <a:srgbClr val="000000">
                      <a:alpha val="43137"/>
                    </a:srgbClr>
                  </a:outerShdw>
                </a:effectLst>
                <a:latin typeface="Times New Roman"/>
                <a:cs typeface="Times New Roman"/>
              </a:rPr>
              <a:t>理。</a:t>
            </a:r>
            <a:endParaRPr lang="en-US" altLang="zh-TW" b="1" dirty="0" smtClean="0">
              <a:effectLst>
                <a:outerShdw blurRad="38100" dist="38100" dir="2700000" algn="tl">
                  <a:srgbClr val="000000">
                    <a:alpha val="43137"/>
                  </a:srgbClr>
                </a:outerShdw>
              </a:effectLst>
              <a:latin typeface="Times New Roman"/>
              <a:cs typeface="Times New Roman"/>
            </a:endParaRPr>
          </a:p>
          <a:p>
            <a:pPr lvl="2" indent="41275" algn="just">
              <a:lnSpc>
                <a:spcPct val="100000"/>
              </a:lnSpc>
              <a:buFont typeface="Wingdings" panose="05000000000000000000" pitchFamily="2" charset="2"/>
              <a:buChar char="u"/>
            </a:pPr>
            <a:r>
              <a:rPr lang="en-US" altLang="zh-TW" sz="1500" dirty="0" smtClean="0">
                <a:latin typeface="Times New Roman"/>
                <a:cs typeface="Times New Roman"/>
              </a:rPr>
              <a:t>(1) </a:t>
            </a:r>
            <a:r>
              <a:rPr lang="zh-TW" altLang="en-US" sz="1500" dirty="0">
                <a:latin typeface="Times New Roman"/>
                <a:cs typeface="Times New Roman"/>
              </a:rPr>
              <a:t>三分之一以上立法</a:t>
            </a:r>
            <a:r>
              <a:rPr lang="zh-TW" altLang="en-US" sz="1500" dirty="0" smtClean="0">
                <a:latin typeface="Times New Roman"/>
                <a:cs typeface="Times New Roman"/>
              </a:rPr>
              <a:t>委員。</a:t>
            </a:r>
            <a:endParaRPr lang="en-US" altLang="zh-TW" sz="1500" dirty="0" smtClean="0">
              <a:latin typeface="Times New Roman"/>
              <a:cs typeface="Times New Roman"/>
            </a:endParaRPr>
          </a:p>
          <a:p>
            <a:pPr marL="1074738" lvl="2" indent="0" algn="just">
              <a:lnSpc>
                <a:spcPct val="100000"/>
              </a:lnSpc>
              <a:buNone/>
            </a:pPr>
            <a:r>
              <a:rPr lang="zh-TW" altLang="en-US" sz="1500" dirty="0" smtClean="0">
                <a:latin typeface="Times New Roman"/>
                <a:cs typeface="Times New Roman"/>
              </a:rPr>
              <a:t>◎「</a:t>
            </a:r>
            <a:r>
              <a:rPr lang="en-US" altLang="zh-TW" sz="1500" dirty="0" smtClean="0">
                <a:latin typeface="Times New Roman"/>
                <a:cs typeface="Times New Roman"/>
              </a:rPr>
              <a:t>……</a:t>
            </a:r>
            <a:r>
              <a:rPr lang="zh-TW" altLang="en-US" sz="1500" b="1" u="sng" dirty="0">
                <a:effectLst>
                  <a:outerShdw blurRad="38100" dist="38100" dir="2700000" algn="tl">
                    <a:srgbClr val="000000">
                      <a:alpha val="43137"/>
                    </a:srgbClr>
                  </a:outerShdw>
                </a:effectLst>
                <a:latin typeface="Times New Roman"/>
                <a:cs typeface="Times New Roman"/>
              </a:rPr>
              <a:t>司法院大法官審理案件法第五條第一項第三款</a:t>
            </a:r>
            <a:r>
              <a:rPr lang="en-US" altLang="zh-TW" sz="1500" dirty="0">
                <a:latin typeface="Times New Roman"/>
                <a:cs typeface="Times New Roman"/>
              </a:rPr>
              <a:t>……</a:t>
            </a:r>
            <a:r>
              <a:rPr lang="zh-TW" altLang="en-US" sz="1500" dirty="0">
                <a:latin typeface="Times New Roman"/>
                <a:cs typeface="Times New Roman"/>
              </a:rPr>
              <a:t>係基於</a:t>
            </a:r>
            <a:r>
              <a:rPr lang="zh-TW" altLang="en-US" sz="1500" b="1" u="sng" dirty="0">
                <a:effectLst>
                  <a:outerShdw blurRad="38100" dist="38100" dir="2700000" algn="tl">
                    <a:srgbClr val="000000">
                      <a:alpha val="43137"/>
                    </a:srgbClr>
                  </a:outerShdw>
                </a:effectLst>
                <a:latin typeface="Times New Roman"/>
                <a:cs typeface="Times New Roman"/>
              </a:rPr>
              <a:t>少數保護</a:t>
            </a:r>
            <a:r>
              <a:rPr lang="zh-TW" altLang="en-US" sz="1500" dirty="0">
                <a:latin typeface="Times New Roman"/>
                <a:cs typeface="Times New Roman"/>
              </a:rPr>
              <a:t>之精神，</a:t>
            </a:r>
            <a:r>
              <a:rPr lang="en-US" altLang="zh-TW" sz="1500" dirty="0">
                <a:latin typeface="Times New Roman"/>
                <a:cs typeface="Times New Roman"/>
              </a:rPr>
              <a:t>……</a:t>
            </a:r>
            <a:r>
              <a:rPr lang="zh-TW" altLang="en-US" sz="1500" dirty="0">
                <a:latin typeface="Times New Roman"/>
                <a:cs typeface="Times New Roman"/>
              </a:rPr>
              <a:t>與德國立法意旨不在少數保護，單純在於維護客觀憲政秩序有明顯差別。</a:t>
            </a:r>
            <a:r>
              <a:rPr lang="en-US" altLang="zh-TW" sz="1500" dirty="0">
                <a:latin typeface="Times New Roman"/>
                <a:cs typeface="Times New Roman"/>
              </a:rPr>
              <a:t>……</a:t>
            </a:r>
            <a:r>
              <a:rPr lang="zh-TW" altLang="en-US" sz="1500" dirty="0">
                <a:latin typeface="Times New Roman"/>
                <a:cs typeface="Times New Roman"/>
              </a:rPr>
              <a:t>聲請人原則上仍應以系爭法律案表決時</a:t>
            </a:r>
            <a:r>
              <a:rPr lang="zh-TW" altLang="en-US" sz="1500" b="1" u="sng" dirty="0">
                <a:effectLst>
                  <a:outerShdw blurRad="38100" dist="38100" dir="2700000" algn="tl">
                    <a:srgbClr val="000000">
                      <a:alpha val="43137"/>
                    </a:srgbClr>
                  </a:outerShdw>
                </a:effectLst>
                <a:latin typeface="Times New Roman"/>
                <a:cs typeface="Times New Roman"/>
              </a:rPr>
              <a:t>投反對票</a:t>
            </a:r>
            <a:r>
              <a:rPr lang="zh-TW" altLang="en-US" sz="1500" dirty="0">
                <a:latin typeface="Times New Roman"/>
                <a:cs typeface="Times New Roman"/>
              </a:rPr>
              <a:t>，或至少未投贊成票之立法委員為限。當初</a:t>
            </a:r>
            <a:r>
              <a:rPr lang="zh-TW" altLang="en-US" sz="1500" b="1" u="sng" dirty="0">
                <a:effectLst>
                  <a:outerShdw blurRad="38100" dist="38100" dir="2700000" algn="tl">
                    <a:srgbClr val="000000">
                      <a:alpha val="43137"/>
                    </a:srgbClr>
                  </a:outerShdw>
                </a:effectLst>
                <a:latin typeface="Times New Roman"/>
                <a:cs typeface="Times New Roman"/>
              </a:rPr>
              <a:t>投贊成票</a:t>
            </a:r>
            <a:r>
              <a:rPr lang="zh-TW" altLang="en-US" sz="1500" dirty="0">
                <a:latin typeface="Times New Roman"/>
                <a:cs typeface="Times New Roman"/>
              </a:rPr>
              <a:t>之多數立法委員如欲聲請釋憲，並非不許，</a:t>
            </a:r>
            <a:r>
              <a:rPr lang="zh-TW" altLang="en-US" sz="1500" dirty="0" smtClean="0">
                <a:latin typeface="Times New Roman"/>
                <a:cs typeface="Times New Roman"/>
              </a:rPr>
              <a:t>但須</a:t>
            </a:r>
            <a:r>
              <a:rPr lang="en-US" altLang="zh-TW" sz="1500" dirty="0" smtClean="0">
                <a:latin typeface="Times New Roman"/>
                <a:cs typeface="Times New Roman"/>
              </a:rPr>
              <a:t>…</a:t>
            </a:r>
            <a:r>
              <a:rPr lang="en-US" altLang="zh-TW" sz="1500" dirty="0">
                <a:latin typeface="Times New Roman"/>
                <a:cs typeface="Times New Roman"/>
              </a:rPr>
              <a:t>…</a:t>
            </a:r>
            <a:r>
              <a:rPr lang="zh-TW" altLang="en-US" sz="1500" dirty="0">
                <a:latin typeface="Times New Roman"/>
                <a:cs typeface="Times New Roman"/>
              </a:rPr>
              <a:t>改變其見解，另行提出法律修正案，於修法未果時始得為之，</a:t>
            </a:r>
            <a:r>
              <a:rPr lang="en-US" altLang="zh-TW" sz="1500" dirty="0">
                <a:latin typeface="Times New Roman"/>
                <a:cs typeface="Times New Roman"/>
              </a:rPr>
              <a:t>……</a:t>
            </a:r>
            <a:r>
              <a:rPr lang="zh-TW" altLang="en-US" sz="1500" dirty="0">
                <a:latin typeface="Times New Roman"/>
                <a:cs typeface="Times New Roman"/>
              </a:rPr>
              <a:t>。」</a:t>
            </a:r>
            <a:endParaRPr lang="en-US" altLang="zh-TW" sz="1500" dirty="0">
              <a:latin typeface="Times New Roman"/>
              <a:cs typeface="Times New Roman"/>
            </a:endParaRPr>
          </a:p>
          <a:p>
            <a:pPr lvl="2" algn="just" fontAlgn="t">
              <a:lnSpc>
                <a:spcPct val="100000"/>
              </a:lnSpc>
            </a:pPr>
            <a:endParaRPr lang="zh-TW" altLang="en-US" sz="1900" dirty="0">
              <a:solidFill>
                <a:srgbClr val="000000"/>
              </a:solidFill>
              <a:latin typeface="Times New Roman"/>
              <a:cs typeface="Times New Roman"/>
            </a:endParaRPr>
          </a:p>
          <a:p>
            <a:pPr lvl="2" fontAlgn="t">
              <a:lnSpc>
                <a:spcPct val="100000"/>
              </a:lnSpc>
            </a:pPr>
            <a:endParaRPr lang="zh-Hant" altLang="en-US" sz="1900" dirty="0">
              <a:solidFill>
                <a:srgbClr val="000000"/>
              </a:solidFill>
              <a:latin typeface="Times New Roman"/>
              <a:cs typeface="Times New Roman"/>
            </a:endParaRPr>
          </a:p>
          <a:p>
            <a:pPr lvl="1">
              <a:lnSpc>
                <a:spcPct val="100000"/>
              </a:lnSpc>
            </a:pPr>
            <a:endParaRPr kumimoji="1" lang="en-US" altLang="zh-TW" sz="1900" dirty="0" smtClean="0">
              <a:solidFill>
                <a:srgbClr val="000000"/>
              </a:solidFill>
              <a:latin typeface="Times New Roman"/>
              <a:cs typeface="Times New Roman"/>
            </a:endParaRPr>
          </a:p>
        </p:txBody>
      </p:sp>
    </p:spTree>
    <p:extLst>
      <p:ext uri="{BB962C8B-B14F-4D97-AF65-F5344CB8AC3E}">
        <p14:creationId xmlns:p14="http://schemas.microsoft.com/office/powerpoint/2010/main" val="2425833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603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解釋</a:t>
            </a:r>
            <a:r>
              <a:rPr kumimoji="1" lang="zh-TW" altLang="en-US" b="1" dirty="0" smtClean="0">
                <a:solidFill>
                  <a:srgbClr val="000000"/>
                </a:solidFill>
                <a:effectLst>
                  <a:outerShdw blurRad="38100" dist="38100" dir="2700000" algn="tl">
                    <a:srgbClr val="000000">
                      <a:alpha val="43137"/>
                    </a:srgbClr>
                  </a:outerShdw>
                </a:effectLst>
              </a:rPr>
              <a:t> </a:t>
            </a:r>
            <a:r>
              <a:rPr lang="en-US" altLang="zh-TW" b="1" dirty="0" smtClean="0">
                <a:effectLst>
                  <a:outerShdw blurRad="38100" dist="38100" dir="2700000" algn="tl">
                    <a:srgbClr val="000000">
                      <a:alpha val="43137"/>
                    </a:srgbClr>
                  </a:outerShdw>
                </a:effectLst>
                <a:latin typeface="Times New Roman"/>
                <a:cs typeface="Times New Roman"/>
              </a:rPr>
              <a:t>(</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指紋案</a:t>
            </a:r>
            <a:r>
              <a:rPr lang="en-US" altLang="zh-TW" b="1" dirty="0">
                <a:effectLst>
                  <a:outerShdw blurRad="38100" dist="38100" dir="2700000" algn="tl">
                    <a:srgbClr val="000000">
                      <a:alpha val="43137"/>
                    </a:srgbClr>
                  </a:outerShdw>
                </a:effectLst>
                <a:latin typeface="Times New Roman"/>
                <a:cs typeface="Times New Roman"/>
              </a:rPr>
              <a:t>)</a:t>
            </a:r>
          </a:p>
          <a:p>
            <a:pPr lvl="1" algn="just">
              <a:lnSpc>
                <a:spcPct val="100000"/>
              </a:lnSpc>
              <a:buFont typeface="Wingdings" panose="05000000000000000000" pitchFamily="2" charset="2"/>
              <a:buChar char="l"/>
            </a:pPr>
            <a:r>
              <a:rPr lang="zh-TW" altLang="en-US" dirty="0" smtClean="0">
                <a:latin typeface="標楷體" panose="03000509000000000000" pitchFamily="65" charset="-120"/>
              </a:rPr>
              <a:t>協同意見書 </a:t>
            </a:r>
            <a:r>
              <a:rPr lang="en-US" altLang="zh-TW" dirty="0" smtClean="0">
                <a:latin typeface="Times New Roman"/>
                <a:cs typeface="Times New Roman"/>
              </a:rPr>
              <a:t>(</a:t>
            </a:r>
            <a:r>
              <a:rPr lang="zh-TW" altLang="en-US" dirty="0" smtClean="0">
                <a:latin typeface="標楷體" panose="03000509000000000000" pitchFamily="65" charset="-120"/>
              </a:rPr>
              <a:t>許宗力、曾有田大法官</a:t>
            </a:r>
            <a:r>
              <a:rPr lang="en-US" altLang="zh-TW" dirty="0" smtClean="0">
                <a:latin typeface="Times New Roman"/>
                <a:cs typeface="Times New Roman"/>
              </a:rPr>
              <a:t>)</a:t>
            </a:r>
            <a:endParaRPr lang="en-US" altLang="zh-TW" dirty="0">
              <a:latin typeface="標楷體" panose="03000509000000000000" pitchFamily="65" charset="-120"/>
            </a:endParaRPr>
          </a:p>
          <a:p>
            <a:pPr lvl="2" algn="just">
              <a:lnSpc>
                <a:spcPct val="100000"/>
              </a:lnSpc>
              <a:buFont typeface="Wingdings" panose="05000000000000000000" pitchFamily="2" charset="2"/>
              <a:buChar char="p"/>
            </a:pPr>
            <a:r>
              <a:rPr lang="en-US" altLang="zh-TW" b="1" dirty="0" smtClean="0">
                <a:effectLst>
                  <a:outerShdw blurRad="38100" dist="38100" dir="2700000" algn="tl">
                    <a:srgbClr val="000000">
                      <a:alpha val="43137"/>
                    </a:srgbClr>
                  </a:outerShdw>
                </a:effectLst>
                <a:latin typeface="Times New Roman"/>
                <a:cs typeface="Times New Roman"/>
              </a:rPr>
              <a:t>1</a:t>
            </a:r>
            <a:r>
              <a:rPr lang="en-US" altLang="zh-TW" b="1" dirty="0">
                <a:effectLst>
                  <a:outerShdw blurRad="38100" dist="38100" dir="2700000" algn="tl">
                    <a:srgbClr val="000000">
                      <a:alpha val="43137"/>
                    </a:srgbClr>
                  </a:outerShdw>
                </a:effectLst>
                <a:latin typeface="Times New Roman"/>
                <a:cs typeface="Times New Roman"/>
              </a:rPr>
              <a:t>. </a:t>
            </a:r>
            <a:r>
              <a:rPr lang="zh-TW" altLang="en-US" b="1" dirty="0">
                <a:effectLst>
                  <a:outerShdw blurRad="38100" dist="38100" dir="2700000" algn="tl">
                    <a:srgbClr val="000000">
                      <a:alpha val="43137"/>
                    </a:srgbClr>
                  </a:outerShdw>
                </a:effectLst>
                <a:latin typeface="Times New Roman"/>
                <a:cs typeface="Times New Roman"/>
              </a:rPr>
              <a:t>程序：本件聲請符合要件，應予受</a:t>
            </a:r>
            <a:r>
              <a:rPr lang="zh-TW" altLang="en-US" b="1" dirty="0" smtClean="0">
                <a:effectLst>
                  <a:outerShdw blurRad="38100" dist="38100" dir="2700000" algn="tl">
                    <a:srgbClr val="000000">
                      <a:alpha val="43137"/>
                    </a:srgbClr>
                  </a:outerShdw>
                </a:effectLst>
                <a:latin typeface="Times New Roman"/>
                <a:cs typeface="Times New Roman"/>
              </a:rPr>
              <a:t>理。</a:t>
            </a:r>
            <a:endParaRPr lang="en-US" altLang="zh-TW" b="1" dirty="0">
              <a:effectLst>
                <a:outerShdw blurRad="38100" dist="38100" dir="2700000" algn="tl">
                  <a:srgbClr val="000000">
                    <a:alpha val="43137"/>
                  </a:srgbClr>
                </a:outerShdw>
              </a:effectLst>
              <a:latin typeface="Times New Roman"/>
              <a:cs typeface="Times New Roman"/>
            </a:endParaRPr>
          </a:p>
          <a:p>
            <a:pPr lvl="2" indent="41275" algn="just">
              <a:lnSpc>
                <a:spcPct val="100000"/>
              </a:lnSpc>
              <a:buFont typeface="Wingdings" panose="05000000000000000000" pitchFamily="2" charset="2"/>
              <a:buChar char="u"/>
            </a:pPr>
            <a:r>
              <a:rPr lang="en-US" altLang="zh-TW" sz="1500" dirty="0" smtClean="0">
                <a:latin typeface="Times New Roman"/>
                <a:cs typeface="Times New Roman"/>
              </a:rPr>
              <a:t>(2) </a:t>
            </a:r>
            <a:r>
              <a:rPr lang="zh-TW" altLang="en-US" sz="1500" dirty="0">
                <a:latin typeface="Times New Roman"/>
                <a:cs typeface="Times New Roman"/>
              </a:rPr>
              <a:t>提出系爭法律</a:t>
            </a:r>
            <a:r>
              <a:rPr lang="zh-TW" altLang="en-US" sz="1500" dirty="0" smtClean="0">
                <a:latin typeface="Times New Roman"/>
                <a:cs typeface="Times New Roman"/>
              </a:rPr>
              <a:t>之修正案而修法未果。</a:t>
            </a:r>
            <a:endParaRPr lang="en-US" altLang="zh-TW" sz="1500" dirty="0" smtClean="0">
              <a:latin typeface="Times New Roman"/>
              <a:cs typeface="Times New Roman"/>
            </a:endParaRPr>
          </a:p>
          <a:p>
            <a:pPr marL="1074738" lvl="2" indent="0" algn="just">
              <a:lnSpc>
                <a:spcPct val="100000"/>
              </a:lnSpc>
              <a:buNone/>
            </a:pPr>
            <a:r>
              <a:rPr lang="zh-TW" altLang="en-US" sz="1500" dirty="0" smtClean="0">
                <a:latin typeface="Times New Roman"/>
                <a:cs typeface="Times New Roman"/>
              </a:rPr>
              <a:t>◎「</a:t>
            </a:r>
            <a:r>
              <a:rPr lang="en-US" altLang="zh-TW" sz="1500" dirty="0" smtClean="0">
                <a:latin typeface="Times New Roman"/>
                <a:cs typeface="Times New Roman"/>
              </a:rPr>
              <a:t>……</a:t>
            </a:r>
            <a:r>
              <a:rPr lang="zh-TW" altLang="en-US" sz="1500" dirty="0">
                <a:latin typeface="Times New Roman"/>
                <a:cs typeface="Times New Roman"/>
              </a:rPr>
              <a:t>立法委員如</a:t>
            </a:r>
            <a:r>
              <a:rPr lang="zh-TW" altLang="en-US" sz="1500" b="1" u="sng" dirty="0">
                <a:effectLst>
                  <a:outerShdw blurRad="38100" dist="38100" dir="2700000" algn="tl">
                    <a:srgbClr val="000000">
                      <a:alpha val="43137"/>
                    </a:srgbClr>
                  </a:outerShdw>
                </a:effectLst>
                <a:latin typeface="Times New Roman"/>
                <a:cs typeface="Times New Roman"/>
              </a:rPr>
              <a:t>未有先行修法之嘗試</a:t>
            </a:r>
            <a:r>
              <a:rPr lang="zh-TW" altLang="en-US" sz="1500" dirty="0">
                <a:latin typeface="Times New Roman"/>
                <a:cs typeface="Times New Roman"/>
              </a:rPr>
              <a:t>，即逕行聲請解釋，</a:t>
            </a:r>
            <a:r>
              <a:rPr lang="en-US" altLang="zh-TW" sz="1500" dirty="0">
                <a:latin typeface="Times New Roman"/>
                <a:cs typeface="Times New Roman"/>
              </a:rPr>
              <a:t>……</a:t>
            </a:r>
            <a:r>
              <a:rPr lang="zh-TW" altLang="en-US" sz="1500" dirty="0">
                <a:latin typeface="Times New Roman"/>
                <a:cs typeface="Times New Roman"/>
              </a:rPr>
              <a:t>應以濫用聲請解釋權利，</a:t>
            </a:r>
            <a:r>
              <a:rPr lang="zh-TW" altLang="en-US" sz="1500" b="1" u="sng" dirty="0">
                <a:effectLst>
                  <a:outerShdw blurRad="38100" dist="38100" dir="2700000" algn="tl">
                    <a:srgbClr val="000000">
                      <a:alpha val="43137"/>
                    </a:srgbClr>
                  </a:outerShdw>
                </a:effectLst>
                <a:latin typeface="Times New Roman"/>
                <a:cs typeface="Times New Roman"/>
              </a:rPr>
              <a:t>欠缺聲請解釋之必要</a:t>
            </a:r>
            <a:r>
              <a:rPr lang="zh-TW" altLang="en-US" sz="1500" dirty="0">
                <a:latin typeface="Times New Roman"/>
                <a:cs typeface="Times New Roman"/>
              </a:rPr>
              <a:t>為由，不予受理</a:t>
            </a:r>
            <a:r>
              <a:rPr lang="en-US" altLang="zh-TW" sz="1500" dirty="0">
                <a:latin typeface="Times New Roman"/>
                <a:cs typeface="Times New Roman"/>
              </a:rPr>
              <a:t>……</a:t>
            </a:r>
            <a:r>
              <a:rPr lang="zh-TW" altLang="en-US" sz="1500" dirty="0">
                <a:latin typeface="Times New Roman"/>
                <a:cs typeface="Times New Roman"/>
              </a:rPr>
              <a:t>。</a:t>
            </a:r>
            <a:r>
              <a:rPr lang="en-US" altLang="zh-TW" sz="1500" dirty="0">
                <a:latin typeface="Times New Roman"/>
                <a:cs typeface="Times New Roman"/>
              </a:rPr>
              <a:t>……</a:t>
            </a:r>
            <a:r>
              <a:rPr lang="zh-TW" altLang="en-US" sz="1500" dirty="0">
                <a:latin typeface="Times New Roman"/>
                <a:cs typeface="Times New Roman"/>
              </a:rPr>
              <a:t>權利濫用不受保護乃法學黃金定律，已蔚為一般法理</a:t>
            </a:r>
            <a:r>
              <a:rPr lang="en-US" altLang="zh-TW" sz="1500" dirty="0">
                <a:latin typeface="Times New Roman"/>
                <a:cs typeface="Times New Roman"/>
              </a:rPr>
              <a:t>……</a:t>
            </a:r>
            <a:r>
              <a:rPr lang="zh-TW" altLang="en-US" sz="1500" dirty="0">
                <a:latin typeface="Times New Roman"/>
                <a:cs typeface="Times New Roman"/>
              </a:rPr>
              <a:t>可從一般法理導出</a:t>
            </a:r>
            <a:r>
              <a:rPr lang="en-US" altLang="zh-TW" sz="1500" dirty="0">
                <a:latin typeface="Times New Roman"/>
                <a:cs typeface="Times New Roman"/>
              </a:rPr>
              <a:t>『</a:t>
            </a:r>
            <a:r>
              <a:rPr lang="zh-TW" altLang="en-US" sz="1500" dirty="0">
                <a:latin typeface="Times New Roman"/>
                <a:cs typeface="Times New Roman"/>
              </a:rPr>
              <a:t>聲請解釋必要</a:t>
            </a:r>
            <a:r>
              <a:rPr lang="en-US" altLang="zh-TW" sz="1500" dirty="0">
                <a:latin typeface="Times New Roman"/>
                <a:cs typeface="Times New Roman"/>
              </a:rPr>
              <a:t>』</a:t>
            </a:r>
            <a:r>
              <a:rPr lang="zh-TW" altLang="en-US" sz="1500" dirty="0">
                <a:latin typeface="Times New Roman"/>
                <a:cs typeface="Times New Roman"/>
              </a:rPr>
              <a:t>作為一項獨立的受理要件，</a:t>
            </a:r>
            <a:r>
              <a:rPr lang="en-US" altLang="zh-TW" sz="1500" dirty="0">
                <a:latin typeface="Times New Roman"/>
                <a:cs typeface="Times New Roman"/>
              </a:rPr>
              <a:t>…</a:t>
            </a:r>
            <a:r>
              <a:rPr lang="en-US" altLang="zh-TW" sz="1500" dirty="0" smtClean="0">
                <a:latin typeface="Times New Roman"/>
                <a:cs typeface="Times New Roman"/>
              </a:rPr>
              <a:t>…</a:t>
            </a:r>
            <a:r>
              <a:rPr lang="zh-TW" altLang="en-US" sz="1500" dirty="0" smtClean="0">
                <a:latin typeface="Times New Roman"/>
                <a:cs typeface="Times New Roman"/>
              </a:rPr>
              <a:t>。提出</a:t>
            </a:r>
            <a:r>
              <a:rPr lang="zh-TW" altLang="en-US" sz="1500" dirty="0">
                <a:latin typeface="Times New Roman"/>
                <a:cs typeface="Times New Roman"/>
              </a:rPr>
              <a:t>修正案</a:t>
            </a:r>
            <a:r>
              <a:rPr lang="en-US" altLang="zh-TW" sz="1500" dirty="0">
                <a:latin typeface="Times New Roman"/>
                <a:cs typeface="Times New Roman"/>
              </a:rPr>
              <a:t>……</a:t>
            </a:r>
            <a:r>
              <a:rPr lang="zh-TW" altLang="en-US" sz="1500" dirty="0">
                <a:latin typeface="Times New Roman"/>
                <a:cs typeface="Times New Roman"/>
              </a:rPr>
              <a:t>仍須進一步符合</a:t>
            </a:r>
            <a:r>
              <a:rPr lang="en-US" altLang="zh-TW" sz="1500" b="1" u="sng" dirty="0">
                <a:effectLst>
                  <a:outerShdw blurRad="38100" dist="38100" dir="2700000" algn="tl">
                    <a:srgbClr val="000000">
                      <a:alpha val="43137"/>
                    </a:srgbClr>
                  </a:outerShdw>
                </a:effectLst>
                <a:latin typeface="Times New Roman"/>
                <a:cs typeface="Times New Roman"/>
              </a:rPr>
              <a:t>『</a:t>
            </a:r>
            <a:r>
              <a:rPr lang="zh-TW" altLang="en-US" sz="1500" b="1" u="sng" dirty="0">
                <a:effectLst>
                  <a:outerShdw blurRad="38100" dist="38100" dir="2700000" algn="tl">
                    <a:srgbClr val="000000">
                      <a:alpha val="43137"/>
                    </a:srgbClr>
                  </a:outerShdw>
                </a:effectLst>
                <a:latin typeface="Times New Roman"/>
                <a:cs typeface="Times New Roman"/>
              </a:rPr>
              <a:t>修法未果</a:t>
            </a:r>
            <a:r>
              <a:rPr lang="en-US" altLang="zh-TW" sz="1500" b="1" u="sng" dirty="0">
                <a:effectLst>
                  <a:outerShdw blurRad="38100" dist="38100" dir="2700000" algn="tl">
                    <a:srgbClr val="000000">
                      <a:alpha val="43137"/>
                    </a:srgbClr>
                  </a:outerShdw>
                </a:effectLst>
                <a:latin typeface="Times New Roman"/>
                <a:cs typeface="Times New Roman"/>
              </a:rPr>
              <a:t>』</a:t>
            </a:r>
            <a:r>
              <a:rPr lang="zh-TW" altLang="en-US" sz="1500" dirty="0">
                <a:latin typeface="Times New Roman"/>
                <a:cs typeface="Times New Roman"/>
              </a:rPr>
              <a:t>之要件</a:t>
            </a:r>
            <a:r>
              <a:rPr lang="en-US" altLang="zh-TW" sz="1500" dirty="0">
                <a:latin typeface="Times New Roman"/>
                <a:cs typeface="Times New Roman"/>
              </a:rPr>
              <a:t>……</a:t>
            </a:r>
            <a:r>
              <a:rPr lang="zh-TW" altLang="en-US" sz="1500" dirty="0">
                <a:latin typeface="Times New Roman"/>
                <a:cs typeface="Times New Roman"/>
              </a:rPr>
              <a:t>。所謂</a:t>
            </a:r>
            <a:r>
              <a:rPr lang="en-US" altLang="zh-TW" sz="1500" dirty="0">
                <a:latin typeface="Times New Roman"/>
                <a:cs typeface="Times New Roman"/>
              </a:rPr>
              <a:t>『</a:t>
            </a:r>
            <a:r>
              <a:rPr lang="zh-TW" altLang="en-US" sz="1500" dirty="0">
                <a:latin typeface="Times New Roman"/>
                <a:cs typeface="Times New Roman"/>
              </a:rPr>
              <a:t>修法未果</a:t>
            </a:r>
            <a:r>
              <a:rPr lang="en-US" altLang="zh-TW" sz="1500" dirty="0">
                <a:latin typeface="Times New Roman"/>
                <a:cs typeface="Times New Roman"/>
              </a:rPr>
              <a:t>』</a:t>
            </a:r>
            <a:r>
              <a:rPr lang="zh-TW" altLang="en-US" sz="1500" dirty="0">
                <a:latin typeface="Times New Roman"/>
                <a:cs typeface="Times New Roman"/>
              </a:rPr>
              <a:t>，除指修正案遭院會議決不予審議或否決之情形外，是否亦包括因程序委員會反對，致修正案根本無法排上議程，以及因院會多數之反對，致修正案未能交付有關委員會審查之情形</a:t>
            </a:r>
            <a:r>
              <a:rPr lang="en-US" altLang="zh-TW" sz="1500" dirty="0">
                <a:latin typeface="Times New Roman"/>
                <a:cs typeface="Times New Roman"/>
              </a:rPr>
              <a:t>……</a:t>
            </a:r>
            <a:r>
              <a:rPr lang="zh-TW" altLang="en-US" sz="1500" dirty="0">
                <a:latin typeface="Times New Roman"/>
                <a:cs typeface="Times New Roman"/>
              </a:rPr>
              <a:t>，非無爭議。</a:t>
            </a:r>
            <a:r>
              <a:rPr lang="en-US" altLang="zh-TW" sz="1500" dirty="0">
                <a:latin typeface="Times New Roman"/>
                <a:cs typeface="Times New Roman"/>
              </a:rPr>
              <a:t>……</a:t>
            </a:r>
            <a:r>
              <a:rPr lang="zh-TW" altLang="en-US" sz="1500" dirty="0">
                <a:latin typeface="Times New Roman"/>
                <a:cs typeface="Times New Roman"/>
              </a:rPr>
              <a:t>」</a:t>
            </a:r>
            <a:endParaRPr lang="en-US" altLang="zh-TW" sz="1500" dirty="0">
              <a:latin typeface="Times New Roman"/>
              <a:cs typeface="Times New Roman"/>
            </a:endParaRPr>
          </a:p>
          <a:p>
            <a:pPr lvl="2" algn="just" fontAlgn="t">
              <a:lnSpc>
                <a:spcPct val="100000"/>
              </a:lnSpc>
            </a:pPr>
            <a:endParaRPr lang="zh-TW" altLang="en-US" sz="1900" dirty="0">
              <a:solidFill>
                <a:srgbClr val="000000"/>
              </a:solidFill>
              <a:latin typeface="Times New Roman"/>
              <a:cs typeface="Times New Roman"/>
            </a:endParaRPr>
          </a:p>
          <a:p>
            <a:pPr lvl="2" fontAlgn="t">
              <a:lnSpc>
                <a:spcPct val="100000"/>
              </a:lnSpc>
            </a:pPr>
            <a:endParaRPr lang="zh-Hant" altLang="en-US" sz="1900" dirty="0">
              <a:solidFill>
                <a:srgbClr val="000000"/>
              </a:solidFill>
              <a:latin typeface="Times New Roman"/>
              <a:cs typeface="Times New Roman"/>
            </a:endParaRPr>
          </a:p>
          <a:p>
            <a:pPr lvl="1">
              <a:lnSpc>
                <a:spcPct val="100000"/>
              </a:lnSpc>
            </a:pPr>
            <a:endParaRPr kumimoji="1" lang="en-US" altLang="zh-TW" sz="1900" dirty="0" smtClean="0">
              <a:solidFill>
                <a:srgbClr val="000000"/>
              </a:solidFill>
              <a:latin typeface="Times New Roman"/>
              <a:cs typeface="Times New Roman"/>
            </a:endParaRPr>
          </a:p>
        </p:txBody>
      </p:sp>
    </p:spTree>
    <p:extLst>
      <p:ext uri="{BB962C8B-B14F-4D97-AF65-F5344CB8AC3E}">
        <p14:creationId xmlns:p14="http://schemas.microsoft.com/office/powerpoint/2010/main" val="4032671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603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解釋</a:t>
            </a:r>
            <a:r>
              <a:rPr kumimoji="1" lang="zh-TW" altLang="en-US" b="1" dirty="0" smtClean="0">
                <a:solidFill>
                  <a:srgbClr val="000000"/>
                </a:solidFill>
                <a:effectLst>
                  <a:outerShdw blurRad="38100" dist="38100" dir="2700000" algn="tl">
                    <a:srgbClr val="000000">
                      <a:alpha val="43137"/>
                    </a:srgbClr>
                  </a:outerShdw>
                </a:effectLst>
              </a:rPr>
              <a:t> </a:t>
            </a:r>
            <a:r>
              <a:rPr lang="en-US" altLang="zh-TW" b="1" dirty="0" smtClean="0">
                <a:effectLst>
                  <a:outerShdw blurRad="38100" dist="38100" dir="2700000" algn="tl">
                    <a:srgbClr val="000000">
                      <a:alpha val="43137"/>
                    </a:srgbClr>
                  </a:outerShdw>
                </a:effectLst>
                <a:latin typeface="Times New Roman"/>
                <a:cs typeface="Times New Roman"/>
              </a:rPr>
              <a:t>(</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指紋案</a:t>
            </a:r>
            <a:r>
              <a:rPr lang="en-US" altLang="zh-TW" b="1" dirty="0">
                <a:effectLst>
                  <a:outerShdw blurRad="38100" dist="38100" dir="2700000" algn="tl">
                    <a:srgbClr val="000000">
                      <a:alpha val="43137"/>
                    </a:srgbClr>
                  </a:outerShdw>
                </a:effectLst>
                <a:latin typeface="Times New Roman"/>
                <a:cs typeface="Times New Roman"/>
              </a:rPr>
              <a:t>)</a:t>
            </a:r>
          </a:p>
          <a:p>
            <a:pPr lvl="1" algn="just">
              <a:lnSpc>
                <a:spcPct val="100000"/>
              </a:lnSpc>
              <a:buFont typeface="Wingdings" panose="05000000000000000000" pitchFamily="2" charset="2"/>
              <a:buChar char="l"/>
            </a:pPr>
            <a:r>
              <a:rPr lang="zh-TW" altLang="en-US" dirty="0" smtClean="0">
                <a:latin typeface="標楷體" panose="03000509000000000000" pitchFamily="65" charset="-120"/>
              </a:rPr>
              <a:t>協同意見書</a:t>
            </a:r>
            <a:r>
              <a:rPr lang="zh-TW" altLang="en-US" dirty="0" smtClean="0"/>
              <a:t> </a:t>
            </a:r>
            <a:r>
              <a:rPr lang="en-US" altLang="zh-TW" dirty="0" smtClean="0">
                <a:latin typeface="Times New Roman"/>
                <a:cs typeface="Times New Roman"/>
              </a:rPr>
              <a:t>(</a:t>
            </a:r>
            <a:r>
              <a:rPr lang="zh-TW" altLang="en-US" dirty="0" smtClean="0">
                <a:latin typeface="標楷體" panose="03000509000000000000" pitchFamily="65" charset="-120"/>
              </a:rPr>
              <a:t>許宗力、曾有田大法官</a:t>
            </a:r>
            <a:r>
              <a:rPr lang="en-US" altLang="zh-TW" dirty="0" smtClean="0">
                <a:latin typeface="Times New Roman"/>
                <a:cs typeface="Times New Roman"/>
              </a:rPr>
              <a:t>)</a:t>
            </a:r>
            <a:endParaRPr lang="en-US" altLang="zh-TW" dirty="0">
              <a:latin typeface="標楷體" panose="03000509000000000000" pitchFamily="65" charset="-120"/>
            </a:endParaRPr>
          </a:p>
          <a:p>
            <a:pPr lvl="2" algn="just">
              <a:lnSpc>
                <a:spcPct val="100000"/>
              </a:lnSpc>
              <a:buFont typeface="Wingdings" panose="05000000000000000000" pitchFamily="2" charset="2"/>
              <a:buChar char="p"/>
            </a:pPr>
            <a:r>
              <a:rPr lang="en-US" altLang="zh-TW" b="1" dirty="0" smtClean="0">
                <a:effectLst>
                  <a:outerShdw blurRad="38100" dist="38100" dir="2700000" algn="tl">
                    <a:srgbClr val="000000">
                      <a:alpha val="43137"/>
                    </a:srgbClr>
                  </a:outerShdw>
                </a:effectLst>
                <a:latin typeface="Times New Roman"/>
                <a:cs typeface="Times New Roman"/>
              </a:rPr>
              <a:t>1</a:t>
            </a:r>
            <a:r>
              <a:rPr lang="en-US" altLang="zh-TW" b="1" dirty="0">
                <a:effectLst>
                  <a:outerShdw blurRad="38100" dist="38100" dir="2700000" algn="tl">
                    <a:srgbClr val="000000">
                      <a:alpha val="43137"/>
                    </a:srgbClr>
                  </a:outerShdw>
                </a:effectLst>
                <a:latin typeface="Times New Roman"/>
                <a:cs typeface="Times New Roman"/>
              </a:rPr>
              <a:t>. </a:t>
            </a:r>
            <a:r>
              <a:rPr lang="zh-TW" altLang="en-US" b="1" dirty="0">
                <a:effectLst>
                  <a:outerShdw blurRad="38100" dist="38100" dir="2700000" algn="tl">
                    <a:srgbClr val="000000">
                      <a:alpha val="43137"/>
                    </a:srgbClr>
                  </a:outerShdw>
                </a:effectLst>
                <a:latin typeface="Times New Roman"/>
                <a:cs typeface="Times New Roman"/>
              </a:rPr>
              <a:t>程序：本件聲請符合要件，應予受</a:t>
            </a:r>
            <a:r>
              <a:rPr lang="zh-TW" altLang="en-US" b="1" dirty="0" smtClean="0">
                <a:effectLst>
                  <a:outerShdw blurRad="38100" dist="38100" dir="2700000" algn="tl">
                    <a:srgbClr val="000000">
                      <a:alpha val="43137"/>
                    </a:srgbClr>
                  </a:outerShdw>
                </a:effectLst>
                <a:latin typeface="Times New Roman"/>
                <a:cs typeface="Times New Roman"/>
              </a:rPr>
              <a:t>理。</a:t>
            </a:r>
            <a:endParaRPr lang="en-US" altLang="zh-TW" b="1" dirty="0" smtClean="0">
              <a:effectLst>
                <a:outerShdw blurRad="38100" dist="38100" dir="2700000" algn="tl">
                  <a:srgbClr val="000000">
                    <a:alpha val="43137"/>
                  </a:srgbClr>
                </a:outerShdw>
              </a:effectLst>
              <a:latin typeface="Times New Roman"/>
              <a:cs typeface="Times New Roman"/>
            </a:endParaRPr>
          </a:p>
          <a:p>
            <a:pPr marL="1071563" lvl="2" algn="just">
              <a:lnSpc>
                <a:spcPct val="100000"/>
              </a:lnSpc>
              <a:buFont typeface="Wingdings" panose="05000000000000000000" pitchFamily="2" charset="2"/>
              <a:buChar char="u"/>
            </a:pPr>
            <a:r>
              <a:rPr lang="en-US" altLang="zh-TW" sz="1500" dirty="0" smtClean="0">
                <a:latin typeface="Times New Roman"/>
                <a:cs typeface="Times New Roman"/>
              </a:rPr>
              <a:t>(3) </a:t>
            </a:r>
            <a:r>
              <a:rPr lang="zh-TW" altLang="en-US" sz="1500" dirty="0">
                <a:latin typeface="Times New Roman"/>
                <a:cs typeface="Times New Roman"/>
              </a:rPr>
              <a:t>行使職權，適用法</a:t>
            </a:r>
            <a:r>
              <a:rPr lang="zh-TW" altLang="en-US" sz="1500" dirty="0" smtClean="0">
                <a:latin typeface="Times New Roman"/>
                <a:cs typeface="Times New Roman"/>
              </a:rPr>
              <a:t>律。</a:t>
            </a:r>
            <a:endParaRPr lang="en-US" altLang="zh-TW" sz="1500" dirty="0" smtClean="0">
              <a:latin typeface="Times New Roman"/>
              <a:cs typeface="Times New Roman"/>
            </a:endParaRPr>
          </a:p>
          <a:p>
            <a:pPr marL="1074738" lvl="2" indent="0" algn="just">
              <a:lnSpc>
                <a:spcPct val="100000"/>
              </a:lnSpc>
              <a:buNone/>
            </a:pPr>
            <a:r>
              <a:rPr lang="zh-TW" altLang="en-US" sz="1500" dirty="0" smtClean="0">
                <a:latin typeface="Times New Roman"/>
                <a:cs typeface="Times New Roman"/>
              </a:rPr>
              <a:t>◎「</a:t>
            </a:r>
            <a:r>
              <a:rPr lang="en-US" altLang="zh-TW" sz="1500" dirty="0" smtClean="0">
                <a:latin typeface="Times New Roman"/>
                <a:cs typeface="Times New Roman"/>
              </a:rPr>
              <a:t>……</a:t>
            </a:r>
            <a:r>
              <a:rPr lang="zh-TW" altLang="en-US" sz="1500" dirty="0">
                <a:latin typeface="Times New Roman"/>
                <a:cs typeface="Times New Roman"/>
              </a:rPr>
              <a:t>本件聲請人係行使其</a:t>
            </a:r>
            <a:r>
              <a:rPr lang="zh-TW" altLang="en-US" sz="1500" b="1" u="sng" dirty="0">
                <a:effectLst>
                  <a:outerShdw blurRad="38100" dist="38100" dir="2700000" algn="tl">
                    <a:srgbClr val="000000">
                      <a:alpha val="43137"/>
                    </a:srgbClr>
                  </a:outerShdw>
                </a:effectLst>
                <a:latin typeface="Times New Roman"/>
                <a:cs typeface="Times New Roman"/>
              </a:rPr>
              <a:t>修正法律</a:t>
            </a:r>
            <a:r>
              <a:rPr lang="zh-TW" altLang="en-US" sz="1500" dirty="0">
                <a:latin typeface="Times New Roman"/>
                <a:cs typeface="Times New Roman"/>
              </a:rPr>
              <a:t>之權限，其符合</a:t>
            </a:r>
            <a:r>
              <a:rPr lang="en-US" altLang="zh-TW" sz="1500" b="1" u="sng" dirty="0">
                <a:effectLst>
                  <a:outerShdw blurRad="38100" dist="38100" dir="2700000" algn="tl">
                    <a:srgbClr val="000000">
                      <a:alpha val="43137"/>
                    </a:srgbClr>
                  </a:outerShdw>
                </a:effectLst>
                <a:latin typeface="Times New Roman"/>
                <a:cs typeface="Times New Roman"/>
              </a:rPr>
              <a:t>『</a:t>
            </a:r>
            <a:r>
              <a:rPr lang="zh-TW" altLang="en-US" sz="1500" b="1" u="sng" dirty="0">
                <a:effectLst>
                  <a:outerShdw blurRad="38100" dist="38100" dir="2700000" algn="tl">
                    <a:srgbClr val="000000">
                      <a:alpha val="43137"/>
                    </a:srgbClr>
                  </a:outerShdw>
                </a:effectLst>
                <a:latin typeface="Times New Roman"/>
                <a:cs typeface="Times New Roman"/>
              </a:rPr>
              <a:t>行使職權</a:t>
            </a:r>
            <a:r>
              <a:rPr lang="en-US" altLang="zh-TW" sz="1500" b="1" u="sng" dirty="0">
                <a:effectLst>
                  <a:outerShdw blurRad="38100" dist="38100" dir="2700000" algn="tl">
                    <a:srgbClr val="000000">
                      <a:alpha val="43137"/>
                    </a:srgbClr>
                  </a:outerShdw>
                </a:effectLst>
                <a:latin typeface="Times New Roman"/>
                <a:cs typeface="Times New Roman"/>
              </a:rPr>
              <a:t>』</a:t>
            </a:r>
            <a:r>
              <a:rPr lang="zh-TW" altLang="en-US" sz="1500" dirty="0">
                <a:latin typeface="Times New Roman"/>
                <a:cs typeface="Times New Roman"/>
              </a:rPr>
              <a:t>之要件</a:t>
            </a:r>
            <a:r>
              <a:rPr lang="en-US" altLang="zh-TW" sz="1500" dirty="0">
                <a:latin typeface="Times New Roman"/>
                <a:cs typeface="Times New Roman"/>
              </a:rPr>
              <a:t>……</a:t>
            </a:r>
            <a:r>
              <a:rPr lang="zh-TW" altLang="en-US" sz="1500" dirty="0" smtClean="0">
                <a:latin typeface="Times New Roman"/>
                <a:cs typeface="Times New Roman"/>
              </a:rPr>
              <a:t>。</a:t>
            </a:r>
            <a:r>
              <a:rPr lang="en-US" altLang="zh-TW" sz="1500" dirty="0" smtClean="0">
                <a:latin typeface="Times New Roman"/>
                <a:cs typeface="Times New Roman"/>
              </a:rPr>
              <a:t>…</a:t>
            </a:r>
            <a:r>
              <a:rPr lang="en-US" altLang="zh-TW" sz="1500" dirty="0">
                <a:latin typeface="Times New Roman"/>
                <a:cs typeface="Times New Roman"/>
              </a:rPr>
              <a:t>…</a:t>
            </a:r>
            <a:r>
              <a:rPr lang="zh-TW" altLang="en-US" sz="1500" dirty="0">
                <a:latin typeface="Times New Roman"/>
                <a:cs typeface="Times New Roman"/>
              </a:rPr>
              <a:t>為落實該條規定</a:t>
            </a:r>
            <a:r>
              <a:rPr lang="en-US" altLang="zh-TW" sz="1500" dirty="0">
                <a:latin typeface="Times New Roman"/>
                <a:cs typeface="Times New Roman"/>
              </a:rPr>
              <a:t>『</a:t>
            </a:r>
            <a:r>
              <a:rPr lang="zh-TW" altLang="en-US" sz="1500" dirty="0">
                <a:latin typeface="Times New Roman"/>
                <a:cs typeface="Times New Roman"/>
              </a:rPr>
              <a:t>基於少數保護，以維護憲政秩序</a:t>
            </a:r>
            <a:r>
              <a:rPr lang="en-US" altLang="zh-TW" sz="1500" dirty="0">
                <a:latin typeface="Times New Roman"/>
                <a:cs typeface="Times New Roman"/>
              </a:rPr>
              <a:t>』</a:t>
            </a:r>
            <a:r>
              <a:rPr lang="zh-TW" altLang="en-US" sz="1500" dirty="0">
                <a:latin typeface="Times New Roman"/>
                <a:cs typeface="Times New Roman"/>
              </a:rPr>
              <a:t>之意旨，</a:t>
            </a:r>
            <a:r>
              <a:rPr lang="en-US" altLang="zh-TW" sz="1500" dirty="0">
                <a:effectLst>
                  <a:outerShdw blurRad="38100" dist="38100" dir="2700000" algn="tl">
                    <a:srgbClr val="000000">
                      <a:alpha val="43137"/>
                    </a:srgbClr>
                  </a:outerShdw>
                </a:effectLst>
                <a:latin typeface="Times New Roman"/>
                <a:cs typeface="Times New Roman"/>
              </a:rPr>
              <a:t>……</a:t>
            </a:r>
            <a:r>
              <a:rPr lang="en-US" altLang="zh-TW" sz="1500" b="1" u="sng" dirty="0">
                <a:effectLst>
                  <a:outerShdw blurRad="38100" dist="38100" dir="2700000" algn="tl">
                    <a:srgbClr val="000000">
                      <a:alpha val="43137"/>
                    </a:srgbClr>
                  </a:outerShdw>
                </a:effectLst>
                <a:latin typeface="Times New Roman"/>
                <a:cs typeface="Times New Roman"/>
              </a:rPr>
              <a:t>『</a:t>
            </a:r>
            <a:r>
              <a:rPr lang="zh-TW" altLang="en-US" sz="1500" b="1" u="sng" dirty="0">
                <a:effectLst>
                  <a:outerShdw blurRad="38100" dist="38100" dir="2700000" algn="tl">
                    <a:srgbClr val="000000">
                      <a:alpha val="43137"/>
                    </a:srgbClr>
                  </a:outerShdw>
                </a:effectLst>
                <a:latin typeface="Times New Roman"/>
                <a:cs typeface="Times New Roman"/>
              </a:rPr>
              <a:t>適用法律</a:t>
            </a:r>
            <a:r>
              <a:rPr lang="en-US" altLang="zh-TW" sz="1500" b="1" u="sng" dirty="0">
                <a:effectLst>
                  <a:outerShdw blurRad="38100" dist="38100" dir="2700000" algn="tl">
                    <a:srgbClr val="000000">
                      <a:alpha val="43137"/>
                    </a:srgbClr>
                  </a:outerShdw>
                </a:effectLst>
                <a:latin typeface="Times New Roman"/>
                <a:cs typeface="Times New Roman"/>
              </a:rPr>
              <a:t>』</a:t>
            </a:r>
            <a:r>
              <a:rPr lang="zh-TW" altLang="en-US" sz="1500" dirty="0">
                <a:latin typeface="Times New Roman"/>
                <a:cs typeface="Times New Roman"/>
              </a:rPr>
              <a:t>之要件，</a:t>
            </a:r>
            <a:r>
              <a:rPr lang="en-US" altLang="zh-TW" sz="1500" dirty="0">
                <a:latin typeface="Times New Roman"/>
                <a:cs typeface="Times New Roman"/>
              </a:rPr>
              <a:t>……</a:t>
            </a:r>
            <a:r>
              <a:rPr lang="zh-TW" altLang="en-US" sz="1500" dirty="0">
                <a:latin typeface="Times New Roman"/>
                <a:cs typeface="Times New Roman"/>
              </a:rPr>
              <a:t>除前揭立法院職權行使法與預算法等少數規範立法委員職權行使之法律外，本院歷來均另作</a:t>
            </a:r>
            <a:r>
              <a:rPr lang="zh-TW" altLang="en-US" sz="1500" b="1" u="sng" dirty="0">
                <a:effectLst>
                  <a:outerShdw blurRad="38100" dist="38100" dir="2700000" algn="tl">
                    <a:srgbClr val="000000">
                      <a:alpha val="43137"/>
                    </a:srgbClr>
                  </a:outerShdw>
                </a:effectLst>
                <a:latin typeface="Times New Roman"/>
                <a:cs typeface="Times New Roman"/>
              </a:rPr>
              <a:t>合目的性之法律補充</a:t>
            </a:r>
            <a:r>
              <a:rPr lang="zh-TW" altLang="en-US" sz="1500" dirty="0">
                <a:latin typeface="Times New Roman"/>
                <a:cs typeface="Times New Roman"/>
              </a:rPr>
              <a:t>，將立法院多數</a:t>
            </a:r>
            <a:r>
              <a:rPr lang="zh-TW" altLang="en-US" sz="1500" b="1" u="sng" dirty="0">
                <a:effectLst>
                  <a:outerShdw blurRad="38100" dist="38100" dir="2700000" algn="tl">
                    <a:srgbClr val="000000">
                      <a:alpha val="43137"/>
                    </a:srgbClr>
                  </a:outerShdw>
                </a:effectLst>
                <a:latin typeface="Times New Roman"/>
                <a:cs typeface="Times New Roman"/>
              </a:rPr>
              <a:t>審查通過生效之法律</a:t>
            </a:r>
            <a:r>
              <a:rPr lang="zh-TW" altLang="en-US" sz="1500" dirty="0">
                <a:effectLst>
                  <a:outerShdw blurRad="38100" dist="38100" dir="2700000" algn="tl">
                    <a:srgbClr val="000000">
                      <a:alpha val="43137"/>
                    </a:srgbClr>
                  </a:outerShdw>
                </a:effectLst>
                <a:latin typeface="Times New Roman"/>
                <a:cs typeface="Times New Roman"/>
              </a:rPr>
              <a:t>與</a:t>
            </a:r>
            <a:r>
              <a:rPr lang="zh-TW" altLang="en-US" sz="1500" b="1" u="sng" dirty="0">
                <a:effectLst>
                  <a:outerShdw blurRad="38100" dist="38100" dir="2700000" algn="tl">
                    <a:srgbClr val="000000">
                      <a:alpha val="43137"/>
                    </a:srgbClr>
                  </a:outerShdw>
                </a:effectLst>
                <a:latin typeface="Times New Roman"/>
                <a:cs typeface="Times New Roman"/>
              </a:rPr>
              <a:t>提案修正未果之現行有效法律</a:t>
            </a:r>
            <a:r>
              <a:rPr lang="zh-TW" altLang="en-US" sz="1500" dirty="0">
                <a:latin typeface="Times New Roman"/>
                <a:cs typeface="Times New Roman"/>
              </a:rPr>
              <a:t>亦包括在內，</a:t>
            </a:r>
            <a:r>
              <a:rPr lang="en-US" altLang="zh-TW" sz="1500" dirty="0">
                <a:latin typeface="Times New Roman"/>
                <a:cs typeface="Times New Roman"/>
              </a:rPr>
              <a:t>……</a:t>
            </a:r>
            <a:r>
              <a:rPr lang="zh-TW" altLang="en-US" sz="1500" dirty="0">
                <a:latin typeface="Times New Roman"/>
                <a:cs typeface="Times New Roman"/>
              </a:rPr>
              <a:t>。」</a:t>
            </a:r>
            <a:endParaRPr lang="en-US" altLang="zh-TW" sz="1500" dirty="0">
              <a:latin typeface="Times New Roman"/>
              <a:cs typeface="Times New Roman"/>
            </a:endParaRPr>
          </a:p>
          <a:p>
            <a:pPr lvl="2" algn="just" fontAlgn="t">
              <a:lnSpc>
                <a:spcPct val="100000"/>
              </a:lnSpc>
            </a:pPr>
            <a:endParaRPr lang="zh-TW" altLang="en-US" sz="1900" dirty="0">
              <a:solidFill>
                <a:srgbClr val="000000"/>
              </a:solidFill>
              <a:latin typeface="Times New Roman"/>
              <a:cs typeface="Times New Roman"/>
            </a:endParaRPr>
          </a:p>
          <a:p>
            <a:pPr lvl="2" fontAlgn="t">
              <a:lnSpc>
                <a:spcPct val="100000"/>
              </a:lnSpc>
            </a:pPr>
            <a:endParaRPr lang="zh-Hant" altLang="en-US" sz="1900" dirty="0">
              <a:solidFill>
                <a:srgbClr val="000000"/>
              </a:solidFill>
              <a:latin typeface="Times New Roman"/>
              <a:cs typeface="Times New Roman"/>
            </a:endParaRPr>
          </a:p>
          <a:p>
            <a:pPr lvl="1">
              <a:lnSpc>
                <a:spcPct val="100000"/>
              </a:lnSpc>
            </a:pPr>
            <a:endParaRPr kumimoji="1" lang="en-US" altLang="zh-TW" sz="1900" dirty="0" smtClean="0">
              <a:solidFill>
                <a:srgbClr val="000000"/>
              </a:solidFill>
              <a:latin typeface="Times New Roman"/>
              <a:cs typeface="Times New Roman"/>
            </a:endParaRPr>
          </a:p>
        </p:txBody>
      </p:sp>
    </p:spTree>
    <p:extLst>
      <p:ext uri="{BB962C8B-B14F-4D97-AF65-F5344CB8AC3E}">
        <p14:creationId xmlns:p14="http://schemas.microsoft.com/office/powerpoint/2010/main" val="4128960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fontScale="92500"/>
          </a:bodyPr>
          <a:lstStyle/>
          <a:p>
            <a:pPr>
              <a:lnSpc>
                <a:spcPct val="110000"/>
              </a:lnSpc>
            </a:pPr>
            <a:r>
              <a:rPr kumimoji="1" lang="zh-TW" altLang="en-US" sz="2600"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sz="2600" b="1" dirty="0" smtClean="0">
                <a:solidFill>
                  <a:srgbClr val="000000"/>
                </a:solidFill>
                <a:effectLst>
                  <a:outerShdw blurRad="38100" dist="38100" dir="2700000" algn="tl">
                    <a:srgbClr val="000000">
                      <a:alpha val="43137"/>
                    </a:srgbClr>
                  </a:outerShdw>
                </a:effectLst>
                <a:latin typeface="Times New Roman"/>
                <a:cs typeface="Times New Roman"/>
              </a:rPr>
              <a:t>603 </a:t>
            </a:r>
            <a:r>
              <a:rPr kumimoji="1" lang="zh-TW" altLang="en-US" sz="2600" b="1" dirty="0" smtClean="0">
                <a:solidFill>
                  <a:srgbClr val="000000"/>
                </a:solidFill>
                <a:effectLst>
                  <a:outerShdw blurRad="38100" dist="38100" dir="2700000" algn="tl">
                    <a:srgbClr val="000000">
                      <a:alpha val="43137"/>
                    </a:srgbClr>
                  </a:outerShdw>
                </a:effectLst>
                <a:latin typeface="Times New Roman"/>
                <a:cs typeface="Times New Roman"/>
              </a:rPr>
              <a:t>號</a:t>
            </a:r>
            <a:r>
              <a:rPr kumimoji="1" lang="zh-TW" altLang="en-US" sz="2600"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解釋</a:t>
            </a:r>
            <a:r>
              <a:rPr kumimoji="1" lang="zh-TW" altLang="en-US" sz="2600" b="1" dirty="0" smtClean="0">
                <a:solidFill>
                  <a:srgbClr val="000000"/>
                </a:solidFill>
                <a:effectLst>
                  <a:outerShdw blurRad="38100" dist="38100" dir="2700000" algn="tl">
                    <a:srgbClr val="000000">
                      <a:alpha val="43137"/>
                    </a:srgbClr>
                  </a:outerShdw>
                </a:effectLst>
              </a:rPr>
              <a:t> </a:t>
            </a:r>
            <a:r>
              <a:rPr lang="en-US" altLang="zh-TW" sz="2600" b="1" dirty="0" smtClean="0">
                <a:effectLst>
                  <a:outerShdw blurRad="38100" dist="38100" dir="2700000" algn="tl">
                    <a:srgbClr val="000000">
                      <a:alpha val="43137"/>
                    </a:srgbClr>
                  </a:outerShdw>
                </a:effectLst>
                <a:latin typeface="Times New Roman"/>
                <a:cs typeface="Times New Roman"/>
              </a:rPr>
              <a:t>(</a:t>
            </a:r>
            <a:r>
              <a:rPr kumimoji="1" lang="zh-TW" altLang="en-US" sz="2600"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指紋案</a:t>
            </a:r>
            <a:r>
              <a:rPr lang="en-US" altLang="zh-TW" sz="2600" b="1" dirty="0">
                <a:effectLst>
                  <a:outerShdw blurRad="38100" dist="38100" dir="2700000" algn="tl">
                    <a:srgbClr val="000000">
                      <a:alpha val="43137"/>
                    </a:srgbClr>
                  </a:outerShdw>
                </a:effectLst>
                <a:latin typeface="Times New Roman"/>
                <a:cs typeface="Times New Roman"/>
              </a:rPr>
              <a:t>)</a:t>
            </a:r>
          </a:p>
          <a:p>
            <a:pPr lvl="1" algn="just">
              <a:lnSpc>
                <a:spcPct val="110000"/>
              </a:lnSpc>
              <a:buFont typeface="Wingdings" panose="05000000000000000000" pitchFamily="2" charset="2"/>
              <a:buChar char="l"/>
            </a:pPr>
            <a:r>
              <a:rPr lang="zh-TW" altLang="en-US" sz="2300" dirty="0" smtClean="0">
                <a:latin typeface="標楷體" panose="03000509000000000000" pitchFamily="65" charset="-120"/>
              </a:rPr>
              <a:t>協同意見書</a:t>
            </a:r>
            <a:r>
              <a:rPr lang="zh-TW" altLang="en-US" sz="2300" dirty="0" smtClean="0"/>
              <a:t> </a:t>
            </a:r>
            <a:r>
              <a:rPr lang="en-US" altLang="zh-TW" sz="2300" dirty="0" smtClean="0">
                <a:latin typeface="Times New Roman"/>
                <a:cs typeface="Times New Roman"/>
              </a:rPr>
              <a:t>(</a:t>
            </a:r>
            <a:r>
              <a:rPr lang="zh-TW" altLang="en-US" sz="2300" dirty="0" smtClean="0">
                <a:latin typeface="標楷體" panose="03000509000000000000" pitchFamily="65" charset="-120"/>
              </a:rPr>
              <a:t>許宗力、曾有田大法官</a:t>
            </a:r>
            <a:r>
              <a:rPr lang="en-US" altLang="zh-TW" sz="2300" dirty="0" smtClean="0">
                <a:latin typeface="Times New Roman"/>
                <a:cs typeface="Times New Roman"/>
              </a:rPr>
              <a:t>)</a:t>
            </a:r>
            <a:endParaRPr lang="en-US" altLang="zh-TW" sz="2300" dirty="0" smtClean="0">
              <a:latin typeface="標楷體" panose="03000509000000000000" pitchFamily="65" charset="-120"/>
            </a:endParaRPr>
          </a:p>
          <a:p>
            <a:pPr lvl="2" algn="just">
              <a:lnSpc>
                <a:spcPct val="110000"/>
              </a:lnSpc>
              <a:buFont typeface="Wingdings" panose="05000000000000000000" pitchFamily="2" charset="2"/>
              <a:buChar char="p"/>
            </a:pPr>
            <a:r>
              <a:rPr lang="en-US" altLang="zh-TW" sz="1900" b="1" dirty="0" smtClean="0">
                <a:effectLst>
                  <a:outerShdw blurRad="38100" dist="38100" dir="2700000" algn="tl">
                    <a:srgbClr val="000000">
                      <a:alpha val="43137"/>
                    </a:srgbClr>
                  </a:outerShdw>
                </a:effectLst>
                <a:latin typeface="Times New Roman"/>
                <a:cs typeface="Times New Roman"/>
              </a:rPr>
              <a:t>2</a:t>
            </a:r>
            <a:r>
              <a:rPr lang="en-US" altLang="zh-TW" sz="1900" b="1" dirty="0">
                <a:effectLst>
                  <a:outerShdw blurRad="38100" dist="38100" dir="2700000" algn="tl">
                    <a:srgbClr val="000000">
                      <a:alpha val="43137"/>
                    </a:srgbClr>
                  </a:outerShdw>
                </a:effectLst>
                <a:latin typeface="Times New Roman"/>
                <a:cs typeface="Times New Roman"/>
              </a:rPr>
              <a:t>. </a:t>
            </a:r>
            <a:r>
              <a:rPr lang="zh-TW" altLang="en-US" sz="1900" b="1" dirty="0">
                <a:effectLst>
                  <a:outerShdw blurRad="38100" dist="38100" dir="2700000" algn="tl">
                    <a:srgbClr val="000000">
                      <a:alpha val="43137"/>
                    </a:srgbClr>
                  </a:outerShdw>
                </a:effectLst>
                <a:latin typeface="Times New Roman"/>
                <a:cs typeface="Times New Roman"/>
              </a:rPr>
              <a:t>實體：違憲關鍵在於未明確規定蒐集、使用目的與適當之程序、</a:t>
            </a:r>
            <a:r>
              <a:rPr lang="zh-TW" altLang="en-US" sz="1900" b="1" dirty="0" smtClean="0">
                <a:effectLst>
                  <a:outerShdw blurRad="38100" dist="38100" dir="2700000" algn="tl">
                    <a:srgbClr val="000000">
                      <a:alpha val="43137"/>
                    </a:srgbClr>
                  </a:outerShdw>
                </a:effectLst>
                <a:latin typeface="Times New Roman"/>
                <a:cs typeface="Times New Roman"/>
              </a:rPr>
              <a:t>組織上保護措施。</a:t>
            </a:r>
            <a:endParaRPr lang="en-US" altLang="zh-TW" sz="1900" b="1" dirty="0" smtClean="0">
              <a:effectLst>
                <a:outerShdw blurRad="38100" dist="38100" dir="2700000" algn="tl">
                  <a:srgbClr val="000000">
                    <a:alpha val="43137"/>
                  </a:srgbClr>
                </a:outerShdw>
              </a:effectLst>
              <a:latin typeface="Times New Roman"/>
              <a:cs typeface="Times New Roman"/>
            </a:endParaRPr>
          </a:p>
          <a:p>
            <a:pPr marL="1071563" lvl="2" algn="just">
              <a:lnSpc>
                <a:spcPct val="110000"/>
              </a:lnSpc>
              <a:buFont typeface="Wingdings" panose="05000000000000000000" pitchFamily="2" charset="2"/>
              <a:buChar char="u"/>
            </a:pPr>
            <a:r>
              <a:rPr lang="zh-TW" altLang="en-US" sz="1600" dirty="0" smtClean="0">
                <a:latin typeface="Times New Roman"/>
                <a:cs typeface="Times New Roman"/>
              </a:rPr>
              <a:t>「</a:t>
            </a:r>
            <a:r>
              <a:rPr lang="en-US" altLang="zh-TW" sz="1600" dirty="0">
                <a:latin typeface="Times New Roman"/>
                <a:cs typeface="Times New Roman"/>
              </a:rPr>
              <a:t>……</a:t>
            </a:r>
            <a:r>
              <a:rPr lang="zh-TW" altLang="en-US" sz="1600" dirty="0">
                <a:latin typeface="Times New Roman"/>
                <a:cs typeface="Times New Roman"/>
              </a:rPr>
              <a:t>惟有使人民</a:t>
            </a:r>
            <a:r>
              <a:rPr lang="zh-TW" altLang="en-US" sz="1600" b="1" u="sng" dirty="0">
                <a:effectLst>
                  <a:outerShdw blurRad="38100" dist="38100" dir="2700000" algn="tl">
                    <a:srgbClr val="000000">
                      <a:alpha val="43137"/>
                    </a:srgbClr>
                  </a:outerShdw>
                </a:effectLst>
                <a:latin typeface="Times New Roman"/>
                <a:cs typeface="Times New Roman"/>
              </a:rPr>
              <a:t>事先知悉</a:t>
            </a:r>
            <a:r>
              <a:rPr lang="zh-TW" altLang="en-US" sz="1600" dirty="0">
                <a:latin typeface="Times New Roman"/>
                <a:cs typeface="Times New Roman"/>
              </a:rPr>
              <a:t>其個人資料所以被蒐集之目的，並使國家之資訊使用受蒐集目的所拘束，</a:t>
            </a:r>
            <a:r>
              <a:rPr lang="zh-TW" altLang="en-US" sz="1600" b="1" u="sng" dirty="0">
                <a:effectLst>
                  <a:outerShdw blurRad="38100" dist="38100" dir="2700000" algn="tl">
                    <a:srgbClr val="000000">
                      <a:alpha val="43137"/>
                    </a:srgbClr>
                  </a:outerShdw>
                </a:effectLst>
                <a:latin typeface="Times New Roman"/>
                <a:cs typeface="Times New Roman"/>
              </a:rPr>
              <a:t>方能正當化</a:t>
            </a:r>
            <a:r>
              <a:rPr lang="zh-TW" altLang="en-US" sz="1600" dirty="0">
                <a:latin typeface="Times New Roman"/>
                <a:cs typeface="Times New Roman"/>
              </a:rPr>
              <a:t>國家之取得人民個人資訊，並</a:t>
            </a:r>
            <a:r>
              <a:rPr lang="zh-TW" altLang="en-US" sz="1600" b="1" u="sng" dirty="0">
                <a:effectLst>
                  <a:outerShdw blurRad="38100" dist="38100" dir="2700000" algn="tl">
                    <a:srgbClr val="000000">
                      <a:alpha val="43137"/>
                    </a:srgbClr>
                  </a:outerShdw>
                </a:effectLst>
                <a:latin typeface="Times New Roman"/>
                <a:cs typeface="Times New Roman"/>
              </a:rPr>
              <a:t>防止國家濫</a:t>
            </a:r>
            <a:r>
              <a:rPr lang="zh-TW" altLang="en-US" sz="1600" b="1" u="sng" dirty="0" smtClean="0">
                <a:effectLst>
                  <a:outerShdw blurRad="38100" dist="38100" dir="2700000" algn="tl">
                    <a:srgbClr val="000000">
                      <a:alpha val="43137"/>
                    </a:srgbClr>
                  </a:outerShdw>
                </a:effectLst>
                <a:latin typeface="Times New Roman"/>
                <a:cs typeface="Times New Roman"/>
              </a:rPr>
              <a:t>用</a:t>
            </a:r>
            <a:r>
              <a:rPr lang="zh-TW" altLang="en-US" sz="1600" dirty="0" smtClean="0">
                <a:latin typeface="Times New Roman"/>
                <a:cs typeface="Times New Roman"/>
              </a:rPr>
              <a:t>所取得之人民個人資訊</a:t>
            </a:r>
            <a:r>
              <a:rPr lang="zh-TW" altLang="en-US" sz="1600" dirty="0">
                <a:latin typeface="Times New Roman"/>
                <a:cs typeface="Times New Roman"/>
              </a:rPr>
              <a:t>，而憲法對人民資訊隱私權之保障才不會落空。</a:t>
            </a:r>
            <a:r>
              <a:rPr lang="en-US" altLang="zh-TW" sz="1600" dirty="0">
                <a:latin typeface="Times New Roman"/>
                <a:cs typeface="Times New Roman"/>
              </a:rPr>
              <a:t>……</a:t>
            </a:r>
            <a:r>
              <a:rPr lang="zh-TW" altLang="en-US" sz="1600" dirty="0" smtClean="0">
                <a:latin typeface="Times New Roman"/>
                <a:cs typeface="Times New Roman"/>
              </a:rPr>
              <a:t>。</a:t>
            </a:r>
            <a:r>
              <a:rPr lang="en-US" altLang="zh-TW" sz="1600" dirty="0" smtClean="0">
                <a:latin typeface="Times New Roman"/>
                <a:cs typeface="Times New Roman"/>
              </a:rPr>
              <a:t>…</a:t>
            </a:r>
            <a:r>
              <a:rPr lang="en-US" altLang="zh-TW" sz="1600" dirty="0">
                <a:latin typeface="Times New Roman"/>
                <a:cs typeface="Times New Roman"/>
              </a:rPr>
              <a:t>…</a:t>
            </a:r>
            <a:r>
              <a:rPr lang="zh-TW" altLang="en-US" sz="1600" dirty="0">
                <a:latin typeface="Times New Roman"/>
                <a:cs typeface="Times New Roman"/>
              </a:rPr>
              <a:t>基於</a:t>
            </a:r>
            <a:r>
              <a:rPr lang="zh-TW" altLang="en-US" sz="1600" b="1" u="sng" dirty="0">
                <a:effectLst>
                  <a:outerShdw blurRad="38100" dist="38100" dir="2700000" algn="tl">
                    <a:srgbClr val="000000">
                      <a:alpha val="43137"/>
                    </a:srgbClr>
                  </a:outerShdw>
                </a:effectLst>
                <a:latin typeface="Times New Roman"/>
                <a:cs typeface="Times New Roman"/>
              </a:rPr>
              <a:t>基本權的保護義務功能</a:t>
            </a:r>
            <a:r>
              <a:rPr lang="zh-TW" altLang="en-US" sz="1600" dirty="0">
                <a:latin typeface="Times New Roman"/>
                <a:cs typeface="Times New Roman"/>
              </a:rPr>
              <a:t>，國家有義務採取適當之</a:t>
            </a:r>
            <a:r>
              <a:rPr lang="zh-TW" altLang="en-US" sz="1600" b="1" u="sng" dirty="0">
                <a:effectLst>
                  <a:outerShdw blurRad="38100" dist="38100" dir="2700000" algn="tl">
                    <a:srgbClr val="000000">
                      <a:alpha val="43137"/>
                    </a:srgbClr>
                  </a:outerShdw>
                </a:effectLst>
                <a:latin typeface="Times New Roman"/>
                <a:cs typeface="Times New Roman"/>
              </a:rPr>
              <a:t>組織與程序上保護措施</a:t>
            </a:r>
            <a:r>
              <a:rPr lang="zh-TW" altLang="en-US" sz="1600" dirty="0">
                <a:latin typeface="Times New Roman"/>
                <a:cs typeface="Times New Roman"/>
              </a:rPr>
              <a:t>，</a:t>
            </a:r>
            <a:r>
              <a:rPr lang="en-US" altLang="zh-TW" sz="1600" dirty="0">
                <a:latin typeface="Times New Roman"/>
                <a:cs typeface="Times New Roman"/>
              </a:rPr>
              <a:t>……</a:t>
            </a:r>
            <a:r>
              <a:rPr lang="zh-TW" altLang="en-US" sz="1600" dirty="0">
                <a:latin typeface="Times New Roman"/>
                <a:cs typeface="Times New Roman"/>
              </a:rPr>
              <a:t>採取隨科技進步而升級之動態性的權利保護措施，</a:t>
            </a:r>
            <a:r>
              <a:rPr lang="en-US" altLang="zh-TW" sz="1600" dirty="0">
                <a:latin typeface="Times New Roman"/>
                <a:cs typeface="Times New Roman"/>
              </a:rPr>
              <a:t>……</a:t>
            </a:r>
            <a:r>
              <a:rPr lang="zh-TW" altLang="en-US" sz="1600" dirty="0">
                <a:latin typeface="Times New Roman"/>
                <a:cs typeface="Times New Roman"/>
              </a:rPr>
              <a:t>包括設置獨立、專業之</a:t>
            </a:r>
            <a:r>
              <a:rPr lang="zh-TW" altLang="en-US" sz="1600" b="1" u="sng" dirty="0">
                <a:effectLst>
                  <a:outerShdw blurRad="38100" dist="38100" dir="2700000" algn="tl">
                    <a:srgbClr val="000000">
                      <a:alpha val="43137"/>
                    </a:srgbClr>
                  </a:outerShdw>
                </a:effectLst>
                <a:latin typeface="Times New Roman"/>
                <a:cs typeface="Times New Roman"/>
              </a:rPr>
              <a:t>資訊保護官</a:t>
            </a:r>
            <a:r>
              <a:rPr lang="en-US" altLang="zh-TW" sz="1600" dirty="0">
                <a:latin typeface="Times New Roman"/>
                <a:cs typeface="Times New Roman"/>
              </a:rPr>
              <a:t>……</a:t>
            </a:r>
            <a:r>
              <a:rPr lang="zh-TW" altLang="en-US" sz="1600" dirty="0">
                <a:latin typeface="Times New Roman"/>
                <a:cs typeface="Times New Roman"/>
              </a:rPr>
              <a:t>具備高度人別辨識功能之指紋資料外洩的風險，對人民權益危害過於鉅大，不</a:t>
            </a:r>
            <a:r>
              <a:rPr lang="zh-TW" altLang="en-US" sz="1600" dirty="0" smtClean="0">
                <a:latin typeface="Times New Roman"/>
                <a:cs typeface="Times New Roman"/>
              </a:rPr>
              <a:t>容以現代科</a:t>
            </a:r>
            <a:r>
              <a:rPr lang="zh-TW" altLang="en-US" sz="1600" dirty="0">
                <a:latin typeface="Times New Roman"/>
                <a:cs typeface="Times New Roman"/>
              </a:rPr>
              <a:t>技社會所應容忍的</a:t>
            </a:r>
            <a:r>
              <a:rPr lang="en-US" altLang="zh-TW" sz="1600" dirty="0">
                <a:latin typeface="Times New Roman"/>
                <a:cs typeface="Times New Roman"/>
              </a:rPr>
              <a:t>『</a:t>
            </a:r>
            <a:r>
              <a:rPr lang="zh-TW" altLang="en-US" sz="1600" dirty="0">
                <a:latin typeface="Times New Roman"/>
                <a:cs typeface="Times New Roman"/>
              </a:rPr>
              <a:t>剩餘風險</a:t>
            </a:r>
            <a:r>
              <a:rPr lang="en-US" altLang="zh-TW" sz="1600" dirty="0">
                <a:latin typeface="Times New Roman"/>
                <a:cs typeface="Times New Roman"/>
              </a:rPr>
              <a:t>』</a:t>
            </a:r>
            <a:r>
              <a:rPr lang="zh-TW" altLang="en-US" sz="1600" dirty="0">
                <a:latin typeface="Times New Roman"/>
                <a:cs typeface="Times New Roman"/>
              </a:rPr>
              <a:t>視之。</a:t>
            </a:r>
            <a:r>
              <a:rPr lang="en-US" altLang="zh-TW" sz="1600" dirty="0">
                <a:latin typeface="Times New Roman"/>
                <a:cs typeface="Times New Roman"/>
              </a:rPr>
              <a:t>……</a:t>
            </a:r>
            <a:r>
              <a:rPr lang="zh-TW" altLang="en-US" sz="1600" dirty="0">
                <a:latin typeface="Times New Roman"/>
                <a:cs typeface="Times New Roman"/>
              </a:rPr>
              <a:t>」</a:t>
            </a:r>
            <a:endParaRPr lang="en-US" altLang="zh-TW" sz="1600" dirty="0">
              <a:latin typeface="Times New Roman"/>
              <a:cs typeface="Times New Roman"/>
            </a:endParaRPr>
          </a:p>
          <a:p>
            <a:pPr lvl="1">
              <a:lnSpc>
                <a:spcPct val="110000"/>
              </a:lnSpc>
            </a:pPr>
            <a:endParaRPr kumimoji="1" lang="en-US" altLang="zh-TW" sz="1900" dirty="0" smtClean="0">
              <a:solidFill>
                <a:srgbClr val="000000"/>
              </a:solidFill>
              <a:latin typeface="Times New Roman"/>
              <a:cs typeface="Times New Roman"/>
            </a:endParaRPr>
          </a:p>
        </p:txBody>
      </p:sp>
    </p:spTree>
    <p:extLst>
      <p:ext uri="{BB962C8B-B14F-4D97-AF65-F5344CB8AC3E}">
        <p14:creationId xmlns:p14="http://schemas.microsoft.com/office/powerpoint/2010/main" val="15293711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603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解釋</a:t>
            </a:r>
            <a:r>
              <a:rPr kumimoji="1" lang="zh-TW" altLang="en-US" b="1" dirty="0" smtClean="0">
                <a:solidFill>
                  <a:srgbClr val="000000"/>
                </a:solidFill>
                <a:effectLst>
                  <a:outerShdw blurRad="38100" dist="38100" dir="2700000" algn="tl">
                    <a:srgbClr val="000000">
                      <a:alpha val="43137"/>
                    </a:srgbClr>
                  </a:outerShdw>
                </a:effectLst>
              </a:rPr>
              <a:t> </a:t>
            </a:r>
            <a:r>
              <a:rPr lang="en-US" altLang="zh-TW" b="1" dirty="0" smtClean="0">
                <a:effectLst>
                  <a:outerShdw blurRad="38100" dist="38100" dir="2700000" algn="tl">
                    <a:srgbClr val="000000">
                      <a:alpha val="43137"/>
                    </a:srgbClr>
                  </a:outerShdw>
                </a:effectLst>
                <a:latin typeface="Times New Roman"/>
                <a:cs typeface="Times New Roman"/>
              </a:rPr>
              <a:t>(</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指紋案</a:t>
            </a:r>
            <a:r>
              <a:rPr lang="en-US" altLang="zh-TW" b="1" dirty="0">
                <a:effectLst>
                  <a:outerShdw blurRad="38100" dist="38100" dir="2700000" algn="tl">
                    <a:srgbClr val="000000">
                      <a:alpha val="43137"/>
                    </a:srgbClr>
                  </a:outerShdw>
                </a:effectLst>
                <a:latin typeface="Times New Roman"/>
                <a:cs typeface="Times New Roman"/>
              </a:rPr>
              <a:t>)</a:t>
            </a:r>
          </a:p>
          <a:p>
            <a:pPr lvl="1" algn="just">
              <a:lnSpc>
                <a:spcPct val="100000"/>
              </a:lnSpc>
              <a:buFont typeface="Wingdings" panose="05000000000000000000" pitchFamily="2" charset="2"/>
              <a:buChar char="l"/>
            </a:pPr>
            <a:r>
              <a:rPr lang="zh-TW" altLang="en-US" dirty="0" smtClean="0">
                <a:latin typeface="標楷體" panose="03000509000000000000" pitchFamily="65" charset="-120"/>
              </a:rPr>
              <a:t>協同意見書</a:t>
            </a:r>
            <a:r>
              <a:rPr lang="zh-TW" altLang="en-US" dirty="0" smtClean="0"/>
              <a:t> </a:t>
            </a:r>
            <a:r>
              <a:rPr lang="en-US" altLang="zh-TW" dirty="0" smtClean="0">
                <a:latin typeface="Times New Roman"/>
                <a:cs typeface="Times New Roman"/>
              </a:rPr>
              <a:t>(</a:t>
            </a:r>
            <a:r>
              <a:rPr lang="zh-TW" altLang="en-US" dirty="0" smtClean="0">
                <a:latin typeface="標楷體" panose="03000509000000000000" pitchFamily="65" charset="-120"/>
              </a:rPr>
              <a:t>許宗力、曾有田大法官</a:t>
            </a:r>
            <a:r>
              <a:rPr lang="en-US" altLang="zh-TW" dirty="0" smtClean="0">
                <a:latin typeface="Times New Roman"/>
                <a:cs typeface="Times New Roman"/>
              </a:rPr>
              <a:t>)</a:t>
            </a:r>
            <a:endParaRPr lang="en-US" altLang="zh-TW" dirty="0">
              <a:latin typeface="標楷體" panose="03000509000000000000" pitchFamily="65" charset="-120"/>
            </a:endParaRPr>
          </a:p>
          <a:p>
            <a:pPr lvl="2" algn="just">
              <a:lnSpc>
                <a:spcPct val="100000"/>
              </a:lnSpc>
              <a:buFont typeface="Wingdings" panose="05000000000000000000" pitchFamily="2" charset="2"/>
              <a:buChar char="p"/>
            </a:pPr>
            <a:r>
              <a:rPr lang="en-US" altLang="zh-TW" b="1" dirty="0" smtClean="0">
                <a:effectLst>
                  <a:outerShdw blurRad="38100" dist="38100" dir="2700000" algn="tl">
                    <a:srgbClr val="000000">
                      <a:alpha val="43137"/>
                    </a:srgbClr>
                  </a:outerShdw>
                </a:effectLst>
                <a:latin typeface="Times New Roman"/>
                <a:cs typeface="Times New Roman"/>
              </a:rPr>
              <a:t>3</a:t>
            </a:r>
            <a:r>
              <a:rPr lang="en-US" altLang="zh-TW" b="1" dirty="0">
                <a:effectLst>
                  <a:outerShdw blurRad="38100" dist="38100" dir="2700000" algn="tl">
                    <a:srgbClr val="000000">
                      <a:alpha val="43137"/>
                    </a:srgbClr>
                  </a:outerShdw>
                </a:effectLst>
                <a:latin typeface="Times New Roman"/>
                <a:cs typeface="Times New Roman"/>
              </a:rPr>
              <a:t>. </a:t>
            </a:r>
            <a:r>
              <a:rPr lang="zh-TW" altLang="en-US" b="1" dirty="0" smtClean="0">
                <a:effectLst>
                  <a:outerShdw blurRad="38100" dist="38100" dir="2700000" algn="tl">
                    <a:srgbClr val="000000">
                      <a:alpha val="43137"/>
                    </a:srgbClr>
                  </a:outerShdw>
                </a:effectLst>
                <a:latin typeface="Times New Roman"/>
                <a:cs typeface="Times New Roman"/>
              </a:rPr>
              <a:t>民意調查與違憲審查。</a:t>
            </a:r>
            <a:endParaRPr lang="en-US" altLang="zh-TW" b="1" dirty="0" smtClean="0">
              <a:effectLst>
                <a:outerShdw blurRad="38100" dist="38100" dir="2700000" algn="tl">
                  <a:srgbClr val="000000">
                    <a:alpha val="43137"/>
                  </a:srgbClr>
                </a:outerShdw>
              </a:effectLst>
              <a:latin typeface="Times New Roman"/>
              <a:cs typeface="Times New Roman"/>
            </a:endParaRPr>
          </a:p>
          <a:p>
            <a:pPr marL="1071563" lvl="2" algn="just">
              <a:lnSpc>
                <a:spcPct val="100000"/>
              </a:lnSpc>
              <a:buFont typeface="Wingdings" panose="05000000000000000000" pitchFamily="2" charset="2"/>
              <a:buChar char="u"/>
            </a:pPr>
            <a:r>
              <a:rPr lang="zh-TW" altLang="en-US" sz="1500" dirty="0" smtClean="0">
                <a:latin typeface="Times New Roman"/>
                <a:cs typeface="Times New Roman"/>
              </a:rPr>
              <a:t>「</a:t>
            </a:r>
            <a:r>
              <a:rPr lang="en-US" altLang="zh-TW" sz="1500" dirty="0">
                <a:latin typeface="Times New Roman"/>
                <a:cs typeface="Times New Roman"/>
              </a:rPr>
              <a:t>……</a:t>
            </a:r>
            <a:r>
              <a:rPr lang="zh-TW" altLang="en-US" sz="1500" dirty="0">
                <a:latin typeface="Times New Roman"/>
                <a:cs typeface="Times New Roman"/>
              </a:rPr>
              <a:t>過度強調民意對解釋之影響，要求大法官應尊重民意，將嚴重危害</a:t>
            </a:r>
            <a:r>
              <a:rPr lang="zh-TW" altLang="en-US" sz="1500" b="1" u="sng" dirty="0">
                <a:effectLst>
                  <a:outerShdw blurRad="38100" dist="38100" dir="2700000" algn="tl">
                    <a:srgbClr val="000000">
                      <a:alpha val="43137"/>
                    </a:srgbClr>
                  </a:outerShdw>
                </a:effectLst>
                <a:latin typeface="Times New Roman"/>
                <a:cs typeface="Times New Roman"/>
              </a:rPr>
              <a:t>司法獨立</a:t>
            </a:r>
            <a:r>
              <a:rPr lang="zh-TW" altLang="en-US" sz="1500" dirty="0">
                <a:latin typeface="Times New Roman"/>
                <a:cs typeface="Times New Roman"/>
              </a:rPr>
              <a:t>，畢竟應重視民意，受民意影響的，主要是行政與立法兩大政治部門，而不是講求獨立審判的司法部門。何況</a:t>
            </a:r>
            <a:r>
              <a:rPr lang="zh-TW" altLang="en-US" sz="1500" b="1" u="sng" dirty="0">
                <a:effectLst>
                  <a:outerShdw blurRad="38100" dist="38100" dir="2700000" algn="tl">
                    <a:srgbClr val="000000">
                      <a:alpha val="43137"/>
                    </a:srgbClr>
                  </a:outerShdw>
                </a:effectLst>
                <a:latin typeface="Times New Roman"/>
                <a:cs typeface="Times New Roman"/>
              </a:rPr>
              <a:t>法律違憲審查</a:t>
            </a:r>
            <a:r>
              <a:rPr lang="zh-TW" altLang="en-US" sz="1500" dirty="0">
                <a:latin typeface="Times New Roman"/>
                <a:cs typeface="Times New Roman"/>
              </a:rPr>
              <a:t>本就具有先天上的</a:t>
            </a:r>
            <a:r>
              <a:rPr lang="zh-TW" altLang="en-US" sz="1500" b="1" u="sng" dirty="0">
                <a:effectLst>
                  <a:outerShdw blurRad="38100" dist="38100" dir="2700000" algn="tl">
                    <a:srgbClr val="000000">
                      <a:alpha val="43137"/>
                    </a:srgbClr>
                  </a:outerShdw>
                </a:effectLst>
                <a:latin typeface="Times New Roman"/>
                <a:cs typeface="Times New Roman"/>
              </a:rPr>
              <a:t>反多數決性格</a:t>
            </a:r>
            <a:r>
              <a:rPr lang="zh-TW" altLang="en-US" sz="1500" dirty="0">
                <a:latin typeface="Times New Roman"/>
                <a:cs typeface="Times New Roman"/>
              </a:rPr>
              <a:t>，正是出於反多數決的精神，為</a:t>
            </a:r>
            <a:r>
              <a:rPr lang="zh-TW" altLang="en-US" sz="1500" b="1" u="sng" dirty="0">
                <a:effectLst>
                  <a:outerShdw blurRad="38100" dist="38100" dir="2700000" algn="tl">
                    <a:srgbClr val="000000">
                      <a:alpha val="43137"/>
                    </a:srgbClr>
                  </a:outerShdw>
                </a:effectLst>
                <a:latin typeface="Times New Roman"/>
                <a:cs typeface="Times New Roman"/>
              </a:rPr>
              <a:t>保護少數及憲法秩序</a:t>
            </a:r>
            <a:r>
              <a:rPr lang="zh-TW" altLang="en-US" sz="1500" dirty="0">
                <a:latin typeface="Times New Roman"/>
                <a:cs typeface="Times New Roman"/>
              </a:rPr>
              <a:t>，才有違憲審查制度之設，因為國會的立法活動結果終究不能牴觸更高位階的憲法，如果多數民意真的可以弱化違憲審查，實與瓦解違憲審查的基石無異。</a:t>
            </a:r>
            <a:endParaRPr lang="en-US" altLang="zh-TW" sz="1500" dirty="0">
              <a:latin typeface="Times New Roman"/>
              <a:cs typeface="Times New Roman"/>
            </a:endParaRPr>
          </a:p>
        </p:txBody>
      </p:sp>
    </p:spTree>
    <p:extLst>
      <p:ext uri="{BB962C8B-B14F-4D97-AF65-F5344CB8AC3E}">
        <p14:creationId xmlns:p14="http://schemas.microsoft.com/office/powerpoint/2010/main" val="2100870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本章大綱</a:t>
            </a:r>
            <a:endParaRPr kumimoji="1" lang="zh-TW" altLang="en-US" dirty="0"/>
          </a:p>
        </p:txBody>
      </p:sp>
      <p:sp>
        <p:nvSpPr>
          <p:cNvPr id="3" name="內容版面配置區 2"/>
          <p:cNvSpPr>
            <a:spLocks noGrp="1"/>
          </p:cNvSpPr>
          <p:nvPr>
            <p:ph idx="1"/>
          </p:nvPr>
        </p:nvSpPr>
        <p:spPr/>
        <p:txBody>
          <a:bodyPr/>
          <a:lstStyle/>
          <a:p>
            <a:pPr>
              <a:lnSpc>
                <a:spcPct val="100000"/>
              </a:lnSpc>
            </a:pPr>
            <a:r>
              <a:rPr kumimoji="1" lang="zh-TW" altLang="en-US" b="1" dirty="0" smtClean="0">
                <a:effectLst>
                  <a:outerShdw blurRad="38100" dist="38100" dir="2700000" algn="tl">
                    <a:srgbClr val="000000">
                      <a:alpha val="43137"/>
                    </a:srgbClr>
                  </a:outerShdw>
                </a:effectLst>
              </a:rPr>
              <a:t>概說</a:t>
            </a:r>
            <a:endParaRPr kumimoji="1" lang="en-US" altLang="zh-TW" b="1" dirty="0" smtClean="0">
              <a:effectLst>
                <a:outerShdw blurRad="38100" dist="38100" dir="2700000" algn="tl">
                  <a:srgbClr val="000000">
                    <a:alpha val="43137"/>
                  </a:srgbClr>
                </a:outerShdw>
              </a:effectLst>
            </a:endParaRPr>
          </a:p>
          <a:p>
            <a:pPr>
              <a:lnSpc>
                <a:spcPct val="100000"/>
              </a:lnSpc>
            </a:pPr>
            <a:r>
              <a:rPr kumimoji="1" lang="zh-TW" altLang="en-US" b="1" dirty="0" smtClean="0">
                <a:effectLst>
                  <a:outerShdw blurRad="38100" dist="38100" dir="2700000" algn="tl">
                    <a:srgbClr val="000000">
                      <a:alpha val="43137"/>
                    </a:srgbClr>
                  </a:outerShdw>
                </a:effectLst>
              </a:rPr>
              <a:t>大法官解釋</a:t>
            </a:r>
            <a:endParaRPr kumimoji="1" lang="en-US" altLang="zh-TW" b="1" dirty="0" smtClean="0">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kumimoji="1" lang="zh-TW" altLang="en-US" dirty="0" smtClean="0"/>
              <a:t>釋字第 </a:t>
            </a:r>
            <a:r>
              <a:rPr kumimoji="1" lang="en-US" altLang="zh-TW" dirty="0" smtClean="0"/>
              <a:t>603 </a:t>
            </a:r>
            <a:r>
              <a:rPr kumimoji="1" lang="zh-TW" altLang="en-US" dirty="0" smtClean="0"/>
              <a:t>號解釋 </a:t>
            </a:r>
            <a:r>
              <a:rPr kumimoji="1" lang="en-US" altLang="zh-TW" dirty="0" smtClean="0"/>
              <a:t>(</a:t>
            </a:r>
            <a:r>
              <a:rPr kumimoji="1" lang="zh-TW" altLang="en-US" dirty="0" smtClean="0"/>
              <a:t>指紋案</a:t>
            </a:r>
            <a:r>
              <a:rPr kumimoji="1" lang="en-US" altLang="zh-TW" dirty="0" smtClean="0"/>
              <a:t>)</a:t>
            </a:r>
          </a:p>
          <a:p>
            <a:pPr lvl="1">
              <a:lnSpc>
                <a:spcPct val="100000"/>
              </a:lnSpc>
              <a:buFont typeface="Wingdings" panose="05000000000000000000" pitchFamily="2" charset="2"/>
              <a:buChar char="l"/>
            </a:pPr>
            <a:r>
              <a:rPr kumimoji="1" lang="zh-TW" altLang="en-US" dirty="0" smtClean="0"/>
              <a:t>釋字第 </a:t>
            </a:r>
            <a:r>
              <a:rPr kumimoji="1" lang="en-US" altLang="zh-TW" dirty="0" smtClean="0"/>
              <a:t>631 </a:t>
            </a:r>
            <a:r>
              <a:rPr kumimoji="1" lang="zh-TW" altLang="en-US" dirty="0" smtClean="0"/>
              <a:t>號解釋 </a:t>
            </a:r>
            <a:r>
              <a:rPr kumimoji="1" lang="en-US" altLang="zh-TW" dirty="0" smtClean="0"/>
              <a:t>(</a:t>
            </a:r>
            <a:r>
              <a:rPr kumimoji="1" lang="zh-TW" altLang="en-US" dirty="0" smtClean="0"/>
              <a:t>監聽案</a:t>
            </a:r>
            <a:r>
              <a:rPr kumimoji="1" lang="en-US" altLang="zh-TW" dirty="0" smtClean="0"/>
              <a:t>)</a:t>
            </a:r>
          </a:p>
          <a:p>
            <a:pPr lvl="1">
              <a:lnSpc>
                <a:spcPct val="100000"/>
              </a:lnSpc>
              <a:buFont typeface="Wingdings" panose="05000000000000000000" pitchFamily="2" charset="2"/>
              <a:buChar char="l"/>
            </a:pPr>
            <a:r>
              <a:rPr kumimoji="1" lang="zh-TW" altLang="en-US" dirty="0" smtClean="0"/>
              <a:t>釋字第 </a:t>
            </a:r>
            <a:r>
              <a:rPr kumimoji="1" lang="en-US" altLang="zh-TW" dirty="0" smtClean="0"/>
              <a:t>689 </a:t>
            </a:r>
            <a:r>
              <a:rPr kumimoji="1" lang="zh-TW" altLang="en-US" dirty="0" smtClean="0"/>
              <a:t>號解釋 </a:t>
            </a:r>
            <a:r>
              <a:rPr kumimoji="1" lang="en-US" altLang="zh-TW" dirty="0" smtClean="0"/>
              <a:t>(</a:t>
            </a:r>
            <a:r>
              <a:rPr kumimoji="1" lang="zh-TW" altLang="en-US" dirty="0" smtClean="0"/>
              <a:t>狗仔跟追案</a:t>
            </a:r>
            <a:r>
              <a:rPr kumimoji="1" lang="en-US" altLang="zh-TW" dirty="0" smtClean="0"/>
              <a:t>)</a:t>
            </a:r>
          </a:p>
          <a:p>
            <a:pPr lvl="1">
              <a:lnSpc>
                <a:spcPct val="100000"/>
              </a:lnSpc>
              <a:buFont typeface="Wingdings" panose="05000000000000000000" pitchFamily="2" charset="2"/>
              <a:buChar char="l"/>
            </a:pPr>
            <a:r>
              <a:rPr kumimoji="1" lang="zh-TW" altLang="en-US" dirty="0" smtClean="0"/>
              <a:t>釋字第 </a:t>
            </a:r>
            <a:r>
              <a:rPr kumimoji="1" lang="en-US" altLang="zh-TW" dirty="0" smtClean="0"/>
              <a:t>554 </a:t>
            </a:r>
            <a:r>
              <a:rPr kumimoji="1" lang="zh-TW" altLang="en-US" dirty="0" smtClean="0"/>
              <a:t>號解釋 </a:t>
            </a:r>
            <a:r>
              <a:rPr kumimoji="1" lang="en-US" altLang="zh-TW" dirty="0" smtClean="0"/>
              <a:t>(</a:t>
            </a:r>
            <a:r>
              <a:rPr kumimoji="1" lang="zh-TW" altLang="en-US" dirty="0" smtClean="0"/>
              <a:t>通姦罪案</a:t>
            </a:r>
            <a:r>
              <a:rPr kumimoji="1" lang="en-US" altLang="zh-TW" dirty="0" smtClean="0"/>
              <a:t>)</a:t>
            </a:r>
            <a:endParaRPr kumimoji="1" lang="zh-TW" altLang="en-US" dirty="0"/>
          </a:p>
        </p:txBody>
      </p:sp>
    </p:spTree>
    <p:extLst>
      <p:ext uri="{BB962C8B-B14F-4D97-AF65-F5344CB8AC3E}">
        <p14:creationId xmlns:p14="http://schemas.microsoft.com/office/powerpoint/2010/main" val="10211379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fontScale="62500" lnSpcReduction="20000"/>
          </a:bodyPr>
          <a:lstStyle/>
          <a:p>
            <a:pPr>
              <a:lnSpc>
                <a:spcPct val="120000"/>
              </a:lnSpc>
            </a:pPr>
            <a:r>
              <a:rPr kumimoji="1" lang="zh-TW" altLang="en-US" sz="3800"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sz="3800" b="1" dirty="0" smtClean="0">
                <a:solidFill>
                  <a:srgbClr val="000000"/>
                </a:solidFill>
                <a:effectLst>
                  <a:outerShdw blurRad="38100" dist="38100" dir="2700000" algn="tl">
                    <a:srgbClr val="000000">
                      <a:alpha val="43137"/>
                    </a:srgbClr>
                  </a:outerShdw>
                </a:effectLst>
                <a:latin typeface="Times New Roman"/>
                <a:cs typeface="Times New Roman"/>
              </a:rPr>
              <a:t>603 </a:t>
            </a:r>
            <a:r>
              <a:rPr kumimoji="1" lang="zh-TW" altLang="en-US" sz="3800" b="1" dirty="0" smtClean="0">
                <a:solidFill>
                  <a:srgbClr val="000000"/>
                </a:solidFill>
                <a:effectLst>
                  <a:outerShdw blurRad="38100" dist="38100" dir="2700000" algn="tl">
                    <a:srgbClr val="000000">
                      <a:alpha val="43137"/>
                    </a:srgbClr>
                  </a:outerShdw>
                </a:effectLst>
                <a:latin typeface="Times New Roman"/>
                <a:cs typeface="Times New Roman"/>
              </a:rPr>
              <a:t>號</a:t>
            </a:r>
            <a:r>
              <a:rPr kumimoji="1" lang="zh-TW" altLang="en-US" sz="3800"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解釋</a:t>
            </a:r>
            <a:r>
              <a:rPr kumimoji="1" lang="zh-TW" altLang="en-US" sz="3800" b="1" dirty="0" smtClean="0">
                <a:solidFill>
                  <a:srgbClr val="000000"/>
                </a:solidFill>
                <a:effectLst>
                  <a:outerShdw blurRad="38100" dist="38100" dir="2700000" algn="tl">
                    <a:srgbClr val="000000">
                      <a:alpha val="43137"/>
                    </a:srgbClr>
                  </a:outerShdw>
                </a:effectLst>
              </a:rPr>
              <a:t> </a:t>
            </a:r>
            <a:r>
              <a:rPr lang="en-US" altLang="zh-TW" sz="3800" b="1" dirty="0" smtClean="0">
                <a:effectLst>
                  <a:outerShdw blurRad="38100" dist="38100" dir="2700000" algn="tl">
                    <a:srgbClr val="000000">
                      <a:alpha val="43137"/>
                    </a:srgbClr>
                  </a:outerShdw>
                </a:effectLst>
                <a:latin typeface="Times New Roman"/>
                <a:cs typeface="Times New Roman"/>
              </a:rPr>
              <a:t>(</a:t>
            </a:r>
            <a:r>
              <a:rPr kumimoji="1" lang="zh-TW" altLang="en-US" sz="3800"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指紋案</a:t>
            </a:r>
            <a:r>
              <a:rPr lang="en-US" altLang="zh-TW" sz="3800" b="1" dirty="0">
                <a:effectLst>
                  <a:outerShdw blurRad="38100" dist="38100" dir="2700000" algn="tl">
                    <a:srgbClr val="000000">
                      <a:alpha val="43137"/>
                    </a:srgbClr>
                  </a:outerShdw>
                </a:effectLst>
                <a:latin typeface="Times New Roman"/>
                <a:cs typeface="Times New Roman"/>
              </a:rPr>
              <a:t>)</a:t>
            </a:r>
          </a:p>
          <a:p>
            <a:pPr lvl="1" algn="just">
              <a:lnSpc>
                <a:spcPct val="120000"/>
              </a:lnSpc>
              <a:buFont typeface="Wingdings" panose="05000000000000000000" pitchFamily="2" charset="2"/>
              <a:buChar char="l"/>
            </a:pPr>
            <a:r>
              <a:rPr lang="zh-TW" altLang="en-US" sz="3400" dirty="0" smtClean="0">
                <a:latin typeface="標楷體" panose="03000509000000000000" pitchFamily="65" charset="-120"/>
              </a:rPr>
              <a:t>協同意見書</a:t>
            </a:r>
            <a:r>
              <a:rPr lang="zh-TW" altLang="en-US" sz="3400" dirty="0" smtClean="0"/>
              <a:t> </a:t>
            </a:r>
            <a:r>
              <a:rPr lang="en-US" altLang="zh-TW" sz="3400" dirty="0" smtClean="0">
                <a:latin typeface="Times New Roman"/>
                <a:cs typeface="Times New Roman"/>
              </a:rPr>
              <a:t>(</a:t>
            </a:r>
            <a:r>
              <a:rPr lang="zh-TW" altLang="en-US" sz="3400" dirty="0" smtClean="0">
                <a:latin typeface="標楷體" panose="03000509000000000000" pitchFamily="65" charset="-120"/>
              </a:rPr>
              <a:t>許宗力、曾有田大法官</a:t>
            </a:r>
            <a:r>
              <a:rPr lang="en-US" altLang="zh-TW" sz="3400" dirty="0" smtClean="0">
                <a:latin typeface="Times New Roman"/>
                <a:cs typeface="Times New Roman"/>
              </a:rPr>
              <a:t>)</a:t>
            </a:r>
            <a:endParaRPr lang="en-US" altLang="zh-TW" sz="3400" dirty="0">
              <a:latin typeface="標楷體" panose="03000509000000000000" pitchFamily="65" charset="-120"/>
            </a:endParaRPr>
          </a:p>
          <a:p>
            <a:pPr lvl="2" algn="just">
              <a:lnSpc>
                <a:spcPct val="120000"/>
              </a:lnSpc>
              <a:buFont typeface="Wingdings" panose="05000000000000000000" pitchFamily="2" charset="2"/>
              <a:buChar char="p"/>
            </a:pPr>
            <a:r>
              <a:rPr lang="en-US" altLang="zh-TW" sz="2900" b="1" dirty="0" smtClean="0">
                <a:effectLst>
                  <a:outerShdw blurRad="38100" dist="38100" dir="2700000" algn="tl">
                    <a:srgbClr val="000000">
                      <a:alpha val="43137"/>
                    </a:srgbClr>
                  </a:outerShdw>
                </a:effectLst>
                <a:latin typeface="Times New Roman"/>
                <a:cs typeface="Times New Roman"/>
              </a:rPr>
              <a:t>3</a:t>
            </a:r>
            <a:r>
              <a:rPr lang="en-US" altLang="zh-TW" sz="2900" b="1" dirty="0">
                <a:effectLst>
                  <a:outerShdw blurRad="38100" dist="38100" dir="2700000" algn="tl">
                    <a:srgbClr val="000000">
                      <a:alpha val="43137"/>
                    </a:srgbClr>
                  </a:outerShdw>
                </a:effectLst>
                <a:latin typeface="Times New Roman"/>
                <a:cs typeface="Times New Roman"/>
              </a:rPr>
              <a:t>. </a:t>
            </a:r>
            <a:r>
              <a:rPr lang="zh-TW" altLang="en-US" sz="2900" b="1" dirty="0" smtClean="0">
                <a:effectLst>
                  <a:outerShdw blurRad="38100" dist="38100" dir="2700000" algn="tl">
                    <a:srgbClr val="000000">
                      <a:alpha val="43137"/>
                    </a:srgbClr>
                  </a:outerShdw>
                </a:effectLst>
                <a:latin typeface="Times New Roman"/>
                <a:cs typeface="Times New Roman"/>
              </a:rPr>
              <a:t>民意調查與違憲審查。</a:t>
            </a:r>
            <a:endParaRPr lang="en-US" altLang="zh-TW" sz="2900" b="1" dirty="0">
              <a:effectLst>
                <a:outerShdw blurRad="38100" dist="38100" dir="2700000" algn="tl">
                  <a:srgbClr val="000000">
                    <a:alpha val="43137"/>
                  </a:srgbClr>
                </a:outerShdw>
              </a:effectLst>
              <a:latin typeface="Times New Roman"/>
              <a:cs typeface="Times New Roman"/>
            </a:endParaRPr>
          </a:p>
          <a:p>
            <a:pPr marL="1071563" lvl="2" algn="just">
              <a:lnSpc>
                <a:spcPct val="120000"/>
              </a:lnSpc>
              <a:buFont typeface="Wingdings" panose="05000000000000000000" pitchFamily="2" charset="2"/>
              <a:buChar char="u"/>
            </a:pPr>
            <a:r>
              <a:rPr lang="zh-TW" altLang="en-US" sz="2200" dirty="0" smtClean="0">
                <a:latin typeface="標楷體" panose="03000509000000000000" pitchFamily="65" charset="-120"/>
              </a:rPr>
              <a:t>更</a:t>
            </a:r>
            <a:r>
              <a:rPr lang="zh-TW" altLang="en-US" sz="2200" dirty="0">
                <a:latin typeface="標楷體" panose="03000509000000000000" pitchFamily="65" charset="-120"/>
              </a:rPr>
              <a:t>何況本件的</a:t>
            </a:r>
            <a:r>
              <a:rPr lang="en-US" altLang="zh-TW" sz="2200" b="1" u="sng" dirty="0">
                <a:effectLst>
                  <a:outerShdw blurRad="38100" dist="38100" dir="2700000" algn="tl">
                    <a:srgbClr val="000000">
                      <a:alpha val="43137"/>
                    </a:srgbClr>
                  </a:outerShdw>
                </a:effectLst>
                <a:latin typeface="標楷體" panose="03000509000000000000" pitchFamily="65" charset="-120"/>
              </a:rPr>
              <a:t>『</a:t>
            </a:r>
            <a:r>
              <a:rPr lang="zh-TW" altLang="en-US" sz="2200" b="1" u="sng" dirty="0">
                <a:effectLst>
                  <a:outerShdw blurRad="38100" dist="38100" dir="2700000" algn="tl">
                    <a:srgbClr val="000000">
                      <a:alpha val="43137"/>
                    </a:srgbClr>
                  </a:outerShdw>
                </a:effectLst>
                <a:latin typeface="標楷體" panose="03000509000000000000" pitchFamily="65" charset="-120"/>
              </a:rPr>
              <a:t>民意</a:t>
            </a:r>
            <a:r>
              <a:rPr lang="en-US" altLang="zh-TW" sz="2200" b="1" u="sng" dirty="0">
                <a:effectLst>
                  <a:outerShdw blurRad="38100" dist="38100" dir="2700000" algn="tl">
                    <a:srgbClr val="000000">
                      <a:alpha val="43137"/>
                    </a:srgbClr>
                  </a:outerShdw>
                </a:effectLst>
                <a:latin typeface="標楷體" panose="03000509000000000000" pitchFamily="65" charset="-120"/>
              </a:rPr>
              <a:t>』</a:t>
            </a:r>
            <a:r>
              <a:rPr lang="zh-TW" altLang="en-US" sz="2200" dirty="0">
                <a:latin typeface="標楷體" panose="03000509000000000000" pitchFamily="65" charset="-120"/>
              </a:rPr>
              <a:t>與國會制定公布法律所展現的多數決亦無可相提並論，至多僅能作為供大法官瞭解社會脈動之一種</a:t>
            </a:r>
            <a:r>
              <a:rPr lang="zh-TW" altLang="en-US" sz="2200" b="1" u="sng" dirty="0">
                <a:effectLst>
                  <a:outerShdw blurRad="38100" dist="38100" dir="2700000" algn="tl">
                    <a:srgbClr val="000000">
                      <a:alpha val="43137"/>
                    </a:srgbClr>
                  </a:outerShdw>
                </a:effectLst>
                <a:latin typeface="標楷體" panose="03000509000000000000" pitchFamily="65" charset="-120"/>
              </a:rPr>
              <a:t>事實資料</a:t>
            </a:r>
            <a:r>
              <a:rPr lang="zh-TW" altLang="en-US" sz="2200" dirty="0">
                <a:latin typeface="標楷體" panose="03000509000000000000" pitchFamily="65" charset="-120"/>
              </a:rPr>
              <a:t>，且為忠實呈現所調查</a:t>
            </a:r>
            <a:r>
              <a:rPr lang="en-US" altLang="zh-TW" sz="2200" dirty="0">
                <a:latin typeface="標楷體" panose="03000509000000000000" pitchFamily="65" charset="-120"/>
              </a:rPr>
              <a:t>『</a:t>
            </a:r>
            <a:r>
              <a:rPr lang="zh-TW" altLang="en-US" sz="2200" dirty="0">
                <a:latin typeface="標楷體" panose="03000509000000000000" pitchFamily="65" charset="-120"/>
              </a:rPr>
              <a:t>民意</a:t>
            </a:r>
            <a:r>
              <a:rPr lang="en-US" altLang="zh-TW" sz="2200" dirty="0">
                <a:latin typeface="標楷體" panose="03000509000000000000" pitchFamily="65" charset="-120"/>
              </a:rPr>
              <a:t>』</a:t>
            </a:r>
            <a:r>
              <a:rPr lang="zh-TW" altLang="en-US" sz="2200" dirty="0">
                <a:latin typeface="標楷體" panose="03000509000000000000" pitchFamily="65" charset="-120"/>
              </a:rPr>
              <a:t>之內涵，本應同時提出相關問卷設計內容，使司法者充分瞭解到底民眾究竟是被問了什麼樣的問題，對何種利益衝突作了什麼程度的考量，始能對八成民眾真的認為國家取得人民指紋</a:t>
            </a:r>
            <a:r>
              <a:rPr lang="en-US" altLang="zh-TW" sz="2200" dirty="0">
                <a:latin typeface="標楷體" panose="03000509000000000000" pitchFamily="65" charset="-120"/>
              </a:rPr>
              <a:t>『</a:t>
            </a:r>
            <a:r>
              <a:rPr lang="zh-TW" altLang="en-US" sz="2200" dirty="0">
                <a:latin typeface="標楷體" panose="03000509000000000000" pitchFamily="65" charset="-120"/>
              </a:rPr>
              <a:t>不算甚麼</a:t>
            </a:r>
            <a:r>
              <a:rPr lang="en-US" altLang="zh-TW" sz="2200" dirty="0">
                <a:latin typeface="標楷體" panose="03000509000000000000" pitchFamily="65" charset="-120"/>
              </a:rPr>
              <a:t>』</a:t>
            </a:r>
            <a:r>
              <a:rPr lang="zh-TW" altLang="en-US" sz="2200" dirty="0">
                <a:latin typeface="標楷體" panose="03000509000000000000" pitchFamily="65" charset="-120"/>
              </a:rPr>
              <a:t>之結果，予以適當之評價。若問卷內容僅僅強調按捺指紋對某特定公益維護之重要性，卻未據實告知受訪民眾，指紋具備高度人別辨識功能，倘遭盜用或誤判，將對個人造成難以回復之損害，且指紋資料倘再與其他個人資料庫連結，更居於開啟個人私密領域之鑰之地位，以及國家是否已備好保護人民指紋資料安全之必要防護措施等等相關重要資訊，讓受訪民眾無法在充分明瞭損益後作答，則基於此種</a:t>
            </a:r>
            <a:r>
              <a:rPr lang="zh-TW" altLang="en-US" sz="2200" b="1" u="sng" dirty="0">
                <a:effectLst>
                  <a:outerShdw blurRad="38100" dist="38100" dir="2700000" algn="tl">
                    <a:srgbClr val="000000">
                      <a:alpha val="43137"/>
                    </a:srgbClr>
                  </a:outerShdw>
                </a:effectLst>
                <a:latin typeface="標楷體" panose="03000509000000000000" pitchFamily="65" charset="-120"/>
              </a:rPr>
              <a:t>不完全資訊</a:t>
            </a:r>
            <a:r>
              <a:rPr lang="zh-TW" altLang="en-US" sz="2200" dirty="0">
                <a:latin typeface="標楷體" panose="03000509000000000000" pitchFamily="65" charset="-120"/>
              </a:rPr>
              <a:t>所作民意調查結果，</a:t>
            </a:r>
            <a:r>
              <a:rPr lang="zh-TW" altLang="en-US" sz="2200" b="1" u="sng" dirty="0">
                <a:effectLst>
                  <a:outerShdw blurRad="38100" dist="38100" dir="2700000" algn="tl">
                    <a:srgbClr val="000000">
                      <a:alpha val="43137"/>
                    </a:srgbClr>
                  </a:outerShdw>
                </a:effectLst>
                <a:latin typeface="標楷體" panose="03000509000000000000" pitchFamily="65" charset="-120"/>
              </a:rPr>
              <a:t>參考價值終究有限</a:t>
            </a:r>
            <a:r>
              <a:rPr lang="zh-TW" altLang="en-US" sz="2200" dirty="0">
                <a:latin typeface="標楷體" panose="03000509000000000000" pitchFamily="65" charset="-120"/>
              </a:rPr>
              <a:t>。</a:t>
            </a:r>
            <a:endParaRPr lang="en-US" altLang="zh-TW" sz="2200" dirty="0">
              <a:latin typeface="標楷體" panose="03000509000000000000" pitchFamily="65" charset="-120"/>
            </a:endParaRPr>
          </a:p>
        </p:txBody>
      </p:sp>
    </p:spTree>
    <p:extLst>
      <p:ext uri="{BB962C8B-B14F-4D97-AF65-F5344CB8AC3E}">
        <p14:creationId xmlns:p14="http://schemas.microsoft.com/office/powerpoint/2010/main" val="14551360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603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解釋</a:t>
            </a:r>
            <a:r>
              <a:rPr kumimoji="1" lang="zh-TW" altLang="en-US" b="1" dirty="0" smtClean="0">
                <a:solidFill>
                  <a:srgbClr val="000000"/>
                </a:solidFill>
                <a:effectLst>
                  <a:outerShdw blurRad="38100" dist="38100" dir="2700000" algn="tl">
                    <a:srgbClr val="000000">
                      <a:alpha val="43137"/>
                    </a:srgbClr>
                  </a:outerShdw>
                </a:effectLst>
              </a:rPr>
              <a:t> </a:t>
            </a:r>
            <a:r>
              <a:rPr lang="en-US" altLang="zh-TW" b="1" dirty="0" smtClean="0">
                <a:effectLst>
                  <a:outerShdw blurRad="38100" dist="38100" dir="2700000" algn="tl">
                    <a:srgbClr val="000000">
                      <a:alpha val="43137"/>
                    </a:srgbClr>
                  </a:outerShdw>
                </a:effectLst>
                <a:latin typeface="Times New Roman"/>
                <a:cs typeface="Times New Roman"/>
              </a:rPr>
              <a:t>(</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指紋案</a:t>
            </a:r>
            <a:r>
              <a:rPr lang="en-US" altLang="zh-TW" b="1" dirty="0">
                <a:effectLst>
                  <a:outerShdw blurRad="38100" dist="38100" dir="2700000" algn="tl">
                    <a:srgbClr val="000000">
                      <a:alpha val="43137"/>
                    </a:srgbClr>
                  </a:outerShdw>
                </a:effectLst>
                <a:latin typeface="Times New Roman"/>
                <a:cs typeface="Times New Roman"/>
              </a:rPr>
              <a:t>)</a:t>
            </a:r>
          </a:p>
          <a:p>
            <a:pPr lvl="1" algn="just">
              <a:lnSpc>
                <a:spcPct val="100000"/>
              </a:lnSpc>
              <a:buFont typeface="Wingdings" panose="05000000000000000000" pitchFamily="2" charset="2"/>
              <a:buChar char="l"/>
            </a:pPr>
            <a:r>
              <a:rPr lang="zh-TW" altLang="en-US" dirty="0" smtClean="0">
                <a:latin typeface="標楷體" panose="03000509000000000000" pitchFamily="65" charset="-120"/>
              </a:rPr>
              <a:t>協同意見書</a:t>
            </a:r>
            <a:r>
              <a:rPr lang="zh-TW" altLang="en-US" dirty="0" smtClean="0"/>
              <a:t> </a:t>
            </a:r>
            <a:r>
              <a:rPr lang="en-US" altLang="zh-TW" dirty="0" smtClean="0">
                <a:latin typeface="Times New Roman"/>
                <a:cs typeface="Times New Roman"/>
              </a:rPr>
              <a:t>(</a:t>
            </a:r>
            <a:r>
              <a:rPr lang="zh-TW" altLang="en-US" dirty="0" smtClean="0">
                <a:latin typeface="標楷體" panose="03000509000000000000" pitchFamily="65" charset="-120"/>
              </a:rPr>
              <a:t>許宗力、曾有田大法官</a:t>
            </a:r>
            <a:r>
              <a:rPr lang="en-US" altLang="zh-TW" dirty="0" smtClean="0">
                <a:latin typeface="Times New Roman"/>
                <a:cs typeface="Times New Roman"/>
              </a:rPr>
              <a:t>)</a:t>
            </a:r>
            <a:endParaRPr lang="en-US" altLang="zh-TW" dirty="0">
              <a:latin typeface="標楷體" panose="03000509000000000000" pitchFamily="65" charset="-120"/>
            </a:endParaRPr>
          </a:p>
          <a:p>
            <a:pPr lvl="2" algn="just">
              <a:lnSpc>
                <a:spcPct val="100000"/>
              </a:lnSpc>
              <a:buFont typeface="Wingdings" panose="05000000000000000000" pitchFamily="2" charset="2"/>
              <a:buChar char="p"/>
            </a:pPr>
            <a:r>
              <a:rPr lang="en-US" altLang="zh-TW" b="1" dirty="0" smtClean="0">
                <a:effectLst>
                  <a:outerShdw blurRad="38100" dist="38100" dir="2700000" algn="tl">
                    <a:srgbClr val="000000">
                      <a:alpha val="43137"/>
                    </a:srgbClr>
                  </a:outerShdw>
                </a:effectLst>
                <a:latin typeface="Times New Roman"/>
                <a:cs typeface="Times New Roman"/>
              </a:rPr>
              <a:t>3</a:t>
            </a:r>
            <a:r>
              <a:rPr lang="en-US" altLang="zh-TW" b="1" dirty="0">
                <a:effectLst>
                  <a:outerShdw blurRad="38100" dist="38100" dir="2700000" algn="tl">
                    <a:srgbClr val="000000">
                      <a:alpha val="43137"/>
                    </a:srgbClr>
                  </a:outerShdw>
                </a:effectLst>
                <a:latin typeface="Times New Roman"/>
                <a:cs typeface="Times New Roman"/>
              </a:rPr>
              <a:t>. </a:t>
            </a:r>
            <a:r>
              <a:rPr lang="zh-TW" altLang="en-US" b="1" dirty="0" smtClean="0">
                <a:effectLst>
                  <a:outerShdw blurRad="38100" dist="38100" dir="2700000" algn="tl">
                    <a:srgbClr val="000000">
                      <a:alpha val="43137"/>
                    </a:srgbClr>
                  </a:outerShdw>
                </a:effectLst>
                <a:latin typeface="Times New Roman"/>
                <a:cs typeface="Times New Roman"/>
              </a:rPr>
              <a:t>民意調查與違憲審查。</a:t>
            </a:r>
            <a:endParaRPr lang="en-US" altLang="zh-TW" b="1" dirty="0" smtClean="0">
              <a:effectLst>
                <a:outerShdw blurRad="38100" dist="38100" dir="2700000" algn="tl">
                  <a:srgbClr val="000000">
                    <a:alpha val="43137"/>
                  </a:srgbClr>
                </a:outerShdw>
              </a:effectLst>
              <a:latin typeface="Times New Roman"/>
              <a:cs typeface="Times New Roman"/>
            </a:endParaRPr>
          </a:p>
          <a:p>
            <a:pPr lvl="2" algn="just">
              <a:lnSpc>
                <a:spcPct val="100000"/>
              </a:lnSpc>
              <a:buFont typeface="Wingdings" panose="05000000000000000000" pitchFamily="2" charset="2"/>
              <a:buChar char="u"/>
            </a:pPr>
            <a:r>
              <a:rPr lang="en-US" altLang="zh-TW" sz="1500" dirty="0" smtClean="0">
                <a:latin typeface="標楷體" panose="03000509000000000000" pitchFamily="65" charset="-120"/>
              </a:rPr>
              <a:t>…</a:t>
            </a:r>
            <a:r>
              <a:rPr lang="en-US" altLang="zh-TW" sz="1500" dirty="0">
                <a:latin typeface="標楷體" panose="03000509000000000000" pitchFamily="65" charset="-120"/>
              </a:rPr>
              <a:t>…</a:t>
            </a:r>
            <a:r>
              <a:rPr lang="zh-TW" altLang="en-US" sz="1500" dirty="0">
                <a:latin typeface="標楷體" panose="03000509000000000000" pitchFamily="65" charset="-120"/>
              </a:rPr>
              <a:t>法令違憲審查，涉及憲法法益衝突的衡量，以及憲法原則的操作，傾聽民意之餘，大法官最後仍須本其</a:t>
            </a:r>
            <a:r>
              <a:rPr lang="zh-TW" altLang="en-US" sz="1500" b="1" u="sng" dirty="0">
                <a:effectLst>
                  <a:outerShdw blurRad="38100" dist="38100" dir="2700000" algn="tl">
                    <a:srgbClr val="000000">
                      <a:alpha val="43137"/>
                    </a:srgbClr>
                  </a:outerShdw>
                </a:effectLst>
                <a:latin typeface="標楷體" panose="03000509000000000000" pitchFamily="65" charset="-120"/>
              </a:rPr>
              <a:t>專業與良知</a:t>
            </a:r>
            <a:r>
              <a:rPr lang="zh-TW" altLang="en-US" sz="1500" dirty="0">
                <a:latin typeface="標楷體" panose="03000509000000000000" pitchFamily="65" charset="-120"/>
              </a:rPr>
              <a:t>而為合於憲法精神之判斷及決定。畢竟</a:t>
            </a:r>
            <a:r>
              <a:rPr lang="zh-TW" altLang="en-US" sz="1500" b="1" u="sng" dirty="0">
                <a:effectLst>
                  <a:outerShdw blurRad="38100" dist="38100" dir="2700000" algn="tl">
                    <a:srgbClr val="000000">
                      <a:alpha val="43137"/>
                    </a:srgbClr>
                  </a:outerShdw>
                </a:effectLst>
                <a:latin typeface="標楷體" panose="03000509000000000000" pitchFamily="65" charset="-120"/>
              </a:rPr>
              <a:t>法令違憲與否，不是由全民數人頭來決定，更不是靠民意調查之結果作定奪</a:t>
            </a:r>
            <a:r>
              <a:rPr lang="zh-TW" altLang="en-US" sz="1500" dirty="0">
                <a:latin typeface="標楷體" panose="03000509000000000000" pitchFamily="65" charset="-120"/>
              </a:rPr>
              <a:t>。」</a:t>
            </a:r>
            <a:endParaRPr lang="en-US" altLang="zh-TW" sz="1500" dirty="0">
              <a:latin typeface="標楷體" panose="03000509000000000000" pitchFamily="65" charset="-120"/>
            </a:endParaRPr>
          </a:p>
        </p:txBody>
      </p:sp>
    </p:spTree>
    <p:extLst>
      <p:ext uri="{BB962C8B-B14F-4D97-AF65-F5344CB8AC3E}">
        <p14:creationId xmlns:p14="http://schemas.microsoft.com/office/powerpoint/2010/main" val="522035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標題 1"/>
          <p:cNvSpPr>
            <a:spLocks noGrp="1"/>
          </p:cNvSpPr>
          <p:nvPr>
            <p:ph type="title"/>
          </p:nvPr>
        </p:nvSpPr>
        <p:spPr/>
        <p:txBody>
          <a:bodyPr/>
          <a:lstStyle/>
          <a:p>
            <a:r>
              <a:rPr lang="zh-TW" altLang="en-US" dirty="0">
                <a:latin typeface="標楷體" panose="03000509000000000000" pitchFamily="65" charset="-120"/>
                <a:cs typeface="微軟正黑體" charset="0"/>
              </a:rPr>
              <a:t>版權聲明</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3160421422"/>
              </p:ext>
            </p:extLst>
          </p:nvPr>
        </p:nvGraphicFramePr>
        <p:xfrm>
          <a:off x="620713" y="963614"/>
          <a:ext cx="7886700" cy="817563"/>
        </p:xfrm>
        <a:graphic>
          <a:graphicData uri="http://schemas.openxmlformats.org/drawingml/2006/table">
            <a:tbl>
              <a:tblPr/>
              <a:tblGrid>
                <a:gridCol w="588962"/>
                <a:gridCol w="1365250"/>
                <a:gridCol w="914400"/>
                <a:gridCol w="5018088"/>
              </a:tblGrid>
              <a:tr h="277813">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zh-TW" altLang="en-US" sz="900" b="1" i="0" u="none" strike="noStrike" cap="none" normalizeH="0" baseline="0" dirty="0">
                          <a:ln>
                            <a:noFill/>
                          </a:ln>
                          <a:solidFill>
                            <a:srgbClr val="FFFFFF"/>
                          </a:solidFill>
                          <a:effectLst/>
                          <a:latin typeface="Times New Roman" charset="0"/>
                          <a:ea typeface="標楷體" charset="0"/>
                        </a:rPr>
                        <a:t>頁碼</a:t>
                      </a:r>
                    </a:p>
                  </a:txBody>
                  <a:tcPr marL="68587" marR="68587" marT="19292" marB="1929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zh-TW" altLang="en-US" sz="900" b="1" i="0" u="none" strike="noStrike" cap="none" normalizeH="0" baseline="0">
                          <a:ln>
                            <a:noFill/>
                          </a:ln>
                          <a:solidFill>
                            <a:srgbClr val="FFFFFF"/>
                          </a:solidFill>
                          <a:effectLst/>
                          <a:latin typeface="Times New Roman" charset="0"/>
                          <a:ea typeface="標楷體" charset="0"/>
                        </a:rPr>
                        <a:t>作品</a:t>
                      </a:r>
                    </a:p>
                  </a:txBody>
                  <a:tcPr marL="68587" marR="68587" marT="19292" marB="1929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zh-TW" altLang="en-US" sz="900" b="1" i="0" u="none" strike="noStrike" cap="none" normalizeH="0" baseline="0">
                          <a:ln>
                            <a:noFill/>
                          </a:ln>
                          <a:solidFill>
                            <a:srgbClr val="FFFFFF"/>
                          </a:solidFill>
                          <a:effectLst/>
                          <a:latin typeface="Times New Roman" charset="0"/>
                          <a:ea typeface="標楷體" charset="0"/>
                        </a:rPr>
                        <a:t>版權圖示</a:t>
                      </a:r>
                    </a:p>
                  </a:txBody>
                  <a:tcPr marL="68587" marR="68587" marT="19292" marB="1929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zh-TW" altLang="en-US" sz="900" b="1" i="0" u="none" strike="noStrike" cap="none" normalizeH="0" baseline="0">
                          <a:ln>
                            <a:noFill/>
                          </a:ln>
                          <a:solidFill>
                            <a:srgbClr val="FFFFFF"/>
                          </a:solidFill>
                          <a:effectLst/>
                          <a:latin typeface="Times New Roman" charset="0"/>
                          <a:ea typeface="標楷體" charset="0"/>
                        </a:rPr>
                        <a:t>來源 </a:t>
                      </a:r>
                      <a:r>
                        <a:rPr kumimoji="0" lang="en-US" altLang="zh-TW" sz="900" b="1" i="0" u="none" strike="noStrike" cap="none" normalizeH="0" baseline="0">
                          <a:ln>
                            <a:noFill/>
                          </a:ln>
                          <a:solidFill>
                            <a:srgbClr val="FFFFFF"/>
                          </a:solidFill>
                          <a:effectLst/>
                          <a:latin typeface="Times New Roman" charset="0"/>
                          <a:ea typeface="Times New Roman" charset="0"/>
                          <a:cs typeface="Times New Roman" charset="0"/>
                        </a:rPr>
                        <a:t>/ </a:t>
                      </a:r>
                      <a:r>
                        <a:rPr kumimoji="0" lang="zh-TW" altLang="en-US" sz="900" b="1" i="0" u="none" strike="noStrike" cap="none" normalizeH="0" baseline="0">
                          <a:ln>
                            <a:noFill/>
                          </a:ln>
                          <a:solidFill>
                            <a:srgbClr val="FFFFFF"/>
                          </a:solidFill>
                          <a:effectLst/>
                          <a:latin typeface="Times New Roman" charset="0"/>
                          <a:ea typeface="標楷體" charset="0"/>
                        </a:rPr>
                        <a:t>作者</a:t>
                      </a:r>
                    </a:p>
                  </a:txBody>
                  <a:tcPr marL="68587" marR="68587" marT="19292" marB="19292"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39750">
                <a:tc>
                  <a:txBody>
                    <a:bodyPr/>
                    <a:lstStyle/>
                    <a:p>
                      <a:pPr marL="0" marR="0" lvl="0" indent="0" algn="ctr" defTabSz="6858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dirty="0" smtClean="0">
                          <a:ln>
                            <a:noFill/>
                          </a:ln>
                          <a:solidFill>
                            <a:srgbClr val="000000"/>
                          </a:solidFill>
                          <a:effectLst/>
                          <a:latin typeface="Times New Roman" charset="0"/>
                          <a:ea typeface="Times New Roman" charset="0"/>
                          <a:cs typeface="Times New Roman" charset="0"/>
                        </a:rPr>
                        <a:t>1-22</a:t>
                      </a:r>
                      <a:endParaRPr kumimoji="0" lang="zh-TW" altLang="en-US" sz="1500" b="0" i="0" u="none" strike="noStrike" cap="none" normalizeH="0" baseline="0" dirty="0">
                        <a:ln>
                          <a:noFill/>
                        </a:ln>
                        <a:solidFill>
                          <a:srgbClr val="000000"/>
                        </a:solidFill>
                        <a:effectLst/>
                        <a:latin typeface="Times New Roman" charset="0"/>
                        <a:ea typeface="標楷體" charset="0"/>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c>
                  <a:txBody>
                    <a:bodyPr/>
                    <a:lstStyle/>
                    <a:p>
                      <a:pPr marL="0" marR="0" lvl="0" indent="0" algn="l" defTabSz="685800" rtl="0" eaLnBrk="1" fontAlgn="base" latinLnBrk="0" hangingPunct="1">
                        <a:lnSpc>
                          <a:spcPct val="100000"/>
                        </a:lnSpc>
                        <a:spcBef>
                          <a:spcPct val="0"/>
                        </a:spcBef>
                        <a:spcAft>
                          <a:spcPct val="0"/>
                        </a:spcAft>
                        <a:buClrTx/>
                        <a:buSzTx/>
                        <a:buFontTx/>
                        <a:buNone/>
                        <a:tabLst/>
                      </a:pPr>
                      <a:endParaRPr kumimoji="0" lang="zh-TW" altLang="en-US" sz="900" b="0" i="0" u="none" strike="noStrike" cap="none" normalizeH="0" baseline="0">
                        <a:ln>
                          <a:noFill/>
                        </a:ln>
                        <a:solidFill>
                          <a:srgbClr val="000000"/>
                        </a:solidFill>
                        <a:effectLst/>
                        <a:latin typeface="Times New Roman" charset="0"/>
                        <a:ea typeface="標楷體" charset="0"/>
                      </a:endParaRP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c>
                  <a:txBody>
                    <a:bodyPr/>
                    <a:lstStyle/>
                    <a:p>
                      <a:pPr marL="0" marR="0" lvl="0" indent="0" algn="l" defTabSz="685800" rtl="0" eaLnBrk="1" fontAlgn="base" latinLnBrk="0" hangingPunct="1">
                        <a:lnSpc>
                          <a:spcPct val="100000"/>
                        </a:lnSpc>
                        <a:spcBef>
                          <a:spcPct val="0"/>
                        </a:spcBef>
                        <a:spcAft>
                          <a:spcPct val="0"/>
                        </a:spcAft>
                        <a:buClrTx/>
                        <a:buSzTx/>
                        <a:buFontTx/>
                        <a:buNone/>
                        <a:tabLst/>
                      </a:pPr>
                      <a:endParaRPr kumimoji="0" lang="zh-TW" altLang="en-US" sz="900" b="0" i="0" u="none" strike="noStrike" cap="none" normalizeH="0" baseline="0">
                        <a:ln>
                          <a:noFill/>
                        </a:ln>
                        <a:solidFill>
                          <a:srgbClr val="000000"/>
                        </a:solidFill>
                        <a:effectLst/>
                        <a:latin typeface="Times New Roman" charset="0"/>
                        <a:ea typeface="標楷體" charset="0"/>
                      </a:endParaRP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c>
                  <a:txBody>
                    <a:bodyPr/>
                    <a:lstStyle/>
                    <a:p>
                      <a:pPr marL="87313" marR="0" lvl="0" indent="4763" algn="l" defTabSz="914400" rtl="0" eaLnBrk="1" fontAlgn="base" latinLnBrk="0" hangingPunct="1">
                        <a:lnSpc>
                          <a:spcPct val="100000"/>
                        </a:lnSpc>
                        <a:spcBef>
                          <a:spcPct val="0"/>
                        </a:spcBef>
                        <a:spcAft>
                          <a:spcPct val="0"/>
                        </a:spcAft>
                        <a:buClrTx/>
                        <a:buSzTx/>
                        <a:buFontTx/>
                        <a:buNone/>
                        <a:tabLst/>
                      </a:pPr>
                      <a:r>
                        <a:rPr kumimoji="0" lang="zh-TW" altLang="en-US" sz="900" b="0" i="0" u="none" strike="noStrike" cap="none" normalizeH="0" baseline="0" dirty="0">
                          <a:ln>
                            <a:noFill/>
                          </a:ln>
                          <a:solidFill>
                            <a:srgbClr val="000000"/>
                          </a:solidFill>
                          <a:effectLst/>
                          <a:latin typeface="Times New Roman" charset="0"/>
                          <a:ea typeface="標楷體" charset="0"/>
                        </a:rPr>
                        <a:t>簡報佈景主題 </a:t>
                      </a:r>
                      <a:r>
                        <a:rPr kumimoji="0" lang="en-US" altLang="zh-TW" sz="900" b="0" i="0" u="none" strike="noStrike" cap="none" normalizeH="0" baseline="0" dirty="0">
                          <a:ln>
                            <a:noFill/>
                          </a:ln>
                          <a:solidFill>
                            <a:srgbClr val="000000"/>
                          </a:solidFill>
                          <a:effectLst/>
                          <a:latin typeface="Times New Roman" charset="0"/>
                          <a:ea typeface="Times New Roman" charset="0"/>
                          <a:cs typeface="Times New Roman" charset="0"/>
                        </a:rPr>
                        <a:t>/</a:t>
                      </a:r>
                      <a:r>
                        <a:rPr kumimoji="0" lang="zh-TW" altLang="en-US" sz="900" b="0" i="0" u="none" strike="noStrike" cap="none" normalizeH="0" baseline="0" dirty="0">
                          <a:ln>
                            <a:noFill/>
                          </a:ln>
                          <a:solidFill>
                            <a:srgbClr val="000000"/>
                          </a:solidFill>
                          <a:effectLst/>
                          <a:latin typeface="Times New Roman" charset="0"/>
                          <a:ea typeface="標楷體" charset="0"/>
                        </a:rPr>
                        <a:t> 臺大開放式課程</a:t>
                      </a:r>
                      <a:endParaRPr kumimoji="0" lang="en-US" altLang="zh-TW" sz="900" b="0" i="0" u="none" strike="noStrike" cap="none" normalizeH="0" baseline="0" dirty="0">
                        <a:ln>
                          <a:noFill/>
                        </a:ln>
                        <a:solidFill>
                          <a:srgbClr val="000000"/>
                        </a:solidFill>
                        <a:effectLst/>
                        <a:latin typeface="Times New Roman" charset="0"/>
                        <a:ea typeface="Times New Roman" charset="0"/>
                        <a:cs typeface="Times New Roman" charset="0"/>
                      </a:endParaRPr>
                    </a:p>
                    <a:p>
                      <a:pPr marL="87313" marR="0" lvl="0" indent="4763" algn="l" defTabSz="914400" rtl="0" eaLnBrk="1" fontAlgn="base" latinLnBrk="0" hangingPunct="1">
                        <a:lnSpc>
                          <a:spcPct val="100000"/>
                        </a:lnSpc>
                        <a:spcBef>
                          <a:spcPct val="0"/>
                        </a:spcBef>
                        <a:spcAft>
                          <a:spcPct val="0"/>
                        </a:spcAft>
                        <a:buClrTx/>
                        <a:buSzTx/>
                        <a:buFontTx/>
                        <a:buNone/>
                        <a:tabLst/>
                      </a:pPr>
                      <a:r>
                        <a:rPr kumimoji="0" lang="zh-TW" altLang="en-US" sz="900" b="0" i="0" u="none" strike="noStrike" cap="none" normalizeH="0" baseline="0" dirty="0">
                          <a:ln>
                            <a:noFill/>
                          </a:ln>
                          <a:solidFill>
                            <a:schemeClr val="tx1"/>
                          </a:solidFill>
                          <a:effectLst/>
                          <a:latin typeface="Times New Roman" charset="0"/>
                          <a:ea typeface="標楷體" charset="0"/>
                        </a:rPr>
                        <a:t>本作品以</a:t>
                      </a:r>
                      <a:r>
                        <a:rPr kumimoji="0" lang="zh-TW" altLang="en-US" sz="900" b="0" i="0" u="sng" strike="noStrike" cap="none" normalizeH="0" baseline="0" dirty="0">
                          <a:ln>
                            <a:noFill/>
                          </a:ln>
                          <a:solidFill>
                            <a:srgbClr val="000000"/>
                          </a:solidFill>
                          <a:effectLst/>
                          <a:latin typeface="Times New Roman" charset="0"/>
                          <a:ea typeface="標楷體" charset="0"/>
                          <a:hlinkClick r:id="rId3"/>
                        </a:rPr>
                        <a:t>創</a:t>
                      </a:r>
                      <a:r>
                        <a:rPr kumimoji="0" lang="zh-TW" altLang="en-US" sz="900" b="0" i="0" u="sng" strike="noStrike" cap="none" normalizeH="0" baseline="0" dirty="0">
                          <a:ln>
                            <a:noFill/>
                          </a:ln>
                          <a:solidFill>
                            <a:schemeClr val="tx1"/>
                          </a:solidFill>
                          <a:effectLst/>
                          <a:latin typeface="Times New Roman" charset="0"/>
                          <a:ea typeface="標楷體" charset="0"/>
                          <a:hlinkClick r:id="rId3"/>
                        </a:rPr>
                        <a:t>用 </a:t>
                      </a:r>
                      <a:r>
                        <a:rPr kumimoji="0" lang="en-US" altLang="zh-TW" sz="900" b="0" i="0" u="sng" strike="noStrike" cap="none" normalizeH="0" baseline="0" dirty="0">
                          <a:ln>
                            <a:noFill/>
                          </a:ln>
                          <a:solidFill>
                            <a:schemeClr val="tx1"/>
                          </a:solidFill>
                          <a:effectLst/>
                          <a:latin typeface="Times New Roman" charset="0"/>
                          <a:ea typeface="Times New Roman" charset="0"/>
                          <a:cs typeface="Times New Roman" charset="0"/>
                          <a:hlinkClick r:id="rId3"/>
                        </a:rPr>
                        <a:t>CC</a:t>
                      </a:r>
                      <a:r>
                        <a:rPr kumimoji="0" lang="zh-TW" altLang="en-US" sz="900" b="0" i="0" u="sng" strike="noStrike" cap="none" normalizeH="0" baseline="0" dirty="0">
                          <a:ln>
                            <a:noFill/>
                          </a:ln>
                          <a:solidFill>
                            <a:schemeClr val="tx1"/>
                          </a:solidFill>
                          <a:effectLst/>
                          <a:latin typeface="Times New Roman" charset="0"/>
                          <a:ea typeface="標楷體" charset="0"/>
                          <a:hlinkClick r:id="rId3"/>
                        </a:rPr>
                        <a:t>「姓名標示</a:t>
                      </a:r>
                      <a:r>
                        <a:rPr kumimoji="0" lang="en-US" altLang="zh-TW" sz="900" b="0" i="0" u="sng" strike="noStrike" cap="none" normalizeH="0" baseline="0" dirty="0">
                          <a:ln>
                            <a:noFill/>
                          </a:ln>
                          <a:solidFill>
                            <a:schemeClr val="tx1"/>
                          </a:solidFill>
                          <a:effectLst/>
                          <a:latin typeface="Times New Roman" charset="0"/>
                          <a:ea typeface="Times New Roman" charset="0"/>
                          <a:cs typeface="Times New Roman" charset="0"/>
                          <a:hlinkClick r:id="rId3"/>
                        </a:rPr>
                        <a:t>- </a:t>
                      </a:r>
                      <a:r>
                        <a:rPr kumimoji="0" lang="zh-TW" altLang="en-US" sz="900" b="0" i="0" u="sng" strike="noStrike" cap="none" normalizeH="0" baseline="0" dirty="0">
                          <a:ln>
                            <a:noFill/>
                          </a:ln>
                          <a:solidFill>
                            <a:schemeClr val="tx1"/>
                          </a:solidFill>
                          <a:effectLst/>
                          <a:latin typeface="Times New Roman" charset="0"/>
                          <a:ea typeface="標楷體" charset="0"/>
                          <a:hlinkClick r:id="rId3"/>
                        </a:rPr>
                        <a:t>非商業性</a:t>
                      </a:r>
                      <a:r>
                        <a:rPr kumimoji="0" lang="en-US" altLang="zh-TW" sz="900" b="0" i="0" u="sng" strike="noStrike" cap="none" normalizeH="0" baseline="0" dirty="0">
                          <a:ln>
                            <a:noFill/>
                          </a:ln>
                          <a:solidFill>
                            <a:schemeClr val="tx1"/>
                          </a:solidFill>
                          <a:effectLst/>
                          <a:latin typeface="Times New Roman" charset="0"/>
                          <a:ea typeface="Times New Roman" charset="0"/>
                          <a:cs typeface="Times New Roman" charset="0"/>
                          <a:hlinkClick r:id="rId3"/>
                        </a:rPr>
                        <a:t>- </a:t>
                      </a:r>
                      <a:r>
                        <a:rPr kumimoji="0" lang="zh-TW" altLang="en-US" sz="900" b="0" i="0" u="sng" strike="noStrike" cap="none" normalizeH="0" baseline="0" dirty="0">
                          <a:ln>
                            <a:noFill/>
                          </a:ln>
                          <a:solidFill>
                            <a:schemeClr val="tx1"/>
                          </a:solidFill>
                          <a:effectLst/>
                          <a:latin typeface="Times New Roman" charset="0"/>
                          <a:ea typeface="標楷體" charset="0"/>
                          <a:hlinkClick r:id="rId3"/>
                        </a:rPr>
                        <a:t>相同方式分享」臺灣 </a:t>
                      </a:r>
                      <a:r>
                        <a:rPr kumimoji="0" lang="en-US" altLang="zh-TW" sz="900" b="0" i="0" u="sng" strike="noStrike" cap="none" normalizeH="0" baseline="0" dirty="0">
                          <a:ln>
                            <a:noFill/>
                          </a:ln>
                          <a:solidFill>
                            <a:schemeClr val="tx1"/>
                          </a:solidFill>
                          <a:effectLst/>
                          <a:latin typeface="Times New Roman" charset="0"/>
                          <a:ea typeface="Times New Roman" charset="0"/>
                          <a:cs typeface="Times New Roman" charset="0"/>
                          <a:hlinkClick r:id="rId3"/>
                        </a:rPr>
                        <a:t>3.0</a:t>
                      </a:r>
                      <a:r>
                        <a:rPr kumimoji="0" lang="zh-TW" altLang="en-US" sz="900" b="0" i="0" u="sng" strike="noStrike" cap="none" normalizeH="0" baseline="0" dirty="0">
                          <a:ln>
                            <a:noFill/>
                          </a:ln>
                          <a:solidFill>
                            <a:schemeClr val="tx1"/>
                          </a:solidFill>
                          <a:effectLst/>
                          <a:latin typeface="Times New Roman" charset="0"/>
                          <a:ea typeface="標楷體" charset="0"/>
                          <a:hlinkClick r:id="rId3"/>
                        </a:rPr>
                        <a:t> 版</a:t>
                      </a:r>
                      <a:r>
                        <a:rPr kumimoji="0" lang="zh-TW" altLang="en-US" sz="900" b="0" i="0" u="none" strike="noStrike" cap="none" normalizeH="0" baseline="0" dirty="0">
                          <a:ln>
                            <a:noFill/>
                          </a:ln>
                          <a:solidFill>
                            <a:schemeClr val="tx1"/>
                          </a:solidFill>
                          <a:effectLst/>
                          <a:latin typeface="Times New Roman" charset="0"/>
                          <a:ea typeface="標楷體" charset="0"/>
                        </a:rPr>
                        <a:t>授權釋出。</a:t>
                      </a:r>
                      <a:endParaRPr kumimoji="0" lang="en-US" altLang="zh-TW" sz="900" b="0" i="0" u="none" strike="noStrike" cap="none" normalizeH="0" baseline="0" dirty="0">
                        <a:ln>
                          <a:noFill/>
                        </a:ln>
                        <a:solidFill>
                          <a:schemeClr val="tx1"/>
                        </a:solidFill>
                        <a:effectLst/>
                        <a:latin typeface="Times New Roman" charset="0"/>
                        <a:ea typeface="Times New Roman" charset="0"/>
                        <a:cs typeface="Times New Roman" charset="0"/>
                      </a:endParaRPr>
                    </a:p>
                  </a:txBody>
                  <a:tcPr marL="68580" marR="68580" marT="34290" marB="3429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EECE"/>
                    </a:solidFill>
                  </a:tcPr>
                </a:tc>
              </a:tr>
            </a:tbl>
          </a:graphicData>
        </a:graphic>
      </p:graphicFrame>
      <p:grpSp>
        <p:nvGrpSpPr>
          <p:cNvPr id="51248" name="群組 6"/>
          <p:cNvGrpSpPr>
            <a:grpSpLocks/>
          </p:cNvGrpSpPr>
          <p:nvPr/>
        </p:nvGrpSpPr>
        <p:grpSpPr bwMode="auto">
          <a:xfrm>
            <a:off x="1246189" y="1330327"/>
            <a:ext cx="2075621" cy="361739"/>
            <a:chOff x="1661252" y="1773721"/>
            <a:chExt cx="2767830" cy="482400"/>
          </a:xfrm>
        </p:grpSpPr>
        <p:grpSp>
          <p:nvGrpSpPr>
            <p:cNvPr id="51250" name="群組 5"/>
            <p:cNvGrpSpPr>
              <a:grpSpLocks/>
            </p:cNvGrpSpPr>
            <p:nvPr/>
          </p:nvGrpSpPr>
          <p:grpSpPr bwMode="auto">
            <a:xfrm>
              <a:off x="1661252" y="1773721"/>
              <a:ext cx="1711049" cy="482400"/>
              <a:chOff x="1661252" y="1773721"/>
              <a:chExt cx="1711049" cy="482400"/>
            </a:xfrm>
          </p:grpSpPr>
          <p:pic>
            <p:nvPicPr>
              <p:cNvPr id="5125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1069" y="1774418"/>
                <a:ext cx="831232" cy="4817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53"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61252" y="1773721"/>
                <a:ext cx="846851" cy="4800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51251" name="Picture 16" descr="\\140.112.59.229\資源平台\資源平台\版權\版權ICON與範例\Creative Commens台灣2.5\icon_by-nc-sa.tiff">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05863" y="1883016"/>
              <a:ext cx="823219"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2828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壹、概說</a:t>
            </a:r>
            <a:endParaRPr kumimoji="1" lang="zh-TW" altLang="en-US" dirty="0"/>
          </a:p>
        </p:txBody>
      </p:sp>
      <p:sp>
        <p:nvSpPr>
          <p:cNvPr id="3" name="內容版面配置區 2"/>
          <p:cNvSpPr>
            <a:spLocks noGrp="1"/>
          </p:cNvSpPr>
          <p:nvPr>
            <p:ph idx="1"/>
          </p:nvPr>
        </p:nvSpPr>
        <p:spPr/>
        <p:txBody>
          <a:bodyPr>
            <a:normAutofit lnSpcReduction="10000"/>
          </a:bodyPr>
          <a:lstStyle/>
          <a:p>
            <a:pPr>
              <a:lnSpc>
                <a:spcPct val="100000"/>
              </a:lnSpc>
            </a:pPr>
            <a:r>
              <a:rPr kumimoji="1" lang="zh-TW" altLang="en-US" b="1" dirty="0" smtClean="0">
                <a:effectLst>
                  <a:outerShdw blurRad="38100" dist="38100" dir="2700000" algn="tl">
                    <a:srgbClr val="000000">
                      <a:alpha val="43137"/>
                    </a:srgbClr>
                  </a:outerShdw>
                </a:effectLst>
              </a:rPr>
              <a:t>相關法條</a:t>
            </a:r>
            <a:endParaRPr kumimoji="1" lang="en-US" altLang="zh-TW" b="1" dirty="0" smtClean="0">
              <a:effectLst>
                <a:outerShdw blurRad="38100" dist="38100" dir="2700000" algn="tl">
                  <a:srgbClr val="000000">
                    <a:alpha val="43137"/>
                  </a:srgbClr>
                </a:outerShdw>
              </a:effectLst>
            </a:endParaRPr>
          </a:p>
          <a:p>
            <a:pPr lvl="1">
              <a:lnSpc>
                <a:spcPct val="100000"/>
              </a:lnSpc>
            </a:pPr>
            <a:r>
              <a:rPr lang="zh-TW" altLang="en-US" dirty="0" smtClean="0">
                <a:latin typeface="Times New Roman"/>
                <a:cs typeface="Times New Roman"/>
              </a:rPr>
              <a:t>憲法第 </a:t>
            </a:r>
            <a:r>
              <a:rPr lang="en-US" altLang="zh-TW" dirty="0" smtClean="0">
                <a:latin typeface="Times New Roman"/>
                <a:cs typeface="Times New Roman"/>
              </a:rPr>
              <a:t>10 </a:t>
            </a:r>
            <a:r>
              <a:rPr lang="zh-TW" altLang="en-US" dirty="0" smtClean="0">
                <a:latin typeface="Times New Roman"/>
                <a:cs typeface="Times New Roman"/>
              </a:rPr>
              <a:t>條：人</a:t>
            </a:r>
            <a:r>
              <a:rPr lang="zh-TW" altLang="en-US" dirty="0">
                <a:latin typeface="Times New Roman"/>
                <a:cs typeface="Times New Roman"/>
              </a:rPr>
              <a:t>民有</a:t>
            </a:r>
            <a:r>
              <a:rPr lang="zh-TW" altLang="en-US" b="1" u="sng" dirty="0">
                <a:effectLst>
                  <a:outerShdw blurRad="38100" dist="38100" dir="2700000" algn="tl">
                    <a:srgbClr val="000000">
                      <a:alpha val="43137"/>
                    </a:srgbClr>
                  </a:outerShdw>
                </a:effectLst>
                <a:latin typeface="Times New Roman"/>
                <a:cs typeface="Times New Roman"/>
              </a:rPr>
              <a:t>居住</a:t>
            </a:r>
            <a:r>
              <a:rPr lang="zh-TW" altLang="en-US" dirty="0">
                <a:latin typeface="Times New Roman"/>
                <a:cs typeface="Times New Roman"/>
              </a:rPr>
              <a:t>及遷徙之自由。</a:t>
            </a:r>
            <a:endParaRPr lang="zh-TW" altLang="en-US" sz="1400" dirty="0">
              <a:latin typeface="Times New Roman"/>
              <a:cs typeface="Times New Roman"/>
            </a:endParaRPr>
          </a:p>
          <a:p>
            <a:pPr lvl="1">
              <a:lnSpc>
                <a:spcPct val="100000"/>
              </a:lnSpc>
            </a:pPr>
            <a:r>
              <a:rPr lang="zh-TW" altLang="en-US" dirty="0" smtClean="0">
                <a:latin typeface="Times New Roman"/>
                <a:cs typeface="Times New Roman"/>
              </a:rPr>
              <a:t>憲法第 </a:t>
            </a:r>
            <a:r>
              <a:rPr lang="en-US" altLang="zh-TW" dirty="0" smtClean="0">
                <a:latin typeface="Times New Roman"/>
                <a:cs typeface="Times New Roman"/>
              </a:rPr>
              <a:t>12 </a:t>
            </a:r>
            <a:r>
              <a:rPr lang="zh-TW" altLang="en-US" dirty="0" smtClean="0">
                <a:latin typeface="Times New Roman"/>
                <a:cs typeface="Times New Roman"/>
              </a:rPr>
              <a:t>條：人民有</a:t>
            </a:r>
            <a:r>
              <a:rPr lang="zh-TW" altLang="en-US" b="1" u="sng" dirty="0" smtClean="0">
                <a:effectLst>
                  <a:outerShdw blurRad="38100" dist="38100" dir="2700000" algn="tl">
                    <a:srgbClr val="000000">
                      <a:alpha val="43137"/>
                    </a:srgbClr>
                  </a:outerShdw>
                </a:effectLst>
                <a:latin typeface="Times New Roman"/>
                <a:cs typeface="Times New Roman"/>
              </a:rPr>
              <a:t>秘密通訊</a:t>
            </a:r>
            <a:r>
              <a:rPr lang="zh-TW" altLang="en-US" dirty="0" smtClean="0">
                <a:latin typeface="Times New Roman"/>
                <a:cs typeface="Times New Roman"/>
              </a:rPr>
              <a:t>之</a:t>
            </a:r>
            <a:r>
              <a:rPr lang="zh-TW" altLang="en-US" dirty="0">
                <a:latin typeface="Times New Roman"/>
                <a:cs typeface="Times New Roman"/>
              </a:rPr>
              <a:t>自由。</a:t>
            </a:r>
            <a:endParaRPr lang="zh-TW" altLang="en-US" sz="1100" dirty="0">
              <a:latin typeface="Times New Roman"/>
              <a:cs typeface="Times New Roman"/>
            </a:endParaRPr>
          </a:p>
          <a:p>
            <a:pPr lvl="1">
              <a:lnSpc>
                <a:spcPct val="100000"/>
              </a:lnSpc>
            </a:pPr>
            <a:r>
              <a:rPr lang="zh-TW" altLang="en-US" dirty="0" smtClean="0">
                <a:latin typeface="Times New Roman"/>
                <a:cs typeface="Times New Roman"/>
              </a:rPr>
              <a:t>憲法第 </a:t>
            </a:r>
            <a:r>
              <a:rPr lang="en-US" altLang="zh-TW" dirty="0" smtClean="0">
                <a:latin typeface="Times New Roman"/>
                <a:cs typeface="Times New Roman"/>
              </a:rPr>
              <a:t>22 </a:t>
            </a:r>
            <a:r>
              <a:rPr lang="zh-TW" altLang="en-US" dirty="0" smtClean="0">
                <a:latin typeface="Times New Roman"/>
                <a:cs typeface="Times New Roman"/>
              </a:rPr>
              <a:t>條：凡人民之</a:t>
            </a:r>
            <a:r>
              <a:rPr lang="zh-TW" altLang="en-US" dirty="0">
                <a:latin typeface="Times New Roman"/>
                <a:cs typeface="Times New Roman"/>
              </a:rPr>
              <a:t>其他自由及權利，不妨害社會秩序公共利益者，均受憲法之</a:t>
            </a:r>
            <a:r>
              <a:rPr lang="zh-TW" altLang="en-US" dirty="0" smtClean="0">
                <a:latin typeface="Times New Roman"/>
                <a:cs typeface="Times New Roman"/>
              </a:rPr>
              <a:t>保障。</a:t>
            </a:r>
            <a:endParaRPr lang="zh-TW" altLang="en-US" sz="1100" dirty="0">
              <a:latin typeface="Times New Roman"/>
              <a:cs typeface="Times New Roman"/>
            </a:endParaRPr>
          </a:p>
          <a:p>
            <a:pPr>
              <a:lnSpc>
                <a:spcPct val="100000"/>
              </a:lnSpc>
            </a:pPr>
            <a:r>
              <a:rPr kumimoji="1" lang="zh-TW" altLang="en-US" b="1" dirty="0" smtClean="0">
                <a:effectLst>
                  <a:outerShdw blurRad="38100" dist="38100" dir="2700000" algn="tl">
                    <a:srgbClr val="000000">
                      <a:alpha val="43137"/>
                    </a:srgbClr>
                  </a:outerShdw>
                </a:effectLst>
              </a:rPr>
              <a:t>類型</a:t>
            </a:r>
            <a:endParaRPr kumimoji="1" lang="en-US" altLang="zh-TW" b="1" dirty="0" smtClean="0">
              <a:effectLst>
                <a:outerShdw blurRad="38100" dist="38100" dir="2700000" algn="tl">
                  <a:srgbClr val="000000">
                    <a:alpha val="43137"/>
                  </a:srgbClr>
                </a:outerShdw>
              </a:effectLst>
            </a:endParaRPr>
          </a:p>
          <a:p>
            <a:pPr lvl="1">
              <a:lnSpc>
                <a:spcPct val="100000"/>
              </a:lnSpc>
            </a:pPr>
            <a:r>
              <a:rPr kumimoji="1" lang="zh-TW" altLang="en-US" dirty="0" smtClean="0"/>
              <a:t>居住隱私</a:t>
            </a:r>
            <a:endParaRPr kumimoji="1" lang="en-US" altLang="zh-TW" dirty="0" smtClean="0"/>
          </a:p>
          <a:p>
            <a:pPr lvl="1">
              <a:lnSpc>
                <a:spcPct val="100000"/>
              </a:lnSpc>
            </a:pPr>
            <a:r>
              <a:rPr kumimoji="1" lang="zh-TW" altLang="en-US" dirty="0" smtClean="0"/>
              <a:t>通訊隱私</a:t>
            </a:r>
            <a:endParaRPr kumimoji="1" lang="en-US" altLang="zh-TW" dirty="0" smtClean="0"/>
          </a:p>
          <a:p>
            <a:pPr lvl="1">
              <a:lnSpc>
                <a:spcPct val="100000"/>
              </a:lnSpc>
            </a:pPr>
            <a:r>
              <a:rPr kumimoji="1" lang="zh-TW" altLang="en-US" dirty="0" smtClean="0"/>
              <a:t>一般隱私</a:t>
            </a:r>
            <a:endParaRPr kumimoji="1" lang="en-US" altLang="zh-TW" dirty="0" smtClean="0"/>
          </a:p>
        </p:txBody>
      </p:sp>
    </p:spTree>
    <p:extLst>
      <p:ext uri="{BB962C8B-B14F-4D97-AF65-F5344CB8AC3E}">
        <p14:creationId xmlns:p14="http://schemas.microsoft.com/office/powerpoint/2010/main" val="24233212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effectLst>
                  <a:outerShdw blurRad="38100" dist="38100" dir="2700000" algn="tl">
                    <a:srgbClr val="000000">
                      <a:alpha val="43137"/>
                    </a:srgbClr>
                  </a:outerShdw>
                </a:effectLst>
              </a:rPr>
              <a:t>釋字第 </a:t>
            </a:r>
            <a:r>
              <a:rPr kumimoji="1" lang="en-US" altLang="zh-TW" b="1" dirty="0" smtClean="0">
                <a:effectLst>
                  <a:outerShdw blurRad="38100" dist="38100" dir="2700000" algn="tl">
                    <a:srgbClr val="000000">
                      <a:alpha val="43137"/>
                    </a:srgbClr>
                  </a:outerShdw>
                </a:effectLst>
              </a:rPr>
              <a:t>603 </a:t>
            </a:r>
            <a:r>
              <a:rPr kumimoji="1" lang="zh-TW" altLang="en-US" b="1" dirty="0" smtClean="0">
                <a:effectLst>
                  <a:outerShdw blurRad="38100" dist="38100" dir="2700000" algn="tl">
                    <a:srgbClr val="000000">
                      <a:alpha val="43137"/>
                    </a:srgbClr>
                  </a:outerShdw>
                </a:effectLst>
              </a:rPr>
              <a:t>號解釋 </a:t>
            </a:r>
            <a:r>
              <a:rPr lang="en-US" altLang="zh-TW" b="1" dirty="0" smtClean="0">
                <a:effectLst>
                  <a:outerShdw blurRad="38100" dist="38100" dir="2700000" algn="tl">
                    <a:srgbClr val="000000">
                      <a:alpha val="43137"/>
                    </a:srgbClr>
                  </a:outerShdw>
                </a:effectLst>
              </a:rPr>
              <a:t>(</a:t>
            </a:r>
            <a:r>
              <a:rPr kumimoji="1" lang="zh-TW" altLang="en-US" b="1" dirty="0" smtClean="0">
                <a:effectLst>
                  <a:outerShdw blurRad="38100" dist="38100" dir="2700000" algn="tl">
                    <a:srgbClr val="000000">
                      <a:alpha val="43137"/>
                    </a:srgbClr>
                  </a:outerShdw>
                </a:effectLst>
              </a:rPr>
              <a:t>指紋案</a:t>
            </a:r>
            <a:r>
              <a:rPr lang="en-US" altLang="zh-TW" b="1" dirty="0" smtClean="0">
                <a:effectLst>
                  <a:outerShdw blurRad="38100" dist="38100" dir="2700000" algn="tl">
                    <a:srgbClr val="000000">
                      <a:alpha val="43137"/>
                    </a:srgbClr>
                  </a:outerShdw>
                </a:effectLst>
              </a:rPr>
              <a:t>)</a:t>
            </a:r>
            <a:endParaRPr kumimoji="1" lang="en-US" altLang="zh-TW" b="1" dirty="0" smtClean="0">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kumimoji="1" lang="zh-TW" altLang="en-US" dirty="0" smtClean="0"/>
              <a:t>事實</a:t>
            </a:r>
            <a:endParaRPr kumimoji="1" lang="en-US" altLang="zh-TW" dirty="0" smtClean="0"/>
          </a:p>
          <a:p>
            <a:pPr lvl="2" fontAlgn="t">
              <a:lnSpc>
                <a:spcPct val="100000"/>
              </a:lnSpc>
              <a:buFont typeface="Wingdings" panose="05000000000000000000" pitchFamily="2" charset="2"/>
              <a:buChar char="p"/>
            </a:pPr>
            <a:r>
              <a:rPr lang="en-US" altLang="zh-Hant" dirty="0" smtClean="0"/>
              <a:t>86.04.14</a:t>
            </a:r>
            <a:r>
              <a:rPr lang="zh-TW" altLang="en-US" dirty="0"/>
              <a:t>：</a:t>
            </a:r>
            <a:r>
              <a:rPr lang="zh-Hant" altLang="en-US" dirty="0" smtClean="0"/>
              <a:t>白曉</a:t>
            </a:r>
            <a:r>
              <a:rPr lang="zh-Hant" altLang="en-US" dirty="0"/>
              <a:t>燕</a:t>
            </a:r>
            <a:r>
              <a:rPr lang="zh-Hant" altLang="en-US" dirty="0" smtClean="0"/>
              <a:t>命案</a:t>
            </a:r>
            <a:r>
              <a:rPr lang="zh-TW" altLang="en-US" dirty="0" smtClean="0"/>
              <a:t>。</a:t>
            </a:r>
            <a:endParaRPr lang="zh-Hant" altLang="en-US" dirty="0"/>
          </a:p>
          <a:p>
            <a:pPr lvl="2" fontAlgn="t">
              <a:lnSpc>
                <a:spcPct val="100000"/>
              </a:lnSpc>
              <a:buFont typeface="Wingdings" panose="05000000000000000000" pitchFamily="2" charset="2"/>
              <a:buChar char="p"/>
            </a:pPr>
            <a:r>
              <a:rPr lang="en-US" altLang="zh-Hant" dirty="0" smtClean="0"/>
              <a:t>86.05.21</a:t>
            </a:r>
            <a:r>
              <a:rPr lang="zh-TW" altLang="en-US" dirty="0" smtClean="0"/>
              <a:t>：</a:t>
            </a:r>
            <a:r>
              <a:rPr lang="en-US" altLang="zh-Hant" b="1" u="sng" dirty="0" smtClean="0">
                <a:effectLst>
                  <a:outerShdw blurRad="38100" dist="38100" dir="2700000" algn="tl">
                    <a:srgbClr val="000000">
                      <a:alpha val="43137"/>
                    </a:srgbClr>
                  </a:outerShdw>
                </a:effectLst>
              </a:rPr>
              <a:t>《</a:t>
            </a:r>
            <a:r>
              <a:rPr lang="zh-Hant" altLang="en-US" b="1" u="sng" dirty="0">
                <a:effectLst>
                  <a:outerShdw blurRad="38100" dist="38100" dir="2700000" algn="tl">
                    <a:srgbClr val="000000">
                      <a:alpha val="43137"/>
                    </a:srgbClr>
                  </a:outerShdw>
                </a:effectLst>
              </a:rPr>
              <a:t>戶籍法</a:t>
            </a:r>
            <a:r>
              <a:rPr lang="en-US" altLang="zh-Hant" b="1" u="sng" dirty="0">
                <a:effectLst>
                  <a:outerShdw blurRad="38100" dist="38100" dir="2700000" algn="tl">
                    <a:srgbClr val="000000">
                      <a:alpha val="43137"/>
                    </a:srgbClr>
                  </a:outerShdw>
                </a:effectLst>
              </a:rPr>
              <a:t>》</a:t>
            </a:r>
            <a:r>
              <a:rPr lang="zh-Hant" altLang="en-US" b="1" u="sng" dirty="0" smtClean="0">
                <a:effectLst>
                  <a:outerShdw blurRad="38100" dist="38100" dir="2700000" algn="tl">
                    <a:srgbClr val="000000">
                      <a:alpha val="43137"/>
                    </a:srgbClr>
                  </a:outerShdw>
                </a:effectLst>
              </a:rPr>
              <a:t>第</a:t>
            </a:r>
            <a:r>
              <a:rPr lang="zh-TW" altLang="en-US" b="1" u="sng" dirty="0" smtClean="0">
                <a:effectLst>
                  <a:outerShdw blurRad="38100" dist="38100" dir="2700000" algn="tl">
                    <a:srgbClr val="000000">
                      <a:alpha val="43137"/>
                    </a:srgbClr>
                  </a:outerShdw>
                </a:effectLst>
              </a:rPr>
              <a:t> </a:t>
            </a:r>
            <a:r>
              <a:rPr lang="en-US" altLang="zh-Hant" b="1" u="sng" dirty="0" smtClean="0">
                <a:effectLst>
                  <a:outerShdw blurRad="38100" dist="38100" dir="2700000" algn="tl">
                    <a:srgbClr val="000000">
                      <a:alpha val="43137"/>
                    </a:srgbClr>
                  </a:outerShdw>
                </a:effectLst>
              </a:rPr>
              <a:t>8 </a:t>
            </a:r>
            <a:r>
              <a:rPr lang="zh-Hant" altLang="en-US" b="1" u="sng" dirty="0" smtClean="0">
                <a:effectLst>
                  <a:outerShdw blurRad="38100" dist="38100" dir="2700000" algn="tl">
                    <a:srgbClr val="000000">
                      <a:alpha val="43137"/>
                    </a:srgbClr>
                  </a:outerShdw>
                </a:effectLst>
              </a:rPr>
              <a:t>條</a:t>
            </a:r>
            <a:r>
              <a:rPr lang="zh-Hant" altLang="en-US" dirty="0" smtClean="0"/>
              <a:t>修正公布</a:t>
            </a:r>
            <a:r>
              <a:rPr lang="zh-TW" altLang="en-US" dirty="0" smtClean="0"/>
              <a:t>。</a:t>
            </a:r>
            <a:endParaRPr lang="en-US" altLang="zh-Hant" dirty="0"/>
          </a:p>
          <a:p>
            <a:pPr lvl="3" fontAlgn="t">
              <a:lnSpc>
                <a:spcPct val="100000"/>
              </a:lnSpc>
              <a:buFont typeface="Wingdings" panose="05000000000000000000" pitchFamily="2" charset="2"/>
              <a:buChar char="u"/>
            </a:pPr>
            <a:r>
              <a:rPr lang="zh-TW" altLang="en-US" dirty="0" smtClean="0"/>
              <a:t>戶籍法第 </a:t>
            </a:r>
            <a:r>
              <a:rPr lang="en-US" altLang="zh-TW" dirty="0" smtClean="0"/>
              <a:t>8</a:t>
            </a:r>
            <a:r>
              <a:rPr lang="zh-TW" altLang="en-US" dirty="0" smtClean="0"/>
              <a:t> 條：</a:t>
            </a:r>
            <a:r>
              <a:rPr lang="en-US" altLang="zh-TW" dirty="0" smtClean="0"/>
              <a:t>I </a:t>
            </a:r>
            <a:r>
              <a:rPr lang="zh-TW" altLang="en-US" dirty="0" smtClean="0"/>
              <a:t>人民</a:t>
            </a:r>
            <a:r>
              <a:rPr lang="zh-TW" altLang="en-US" dirty="0"/>
              <a:t>年滿十四歲者，應請領</a:t>
            </a:r>
            <a:r>
              <a:rPr lang="zh-TW" altLang="en-US" b="1" u="sng" dirty="0">
                <a:effectLst>
                  <a:outerShdw blurRad="38100" dist="38100" dir="2700000" algn="tl">
                    <a:srgbClr val="000000">
                      <a:alpha val="43137"/>
                    </a:srgbClr>
                  </a:outerShdw>
                </a:effectLst>
              </a:rPr>
              <a:t>國民身分證</a:t>
            </a:r>
            <a:r>
              <a:rPr lang="zh-TW" altLang="en-US" dirty="0"/>
              <a:t>；未滿十四歲者，得申請發給</a:t>
            </a:r>
            <a:r>
              <a:rPr lang="zh-TW" altLang="en-US" dirty="0" smtClean="0"/>
              <a:t>。</a:t>
            </a:r>
            <a:r>
              <a:rPr lang="en-US" altLang="zh-TW" dirty="0" smtClean="0"/>
              <a:t>II </a:t>
            </a:r>
            <a:r>
              <a:rPr lang="zh-TW" altLang="en-US" dirty="0" smtClean="0"/>
              <a:t>依</a:t>
            </a:r>
            <a:r>
              <a:rPr lang="zh-TW" altLang="en-US" dirty="0"/>
              <a:t>前項請領國民身分證，應</a:t>
            </a:r>
            <a:r>
              <a:rPr lang="zh-TW" altLang="en-US" b="1" u="sng" dirty="0">
                <a:effectLst>
                  <a:outerShdw blurRad="38100" dist="38100" dir="2700000" algn="tl">
                    <a:srgbClr val="000000">
                      <a:alpha val="43137"/>
                    </a:srgbClr>
                  </a:outerShdw>
                </a:effectLst>
              </a:rPr>
              <a:t>捺指紋</a:t>
            </a:r>
            <a:r>
              <a:rPr lang="zh-TW" altLang="en-US" dirty="0"/>
              <a:t>並錄存。但未滿十四歲請領者，不予捺指紋，俟年滿十四歲時，應補捺指紋並錄存</a:t>
            </a:r>
            <a:r>
              <a:rPr lang="zh-TW" altLang="en-US" dirty="0" smtClean="0"/>
              <a:t>。</a:t>
            </a:r>
            <a:r>
              <a:rPr lang="en-US" altLang="zh-TW" dirty="0" smtClean="0"/>
              <a:t>III </a:t>
            </a:r>
            <a:r>
              <a:rPr lang="zh-TW" altLang="en-US" dirty="0"/>
              <a:t>請領國民身分證，</a:t>
            </a:r>
            <a:r>
              <a:rPr lang="zh-TW" altLang="en-US" b="1" u="sng" dirty="0">
                <a:effectLst>
                  <a:outerShdw blurRad="38100" dist="38100" dir="2700000" algn="tl">
                    <a:srgbClr val="000000">
                      <a:alpha val="43137"/>
                    </a:srgbClr>
                  </a:outerShdw>
                </a:effectLst>
              </a:rPr>
              <a:t>不依前項規定捺指紋者，不予發給</a:t>
            </a:r>
            <a:r>
              <a:rPr lang="zh-TW" altLang="en-US" dirty="0" smtClean="0"/>
              <a:t>。</a:t>
            </a:r>
            <a:endParaRPr lang="en-US" altLang="zh-Hant" dirty="0" smtClean="0"/>
          </a:p>
          <a:p>
            <a:pPr lvl="2" fontAlgn="t">
              <a:lnSpc>
                <a:spcPct val="100000"/>
              </a:lnSpc>
              <a:buFont typeface="Wingdings" panose="05000000000000000000" pitchFamily="2" charset="2"/>
              <a:buChar char="p"/>
            </a:pPr>
            <a:r>
              <a:rPr lang="zh-TW" altLang="zh-Hant" dirty="0" smtClean="0"/>
              <a:t>8</a:t>
            </a:r>
            <a:r>
              <a:rPr lang="en-US" altLang="zh-TW" dirty="0" smtClean="0"/>
              <a:t>7</a:t>
            </a:r>
            <a:r>
              <a:rPr lang="zh-TW" altLang="en-US" dirty="0" smtClean="0"/>
              <a:t>：</a:t>
            </a:r>
            <a:r>
              <a:rPr lang="zh-TW" altLang="en-US" dirty="0"/>
              <a:t>行政院推動「國民身分健保合一智慧卡</a:t>
            </a:r>
            <a:r>
              <a:rPr lang="zh-TW" altLang="en-US" dirty="0" smtClean="0"/>
              <a:t>」</a:t>
            </a:r>
            <a:r>
              <a:rPr lang="en-US" altLang="zh-TW" dirty="0" smtClean="0"/>
              <a:t>(</a:t>
            </a:r>
            <a:r>
              <a:rPr lang="zh-TW" altLang="en-US" dirty="0" smtClean="0"/>
              <a:t>簡稱</a:t>
            </a:r>
            <a:r>
              <a:rPr lang="zh-TW" altLang="en-US" b="1" u="sng" dirty="0" smtClean="0">
                <a:effectLst>
                  <a:outerShdw blurRad="38100" dist="38100" dir="2700000" algn="tl">
                    <a:srgbClr val="000000">
                      <a:alpha val="43137"/>
                    </a:srgbClr>
                  </a:outerShdw>
                </a:effectLst>
              </a:rPr>
              <a:t>國民卡</a:t>
            </a:r>
            <a:r>
              <a:rPr lang="en-US" altLang="zh-TW" dirty="0" smtClean="0"/>
              <a:t>)</a:t>
            </a:r>
            <a:r>
              <a:rPr lang="zh-TW" altLang="en-US" dirty="0" smtClean="0"/>
              <a:t> 之計畫。反對</a:t>
            </a:r>
            <a:r>
              <a:rPr lang="zh-TW" altLang="en-US" dirty="0"/>
              <a:t>力量組成「反國民卡行動聯盟」，</a:t>
            </a:r>
            <a:r>
              <a:rPr lang="zh-TW" altLang="en-US" dirty="0" smtClean="0"/>
              <a:t>從 </a:t>
            </a:r>
            <a:r>
              <a:rPr lang="en-US" altLang="zh-TW" dirty="0" smtClean="0"/>
              <a:t>3 </a:t>
            </a:r>
            <a:r>
              <a:rPr lang="zh-TW" altLang="en-US" dirty="0" smtClean="0"/>
              <a:t>月</a:t>
            </a:r>
            <a:r>
              <a:rPr lang="zh-TW" altLang="en-US" dirty="0"/>
              <a:t>起開始抗爭，</a:t>
            </a:r>
            <a:r>
              <a:rPr lang="zh-TW" altLang="en-US" dirty="0" smtClean="0"/>
              <a:t>到 </a:t>
            </a:r>
            <a:r>
              <a:rPr lang="en-US" altLang="zh-TW" dirty="0" smtClean="0"/>
              <a:t>11 </a:t>
            </a:r>
            <a:r>
              <a:rPr lang="zh-TW" altLang="en-US" dirty="0" smtClean="0"/>
              <a:t>月</a:t>
            </a:r>
            <a:r>
              <a:rPr lang="zh-TW" altLang="en-US" dirty="0"/>
              <a:t>擋下該</a:t>
            </a:r>
            <a:r>
              <a:rPr lang="zh-TW" altLang="en-US" dirty="0" smtClean="0"/>
              <a:t>計畫。</a:t>
            </a:r>
            <a:endParaRPr lang="zh-TW" altLang="en-US" dirty="0"/>
          </a:p>
          <a:p>
            <a:pPr lvl="2" fontAlgn="t">
              <a:lnSpc>
                <a:spcPct val="100000"/>
              </a:lnSpc>
            </a:pPr>
            <a:endParaRPr lang="zh-Hant" altLang="en-US" sz="1900" dirty="0"/>
          </a:p>
          <a:p>
            <a:pPr lvl="1">
              <a:lnSpc>
                <a:spcPct val="100000"/>
              </a:lnSpc>
            </a:pPr>
            <a:endParaRPr kumimoji="1" lang="en-US" altLang="zh-TW" sz="1900" dirty="0" smtClean="0"/>
          </a:p>
        </p:txBody>
      </p:sp>
    </p:spTree>
    <p:extLst>
      <p:ext uri="{BB962C8B-B14F-4D97-AF65-F5344CB8AC3E}">
        <p14:creationId xmlns:p14="http://schemas.microsoft.com/office/powerpoint/2010/main" val="2593514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a:xfrm>
            <a:off x="628650" y="1079265"/>
            <a:ext cx="7886700" cy="3610721"/>
          </a:xfrm>
        </p:spPr>
        <p:txBody>
          <a:bodyPr>
            <a:normAutofit fontScale="70000" lnSpcReduction="20000"/>
          </a:bodyPr>
          <a:lstStyle/>
          <a:p>
            <a:pPr>
              <a:lnSpc>
                <a:spcPct val="120000"/>
              </a:lnSpc>
            </a:pPr>
            <a:r>
              <a:rPr kumimoji="1" lang="zh-TW" altLang="en-US" sz="3000"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sz="3000" b="1" dirty="0" smtClean="0">
                <a:solidFill>
                  <a:srgbClr val="000000"/>
                </a:solidFill>
                <a:effectLst>
                  <a:outerShdw blurRad="38100" dist="38100" dir="2700000" algn="tl">
                    <a:srgbClr val="000000">
                      <a:alpha val="43137"/>
                    </a:srgbClr>
                  </a:outerShdw>
                </a:effectLst>
                <a:latin typeface="Times New Roman"/>
                <a:cs typeface="Times New Roman"/>
              </a:rPr>
              <a:t>603 </a:t>
            </a:r>
            <a:r>
              <a:rPr kumimoji="1" lang="zh-TW" altLang="en-US" sz="3000" b="1" dirty="0" smtClean="0">
                <a:solidFill>
                  <a:srgbClr val="000000"/>
                </a:solidFill>
                <a:effectLst>
                  <a:outerShdw blurRad="38100" dist="38100" dir="2700000" algn="tl">
                    <a:srgbClr val="000000">
                      <a:alpha val="43137"/>
                    </a:srgbClr>
                  </a:outerShdw>
                </a:effectLst>
                <a:latin typeface="Times New Roman"/>
                <a:cs typeface="Times New Roman"/>
              </a:rPr>
              <a:t>號</a:t>
            </a:r>
            <a:r>
              <a:rPr kumimoji="1" lang="zh-TW" altLang="en-US" sz="3000"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解釋</a:t>
            </a:r>
            <a:r>
              <a:rPr kumimoji="1" lang="zh-TW" altLang="en-US" sz="3000" b="1" dirty="0" smtClean="0">
                <a:solidFill>
                  <a:srgbClr val="000000"/>
                </a:solidFill>
                <a:effectLst>
                  <a:outerShdw blurRad="38100" dist="38100" dir="2700000" algn="tl">
                    <a:srgbClr val="000000">
                      <a:alpha val="43137"/>
                    </a:srgbClr>
                  </a:outerShdw>
                </a:effectLst>
              </a:rPr>
              <a:t> </a:t>
            </a:r>
            <a:r>
              <a:rPr lang="en-US" altLang="zh-TW" sz="3000" b="1" dirty="0" smtClean="0">
                <a:effectLst>
                  <a:outerShdw blurRad="38100" dist="38100" dir="2700000" algn="tl">
                    <a:srgbClr val="000000">
                      <a:alpha val="43137"/>
                    </a:srgbClr>
                  </a:outerShdw>
                </a:effectLst>
                <a:latin typeface="Times New Roman"/>
                <a:cs typeface="Times New Roman"/>
              </a:rPr>
              <a:t>(</a:t>
            </a:r>
            <a:r>
              <a:rPr kumimoji="1" lang="zh-TW" altLang="en-US" sz="3000"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指紋案</a:t>
            </a:r>
            <a:r>
              <a:rPr lang="en-US" altLang="zh-TW" sz="3000" b="1" dirty="0" smtClean="0">
                <a:effectLst>
                  <a:outerShdw blurRad="38100" dist="38100" dir="2700000" algn="tl">
                    <a:srgbClr val="000000">
                      <a:alpha val="43137"/>
                    </a:srgbClr>
                  </a:outerShdw>
                </a:effectLst>
                <a:latin typeface="Times New Roman"/>
                <a:cs typeface="Times New Roman"/>
              </a:rPr>
              <a:t>)</a:t>
            </a:r>
            <a:endParaRPr kumimoji="1" lang="en-US" altLang="zh-TW" sz="3000"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endParaRPr>
          </a:p>
          <a:p>
            <a:pPr lvl="1">
              <a:lnSpc>
                <a:spcPct val="120000"/>
              </a:lnSpc>
              <a:buFont typeface="Wingdings" panose="05000000000000000000" pitchFamily="2" charset="2"/>
              <a:buChar char="l"/>
            </a:pPr>
            <a:r>
              <a:rPr kumimoji="1" lang="zh-TW" altLang="en-US" sz="2600" dirty="0" smtClean="0">
                <a:solidFill>
                  <a:srgbClr val="000000"/>
                </a:solidFill>
                <a:latin typeface="Times New Roman"/>
                <a:cs typeface="Times New Roman"/>
              </a:rPr>
              <a:t>事實</a:t>
            </a:r>
            <a:endParaRPr kumimoji="1" lang="en-US" altLang="zh-TW" sz="2600" dirty="0" smtClean="0">
              <a:solidFill>
                <a:srgbClr val="000000"/>
              </a:solidFill>
              <a:latin typeface="Times New Roman"/>
              <a:cs typeface="Times New Roman"/>
            </a:endParaRPr>
          </a:p>
          <a:p>
            <a:pPr lvl="2" fontAlgn="t">
              <a:lnSpc>
                <a:spcPct val="120000"/>
              </a:lnSpc>
              <a:buFont typeface="Wingdings" panose="05000000000000000000" pitchFamily="2" charset="2"/>
              <a:buChar char="p"/>
            </a:pPr>
            <a:r>
              <a:rPr lang="zh-TW" altLang="en-US" sz="2000" dirty="0" smtClean="0">
                <a:solidFill>
                  <a:srgbClr val="000000"/>
                </a:solidFill>
                <a:latin typeface="Times New Roman"/>
                <a:cs typeface="Times New Roman"/>
              </a:rPr>
              <a:t>行</a:t>
            </a:r>
            <a:r>
              <a:rPr lang="zh-TW" altLang="en-US" sz="2000" dirty="0">
                <a:solidFill>
                  <a:srgbClr val="000000"/>
                </a:solidFill>
                <a:latin typeface="Times New Roman"/>
                <a:cs typeface="Times New Roman"/>
              </a:rPr>
              <a:t>政院提出「戶籍法第八條修正草案」，</a:t>
            </a:r>
            <a:r>
              <a:rPr lang="zh-TW" altLang="en-US" sz="2000" dirty="0" smtClean="0">
                <a:solidFill>
                  <a:srgbClr val="000000"/>
                </a:solidFill>
                <a:latin typeface="Times New Roman"/>
                <a:cs typeface="Times New Roman"/>
              </a:rPr>
              <a:t>惟 </a:t>
            </a:r>
            <a:r>
              <a:rPr lang="en-US" altLang="zh-TW" sz="2000" dirty="0" smtClean="0">
                <a:solidFill>
                  <a:srgbClr val="000000"/>
                </a:solidFill>
                <a:latin typeface="Times New Roman"/>
                <a:cs typeface="Times New Roman"/>
              </a:rPr>
              <a:t>90 </a:t>
            </a:r>
            <a:r>
              <a:rPr lang="zh-TW" altLang="en-US" sz="2000" dirty="0" smtClean="0">
                <a:solidFill>
                  <a:srgbClr val="000000"/>
                </a:solidFill>
                <a:latin typeface="Times New Roman"/>
                <a:cs typeface="Times New Roman"/>
              </a:rPr>
              <a:t>年</a:t>
            </a:r>
            <a:r>
              <a:rPr lang="zh-TW" altLang="en-US" sz="2000" dirty="0">
                <a:solidFill>
                  <a:srgbClr val="000000"/>
                </a:solidFill>
                <a:latin typeface="Times New Roman"/>
                <a:cs typeface="Times New Roman"/>
              </a:rPr>
              <a:t>立法院於第五屆委員會審查時，朝野</a:t>
            </a:r>
            <a:r>
              <a:rPr lang="zh-TW" altLang="en-US" sz="2000" dirty="0" smtClean="0">
                <a:solidFill>
                  <a:srgbClr val="000000"/>
                </a:solidFill>
                <a:latin typeface="Times New Roman"/>
                <a:cs typeface="Times New Roman"/>
              </a:rPr>
              <a:t>委員一致決議</a:t>
            </a:r>
            <a:r>
              <a:rPr lang="zh-TW" altLang="en-US" sz="2000" b="1" u="sng" dirty="0" smtClean="0">
                <a:solidFill>
                  <a:srgbClr val="000000"/>
                </a:solidFill>
                <a:effectLst>
                  <a:outerShdw blurRad="38100" dist="38100" dir="2700000" algn="tl">
                    <a:srgbClr val="000000">
                      <a:alpha val="43137"/>
                    </a:srgbClr>
                  </a:outerShdw>
                </a:effectLst>
                <a:latin typeface="Times New Roman"/>
                <a:cs typeface="Times New Roman"/>
              </a:rPr>
              <a:t>不予修正</a:t>
            </a:r>
            <a:r>
              <a:rPr lang="zh-TW" altLang="en-US" sz="2000" dirty="0">
                <a:solidFill>
                  <a:srgbClr val="000000"/>
                </a:solidFill>
                <a:latin typeface="Times New Roman"/>
                <a:cs typeface="Times New Roman"/>
              </a:rPr>
              <a:t>。</a:t>
            </a:r>
          </a:p>
          <a:p>
            <a:pPr lvl="2" fontAlgn="t">
              <a:lnSpc>
                <a:spcPct val="120000"/>
              </a:lnSpc>
              <a:buFont typeface="Wingdings" panose="05000000000000000000" pitchFamily="2" charset="2"/>
              <a:buChar char="p"/>
            </a:pPr>
            <a:r>
              <a:rPr lang="zh-TW" altLang="en-US" sz="2000" dirty="0">
                <a:solidFill>
                  <a:srgbClr val="000000"/>
                </a:solidFill>
                <a:latin typeface="Times New Roman"/>
                <a:cs typeface="Times New Roman"/>
              </a:rPr>
              <a:t>立法院第六屆第一會期程序委員會決議，擬請院會將該案交內政及民族、財政兩委員會</a:t>
            </a:r>
            <a:r>
              <a:rPr lang="zh-TW" altLang="en-US" sz="2000" dirty="0" smtClean="0">
                <a:solidFill>
                  <a:srgbClr val="000000"/>
                </a:solidFill>
                <a:latin typeface="Times New Roman"/>
                <a:cs typeface="Times New Roman"/>
              </a:rPr>
              <a:t>審查。</a:t>
            </a:r>
            <a:endParaRPr lang="zh-TW" altLang="en-US" sz="2000" dirty="0">
              <a:solidFill>
                <a:srgbClr val="000000"/>
              </a:solidFill>
              <a:latin typeface="Times New Roman"/>
              <a:cs typeface="Times New Roman"/>
            </a:endParaRPr>
          </a:p>
          <a:p>
            <a:pPr lvl="2" fontAlgn="t">
              <a:lnSpc>
                <a:spcPct val="120000"/>
              </a:lnSpc>
              <a:buFont typeface="Wingdings" panose="05000000000000000000" pitchFamily="2" charset="2"/>
              <a:buChar char="p"/>
            </a:pPr>
            <a:r>
              <a:rPr lang="en-US" altLang="zh-TW" sz="2000" dirty="0" smtClean="0">
                <a:solidFill>
                  <a:srgbClr val="000000"/>
                </a:solidFill>
                <a:latin typeface="Times New Roman"/>
                <a:cs typeface="Times New Roman"/>
              </a:rPr>
              <a:t>94.04.22</a:t>
            </a:r>
            <a:r>
              <a:rPr lang="zh-TW" altLang="en-US" sz="2000" dirty="0" smtClean="0">
                <a:solidFill>
                  <a:srgbClr val="000000"/>
                </a:solidFill>
                <a:latin typeface="Times New Roman"/>
                <a:cs typeface="Times New Roman"/>
              </a:rPr>
              <a:t>：立法</a:t>
            </a:r>
            <a:r>
              <a:rPr lang="zh-TW" altLang="en-US" sz="2000" dirty="0">
                <a:solidFill>
                  <a:srgbClr val="000000"/>
                </a:solidFill>
                <a:latin typeface="Times New Roman"/>
                <a:cs typeface="Times New Roman"/>
              </a:rPr>
              <a:t>院第六屆第一會期</a:t>
            </a:r>
            <a:r>
              <a:rPr lang="zh-TW" altLang="en-US" sz="2000" dirty="0" smtClean="0">
                <a:solidFill>
                  <a:srgbClr val="000000"/>
                </a:solidFill>
                <a:latin typeface="Times New Roman"/>
                <a:cs typeface="Times New Roman"/>
              </a:rPr>
              <a:t>第 </a:t>
            </a:r>
            <a:r>
              <a:rPr lang="en-US" altLang="zh-TW" sz="2000" dirty="0" smtClean="0">
                <a:solidFill>
                  <a:srgbClr val="000000"/>
                </a:solidFill>
                <a:latin typeface="Times New Roman"/>
                <a:cs typeface="Times New Roman"/>
              </a:rPr>
              <a:t>9 </a:t>
            </a:r>
            <a:r>
              <a:rPr lang="zh-TW" altLang="en-US" sz="2000" dirty="0" smtClean="0">
                <a:solidFill>
                  <a:srgbClr val="000000"/>
                </a:solidFill>
                <a:latin typeface="Times New Roman"/>
                <a:cs typeface="Times New Roman"/>
              </a:rPr>
              <a:t>次</a:t>
            </a:r>
            <a:r>
              <a:rPr lang="zh-TW" altLang="en-US" sz="2000" dirty="0">
                <a:solidFill>
                  <a:srgbClr val="000000"/>
                </a:solidFill>
                <a:latin typeface="Times New Roman"/>
                <a:cs typeface="Times New Roman"/>
              </a:rPr>
              <a:t>會議，將該案交內政及民族、財政兩委員會</a:t>
            </a:r>
            <a:r>
              <a:rPr lang="zh-TW" altLang="en-US" sz="2000" dirty="0" smtClean="0">
                <a:solidFill>
                  <a:srgbClr val="000000"/>
                </a:solidFill>
                <a:latin typeface="Times New Roman"/>
                <a:cs typeface="Times New Roman"/>
              </a:rPr>
              <a:t>審查。</a:t>
            </a:r>
            <a:endParaRPr lang="zh-TW" altLang="en-US" sz="2000" dirty="0">
              <a:solidFill>
                <a:srgbClr val="000000"/>
              </a:solidFill>
              <a:latin typeface="Times New Roman"/>
              <a:cs typeface="Times New Roman"/>
            </a:endParaRPr>
          </a:p>
          <a:p>
            <a:pPr lvl="2" fontAlgn="t">
              <a:lnSpc>
                <a:spcPct val="120000"/>
              </a:lnSpc>
              <a:buFont typeface="Wingdings" panose="05000000000000000000" pitchFamily="2" charset="2"/>
              <a:buChar char="p"/>
            </a:pPr>
            <a:r>
              <a:rPr lang="en-US" altLang="zh-TW" sz="2000" dirty="0" smtClean="0">
                <a:solidFill>
                  <a:srgbClr val="000000"/>
                </a:solidFill>
                <a:latin typeface="Times New Roman"/>
                <a:cs typeface="Times New Roman"/>
              </a:rPr>
              <a:t>94.05.03</a:t>
            </a:r>
            <a:r>
              <a:rPr lang="zh-TW" altLang="en-US" sz="2000" dirty="0" smtClean="0">
                <a:solidFill>
                  <a:srgbClr val="000000"/>
                </a:solidFill>
                <a:latin typeface="Times New Roman"/>
                <a:cs typeface="Times New Roman"/>
              </a:rPr>
              <a:t>：立法</a:t>
            </a:r>
            <a:r>
              <a:rPr lang="zh-TW" altLang="en-US" sz="2000" dirty="0">
                <a:solidFill>
                  <a:srgbClr val="000000"/>
                </a:solidFill>
                <a:latin typeface="Times New Roman"/>
                <a:cs typeface="Times New Roman"/>
              </a:rPr>
              <a:t>院第六屆第一會期</a:t>
            </a:r>
            <a:r>
              <a:rPr lang="zh-TW" altLang="en-US" sz="2000" dirty="0" smtClean="0">
                <a:solidFill>
                  <a:srgbClr val="000000"/>
                </a:solidFill>
                <a:latin typeface="Times New Roman"/>
                <a:cs typeface="Times New Roman"/>
              </a:rPr>
              <a:t>第 </a:t>
            </a:r>
            <a:r>
              <a:rPr lang="en-US" altLang="zh-TW" sz="2000" dirty="0" smtClean="0">
                <a:solidFill>
                  <a:srgbClr val="000000"/>
                </a:solidFill>
                <a:latin typeface="Times New Roman"/>
                <a:cs typeface="Times New Roman"/>
              </a:rPr>
              <a:t>10 </a:t>
            </a:r>
            <a:r>
              <a:rPr lang="zh-TW" altLang="en-US" sz="2000" dirty="0" smtClean="0">
                <a:solidFill>
                  <a:srgbClr val="000000"/>
                </a:solidFill>
                <a:latin typeface="Times New Roman"/>
                <a:cs typeface="Times New Roman"/>
              </a:rPr>
              <a:t>次</a:t>
            </a:r>
            <a:r>
              <a:rPr lang="zh-TW" altLang="en-US" sz="2000" dirty="0">
                <a:solidFill>
                  <a:srgbClr val="000000"/>
                </a:solidFill>
                <a:latin typeface="Times New Roman"/>
                <a:cs typeface="Times New Roman"/>
              </a:rPr>
              <a:t>會議，國民黨黨團提請</a:t>
            </a:r>
            <a:r>
              <a:rPr lang="zh-TW" altLang="en-US" sz="2000" b="1" dirty="0">
                <a:solidFill>
                  <a:srgbClr val="000000"/>
                </a:solidFill>
                <a:latin typeface="Times New Roman"/>
                <a:cs typeface="Times New Roman"/>
              </a:rPr>
              <a:t>復議</a:t>
            </a:r>
            <a:r>
              <a:rPr lang="zh-TW" altLang="en-US" sz="2000" dirty="0">
                <a:solidFill>
                  <a:srgbClr val="000000"/>
                </a:solidFill>
                <a:latin typeface="Times New Roman"/>
                <a:cs typeface="Times New Roman"/>
              </a:rPr>
              <a:t>，經院會決議該復議案「另定期處理</a:t>
            </a:r>
            <a:r>
              <a:rPr lang="zh-TW" altLang="en-US" sz="2000" dirty="0" smtClean="0">
                <a:solidFill>
                  <a:srgbClr val="000000"/>
                </a:solidFill>
                <a:latin typeface="Times New Roman"/>
                <a:cs typeface="Times New Roman"/>
              </a:rPr>
              <a:t>」。</a:t>
            </a:r>
            <a:endParaRPr lang="en-US" altLang="zh-TW" sz="2000" dirty="0">
              <a:solidFill>
                <a:srgbClr val="000000"/>
              </a:solidFill>
              <a:latin typeface="Times New Roman"/>
              <a:cs typeface="Times New Roman"/>
            </a:endParaRPr>
          </a:p>
          <a:p>
            <a:pPr lvl="2" fontAlgn="t">
              <a:lnSpc>
                <a:spcPct val="120000"/>
              </a:lnSpc>
              <a:buFont typeface="Wingdings" panose="05000000000000000000" pitchFamily="2" charset="2"/>
              <a:buChar char="p"/>
            </a:pPr>
            <a:r>
              <a:rPr lang="en-US" altLang="zh-TW" sz="2000" dirty="0" smtClean="0">
                <a:solidFill>
                  <a:srgbClr val="000000"/>
                </a:solidFill>
                <a:latin typeface="Times New Roman"/>
                <a:cs typeface="Times New Roman"/>
              </a:rPr>
              <a:t>94.05.03</a:t>
            </a:r>
            <a:r>
              <a:rPr lang="zh-TW" altLang="en-US" sz="2000" dirty="0" smtClean="0">
                <a:solidFill>
                  <a:srgbClr val="000000"/>
                </a:solidFill>
                <a:latin typeface="Times New Roman"/>
                <a:cs typeface="Times New Roman"/>
              </a:rPr>
              <a:t>：行政院</a:t>
            </a:r>
            <a:r>
              <a:rPr lang="zh-TW" altLang="en-US" sz="2000" dirty="0">
                <a:solidFill>
                  <a:srgbClr val="000000"/>
                </a:solidFill>
                <a:latin typeface="Times New Roman"/>
                <a:cs typeface="Times New Roman"/>
              </a:rPr>
              <a:t>宣布</a:t>
            </a:r>
            <a:r>
              <a:rPr lang="zh-TW" altLang="en-US" sz="2000" dirty="0" smtClean="0">
                <a:solidFill>
                  <a:srgbClr val="000000"/>
                </a:solidFill>
                <a:latin typeface="Times New Roman"/>
                <a:cs typeface="Times New Roman"/>
              </a:rPr>
              <a:t>自 </a:t>
            </a:r>
            <a:r>
              <a:rPr lang="en-US" altLang="zh-TW" sz="2000" dirty="0" smtClean="0">
                <a:solidFill>
                  <a:srgbClr val="000000"/>
                </a:solidFill>
                <a:latin typeface="Times New Roman"/>
                <a:cs typeface="Times New Roman"/>
              </a:rPr>
              <a:t>7 </a:t>
            </a:r>
            <a:r>
              <a:rPr lang="zh-TW" altLang="en-US" sz="2000" dirty="0" smtClean="0">
                <a:solidFill>
                  <a:srgbClr val="000000"/>
                </a:solidFill>
                <a:latin typeface="Times New Roman"/>
                <a:cs typeface="Times New Roman"/>
              </a:rPr>
              <a:t>月 </a:t>
            </a:r>
            <a:r>
              <a:rPr lang="en-US" altLang="zh-TW" sz="2000" dirty="0" smtClean="0">
                <a:solidFill>
                  <a:srgbClr val="000000"/>
                </a:solidFill>
                <a:latin typeface="Times New Roman"/>
                <a:cs typeface="Times New Roman"/>
              </a:rPr>
              <a:t>1 </a:t>
            </a:r>
            <a:r>
              <a:rPr lang="zh-TW" altLang="en-US" sz="2000" dirty="0" smtClean="0">
                <a:solidFill>
                  <a:srgbClr val="000000"/>
                </a:solidFill>
                <a:latin typeface="Times New Roman"/>
                <a:cs typeface="Times New Roman"/>
              </a:rPr>
              <a:t>日</a:t>
            </a:r>
            <a:r>
              <a:rPr lang="zh-TW" altLang="en-US" sz="2000" dirty="0">
                <a:solidFill>
                  <a:srgbClr val="000000"/>
                </a:solidFill>
                <a:latin typeface="Times New Roman"/>
                <a:cs typeface="Times New Roman"/>
              </a:rPr>
              <a:t>起，將實施全面換發國民身分證；換領新版身分證時，</a:t>
            </a:r>
            <a:r>
              <a:rPr lang="zh-TW" altLang="en-US" sz="2000" dirty="0" smtClean="0">
                <a:solidFill>
                  <a:srgbClr val="000000"/>
                </a:solidFill>
                <a:latin typeface="Times New Roman"/>
                <a:cs typeface="Times New Roman"/>
              </a:rPr>
              <a:t>國民必須按捺指紋並錄存。</a:t>
            </a:r>
            <a:endParaRPr lang="en-US" altLang="zh-TW" sz="2000" dirty="0">
              <a:solidFill>
                <a:srgbClr val="000000"/>
              </a:solidFill>
              <a:latin typeface="Times New Roman"/>
              <a:cs typeface="Times New Roman"/>
            </a:endParaRPr>
          </a:p>
          <a:p>
            <a:pPr lvl="2" fontAlgn="t">
              <a:lnSpc>
                <a:spcPct val="120000"/>
              </a:lnSpc>
              <a:buFont typeface="Wingdings" panose="05000000000000000000" pitchFamily="2" charset="2"/>
              <a:buChar char="p"/>
            </a:pPr>
            <a:r>
              <a:rPr lang="en-US" altLang="zh-TW" sz="2000" dirty="0" smtClean="0">
                <a:solidFill>
                  <a:srgbClr val="000000"/>
                </a:solidFill>
                <a:latin typeface="Times New Roman"/>
                <a:cs typeface="Times New Roman"/>
              </a:rPr>
              <a:t>94.05.13</a:t>
            </a:r>
            <a:r>
              <a:rPr lang="zh-TW" altLang="en-US" sz="2000" dirty="0" smtClean="0">
                <a:solidFill>
                  <a:srgbClr val="000000"/>
                </a:solidFill>
                <a:latin typeface="Times New Roman"/>
                <a:cs typeface="Times New Roman"/>
              </a:rPr>
              <a:t>：行政</a:t>
            </a:r>
            <a:r>
              <a:rPr lang="zh-TW" altLang="en-US" sz="2000" dirty="0">
                <a:solidFill>
                  <a:srgbClr val="000000"/>
                </a:solidFill>
                <a:latin typeface="Times New Roman"/>
                <a:cs typeface="Times New Roman"/>
              </a:rPr>
              <a:t>院跨部會人權保障活動小組開會，全體民間</a:t>
            </a:r>
            <a:r>
              <a:rPr lang="zh-TW" altLang="en-US" sz="2000" dirty="0" smtClean="0">
                <a:solidFill>
                  <a:srgbClr val="000000"/>
                </a:solidFill>
                <a:latin typeface="Times New Roman"/>
                <a:cs typeface="Times New Roman"/>
              </a:rPr>
              <a:t>委員提案</a:t>
            </a:r>
            <a:r>
              <a:rPr lang="zh-TW" altLang="en-US" sz="2000" dirty="0">
                <a:solidFill>
                  <a:srgbClr val="000000"/>
                </a:solidFill>
                <a:latin typeface="Times New Roman"/>
                <a:cs typeface="Times New Roman"/>
              </a:rPr>
              <a:t>，要求行政院向大法官提出包括暫時處分的釋憲聲請，為召集人行政院院長謝長廷所</a:t>
            </a:r>
            <a:r>
              <a:rPr lang="zh-TW" altLang="en-US" sz="2000" dirty="0" smtClean="0">
                <a:solidFill>
                  <a:srgbClr val="000000"/>
                </a:solidFill>
                <a:latin typeface="Times New Roman"/>
                <a:cs typeface="Times New Roman"/>
              </a:rPr>
              <a:t>拒絕。</a:t>
            </a:r>
            <a:endParaRPr lang="zh-TW" altLang="en-US" sz="2000" dirty="0">
              <a:solidFill>
                <a:srgbClr val="000000"/>
              </a:solidFill>
              <a:latin typeface="Times New Roman"/>
              <a:cs typeface="Times New Roman"/>
            </a:endParaRPr>
          </a:p>
          <a:p>
            <a:pPr lvl="2" fontAlgn="t">
              <a:lnSpc>
                <a:spcPct val="120000"/>
              </a:lnSpc>
            </a:pPr>
            <a:endParaRPr lang="zh-TW" altLang="en-US" sz="800" dirty="0">
              <a:solidFill>
                <a:srgbClr val="000000"/>
              </a:solidFill>
              <a:latin typeface="Times New Roman"/>
              <a:cs typeface="Times New Roman"/>
            </a:endParaRPr>
          </a:p>
          <a:p>
            <a:pPr lvl="2" fontAlgn="t">
              <a:lnSpc>
                <a:spcPct val="120000"/>
              </a:lnSpc>
            </a:pPr>
            <a:endParaRPr lang="zh-Hant" altLang="en-US" sz="1900" dirty="0">
              <a:solidFill>
                <a:srgbClr val="000000"/>
              </a:solidFill>
              <a:latin typeface="Times New Roman"/>
              <a:cs typeface="Times New Roman"/>
            </a:endParaRPr>
          </a:p>
          <a:p>
            <a:pPr lvl="1">
              <a:lnSpc>
                <a:spcPct val="120000"/>
              </a:lnSpc>
            </a:pPr>
            <a:endParaRPr kumimoji="1" lang="en-US" altLang="zh-TW" sz="1900" dirty="0" smtClean="0">
              <a:solidFill>
                <a:srgbClr val="000000"/>
              </a:solidFill>
              <a:latin typeface="Times New Roman"/>
              <a:cs typeface="Times New Roman"/>
            </a:endParaRPr>
          </a:p>
        </p:txBody>
      </p:sp>
    </p:spTree>
    <p:extLst>
      <p:ext uri="{BB962C8B-B14F-4D97-AF65-F5344CB8AC3E}">
        <p14:creationId xmlns:p14="http://schemas.microsoft.com/office/powerpoint/2010/main" val="13662744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a:xfrm>
            <a:off x="628649" y="1079266"/>
            <a:ext cx="8013905" cy="3378434"/>
          </a:xfrm>
        </p:spPr>
        <p:txBody>
          <a:bodyPr>
            <a:normAutofit lnSpcReduction="10000"/>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rPr>
              <a:t>釋字第 </a:t>
            </a:r>
            <a:r>
              <a:rPr kumimoji="1" lang="en-US" altLang="zh-TW" b="1" dirty="0" smtClean="0">
                <a:solidFill>
                  <a:srgbClr val="000000"/>
                </a:solidFill>
                <a:effectLst>
                  <a:outerShdw blurRad="38100" dist="38100" dir="2700000" algn="tl">
                    <a:srgbClr val="000000">
                      <a:alpha val="43137"/>
                    </a:srgbClr>
                  </a:outerShdw>
                </a:effectLst>
              </a:rPr>
              <a:t>603 </a:t>
            </a:r>
            <a:r>
              <a:rPr kumimoji="1" lang="zh-TW" altLang="en-US" b="1" dirty="0" smtClean="0">
                <a:solidFill>
                  <a:srgbClr val="000000"/>
                </a:solidFill>
                <a:effectLst>
                  <a:outerShdw blurRad="38100" dist="38100" dir="2700000" algn="tl">
                    <a:srgbClr val="000000">
                      <a:alpha val="43137"/>
                    </a:srgbClr>
                  </a:outerShdw>
                </a:effectLst>
              </a:rPr>
              <a:t>號解釋 </a:t>
            </a:r>
            <a:r>
              <a:rPr lang="en-US" altLang="zh-TW" b="1" dirty="0" smtClean="0">
                <a:effectLst>
                  <a:outerShdw blurRad="38100" dist="38100" dir="2700000" algn="tl">
                    <a:srgbClr val="000000">
                      <a:alpha val="43137"/>
                    </a:srgbClr>
                  </a:outerShdw>
                </a:effectLst>
              </a:rPr>
              <a:t>(</a:t>
            </a:r>
            <a:r>
              <a:rPr kumimoji="1" lang="zh-TW" altLang="en-US" b="1" dirty="0" smtClean="0">
                <a:solidFill>
                  <a:srgbClr val="000000"/>
                </a:solidFill>
                <a:effectLst>
                  <a:outerShdw blurRad="38100" dist="38100" dir="2700000" algn="tl">
                    <a:srgbClr val="000000">
                      <a:alpha val="43137"/>
                    </a:srgbClr>
                  </a:outerShdw>
                </a:effectLst>
              </a:rPr>
              <a:t>指紋案</a:t>
            </a:r>
            <a:r>
              <a:rPr lang="en-US" altLang="zh-TW" b="1" dirty="0" smtClean="0">
                <a:effectLst>
                  <a:outerShdw blurRad="38100" dist="38100" dir="2700000" algn="tl">
                    <a:srgbClr val="000000">
                      <a:alpha val="43137"/>
                    </a:srgbClr>
                  </a:outerShdw>
                </a:effectLst>
              </a:rPr>
              <a:t>)</a:t>
            </a:r>
            <a:endParaRPr kumimoji="1" lang="en-US" altLang="zh-TW" b="1" dirty="0" smtClean="0">
              <a:solidFill>
                <a:srgbClr val="000000"/>
              </a:solidFill>
              <a:effectLst>
                <a:outerShdw blurRad="38100" dist="38100" dir="2700000" algn="tl">
                  <a:srgbClr val="000000">
                    <a:alpha val="43137"/>
                  </a:srgbClr>
                </a:outerShdw>
              </a:effectLst>
            </a:endParaRPr>
          </a:p>
          <a:p>
            <a:pPr lvl="1">
              <a:lnSpc>
                <a:spcPct val="100000"/>
              </a:lnSpc>
              <a:buFont typeface="Wingdings" panose="05000000000000000000" pitchFamily="2" charset="2"/>
              <a:buChar char="l"/>
            </a:pPr>
            <a:r>
              <a:rPr kumimoji="1" lang="zh-TW" altLang="en-US" dirty="0" smtClean="0">
                <a:solidFill>
                  <a:srgbClr val="000000"/>
                </a:solidFill>
              </a:rPr>
              <a:t>事實</a:t>
            </a:r>
            <a:endParaRPr kumimoji="1" lang="en-US" altLang="zh-TW" dirty="0">
              <a:solidFill>
                <a:srgbClr val="000000"/>
              </a:solidFill>
            </a:endParaRPr>
          </a:p>
          <a:p>
            <a:pPr lvl="2">
              <a:lnSpc>
                <a:spcPct val="100000"/>
              </a:lnSpc>
              <a:buFont typeface="Wingdings" panose="05000000000000000000" pitchFamily="2" charset="2"/>
              <a:buChar char="p"/>
            </a:pPr>
            <a:r>
              <a:rPr lang="en-US" altLang="zh-TW" dirty="0" smtClean="0"/>
              <a:t>94.05.17</a:t>
            </a:r>
            <a:r>
              <a:rPr lang="zh-TW" altLang="en-US" dirty="0" smtClean="0"/>
              <a:t>：總統府人權諮詢小組表示反對按捺指紋。</a:t>
            </a:r>
            <a:endParaRPr lang="en-US" altLang="zh-TW" dirty="0"/>
          </a:p>
          <a:p>
            <a:pPr lvl="2">
              <a:lnSpc>
                <a:spcPct val="100000"/>
              </a:lnSpc>
              <a:buFont typeface="Wingdings" panose="05000000000000000000" pitchFamily="2" charset="2"/>
              <a:buChar char="p"/>
            </a:pPr>
            <a:r>
              <a:rPr lang="en-US" altLang="zh-TW" dirty="0" smtClean="0"/>
              <a:t>94.05.18</a:t>
            </a:r>
            <a:r>
              <a:rPr lang="zh-TW" altLang="en-US" dirty="0" smtClean="0"/>
              <a:t>：總統府國策顧問黃文雄號召全民拒按</a:t>
            </a:r>
            <a:r>
              <a:rPr lang="zh-TW" altLang="en-US" dirty="0"/>
              <a:t>指紋的公民不服從運動。</a:t>
            </a:r>
            <a:endParaRPr lang="en-US" altLang="zh-TW" dirty="0"/>
          </a:p>
          <a:p>
            <a:pPr lvl="2">
              <a:lnSpc>
                <a:spcPct val="100000"/>
              </a:lnSpc>
              <a:buFont typeface="Wingdings" panose="05000000000000000000" pitchFamily="2" charset="2"/>
              <a:buChar char="p"/>
            </a:pPr>
            <a:r>
              <a:rPr lang="en-US" altLang="zh-TW" dirty="0" smtClean="0"/>
              <a:t>94.05.19</a:t>
            </a:r>
            <a:r>
              <a:rPr lang="zh-TW" altLang="en-US" dirty="0" smtClean="0"/>
              <a:t>：「</a:t>
            </a:r>
            <a:r>
              <a:rPr lang="zh-TW" altLang="en-US" dirty="0"/>
              <a:t>反對強制全民按捺指紋聯盟」成立。</a:t>
            </a:r>
            <a:endParaRPr lang="en-US" altLang="zh-TW" dirty="0"/>
          </a:p>
          <a:p>
            <a:pPr lvl="2">
              <a:lnSpc>
                <a:spcPct val="100000"/>
              </a:lnSpc>
              <a:buFont typeface="Wingdings" panose="05000000000000000000" pitchFamily="2" charset="2"/>
              <a:buChar char="p"/>
            </a:pPr>
            <a:r>
              <a:rPr lang="en-US" altLang="zh-TW" dirty="0" smtClean="0"/>
              <a:t>94.05.20</a:t>
            </a:r>
            <a:r>
              <a:rPr lang="zh-TW" altLang="en-US" dirty="0" smtClean="0"/>
              <a:t>：行政院</a:t>
            </a:r>
            <a:r>
              <a:rPr lang="zh-TW" altLang="en-US" dirty="0"/>
              <a:t>秘書長李應元表示可以由民進黨團聲請釋憲。</a:t>
            </a:r>
            <a:endParaRPr lang="en-US" altLang="zh-TW" dirty="0"/>
          </a:p>
          <a:p>
            <a:pPr lvl="2">
              <a:lnSpc>
                <a:spcPct val="100000"/>
              </a:lnSpc>
              <a:buFont typeface="Wingdings" panose="05000000000000000000" pitchFamily="2" charset="2"/>
              <a:buChar char="p"/>
            </a:pPr>
            <a:r>
              <a:rPr lang="en-US" altLang="zh-TW" dirty="0" smtClean="0"/>
              <a:t>94.05.24</a:t>
            </a:r>
            <a:r>
              <a:rPr lang="zh-TW" altLang="en-US" dirty="0" smtClean="0"/>
              <a:t>：反對</a:t>
            </a:r>
            <a:r>
              <a:rPr lang="zh-TW" altLang="en-US" dirty="0"/>
              <a:t>強制全民按捺指紋聯盟到立法院施壓，召開記者會抗議國會修法怠惰，要求立委聲請釋憲。</a:t>
            </a:r>
            <a:endParaRPr lang="en-US" altLang="zh-TW" dirty="0"/>
          </a:p>
          <a:p>
            <a:pPr lvl="2">
              <a:lnSpc>
                <a:spcPct val="100000"/>
              </a:lnSpc>
              <a:buFont typeface="Wingdings" panose="05000000000000000000" pitchFamily="2" charset="2"/>
              <a:buChar char="p"/>
            </a:pPr>
            <a:r>
              <a:rPr lang="en-US" altLang="zh-TW" dirty="0" smtClean="0"/>
              <a:t>94.05.26</a:t>
            </a:r>
            <a:r>
              <a:rPr lang="zh-TW" altLang="en-US" dirty="0" smtClean="0"/>
              <a:t>：民進黨黨團開始釋憲聲請</a:t>
            </a:r>
            <a:r>
              <a:rPr lang="zh-TW" altLang="en-US" b="1" u="sng" dirty="0" smtClean="0">
                <a:effectLst>
                  <a:outerShdw blurRad="38100" dist="38100" dir="2700000" algn="tl">
                    <a:srgbClr val="000000">
                      <a:alpha val="43137"/>
                    </a:srgbClr>
                  </a:outerShdw>
                </a:effectLst>
              </a:rPr>
              <a:t>連署</a:t>
            </a:r>
            <a:r>
              <a:rPr lang="zh-TW" altLang="en-US" dirty="0"/>
              <a:t>。</a:t>
            </a:r>
            <a:endParaRPr lang="en-US" altLang="zh-TW" dirty="0"/>
          </a:p>
          <a:p>
            <a:pPr lvl="2">
              <a:lnSpc>
                <a:spcPct val="100000"/>
              </a:lnSpc>
              <a:buFont typeface="Wingdings" panose="05000000000000000000" pitchFamily="2" charset="2"/>
              <a:buChar char="p"/>
            </a:pPr>
            <a:r>
              <a:rPr lang="en-US" altLang="zh-TW" dirty="0" smtClean="0"/>
              <a:t>94.05.30</a:t>
            </a:r>
            <a:r>
              <a:rPr lang="zh-TW" altLang="en-US" dirty="0" smtClean="0"/>
              <a:t>：立</a:t>
            </a:r>
            <a:r>
              <a:rPr lang="zh-TW" altLang="en-US" dirty="0"/>
              <a:t>法委員賴清德</a:t>
            </a:r>
            <a:r>
              <a:rPr lang="zh-TW" altLang="en-US" dirty="0" smtClean="0"/>
              <a:t>等 </a:t>
            </a:r>
            <a:r>
              <a:rPr lang="en-US" altLang="zh-TW" dirty="0" smtClean="0"/>
              <a:t>85 </a:t>
            </a:r>
            <a:r>
              <a:rPr lang="zh-TW" altLang="en-US" dirty="0" smtClean="0"/>
              <a:t>人</a:t>
            </a:r>
            <a:r>
              <a:rPr lang="zh-TW" altLang="en-US" b="1" u="sng" dirty="0" smtClean="0">
                <a:effectLst>
                  <a:outerShdw blurRad="38100" dist="38100" dir="2700000" algn="tl">
                    <a:srgbClr val="000000">
                      <a:alpha val="43137"/>
                    </a:srgbClr>
                  </a:outerShdw>
                </a:effectLst>
              </a:rPr>
              <a:t>聲</a:t>
            </a:r>
            <a:r>
              <a:rPr lang="zh-TW" altLang="en-US" b="1" u="sng" dirty="0">
                <a:effectLst>
                  <a:outerShdw blurRad="38100" dist="38100" dir="2700000" algn="tl">
                    <a:srgbClr val="000000">
                      <a:alpha val="43137"/>
                    </a:srgbClr>
                  </a:outerShdw>
                </a:effectLst>
              </a:rPr>
              <a:t>請釋憲</a:t>
            </a:r>
            <a:r>
              <a:rPr lang="zh-TW" altLang="en-US" dirty="0"/>
              <a:t>，請求司法院大法官對</a:t>
            </a:r>
            <a:r>
              <a:rPr lang="en-US" altLang="zh-TW" dirty="0"/>
              <a:t>《</a:t>
            </a:r>
            <a:r>
              <a:rPr lang="zh-TW" altLang="en-US" dirty="0"/>
              <a:t>戶籍法</a:t>
            </a:r>
            <a:r>
              <a:rPr lang="en-US" altLang="zh-TW" dirty="0"/>
              <a:t>》</a:t>
            </a:r>
            <a:r>
              <a:rPr lang="zh-TW" altLang="en-US" dirty="0" smtClean="0"/>
              <a:t>第 </a:t>
            </a:r>
            <a:r>
              <a:rPr lang="en-US" altLang="zh-TW" dirty="0" smtClean="0"/>
              <a:t>8 </a:t>
            </a:r>
            <a:r>
              <a:rPr lang="zh-TW" altLang="en-US" dirty="0" smtClean="0"/>
              <a:t>條</a:t>
            </a:r>
            <a:r>
              <a:rPr lang="zh-TW" altLang="en-US" dirty="0"/>
              <a:t>為</a:t>
            </a:r>
            <a:r>
              <a:rPr lang="zh-TW" altLang="en-US" b="1" u="sng" dirty="0">
                <a:effectLst>
                  <a:outerShdw blurRad="38100" dist="38100" dir="2700000" algn="tl">
                    <a:srgbClr val="000000">
                      <a:alpha val="43137"/>
                    </a:srgbClr>
                  </a:outerShdw>
                </a:effectLst>
              </a:rPr>
              <a:t>暫時處分</a:t>
            </a:r>
            <a:r>
              <a:rPr lang="zh-TW" altLang="en-US" dirty="0"/>
              <a:t>並先行宣告本條文</a:t>
            </a:r>
            <a:r>
              <a:rPr lang="zh-TW" altLang="en-US" b="1" u="sng" dirty="0">
                <a:effectLst>
                  <a:outerShdw blurRad="38100" dist="38100" dir="2700000" algn="tl">
                    <a:srgbClr val="000000">
                      <a:alpha val="43137"/>
                    </a:srgbClr>
                  </a:outerShdw>
                </a:effectLst>
              </a:rPr>
              <a:t>暫時停止</a:t>
            </a:r>
            <a:r>
              <a:rPr lang="zh-TW" altLang="en-US" b="1" u="sng" dirty="0" smtClean="0">
                <a:effectLst>
                  <a:outerShdw blurRad="38100" dist="38100" dir="2700000" algn="tl">
                    <a:srgbClr val="000000">
                      <a:alpha val="43137"/>
                    </a:srgbClr>
                  </a:outerShdw>
                </a:effectLst>
              </a:rPr>
              <a:t>適用</a:t>
            </a:r>
            <a:r>
              <a:rPr lang="zh-TW" altLang="en-US" dirty="0"/>
              <a:t>。</a:t>
            </a:r>
          </a:p>
          <a:p>
            <a:pPr lvl="2">
              <a:lnSpc>
                <a:spcPct val="100000"/>
              </a:lnSpc>
            </a:pPr>
            <a:endParaRPr lang="zh-TW" altLang="en-US" sz="1900" dirty="0"/>
          </a:p>
          <a:p>
            <a:pPr lvl="2" fontAlgn="t">
              <a:lnSpc>
                <a:spcPct val="100000"/>
              </a:lnSpc>
            </a:pPr>
            <a:endParaRPr lang="zh-TW" altLang="en-US" sz="1900" dirty="0">
              <a:solidFill>
                <a:srgbClr val="000000"/>
              </a:solidFill>
            </a:endParaRPr>
          </a:p>
          <a:p>
            <a:pPr lvl="2" fontAlgn="t">
              <a:lnSpc>
                <a:spcPct val="100000"/>
              </a:lnSpc>
            </a:pPr>
            <a:endParaRPr lang="zh-Hant" altLang="en-US" sz="1900" dirty="0">
              <a:solidFill>
                <a:srgbClr val="000000"/>
              </a:solidFill>
            </a:endParaRPr>
          </a:p>
          <a:p>
            <a:pPr lvl="1">
              <a:lnSpc>
                <a:spcPct val="100000"/>
              </a:lnSpc>
            </a:pPr>
            <a:endParaRPr kumimoji="1" lang="en-US" altLang="zh-TW" sz="1900" dirty="0" smtClean="0">
              <a:solidFill>
                <a:srgbClr val="000000"/>
              </a:solidFill>
            </a:endParaRPr>
          </a:p>
        </p:txBody>
      </p:sp>
    </p:spTree>
    <p:extLst>
      <p:ext uri="{BB962C8B-B14F-4D97-AF65-F5344CB8AC3E}">
        <p14:creationId xmlns:p14="http://schemas.microsoft.com/office/powerpoint/2010/main" val="2961242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a:xfrm>
            <a:off x="628650" y="944726"/>
            <a:ext cx="7886700" cy="3866360"/>
          </a:xfrm>
        </p:spPr>
        <p:txBody>
          <a:bodyPr>
            <a:normAutofit/>
          </a:bodyPr>
          <a:lstStyle/>
          <a:p>
            <a:pPr>
              <a:lnSpc>
                <a:spcPct val="12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603 </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號解釋</a:t>
            </a:r>
            <a:r>
              <a:rPr kumimoji="1" lang="zh-TW" altLang="en-US" b="1" dirty="0" smtClean="0">
                <a:solidFill>
                  <a:srgbClr val="000000"/>
                </a:solidFill>
                <a:effectLst>
                  <a:outerShdw blurRad="38100" dist="38100" dir="2700000" algn="tl">
                    <a:srgbClr val="000000">
                      <a:alpha val="43137"/>
                    </a:srgbClr>
                  </a:outerShdw>
                </a:effectLst>
              </a:rPr>
              <a:t> </a:t>
            </a:r>
            <a:r>
              <a:rPr lang="en-US" altLang="zh-TW" b="1" dirty="0" smtClean="0">
                <a:effectLst>
                  <a:outerShdw blurRad="38100" dist="38100" dir="2700000" algn="tl">
                    <a:srgbClr val="000000">
                      <a:alpha val="43137"/>
                    </a:srgbClr>
                  </a:outerShdw>
                </a:effectLst>
                <a:latin typeface="Times New Roman"/>
                <a:cs typeface="Times New Roman"/>
              </a:rPr>
              <a:t>(</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指紋案</a:t>
            </a:r>
            <a:r>
              <a:rPr lang="en-US" altLang="zh-TW" b="1" dirty="0" smtClean="0">
                <a:effectLst>
                  <a:outerShdw blurRad="38100" dist="38100" dir="2700000" algn="tl">
                    <a:srgbClr val="000000">
                      <a:alpha val="43137"/>
                    </a:srgbClr>
                  </a:outerShdw>
                </a:effectLst>
                <a:latin typeface="Times New Roman"/>
                <a:cs typeface="Times New Roman"/>
              </a:rPr>
              <a:t>)</a:t>
            </a:r>
            <a:endParaRPr kumimoji="1" lang="en-US" altLang="zh-TW"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endParaRPr>
          </a:p>
          <a:p>
            <a:pPr lvl="1">
              <a:lnSpc>
                <a:spcPct val="120000"/>
              </a:lnSpc>
              <a:buFont typeface="Wingdings" panose="05000000000000000000" pitchFamily="2" charset="2"/>
              <a:buChar char="l"/>
            </a:pPr>
            <a:r>
              <a:rPr kumimoji="1" lang="zh-TW" altLang="en-US" dirty="0" smtClean="0">
                <a:solidFill>
                  <a:srgbClr val="000000"/>
                </a:solidFill>
                <a:latin typeface="Times New Roman"/>
                <a:cs typeface="Times New Roman"/>
              </a:rPr>
              <a:t>事實</a:t>
            </a:r>
            <a:endParaRPr kumimoji="1" lang="en-US" altLang="zh-TW" dirty="0">
              <a:solidFill>
                <a:srgbClr val="000000"/>
              </a:solidFill>
              <a:latin typeface="Times New Roman"/>
              <a:cs typeface="Times New Roman"/>
            </a:endParaRPr>
          </a:p>
          <a:p>
            <a:pPr marL="895350" lvl="3">
              <a:lnSpc>
                <a:spcPct val="120000"/>
              </a:lnSpc>
              <a:buFont typeface="Wingdings" panose="05000000000000000000" pitchFamily="2" charset="2"/>
              <a:buChar char="p"/>
            </a:pPr>
            <a:r>
              <a:rPr lang="zh-TW" altLang="en-US" sz="1900" dirty="0" smtClean="0"/>
              <a:t>聲</a:t>
            </a:r>
            <a:r>
              <a:rPr lang="zh-TW" altLang="en-US" sz="1900" dirty="0" smtClean="0"/>
              <a:t>請依據：司法院大法官審理案件法第 </a:t>
            </a:r>
            <a:r>
              <a:rPr lang="en-US" altLang="zh-TW" sz="1900" dirty="0" smtClean="0"/>
              <a:t>5 </a:t>
            </a:r>
            <a:r>
              <a:rPr lang="zh-TW" altLang="en-US" sz="1900" dirty="0" smtClean="0"/>
              <a:t>條第 </a:t>
            </a:r>
            <a:r>
              <a:rPr lang="en-US" altLang="zh-TW" sz="1900" dirty="0" smtClean="0"/>
              <a:t>1 </a:t>
            </a:r>
            <a:r>
              <a:rPr lang="zh-TW" altLang="en-US" sz="1900" dirty="0" smtClean="0"/>
              <a:t>項第 </a:t>
            </a:r>
            <a:r>
              <a:rPr lang="en-US" altLang="zh-TW" sz="1900" dirty="0" smtClean="0"/>
              <a:t>3 </a:t>
            </a:r>
            <a:r>
              <a:rPr lang="zh-TW" altLang="en-US" sz="1900" dirty="0" smtClean="0"/>
              <a:t>款</a:t>
            </a:r>
            <a:r>
              <a:rPr lang="zh-TW" altLang="en-US" sz="1900" dirty="0"/>
              <a:t>。</a:t>
            </a:r>
            <a:endParaRPr lang="en-US" altLang="zh-TW" sz="1900" dirty="0" smtClean="0"/>
          </a:p>
          <a:p>
            <a:pPr marL="1431925" lvl="3" indent="-342900">
              <a:lnSpc>
                <a:spcPct val="120000"/>
              </a:lnSpc>
              <a:buFont typeface="Wingdings" panose="05000000000000000000" pitchFamily="2" charset="2"/>
              <a:buChar char="u"/>
            </a:pPr>
            <a:r>
              <a:rPr lang="zh-TW" altLang="en-US" sz="1900" dirty="0">
                <a:solidFill>
                  <a:schemeClr val="dk1"/>
                </a:solidFill>
                <a:latin typeface="標楷體" panose="03000509000000000000" pitchFamily="65" charset="-120"/>
              </a:rPr>
              <a:t>三、依</a:t>
            </a:r>
            <a:r>
              <a:rPr lang="zh-TW" altLang="en-US" sz="1900" b="1" u="sng" dirty="0">
                <a:solidFill>
                  <a:schemeClr val="dk1"/>
                </a:solidFill>
                <a:effectLst>
                  <a:outerShdw blurRad="38100" dist="38100" dir="2700000" algn="tl">
                    <a:srgbClr val="000000">
                      <a:alpha val="43137"/>
                    </a:srgbClr>
                  </a:outerShdw>
                </a:effectLst>
                <a:latin typeface="標楷體" panose="03000509000000000000" pitchFamily="65" charset="-120"/>
              </a:rPr>
              <a:t>立法委員</a:t>
            </a:r>
            <a:r>
              <a:rPr lang="zh-TW" altLang="en-US" sz="1900" dirty="0">
                <a:solidFill>
                  <a:schemeClr val="dk1"/>
                </a:solidFill>
                <a:latin typeface="標楷體" panose="03000509000000000000" pitchFamily="65" charset="-120"/>
              </a:rPr>
              <a:t>現有總額三分之一以上之聲請，就其</a:t>
            </a:r>
            <a:r>
              <a:rPr lang="zh-TW" altLang="en-US" sz="1900" b="1" u="sng" dirty="0">
                <a:solidFill>
                  <a:schemeClr val="dk1"/>
                </a:solidFill>
                <a:effectLst>
                  <a:outerShdw blurRad="38100" dist="38100" dir="2700000" algn="tl">
                    <a:srgbClr val="000000">
                      <a:alpha val="43137"/>
                    </a:srgbClr>
                  </a:outerShdw>
                </a:effectLst>
                <a:latin typeface="標楷體" panose="03000509000000000000" pitchFamily="65" charset="-120"/>
              </a:rPr>
              <a:t>行使職權</a:t>
            </a:r>
            <a:r>
              <a:rPr lang="zh-TW" altLang="en-US" sz="1900" dirty="0">
                <a:solidFill>
                  <a:schemeClr val="dk1"/>
                </a:solidFill>
                <a:latin typeface="標楷體" panose="03000509000000000000" pitchFamily="65" charset="-120"/>
              </a:rPr>
              <a:t>，適用憲法發生疑義，或</a:t>
            </a:r>
            <a:r>
              <a:rPr lang="zh-TW" altLang="en-US" sz="1900" b="1" u="sng" dirty="0">
                <a:solidFill>
                  <a:schemeClr val="dk1"/>
                </a:solidFill>
                <a:effectLst>
                  <a:outerShdw blurRad="38100" dist="38100" dir="2700000" algn="tl">
                    <a:srgbClr val="000000">
                      <a:alpha val="43137"/>
                    </a:srgbClr>
                  </a:outerShdw>
                </a:effectLst>
                <a:latin typeface="標楷體" panose="03000509000000000000" pitchFamily="65" charset="-120"/>
              </a:rPr>
              <a:t>適用法律發生有牴觸憲法之疑義</a:t>
            </a:r>
            <a:r>
              <a:rPr lang="zh-TW" altLang="en-US" sz="1900" dirty="0">
                <a:solidFill>
                  <a:schemeClr val="dk1"/>
                </a:solidFill>
                <a:latin typeface="標楷體" panose="03000509000000000000" pitchFamily="65" charset="-120"/>
              </a:rPr>
              <a:t>者。</a:t>
            </a:r>
            <a:endParaRPr lang="en-US" altLang="zh-TW" sz="1900" dirty="0">
              <a:solidFill>
                <a:schemeClr val="dk1"/>
              </a:solidFill>
              <a:latin typeface="標楷體" panose="03000509000000000000" pitchFamily="65" charset="-120"/>
            </a:endParaRPr>
          </a:p>
          <a:p>
            <a:pPr lvl="3">
              <a:lnSpc>
                <a:spcPct val="120000"/>
              </a:lnSpc>
            </a:pPr>
            <a:endParaRPr lang="zh-TW" altLang="en-US" sz="1600" dirty="0"/>
          </a:p>
          <a:p>
            <a:pPr lvl="2">
              <a:lnSpc>
                <a:spcPct val="120000"/>
              </a:lnSpc>
            </a:pPr>
            <a:endParaRPr lang="zh-TW" altLang="en-US" sz="1900" dirty="0"/>
          </a:p>
          <a:p>
            <a:pPr lvl="2" fontAlgn="t">
              <a:lnSpc>
                <a:spcPct val="120000"/>
              </a:lnSpc>
            </a:pPr>
            <a:endParaRPr lang="zh-TW" altLang="en-US" sz="1900" dirty="0">
              <a:solidFill>
                <a:srgbClr val="000000"/>
              </a:solidFill>
              <a:latin typeface="Times New Roman"/>
              <a:cs typeface="Times New Roman"/>
            </a:endParaRPr>
          </a:p>
          <a:p>
            <a:pPr lvl="2" fontAlgn="t">
              <a:lnSpc>
                <a:spcPct val="120000"/>
              </a:lnSpc>
            </a:pPr>
            <a:endParaRPr lang="zh-Hant" altLang="en-US" sz="1900" dirty="0">
              <a:solidFill>
                <a:srgbClr val="000000"/>
              </a:solidFill>
              <a:latin typeface="Times New Roman"/>
              <a:cs typeface="Times New Roman"/>
            </a:endParaRPr>
          </a:p>
          <a:p>
            <a:pPr lvl="1">
              <a:lnSpc>
                <a:spcPct val="120000"/>
              </a:lnSpc>
            </a:pPr>
            <a:endParaRPr kumimoji="1" lang="en-US" altLang="zh-TW" sz="1900" dirty="0" smtClean="0">
              <a:solidFill>
                <a:srgbClr val="000000"/>
              </a:solidFill>
              <a:latin typeface="Times New Roman"/>
              <a:cs typeface="Times New Roman"/>
            </a:endParaRPr>
          </a:p>
        </p:txBody>
      </p:sp>
    </p:spTree>
    <p:extLst>
      <p:ext uri="{BB962C8B-B14F-4D97-AF65-F5344CB8AC3E}">
        <p14:creationId xmlns:p14="http://schemas.microsoft.com/office/powerpoint/2010/main" val="27764158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603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解釋</a:t>
            </a:r>
            <a:r>
              <a:rPr kumimoji="1" lang="zh-TW" altLang="en-US" b="1" dirty="0" smtClean="0">
                <a:solidFill>
                  <a:srgbClr val="000000"/>
                </a:solidFill>
                <a:effectLst>
                  <a:outerShdw blurRad="38100" dist="38100" dir="2700000" algn="tl">
                    <a:srgbClr val="000000">
                      <a:alpha val="43137"/>
                    </a:srgbClr>
                  </a:outerShdw>
                </a:effectLst>
              </a:rPr>
              <a:t> </a:t>
            </a:r>
            <a:r>
              <a:rPr lang="en-US" altLang="zh-TW" b="1" dirty="0" smtClean="0">
                <a:effectLst>
                  <a:outerShdw blurRad="38100" dist="38100" dir="2700000" algn="tl">
                    <a:srgbClr val="000000">
                      <a:alpha val="43137"/>
                    </a:srgbClr>
                  </a:outerShdw>
                </a:effectLst>
                <a:latin typeface="Times New Roman"/>
                <a:cs typeface="Times New Roman"/>
              </a:rPr>
              <a:t>(</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指紋案</a:t>
            </a:r>
            <a:r>
              <a:rPr lang="en-US" altLang="zh-TW" b="1" dirty="0" smtClean="0">
                <a:effectLst>
                  <a:outerShdw blurRad="38100" dist="38100" dir="2700000" algn="tl">
                    <a:srgbClr val="000000">
                      <a:alpha val="43137"/>
                    </a:srgbClr>
                  </a:outerShdw>
                </a:effectLst>
                <a:latin typeface="Times New Roman"/>
                <a:cs typeface="Times New Roman"/>
              </a:rPr>
              <a:t>)</a:t>
            </a:r>
            <a:endParaRPr kumimoji="1" lang="en-US" altLang="zh-TW"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endParaRPr>
          </a:p>
          <a:p>
            <a:pPr lvl="1">
              <a:lnSpc>
                <a:spcPct val="100000"/>
              </a:lnSpc>
              <a:buFont typeface="Wingdings" panose="05000000000000000000" pitchFamily="2" charset="2"/>
              <a:buChar char="l"/>
            </a:pPr>
            <a:r>
              <a:rPr kumimoji="1" lang="zh-TW" altLang="en-US" dirty="0" smtClean="0">
                <a:solidFill>
                  <a:srgbClr val="000000"/>
                </a:solidFill>
                <a:latin typeface="Times New Roman"/>
                <a:cs typeface="Times New Roman"/>
              </a:rPr>
              <a:t>事實</a:t>
            </a:r>
            <a:endParaRPr kumimoji="1" lang="en-US" altLang="zh-TW" dirty="0" smtClean="0">
              <a:solidFill>
                <a:srgbClr val="000000"/>
              </a:solidFill>
              <a:latin typeface="Times New Roman"/>
              <a:cs typeface="Times New Roman"/>
            </a:endParaRPr>
          </a:p>
          <a:p>
            <a:pPr lvl="2" fontAlgn="ctr">
              <a:lnSpc>
                <a:spcPct val="100000"/>
              </a:lnSpc>
              <a:buFont typeface="Wingdings" panose="05000000000000000000" pitchFamily="2" charset="2"/>
              <a:buChar char="p"/>
            </a:pPr>
            <a:r>
              <a:rPr lang="en-US" altLang="zh-TW" sz="1900" dirty="0" smtClean="0">
                <a:latin typeface="Times New Roman"/>
                <a:cs typeface="Times New Roman"/>
              </a:rPr>
              <a:t>94.06.10</a:t>
            </a:r>
            <a:r>
              <a:rPr lang="zh-TW" altLang="en-US" sz="1900" dirty="0" smtClean="0">
                <a:latin typeface="Times New Roman"/>
                <a:cs typeface="Times New Roman"/>
              </a:rPr>
              <a:t>：司法</a:t>
            </a:r>
            <a:r>
              <a:rPr lang="zh-TW" altLang="en-US" sz="1900" dirty="0">
                <a:latin typeface="Times New Roman"/>
                <a:cs typeface="Times New Roman"/>
              </a:rPr>
              <a:t>院大法官作成</a:t>
            </a:r>
            <a:r>
              <a:rPr lang="zh-TW" altLang="en-US" sz="1900" b="1" u="sng" dirty="0">
                <a:effectLst>
                  <a:outerShdw blurRad="38100" dist="38100" dir="2700000" algn="tl">
                    <a:srgbClr val="000000">
                      <a:alpha val="43137"/>
                    </a:srgbClr>
                  </a:outerShdw>
                </a:effectLst>
                <a:latin typeface="Times New Roman"/>
                <a:cs typeface="Times New Roman"/>
              </a:rPr>
              <a:t>釋字</a:t>
            </a:r>
            <a:r>
              <a:rPr lang="zh-TW" altLang="en-US" sz="1900" b="1" u="sng" dirty="0" smtClean="0">
                <a:effectLst>
                  <a:outerShdw blurRad="38100" dist="38100" dir="2700000" algn="tl">
                    <a:srgbClr val="000000">
                      <a:alpha val="43137"/>
                    </a:srgbClr>
                  </a:outerShdw>
                </a:effectLst>
                <a:latin typeface="Times New Roman"/>
                <a:cs typeface="Times New Roman"/>
              </a:rPr>
              <a:t>第 </a:t>
            </a:r>
            <a:r>
              <a:rPr lang="en-US" altLang="zh-TW" sz="1900" b="1" u="sng" dirty="0" smtClean="0">
                <a:effectLst>
                  <a:outerShdw blurRad="38100" dist="38100" dir="2700000" algn="tl">
                    <a:srgbClr val="000000">
                      <a:alpha val="43137"/>
                    </a:srgbClr>
                  </a:outerShdw>
                </a:effectLst>
                <a:latin typeface="Times New Roman"/>
                <a:cs typeface="Times New Roman"/>
              </a:rPr>
              <a:t>599 </a:t>
            </a:r>
            <a:r>
              <a:rPr lang="zh-TW" altLang="en-US" sz="1900" b="1" u="sng" dirty="0" smtClean="0">
                <a:effectLst>
                  <a:outerShdw blurRad="38100" dist="38100" dir="2700000" algn="tl">
                    <a:srgbClr val="000000">
                      <a:alpha val="43137"/>
                    </a:srgbClr>
                  </a:outerShdw>
                </a:effectLst>
                <a:latin typeface="Times New Roman"/>
                <a:cs typeface="Times New Roman"/>
              </a:rPr>
              <a:t>號</a:t>
            </a:r>
            <a:r>
              <a:rPr lang="zh-TW" altLang="en-US" sz="1900" b="1" u="sng" dirty="0">
                <a:effectLst>
                  <a:outerShdw blurRad="38100" dist="38100" dir="2700000" algn="tl">
                    <a:srgbClr val="000000">
                      <a:alpha val="43137"/>
                    </a:srgbClr>
                  </a:outerShdw>
                </a:effectLst>
                <a:latin typeface="Times New Roman"/>
                <a:cs typeface="Times New Roman"/>
              </a:rPr>
              <a:t>解釋</a:t>
            </a:r>
            <a:r>
              <a:rPr lang="zh-TW" altLang="en-US" sz="1900" dirty="0">
                <a:latin typeface="Times New Roman"/>
                <a:cs typeface="Times New Roman"/>
              </a:rPr>
              <a:t>，</a:t>
            </a:r>
            <a:r>
              <a:rPr lang="en-US" altLang="zh-TW" sz="1900" dirty="0">
                <a:latin typeface="Times New Roman"/>
                <a:cs typeface="Times New Roman"/>
              </a:rPr>
              <a:t>《</a:t>
            </a:r>
            <a:r>
              <a:rPr lang="zh-TW" altLang="en-US" sz="1900" dirty="0">
                <a:latin typeface="Times New Roman"/>
                <a:cs typeface="Times New Roman"/>
              </a:rPr>
              <a:t>戶籍法</a:t>
            </a:r>
            <a:r>
              <a:rPr lang="en-US" altLang="zh-TW" sz="1900" dirty="0">
                <a:latin typeface="Times New Roman"/>
                <a:cs typeface="Times New Roman"/>
              </a:rPr>
              <a:t>》</a:t>
            </a:r>
            <a:r>
              <a:rPr lang="zh-TW" altLang="en-US" sz="1900" dirty="0" smtClean="0">
                <a:latin typeface="Times New Roman"/>
                <a:cs typeface="Times New Roman"/>
              </a:rPr>
              <a:t>第 </a:t>
            </a:r>
            <a:r>
              <a:rPr lang="en-US" altLang="zh-TW" sz="1900" dirty="0" smtClean="0">
                <a:latin typeface="Times New Roman"/>
                <a:cs typeface="Times New Roman"/>
              </a:rPr>
              <a:t>8 </a:t>
            </a:r>
            <a:r>
              <a:rPr lang="zh-TW" altLang="en-US" sz="1900" dirty="0" smtClean="0">
                <a:latin typeface="Times New Roman"/>
                <a:cs typeface="Times New Roman"/>
              </a:rPr>
              <a:t>條第 </a:t>
            </a:r>
            <a:r>
              <a:rPr lang="en-US" altLang="zh-TW" sz="1900" dirty="0" smtClean="0">
                <a:latin typeface="Times New Roman"/>
                <a:cs typeface="Times New Roman"/>
              </a:rPr>
              <a:t>2 </a:t>
            </a:r>
            <a:r>
              <a:rPr lang="zh-TW" altLang="en-US" sz="1900" dirty="0" smtClean="0">
                <a:latin typeface="Times New Roman"/>
                <a:cs typeface="Times New Roman"/>
              </a:rPr>
              <a:t>項及第 </a:t>
            </a:r>
            <a:r>
              <a:rPr lang="en-US" altLang="zh-TW" sz="1900" dirty="0" smtClean="0">
                <a:latin typeface="Times New Roman"/>
                <a:cs typeface="Times New Roman"/>
              </a:rPr>
              <a:t>3 </a:t>
            </a:r>
            <a:r>
              <a:rPr lang="zh-TW" altLang="en-US" sz="1900" dirty="0" smtClean="0">
                <a:latin typeface="Times New Roman"/>
                <a:cs typeface="Times New Roman"/>
              </a:rPr>
              <a:t>項</a:t>
            </a:r>
            <a:r>
              <a:rPr lang="zh-TW" altLang="en-US" sz="1900" dirty="0">
                <a:latin typeface="Times New Roman"/>
                <a:cs typeface="Times New Roman"/>
              </a:rPr>
              <a:t>暫時停止適用，為我國首件</a:t>
            </a:r>
            <a:r>
              <a:rPr lang="zh-TW" altLang="en-US" sz="1900" b="1" u="sng" dirty="0">
                <a:effectLst>
                  <a:outerShdw blurRad="38100" dist="38100" dir="2700000" algn="tl">
                    <a:srgbClr val="000000">
                      <a:alpha val="43137"/>
                    </a:srgbClr>
                  </a:outerShdw>
                </a:effectLst>
                <a:latin typeface="Times New Roman"/>
                <a:cs typeface="Times New Roman"/>
              </a:rPr>
              <a:t>暫時</a:t>
            </a:r>
            <a:r>
              <a:rPr lang="zh-TW" altLang="en-US" sz="1900" b="1" u="sng" dirty="0" smtClean="0">
                <a:effectLst>
                  <a:outerShdw blurRad="38100" dist="38100" dir="2700000" algn="tl">
                    <a:srgbClr val="000000">
                      <a:alpha val="43137"/>
                    </a:srgbClr>
                  </a:outerShdw>
                </a:effectLst>
                <a:latin typeface="Times New Roman"/>
                <a:cs typeface="Times New Roman"/>
              </a:rPr>
              <a:t>處分</a:t>
            </a:r>
            <a:r>
              <a:rPr lang="zh-TW" altLang="en-US" sz="1900" dirty="0">
                <a:latin typeface="Times New Roman"/>
                <a:cs typeface="Times New Roman"/>
              </a:rPr>
              <a:t>。 </a:t>
            </a:r>
            <a:r>
              <a:rPr lang="en-US" altLang="zh-TW" sz="1900" dirty="0" smtClean="0">
                <a:latin typeface="Times New Roman"/>
                <a:cs typeface="Times New Roman"/>
              </a:rPr>
              <a:t>(</a:t>
            </a:r>
            <a:r>
              <a:rPr lang="zh-TW" altLang="en-US" sz="1900" dirty="0" smtClean="0">
                <a:latin typeface="Times New Roman"/>
                <a:cs typeface="Times New Roman"/>
              </a:rPr>
              <a:t>且</a:t>
            </a:r>
            <a:r>
              <a:rPr lang="zh-TW" altLang="en-US" sz="1900" dirty="0">
                <a:latin typeface="Times New Roman"/>
                <a:cs typeface="Times New Roman"/>
              </a:rPr>
              <a:t>於本案解釋公布時或至遲於本件暫時處分公布</a:t>
            </a:r>
            <a:r>
              <a:rPr lang="zh-TW" altLang="en-US" sz="1900" dirty="0" smtClean="0">
                <a:latin typeface="Times New Roman"/>
                <a:cs typeface="Times New Roman"/>
              </a:rPr>
              <a:t>屆滿 </a:t>
            </a:r>
            <a:r>
              <a:rPr lang="en-US" altLang="zh-TW" sz="1900" dirty="0" smtClean="0">
                <a:latin typeface="Times New Roman"/>
                <a:cs typeface="Times New Roman"/>
              </a:rPr>
              <a:t>6 </a:t>
            </a:r>
            <a:r>
              <a:rPr lang="zh-TW" altLang="en-US" sz="1900" dirty="0" smtClean="0">
                <a:latin typeface="Times New Roman"/>
                <a:cs typeface="Times New Roman"/>
              </a:rPr>
              <a:t>個</a:t>
            </a:r>
            <a:r>
              <a:rPr lang="zh-TW" altLang="en-US" sz="1900" dirty="0">
                <a:latin typeface="Times New Roman"/>
                <a:cs typeface="Times New Roman"/>
              </a:rPr>
              <a:t>月時失其</a:t>
            </a:r>
            <a:r>
              <a:rPr lang="zh-TW" altLang="en-US" sz="1900" dirty="0" smtClean="0">
                <a:latin typeface="Times New Roman"/>
                <a:cs typeface="Times New Roman"/>
              </a:rPr>
              <a:t>效力</a:t>
            </a:r>
            <a:r>
              <a:rPr lang="en-US" altLang="zh-TW" sz="1900" dirty="0" smtClean="0">
                <a:latin typeface="Times New Roman"/>
                <a:cs typeface="Times New Roman"/>
              </a:rPr>
              <a:t>)</a:t>
            </a:r>
            <a:endParaRPr lang="en-US" altLang="zh-TW" sz="1900" dirty="0">
              <a:latin typeface="Times New Roman"/>
              <a:cs typeface="Times New Roman"/>
            </a:endParaRPr>
          </a:p>
          <a:p>
            <a:pPr lvl="2" fontAlgn="ctr">
              <a:lnSpc>
                <a:spcPct val="100000"/>
              </a:lnSpc>
              <a:buFont typeface="Wingdings" panose="05000000000000000000" pitchFamily="2" charset="2"/>
              <a:buChar char="p"/>
            </a:pPr>
            <a:r>
              <a:rPr lang="en-US" altLang="zh-TW" sz="1900" dirty="0" smtClean="0">
                <a:latin typeface="Times New Roman"/>
                <a:cs typeface="Times New Roman"/>
              </a:rPr>
              <a:t>94.06.11</a:t>
            </a:r>
            <a:r>
              <a:rPr lang="zh-TW" altLang="en-US" sz="1900" dirty="0" smtClean="0">
                <a:latin typeface="Times New Roman"/>
                <a:cs typeface="Times New Roman"/>
              </a:rPr>
              <a:t>：「</a:t>
            </a:r>
            <a:r>
              <a:rPr lang="zh-TW" altLang="en-US" sz="1900" dirty="0">
                <a:latin typeface="Times New Roman"/>
                <a:cs typeface="Times New Roman"/>
              </a:rPr>
              <a:t>邁向公民不服從</a:t>
            </a:r>
            <a:r>
              <a:rPr lang="en-US" altLang="zh-TW" sz="1900" dirty="0">
                <a:latin typeface="Times New Roman"/>
                <a:cs typeface="Times New Roman"/>
              </a:rPr>
              <a:t>─</a:t>
            </a:r>
            <a:r>
              <a:rPr lang="zh-TW" altLang="en-US" sz="1900" dirty="0">
                <a:latin typeface="Times New Roman"/>
                <a:cs typeface="Times New Roman"/>
              </a:rPr>
              <a:t>反對全民指紋建檔的運動與釋憲戰略討論會」 。</a:t>
            </a:r>
            <a:endParaRPr lang="en-US" altLang="zh-TW" sz="1900" dirty="0">
              <a:latin typeface="Times New Roman"/>
              <a:cs typeface="Times New Roman"/>
            </a:endParaRPr>
          </a:p>
          <a:p>
            <a:pPr lvl="2" fontAlgn="ctr">
              <a:lnSpc>
                <a:spcPct val="100000"/>
              </a:lnSpc>
              <a:buFont typeface="Wingdings" panose="05000000000000000000" pitchFamily="2" charset="2"/>
              <a:buChar char="p"/>
            </a:pPr>
            <a:r>
              <a:rPr lang="en-US" altLang="zh-TW" sz="1900" dirty="0" smtClean="0">
                <a:latin typeface="Times New Roman"/>
                <a:cs typeface="Times New Roman"/>
              </a:rPr>
              <a:t>94.06.30</a:t>
            </a:r>
            <a:r>
              <a:rPr lang="en-US" altLang="zh-TW" sz="1900" dirty="0">
                <a:latin typeface="Times New Roman"/>
                <a:cs typeface="Times New Roman"/>
              </a:rPr>
              <a:t>-</a:t>
            </a:r>
            <a:r>
              <a:rPr lang="en-US" altLang="zh-TW" sz="1900" dirty="0" smtClean="0">
                <a:latin typeface="Times New Roman"/>
                <a:cs typeface="Times New Roman"/>
              </a:rPr>
              <a:t>94.07.01</a:t>
            </a:r>
            <a:r>
              <a:rPr lang="zh-TW" altLang="en-US" sz="1900" dirty="0" smtClean="0">
                <a:latin typeface="Times New Roman"/>
                <a:cs typeface="Times New Roman"/>
              </a:rPr>
              <a:t>：司法院大法官召開說明會。</a:t>
            </a:r>
            <a:endParaRPr lang="en-US" altLang="zh-TW" sz="1900" dirty="0">
              <a:latin typeface="Times New Roman"/>
              <a:cs typeface="Times New Roman"/>
            </a:endParaRPr>
          </a:p>
          <a:p>
            <a:pPr lvl="2" fontAlgn="ctr">
              <a:lnSpc>
                <a:spcPct val="100000"/>
              </a:lnSpc>
              <a:buFont typeface="Wingdings" panose="05000000000000000000" pitchFamily="2" charset="2"/>
              <a:buChar char="p"/>
            </a:pPr>
            <a:r>
              <a:rPr lang="en-US" altLang="zh-TW" sz="1900" dirty="0" smtClean="0">
                <a:latin typeface="Times New Roman"/>
                <a:cs typeface="Times New Roman"/>
              </a:rPr>
              <a:t>94.09.28</a:t>
            </a:r>
            <a:r>
              <a:rPr lang="zh-TW" altLang="en-US" sz="1900" dirty="0" smtClean="0">
                <a:latin typeface="Times New Roman"/>
                <a:cs typeface="Times New Roman"/>
              </a:rPr>
              <a:t>：司法</a:t>
            </a:r>
            <a:r>
              <a:rPr lang="zh-TW" altLang="en-US" sz="1900" dirty="0">
                <a:latin typeface="Times New Roman"/>
                <a:cs typeface="Times New Roman"/>
              </a:rPr>
              <a:t>院大法官作成</a:t>
            </a:r>
            <a:r>
              <a:rPr lang="zh-TW" altLang="en-US" sz="1900" b="1" u="sng" dirty="0">
                <a:effectLst>
                  <a:outerShdw blurRad="38100" dist="38100" dir="2700000" algn="tl">
                    <a:srgbClr val="000000">
                      <a:alpha val="43137"/>
                    </a:srgbClr>
                  </a:outerShdw>
                </a:effectLst>
                <a:latin typeface="Times New Roman"/>
                <a:cs typeface="Times New Roman"/>
              </a:rPr>
              <a:t>釋字</a:t>
            </a:r>
            <a:r>
              <a:rPr lang="zh-TW" altLang="en-US" sz="1900" b="1" u="sng" dirty="0" smtClean="0">
                <a:effectLst>
                  <a:outerShdw blurRad="38100" dist="38100" dir="2700000" algn="tl">
                    <a:srgbClr val="000000">
                      <a:alpha val="43137"/>
                    </a:srgbClr>
                  </a:outerShdw>
                </a:effectLst>
                <a:latin typeface="Times New Roman"/>
                <a:cs typeface="Times New Roman"/>
              </a:rPr>
              <a:t>第 </a:t>
            </a:r>
            <a:r>
              <a:rPr lang="en-US" altLang="zh-TW" sz="1900" b="1" u="sng" dirty="0" smtClean="0">
                <a:effectLst>
                  <a:outerShdw blurRad="38100" dist="38100" dir="2700000" algn="tl">
                    <a:srgbClr val="000000">
                      <a:alpha val="43137"/>
                    </a:srgbClr>
                  </a:outerShdw>
                </a:effectLst>
                <a:latin typeface="Times New Roman"/>
                <a:cs typeface="Times New Roman"/>
              </a:rPr>
              <a:t>603 </a:t>
            </a:r>
            <a:r>
              <a:rPr lang="zh-TW" altLang="en-US" sz="1900" b="1" u="sng" dirty="0" smtClean="0">
                <a:effectLst>
                  <a:outerShdw blurRad="38100" dist="38100" dir="2700000" algn="tl">
                    <a:srgbClr val="000000">
                      <a:alpha val="43137"/>
                    </a:srgbClr>
                  </a:outerShdw>
                </a:effectLst>
                <a:latin typeface="Times New Roman"/>
                <a:cs typeface="Times New Roman"/>
              </a:rPr>
              <a:t>號解釋</a:t>
            </a:r>
            <a:r>
              <a:rPr lang="zh-TW" altLang="en-US" sz="1900" dirty="0">
                <a:latin typeface="Times New Roman"/>
                <a:cs typeface="Times New Roman"/>
              </a:rPr>
              <a:t>。</a:t>
            </a:r>
          </a:p>
          <a:p>
            <a:pPr lvl="1">
              <a:lnSpc>
                <a:spcPct val="100000"/>
              </a:lnSpc>
            </a:pPr>
            <a:endParaRPr lang="zh-TW" altLang="en-US" sz="1600" dirty="0"/>
          </a:p>
          <a:p>
            <a:pPr lvl="2">
              <a:lnSpc>
                <a:spcPct val="100000"/>
              </a:lnSpc>
            </a:pPr>
            <a:endParaRPr lang="zh-TW" altLang="en-US" sz="1900" dirty="0"/>
          </a:p>
          <a:p>
            <a:pPr lvl="2" fontAlgn="t">
              <a:lnSpc>
                <a:spcPct val="100000"/>
              </a:lnSpc>
            </a:pPr>
            <a:endParaRPr lang="zh-TW" altLang="en-US" sz="1900" dirty="0">
              <a:solidFill>
                <a:srgbClr val="000000"/>
              </a:solidFill>
              <a:latin typeface="Times New Roman"/>
              <a:cs typeface="Times New Roman"/>
            </a:endParaRPr>
          </a:p>
          <a:p>
            <a:pPr lvl="2" fontAlgn="t">
              <a:lnSpc>
                <a:spcPct val="100000"/>
              </a:lnSpc>
            </a:pPr>
            <a:endParaRPr lang="zh-Hant" altLang="en-US" sz="1900" dirty="0">
              <a:solidFill>
                <a:srgbClr val="000000"/>
              </a:solidFill>
              <a:latin typeface="Times New Roman"/>
              <a:cs typeface="Times New Roman"/>
            </a:endParaRPr>
          </a:p>
          <a:p>
            <a:pPr lvl="1">
              <a:lnSpc>
                <a:spcPct val="100000"/>
              </a:lnSpc>
            </a:pPr>
            <a:endParaRPr kumimoji="1" lang="en-US" altLang="zh-TW" sz="1900" dirty="0" smtClean="0">
              <a:solidFill>
                <a:srgbClr val="000000"/>
              </a:solidFill>
              <a:latin typeface="Times New Roman"/>
              <a:cs typeface="Times New Roman"/>
            </a:endParaRPr>
          </a:p>
        </p:txBody>
      </p:sp>
    </p:spTree>
    <p:extLst>
      <p:ext uri="{BB962C8B-B14F-4D97-AF65-F5344CB8AC3E}">
        <p14:creationId xmlns:p14="http://schemas.microsoft.com/office/powerpoint/2010/main" val="343749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貳、大法官解釋</a:t>
            </a:r>
            <a:endParaRPr kumimoji="1" lang="zh-TW" altLang="en-US" dirty="0"/>
          </a:p>
        </p:txBody>
      </p:sp>
      <p:sp>
        <p:nvSpPr>
          <p:cNvPr id="3" name="內容版面配置區 2"/>
          <p:cNvSpPr>
            <a:spLocks noGrp="1"/>
          </p:cNvSpPr>
          <p:nvPr>
            <p:ph idx="1"/>
          </p:nvPr>
        </p:nvSpPr>
        <p:spPr/>
        <p:txBody>
          <a:bodyPr>
            <a:normAutofit/>
          </a:bodyPr>
          <a:lstStyle/>
          <a:p>
            <a:pPr>
              <a:lnSpc>
                <a:spcPct val="100000"/>
              </a:lnSpc>
            </a:pP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釋字第 </a:t>
            </a:r>
            <a:r>
              <a:rPr kumimoji="1" lang="en-US" altLang="zh-TW" b="1" dirty="0" smtClean="0">
                <a:solidFill>
                  <a:srgbClr val="000000"/>
                </a:solidFill>
                <a:effectLst>
                  <a:outerShdw blurRad="38100" dist="38100" dir="2700000" algn="tl">
                    <a:srgbClr val="000000">
                      <a:alpha val="43137"/>
                    </a:srgbClr>
                  </a:outerShdw>
                </a:effectLst>
                <a:latin typeface="Times New Roman"/>
                <a:cs typeface="Times New Roman"/>
              </a:rPr>
              <a:t>603 </a:t>
            </a:r>
            <a:r>
              <a:rPr kumimoji="1" lang="zh-TW" altLang="en-US" b="1" dirty="0" smtClean="0">
                <a:solidFill>
                  <a:srgbClr val="000000"/>
                </a:solidFill>
                <a:effectLst>
                  <a:outerShdw blurRad="38100" dist="38100" dir="2700000" algn="tl">
                    <a:srgbClr val="000000">
                      <a:alpha val="43137"/>
                    </a:srgbClr>
                  </a:outerShdw>
                </a:effectLst>
                <a:latin typeface="Times New Roman"/>
                <a:cs typeface="Times New Roman"/>
              </a:rPr>
              <a:t>號</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解釋</a:t>
            </a:r>
            <a:r>
              <a:rPr kumimoji="1" lang="zh-TW" altLang="en-US" b="1" dirty="0" smtClean="0">
                <a:solidFill>
                  <a:srgbClr val="000000"/>
                </a:solidFill>
                <a:effectLst>
                  <a:outerShdw blurRad="38100" dist="38100" dir="2700000" algn="tl">
                    <a:srgbClr val="000000">
                      <a:alpha val="43137"/>
                    </a:srgbClr>
                  </a:outerShdw>
                </a:effectLst>
              </a:rPr>
              <a:t> </a:t>
            </a:r>
            <a:r>
              <a:rPr lang="en-US" altLang="zh-TW" b="1" dirty="0" smtClean="0">
                <a:effectLst>
                  <a:outerShdw blurRad="38100" dist="38100" dir="2700000" algn="tl">
                    <a:srgbClr val="000000">
                      <a:alpha val="43137"/>
                    </a:srgbClr>
                  </a:outerShdw>
                </a:effectLst>
                <a:latin typeface="Times New Roman"/>
                <a:cs typeface="Times New Roman"/>
              </a:rPr>
              <a:t>(</a:t>
            </a:r>
            <a:r>
              <a:rPr kumimoji="1" lang="zh-TW" altLang="en-US"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rPr>
              <a:t>指紋案</a:t>
            </a:r>
            <a:r>
              <a:rPr lang="en-US" altLang="zh-TW" b="1" dirty="0" smtClean="0">
                <a:effectLst>
                  <a:outerShdw blurRad="38100" dist="38100" dir="2700000" algn="tl">
                    <a:srgbClr val="000000">
                      <a:alpha val="43137"/>
                    </a:srgbClr>
                  </a:outerShdw>
                </a:effectLst>
                <a:latin typeface="Times New Roman"/>
                <a:cs typeface="Times New Roman"/>
              </a:rPr>
              <a:t>)</a:t>
            </a:r>
            <a:endParaRPr kumimoji="1" lang="en-US" altLang="zh-TW" b="1" dirty="0" smtClean="0">
              <a:solidFill>
                <a:srgbClr val="000000"/>
              </a:solidFill>
              <a:effectLst>
                <a:outerShdw blurRad="38100" dist="38100" dir="2700000" algn="tl">
                  <a:srgbClr val="000000">
                    <a:alpha val="43137"/>
                  </a:srgbClr>
                </a:outerShdw>
              </a:effectLst>
              <a:latin typeface="標楷體" panose="03000509000000000000" pitchFamily="65" charset="-120"/>
              <a:cs typeface="Times New Roman"/>
            </a:endParaRPr>
          </a:p>
          <a:p>
            <a:pPr lvl="1">
              <a:lnSpc>
                <a:spcPct val="100000"/>
              </a:lnSpc>
              <a:buFont typeface="Wingdings" panose="05000000000000000000" pitchFamily="2" charset="2"/>
              <a:buChar char="l"/>
            </a:pPr>
            <a:r>
              <a:rPr lang="zh-TW" altLang="en-US" dirty="0" smtClean="0"/>
              <a:t>解釋理由書</a:t>
            </a:r>
            <a:endParaRPr lang="en-US" altLang="zh-TW" dirty="0" smtClean="0"/>
          </a:p>
          <a:p>
            <a:pPr lvl="2">
              <a:lnSpc>
                <a:spcPct val="100000"/>
              </a:lnSpc>
              <a:buFont typeface="Wingdings" panose="05000000000000000000" pitchFamily="2" charset="2"/>
              <a:buChar char="p"/>
            </a:pPr>
            <a:r>
              <a:rPr lang="zh-TW" altLang="en-US" dirty="0">
                <a:latin typeface="標楷體" panose="03000509000000000000" pitchFamily="65" charset="-120"/>
              </a:rPr>
              <a:t>「</a:t>
            </a:r>
            <a:r>
              <a:rPr lang="en-US" altLang="zh-TW" dirty="0">
                <a:latin typeface="標楷體" panose="03000509000000000000" pitchFamily="65" charset="-120"/>
              </a:rPr>
              <a:t>……</a:t>
            </a:r>
            <a:r>
              <a:rPr lang="zh-TW" altLang="en-US" b="1" u="sng" dirty="0">
                <a:effectLst>
                  <a:outerShdw blurRad="38100" dist="38100" dir="2700000" algn="tl">
                    <a:srgbClr val="000000">
                      <a:alpha val="43137"/>
                    </a:srgbClr>
                  </a:outerShdw>
                </a:effectLst>
                <a:latin typeface="標楷體" panose="03000509000000000000" pitchFamily="65" charset="-120"/>
              </a:rPr>
              <a:t>立法委員</a:t>
            </a:r>
            <a:r>
              <a:rPr lang="zh-TW" altLang="en-US" dirty="0">
                <a:latin typeface="標楷體" panose="03000509000000000000" pitchFamily="65" charset="-120"/>
              </a:rPr>
              <a:t>就其</a:t>
            </a:r>
            <a:r>
              <a:rPr lang="zh-TW" altLang="en-US" b="1" u="sng" dirty="0">
                <a:effectLst>
                  <a:outerShdw blurRad="38100" dist="38100" dir="2700000" algn="tl">
                    <a:srgbClr val="000000">
                      <a:alpha val="43137"/>
                    </a:srgbClr>
                  </a:outerShdw>
                </a:effectLst>
                <a:latin typeface="標楷體" panose="03000509000000000000" pitchFamily="65" charset="-120"/>
              </a:rPr>
              <a:t>行使職權，適用法律發生有牴觸憲法之疑義</a:t>
            </a:r>
            <a:r>
              <a:rPr lang="en-US" altLang="zh-TW" dirty="0">
                <a:latin typeface="標楷體" panose="03000509000000000000" pitchFamily="65" charset="-120"/>
              </a:rPr>
              <a:t>……</a:t>
            </a:r>
            <a:r>
              <a:rPr lang="zh-TW" altLang="en-US" dirty="0">
                <a:latin typeface="標楷體" panose="03000509000000000000" pitchFamily="65" charset="-120"/>
              </a:rPr>
              <a:t>三分之一以上立法委員行使其</a:t>
            </a:r>
            <a:r>
              <a:rPr lang="zh-TW" altLang="en-US" b="1" u="sng" dirty="0">
                <a:effectLst>
                  <a:outerShdw blurRad="38100" dist="38100" dir="2700000" algn="tl">
                    <a:srgbClr val="000000">
                      <a:alpha val="43137"/>
                    </a:srgbClr>
                  </a:outerShdw>
                </a:effectLst>
                <a:latin typeface="標楷體" panose="03000509000000000000" pitchFamily="65" charset="-120"/>
              </a:rPr>
              <a:t>法律制定</a:t>
            </a:r>
            <a:r>
              <a:rPr lang="zh-TW" altLang="en-US" dirty="0">
                <a:latin typeface="標楷體" panose="03000509000000000000" pitchFamily="65" charset="-120"/>
              </a:rPr>
              <a:t>之權限時，如認經多數立法委員審查通過、總統公布生效之法律有違憲疑義；或三分之一以上立法委員行使其</a:t>
            </a:r>
            <a:r>
              <a:rPr lang="zh-TW" altLang="en-US" b="1" u="sng" dirty="0">
                <a:effectLst>
                  <a:outerShdw blurRad="38100" dist="38100" dir="2700000" algn="tl">
                    <a:srgbClr val="000000">
                      <a:alpha val="43137"/>
                    </a:srgbClr>
                  </a:outerShdw>
                </a:effectLst>
                <a:latin typeface="標楷體" panose="03000509000000000000" pitchFamily="65" charset="-120"/>
              </a:rPr>
              <a:t>法律修正</a:t>
            </a:r>
            <a:r>
              <a:rPr lang="zh-TW" altLang="en-US" dirty="0">
                <a:latin typeface="標楷體" panose="03000509000000000000" pitchFamily="65" charset="-120"/>
              </a:rPr>
              <a:t>之權限時，認現行有效法律有違憲疑義而</a:t>
            </a:r>
            <a:r>
              <a:rPr lang="zh-TW" altLang="en-US" b="1" u="sng" dirty="0">
                <a:effectLst>
                  <a:outerShdw blurRad="38100" dist="38100" dir="2700000" algn="tl">
                    <a:srgbClr val="000000">
                      <a:alpha val="43137"/>
                    </a:srgbClr>
                  </a:outerShdw>
                </a:effectLst>
                <a:latin typeface="標楷體" panose="03000509000000000000" pitchFamily="65" charset="-120"/>
              </a:rPr>
              <a:t>修法未果</a:t>
            </a:r>
            <a:r>
              <a:rPr lang="zh-TW" altLang="en-US" dirty="0">
                <a:latin typeface="標楷體" panose="03000509000000000000" pitchFamily="65" charset="-120"/>
              </a:rPr>
              <a:t>，聲請司法院大法官為法律是否違憲之解釋者，應認為符合前開</a:t>
            </a:r>
            <a:r>
              <a:rPr lang="zh-TW" altLang="en-US" b="1" u="sng" dirty="0">
                <a:effectLst>
                  <a:outerShdw blurRad="38100" dist="38100" dir="2700000" algn="tl">
                    <a:srgbClr val="000000">
                      <a:alpha val="43137"/>
                    </a:srgbClr>
                  </a:outerShdw>
                </a:effectLst>
                <a:latin typeface="標楷體" panose="03000509000000000000" pitchFamily="65" charset="-120"/>
              </a:rPr>
              <a:t>司法院大法官審理案件法第五條第一項第三款</a:t>
            </a:r>
            <a:r>
              <a:rPr lang="en-US" altLang="zh-TW" dirty="0">
                <a:latin typeface="標楷體" panose="03000509000000000000" pitchFamily="65" charset="-120"/>
              </a:rPr>
              <a:t>……</a:t>
            </a:r>
            <a:r>
              <a:rPr lang="zh-TW" altLang="en-US" dirty="0">
                <a:latin typeface="標楷體" panose="03000509000000000000" pitchFamily="65" charset="-120"/>
              </a:rPr>
              <a:t>本件聲請乃立法委員行使其法律修正之權限時，認經立法院議決生效之現行法律有違憲疑義而修法未果，故聲請司法院大法官為法律是否違憲之解釋</a:t>
            </a:r>
            <a:r>
              <a:rPr lang="en-US" altLang="zh-TW" dirty="0">
                <a:latin typeface="標楷體" panose="03000509000000000000" pitchFamily="65" charset="-120"/>
              </a:rPr>
              <a:t>……</a:t>
            </a:r>
            <a:r>
              <a:rPr lang="zh-TW" altLang="en-US" dirty="0">
                <a:latin typeface="標楷體" panose="03000509000000000000" pitchFamily="65" charset="-120"/>
              </a:rPr>
              <a:t>應予受理</a:t>
            </a:r>
            <a:r>
              <a:rPr lang="zh-TW" altLang="en-US" dirty="0" smtClean="0">
                <a:latin typeface="標楷體" panose="03000509000000000000" pitchFamily="65" charset="-120"/>
              </a:rPr>
              <a:t>。</a:t>
            </a:r>
            <a:endParaRPr lang="zh-TW" altLang="en-US" dirty="0"/>
          </a:p>
          <a:p>
            <a:pPr lvl="2">
              <a:lnSpc>
                <a:spcPct val="100000"/>
              </a:lnSpc>
            </a:pPr>
            <a:endParaRPr lang="zh-TW" altLang="en-US" sz="1900" dirty="0"/>
          </a:p>
          <a:p>
            <a:pPr lvl="2" fontAlgn="t">
              <a:lnSpc>
                <a:spcPct val="100000"/>
              </a:lnSpc>
            </a:pPr>
            <a:endParaRPr lang="zh-TW" altLang="en-US" sz="1900" dirty="0">
              <a:solidFill>
                <a:srgbClr val="000000"/>
              </a:solidFill>
              <a:latin typeface="Times New Roman"/>
              <a:cs typeface="Times New Roman"/>
            </a:endParaRPr>
          </a:p>
          <a:p>
            <a:pPr lvl="2" fontAlgn="t">
              <a:lnSpc>
                <a:spcPct val="100000"/>
              </a:lnSpc>
            </a:pPr>
            <a:endParaRPr lang="zh-Hant" altLang="en-US" sz="1900" dirty="0">
              <a:solidFill>
                <a:srgbClr val="000000"/>
              </a:solidFill>
              <a:latin typeface="Times New Roman"/>
              <a:cs typeface="Times New Roman"/>
            </a:endParaRPr>
          </a:p>
          <a:p>
            <a:pPr lvl="1">
              <a:lnSpc>
                <a:spcPct val="100000"/>
              </a:lnSpc>
            </a:pPr>
            <a:endParaRPr kumimoji="1" lang="en-US" altLang="zh-TW" sz="1900" dirty="0" smtClean="0">
              <a:solidFill>
                <a:srgbClr val="000000"/>
              </a:solidFill>
              <a:latin typeface="Times New Roman"/>
              <a:cs typeface="Times New Roman"/>
            </a:endParaRPr>
          </a:p>
        </p:txBody>
      </p:sp>
    </p:spTree>
    <p:extLst>
      <p:ext uri="{BB962C8B-B14F-4D97-AF65-F5344CB8AC3E}">
        <p14:creationId xmlns:p14="http://schemas.microsoft.com/office/powerpoint/2010/main" val="3079201197"/>
      </p:ext>
    </p:extLst>
  </p:cSld>
  <p:clrMapOvr>
    <a:masterClrMapping/>
  </p:clrMapOvr>
  <p:timing>
    <p:tnLst>
      <p:par>
        <p:cTn id="1" dur="indefinite" restart="never" nodeType="tmRoot"/>
      </p:par>
    </p:tnLst>
  </p:timing>
</p:sld>
</file>

<file path=ppt/theme/theme1.xml><?xml version="1.0" encoding="utf-8"?>
<a:theme xmlns:a="http://schemas.openxmlformats.org/drawingml/2006/main" name="據說是確定版">
  <a:themeElements>
    <a:clrScheme name="地鐵">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佈景主題1" id="{A55EE989-6655-41B6-80C1-55C987219802}" vid="{C54CC188-8982-4EAF-8D2B-F522BE032304}"/>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據說是確定版.thmx</Template>
  <TotalTime>351</TotalTime>
  <Words>3356</Words>
  <Application>Microsoft Office PowerPoint</Application>
  <PresentationFormat>如螢幕大小 (16:9)</PresentationFormat>
  <Paragraphs>150</Paragraphs>
  <Slides>22</Slides>
  <Notes>2</Notes>
  <HiddenSlides>0</HiddenSlides>
  <MMClips>0</MMClips>
  <ScaleCrop>false</ScaleCrop>
  <HeadingPairs>
    <vt:vector size="4" baseType="variant">
      <vt:variant>
        <vt:lpstr>佈景主題</vt:lpstr>
      </vt:variant>
      <vt:variant>
        <vt:i4>1</vt:i4>
      </vt:variant>
      <vt:variant>
        <vt:lpstr>投影片標題</vt:lpstr>
      </vt:variant>
      <vt:variant>
        <vt:i4>22</vt:i4>
      </vt:variant>
    </vt:vector>
  </HeadingPairs>
  <TitlesOfParts>
    <vt:vector size="23" baseType="lpstr">
      <vt:lpstr>據說是確定版</vt:lpstr>
      <vt:lpstr>14-2 隱私權 (指紋案)</vt:lpstr>
      <vt:lpstr>本章大綱</vt:lpstr>
      <vt:lpstr>壹、概說</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貳、大法官解釋</vt:lpstr>
      <vt:lpstr>版權聲明</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Chen Kao</dc:creator>
  <cp:lastModifiedBy>User</cp:lastModifiedBy>
  <cp:revision>52</cp:revision>
  <dcterms:created xsi:type="dcterms:W3CDTF">2016-06-02T14:06:49Z</dcterms:created>
  <dcterms:modified xsi:type="dcterms:W3CDTF">2016-07-27T06:38:12Z</dcterms:modified>
</cp:coreProperties>
</file>