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56" r:id="rId1"/>
    <p:sldMasterId id="2147483668" r:id="rId2"/>
    <p:sldMasterId id="2147483679" r:id="rId3"/>
  </p:sldMasterIdLst>
  <p:notesMasterIdLst>
    <p:notesMasterId r:id="rId43"/>
  </p:notesMasterIdLst>
  <p:handoutMasterIdLst>
    <p:handoutMasterId r:id="rId44"/>
  </p:handoutMasterIdLst>
  <p:sldIdLst>
    <p:sldId id="540" r:id="rId4"/>
    <p:sldId id="403" r:id="rId5"/>
    <p:sldId id="436" r:id="rId6"/>
    <p:sldId id="405" r:id="rId7"/>
    <p:sldId id="406" r:id="rId8"/>
    <p:sldId id="407" r:id="rId9"/>
    <p:sldId id="460" r:id="rId10"/>
    <p:sldId id="461" r:id="rId11"/>
    <p:sldId id="462" r:id="rId12"/>
    <p:sldId id="463" r:id="rId13"/>
    <p:sldId id="464" r:id="rId14"/>
    <p:sldId id="413" r:id="rId15"/>
    <p:sldId id="415" r:id="rId16"/>
    <p:sldId id="414" r:id="rId17"/>
    <p:sldId id="472" r:id="rId18"/>
    <p:sldId id="473" r:id="rId19"/>
    <p:sldId id="531" r:id="rId20"/>
    <p:sldId id="474" r:id="rId21"/>
    <p:sldId id="475" r:id="rId22"/>
    <p:sldId id="476" r:id="rId23"/>
    <p:sldId id="477" r:id="rId24"/>
    <p:sldId id="478" r:id="rId25"/>
    <p:sldId id="479" r:id="rId26"/>
    <p:sldId id="480" r:id="rId27"/>
    <p:sldId id="481" r:id="rId28"/>
    <p:sldId id="482" r:id="rId29"/>
    <p:sldId id="483" r:id="rId30"/>
    <p:sldId id="488" r:id="rId31"/>
    <p:sldId id="489" r:id="rId32"/>
    <p:sldId id="484" r:id="rId33"/>
    <p:sldId id="485" r:id="rId34"/>
    <p:sldId id="486" r:id="rId35"/>
    <p:sldId id="487" r:id="rId36"/>
    <p:sldId id="530" r:id="rId37"/>
    <p:sldId id="533" r:id="rId38"/>
    <p:sldId id="532" r:id="rId39"/>
    <p:sldId id="537" r:id="rId40"/>
    <p:sldId id="538" r:id="rId41"/>
    <p:sldId id="539" r:id="rId42"/>
  </p:sldIdLst>
  <p:sldSz cx="18288000" cy="10287000"/>
  <p:notesSz cx="6400800" cy="8686800"/>
  <p:embeddedFontLst>
    <p:embeddedFont>
      <p:font typeface="Calibri" panose="020F0502020204030204" pitchFamily="3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
      <p:font typeface="Arial Unicode MS" panose="020B0604020202020204" pitchFamily="34" charset="-120"/>
      <p:regular r:id="rId53"/>
    </p:embeddedFont>
    <p:embeddedFont>
      <p:font typeface="Garamond" panose="02020404030301010803" pitchFamily="18" charset="0"/>
      <p:regular r:id="rId54"/>
      <p:bold r:id="rId55"/>
      <p:italic r:id="rId56"/>
    </p:embeddedFont>
    <p:embeddedFont>
      <p:font typeface="標楷體" panose="03000509000000000000" pitchFamily="65" charset="-120"/>
      <p:regular r:id="rId57"/>
    </p:embeddedFont>
  </p:embeddedFont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English" id="{7AADE950-EDFF-4CE4-90EB-5E425EA32EF6}">
          <p14:sldIdLst>
            <p14:sldId id="540"/>
            <p14:sldId id="403"/>
            <p14:sldId id="436"/>
            <p14:sldId id="405"/>
            <p14:sldId id="406"/>
            <p14:sldId id="407"/>
            <p14:sldId id="460"/>
            <p14:sldId id="461"/>
            <p14:sldId id="462"/>
            <p14:sldId id="463"/>
            <p14:sldId id="464"/>
            <p14:sldId id="413"/>
            <p14:sldId id="415"/>
            <p14:sldId id="414"/>
            <p14:sldId id="472"/>
            <p14:sldId id="473"/>
            <p14:sldId id="531"/>
            <p14:sldId id="474"/>
            <p14:sldId id="475"/>
            <p14:sldId id="476"/>
            <p14:sldId id="477"/>
            <p14:sldId id="478"/>
            <p14:sldId id="479"/>
            <p14:sldId id="480"/>
            <p14:sldId id="481"/>
            <p14:sldId id="482"/>
            <p14:sldId id="483"/>
            <p14:sldId id="488"/>
            <p14:sldId id="489"/>
            <p14:sldId id="484"/>
            <p14:sldId id="485"/>
            <p14:sldId id="486"/>
            <p14:sldId id="487"/>
            <p14:sldId id="530"/>
            <p14:sldId id="533"/>
            <p14:sldId id="532"/>
            <p14:sldId id="537"/>
            <p14:sldId id="538"/>
            <p14:sldId id="539"/>
          </p14:sldIdLst>
        </p14:section>
      </p14:sectionLst>
    </p:ext>
    <p:ext uri="{EFAFB233-063F-42B5-8137-9DF3F51BA10A}">
      <p15:sldGuideLst xmlns="" xmlns:p15="http://schemas.microsoft.com/office/powerpoint/2012/main">
        <p15:guide id="1" orient="horz">
          <p15:clr>
            <a:srgbClr val="A4A3A4"/>
          </p15:clr>
        </p15:guide>
        <p15:guide id="2">
          <p15:clr>
            <a:srgbClr val="A4A3A4"/>
          </p15:clr>
        </p15:guide>
      </p15:sldGuideLst>
    </p:ext>
    <p:ext uri="{2D200454-40CA-4A62-9FC3-DE9A4176ACB9}">
      <p15:notesGuideLst xmlns="" xmlns:p15="http://schemas.microsoft.com/office/powerpoint/2012/main">
        <p15:guide id="1" orient="horz" pos="2736">
          <p15:clr>
            <a:srgbClr val="A4A3A4"/>
          </p15:clr>
        </p15:guide>
        <p15:guide id="2"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CCFF"/>
    <a:srgbClr val="C00000"/>
    <a:srgbClr val="FFE5FF"/>
    <a:srgbClr val="CCFFCC"/>
    <a:srgbClr val="003366"/>
    <a:srgbClr val="69389A"/>
    <a:srgbClr val="FFCC99"/>
    <a:srgbClr val="339966"/>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7" autoAdjust="0"/>
    <p:restoredTop sz="97320" autoAdjust="0"/>
  </p:normalViewPr>
  <p:slideViewPr>
    <p:cSldViewPr>
      <p:cViewPr>
        <p:scale>
          <a:sx n="50" d="100"/>
          <a:sy n="50" d="100"/>
        </p:scale>
        <p:origin x="-2040" y="-1128"/>
      </p:cViewPr>
      <p:guideLst>
        <p:guide orient="horz"/>
        <p:guide/>
      </p:guideLst>
    </p:cSldViewPr>
  </p:slideViewPr>
  <p:notesTextViewPr>
    <p:cViewPr>
      <p:scale>
        <a:sx n="100" d="100"/>
        <a:sy n="100" d="100"/>
      </p:scale>
      <p:origin x="0" y="0"/>
    </p:cViewPr>
  </p:notesTextViewPr>
  <p:sorterViewPr>
    <p:cViewPr>
      <p:scale>
        <a:sx n="30" d="100"/>
        <a:sy n="30" d="100"/>
      </p:scale>
      <p:origin x="0" y="0"/>
    </p:cViewPr>
  </p:sorterViewPr>
  <p:notesViewPr>
    <p:cSldViewPr>
      <p:cViewPr>
        <p:scale>
          <a:sx n="120" d="100"/>
          <a:sy n="120" d="100"/>
        </p:scale>
        <p:origin x="-2322" y="-78"/>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25639" y="8250954"/>
            <a:ext cx="2773680" cy="434340"/>
          </a:xfrm>
          <a:prstGeom prst="rect">
            <a:avLst/>
          </a:prstGeom>
        </p:spPr>
        <p:txBody>
          <a:bodyPr vert="horz" lIns="86204" tIns="43102" rIns="86204" bIns="43102" rtlCol="0" anchor="b"/>
          <a:lstStyle>
            <a:lvl1pPr algn="r">
              <a:defRPr sz="1100"/>
            </a:lvl1pPr>
          </a:lstStyle>
          <a:p>
            <a:fld id="{29DF15FA-6B4E-4FED-9D12-E83FDD547227}" type="slidenum">
              <a:rPr lang="en-US" smtClean="0"/>
              <a:pPr/>
              <a:t>‹#›</a:t>
            </a:fld>
            <a:endParaRPr lang="en-US"/>
          </a:p>
        </p:txBody>
      </p:sp>
    </p:spTree>
    <p:extLst>
      <p:ext uri="{BB962C8B-B14F-4D97-AF65-F5344CB8AC3E}">
        <p14:creationId xmlns:p14="http://schemas.microsoft.com/office/powerpoint/2010/main" val="234727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434340"/>
          </a:xfrm>
          <a:prstGeom prst="rect">
            <a:avLst/>
          </a:prstGeom>
        </p:spPr>
        <p:txBody>
          <a:bodyPr vert="horz" lIns="86204" tIns="43102" rIns="86204" bIns="43102" rtlCol="0"/>
          <a:lstStyle>
            <a:lvl1pPr algn="l">
              <a:defRPr sz="1100"/>
            </a:lvl1pPr>
          </a:lstStyle>
          <a:p>
            <a:endParaRPr lang="en-US"/>
          </a:p>
        </p:txBody>
      </p:sp>
      <p:sp>
        <p:nvSpPr>
          <p:cNvPr id="4" name="Slide Image Placeholder 3"/>
          <p:cNvSpPr>
            <a:spLocks noGrp="1" noRot="1" noChangeAspect="1"/>
          </p:cNvSpPr>
          <p:nvPr>
            <p:ph type="sldImg" idx="2"/>
          </p:nvPr>
        </p:nvSpPr>
        <p:spPr>
          <a:xfrm>
            <a:off x="306388" y="652463"/>
            <a:ext cx="5788025" cy="3255962"/>
          </a:xfrm>
          <a:prstGeom prst="rect">
            <a:avLst/>
          </a:prstGeom>
          <a:noFill/>
          <a:ln w="12700">
            <a:solidFill>
              <a:prstClr val="black"/>
            </a:solidFill>
          </a:ln>
        </p:spPr>
        <p:txBody>
          <a:bodyPr vert="horz" lIns="86204" tIns="43102" rIns="86204" bIns="43102"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4" tIns="43102" rIns="86204" bIns="4310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250954"/>
            <a:ext cx="2773680" cy="434340"/>
          </a:xfrm>
          <a:prstGeom prst="rect">
            <a:avLst/>
          </a:prstGeom>
        </p:spPr>
        <p:txBody>
          <a:bodyPr vert="horz" lIns="86204" tIns="43102" rIns="86204" bIns="43102"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4"/>
            <a:ext cx="2773680" cy="434340"/>
          </a:xfrm>
          <a:prstGeom prst="rect">
            <a:avLst/>
          </a:prstGeom>
        </p:spPr>
        <p:txBody>
          <a:bodyPr vert="horz" lIns="86204" tIns="43102" rIns="86204" bIns="43102" rtlCol="0" anchor="b"/>
          <a:lstStyle>
            <a:lvl1pPr algn="r">
              <a:defRPr sz="11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val="1733813617"/>
      </p:ext>
    </p:extLst>
  </p:cSld>
  <p:clrMap bg1="lt1" tx1="dk1" bg2="lt2" tx2="dk2" accent1="accent1" accent2="accent2" accent3="accent3" accent4="accent4" accent5="accent5" accent6="accent6" hlink="hlink" folHlink="folHlink"/>
  <p:notesStyle>
    <a:lvl1pPr marL="0" algn="l" defTabSz="1828800" rtl="0" eaLnBrk="1" latinLnBrk="0" hangingPunct="1">
      <a:lnSpc>
        <a:spcPct val="105000"/>
      </a:lnSpc>
      <a:defRPr sz="2400" kern="1200">
        <a:solidFill>
          <a:schemeClr val="tx1"/>
        </a:solidFill>
        <a:latin typeface="Times New Roman" pitchFamily="18" charset="0"/>
        <a:ea typeface="+mn-ea"/>
        <a:cs typeface="Times New Roman" pitchFamily="18" charset="0"/>
      </a:defRPr>
    </a:lvl1pPr>
    <a:lvl2pPr marL="469900" indent="0" algn="l" defTabSz="1828800" rtl="0" eaLnBrk="1" latinLnBrk="0" hangingPunct="1">
      <a:lnSpc>
        <a:spcPct val="105000"/>
      </a:lnSpc>
      <a:defRPr sz="2400" kern="1200">
        <a:solidFill>
          <a:schemeClr val="tx1"/>
        </a:solidFill>
        <a:latin typeface="Times New Roman" pitchFamily="18" charset="0"/>
        <a:ea typeface="+mn-ea"/>
        <a:cs typeface="Times New Roman" pitchFamily="18" charset="0"/>
      </a:defRPr>
    </a:lvl2pPr>
    <a:lvl3pPr marL="914400" indent="0" algn="l" defTabSz="1828800" rtl="0" eaLnBrk="1" latinLnBrk="0" hangingPunct="1">
      <a:lnSpc>
        <a:spcPct val="105000"/>
      </a:lnSpc>
      <a:defRPr sz="2400" kern="1200">
        <a:solidFill>
          <a:schemeClr val="tx1"/>
        </a:solidFill>
        <a:latin typeface="Times New Roman" pitchFamily="18" charset="0"/>
        <a:ea typeface="+mn-ea"/>
        <a:cs typeface="Times New Roman" pitchFamily="18" charset="0"/>
      </a:defRPr>
    </a:lvl3pPr>
    <a:lvl4pPr marL="1384300" indent="0" algn="l" defTabSz="1828800" rtl="0" eaLnBrk="1" latinLnBrk="0" hangingPunct="1">
      <a:lnSpc>
        <a:spcPct val="105000"/>
      </a:lnSpc>
      <a:defRPr sz="2400" kern="1200">
        <a:solidFill>
          <a:schemeClr val="tx1"/>
        </a:solidFill>
        <a:latin typeface="Times New Roman" pitchFamily="18" charset="0"/>
        <a:ea typeface="+mn-ea"/>
        <a:cs typeface="Times New Roman" pitchFamily="18" charset="0"/>
      </a:defRPr>
    </a:lvl4pPr>
    <a:lvl5pPr marL="1828800" indent="0" algn="l" defTabSz="1828800" rtl="0" eaLnBrk="1" latinLnBrk="0" hangingPunct="1">
      <a:lnSpc>
        <a:spcPct val="105000"/>
      </a:lnSpc>
      <a:defRPr sz="2400" kern="1200">
        <a:solidFill>
          <a:schemeClr val="tx1"/>
        </a:solidFill>
        <a:latin typeface="Times New Roman" pitchFamily="18" charset="0"/>
        <a:ea typeface="+mn-ea"/>
        <a:cs typeface="Times New Roman" pitchFamily="18" charset="0"/>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euroecon.berkeley.edu/papers/PNAS%202012%20Zhu.pdf"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www.pnas.org/content/109/11/4281.full" TargetMode="External"/><Relationship Id="rId4" Type="http://schemas.openxmlformats.org/officeDocument/2006/relationships/hyperlink" Target="http://www.frontiersin.org/decision_neuroscience/10.3389/fnins.2012.00128/abstrac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a:defRPr/>
            </a:pPr>
            <a:fld id="{3CB8ED89-917D-4930-9F94-E83C479DB6C6}" type="slidenum">
              <a:rPr lang="en-US" altLang="zh-TW" smtClean="0"/>
              <a:pPr>
                <a:defRPr/>
              </a:pPr>
              <a:t>0</a:t>
            </a:fld>
            <a:endParaRPr lang="en-US" altLang="zh-TW"/>
          </a:p>
        </p:txBody>
      </p:sp>
    </p:spTree>
    <p:extLst>
      <p:ext uri="{BB962C8B-B14F-4D97-AF65-F5344CB8AC3E}">
        <p14:creationId xmlns:p14="http://schemas.microsoft.com/office/powerpoint/2010/main" val="265166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2463"/>
            <a:ext cx="5788025" cy="3255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33</a:t>
            </a:fld>
            <a:endParaRPr lang="en-US" dirty="0"/>
          </a:p>
        </p:txBody>
      </p:sp>
    </p:spTree>
    <p:extLst>
      <p:ext uri="{BB962C8B-B14F-4D97-AF65-F5344CB8AC3E}">
        <p14:creationId xmlns:p14="http://schemas.microsoft.com/office/powerpoint/2010/main" val="360860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2463"/>
            <a:ext cx="5788025" cy="3255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34</a:t>
            </a:fld>
            <a:endParaRPr lang="en-US" dirty="0"/>
          </a:p>
        </p:txBody>
      </p:sp>
    </p:spTree>
    <p:extLst>
      <p:ext uri="{BB962C8B-B14F-4D97-AF65-F5344CB8AC3E}">
        <p14:creationId xmlns:p14="http://schemas.microsoft.com/office/powerpoint/2010/main" val="277049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2463"/>
            <a:ext cx="5788025" cy="3255962"/>
          </a:xfrm>
        </p:spPr>
      </p:sp>
      <p:sp>
        <p:nvSpPr>
          <p:cNvPr id="3" name="Notes Placeholder 2"/>
          <p:cNvSpPr>
            <a:spLocks noGrp="1"/>
          </p:cNvSpPr>
          <p:nvPr>
            <p:ph type="body" idx="1"/>
          </p:nvPr>
        </p:nvSpPr>
        <p:spPr/>
        <p:txBody>
          <a:bodyPr/>
          <a:lstStyle/>
          <a:p>
            <a:r>
              <a:rPr lang="en-US" dirty="0" smtClean="0">
                <a:hlinkClick r:id="rId3"/>
              </a:rPr>
              <a:t>http://neuroecon.berkeley.edu/papers/PNAS%202012%20Zhu.pdf</a:t>
            </a:r>
            <a:endParaRPr lang="en-US" dirty="0" smtClean="0"/>
          </a:p>
          <a:p>
            <a:endParaRPr lang="en-US" dirty="0" smtClean="0"/>
          </a:p>
          <a:p>
            <a:r>
              <a:rPr lang="en-US" dirty="0" smtClean="0">
                <a:hlinkClick r:id="rId4"/>
              </a:rPr>
              <a:t>http://www.frontiersin.org/decision_neuroscience/10.3389/fnins.2012.00128/abstract</a:t>
            </a:r>
            <a:endParaRPr lang="en-US" dirty="0" smtClean="0"/>
          </a:p>
          <a:p>
            <a:endParaRPr lang="en-US" dirty="0" smtClean="0"/>
          </a:p>
          <a:p>
            <a:r>
              <a:rPr lang="en-US" dirty="0" smtClean="0">
                <a:hlinkClick r:id="rId5"/>
              </a:rPr>
              <a:t>http://www.pnas.org/content/109/11/4281.full</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35</a:t>
            </a:fld>
            <a:endParaRPr lang="en-US" dirty="0"/>
          </a:p>
        </p:txBody>
      </p:sp>
    </p:spTree>
    <p:extLst>
      <p:ext uri="{BB962C8B-B14F-4D97-AF65-F5344CB8AC3E}">
        <p14:creationId xmlns:p14="http://schemas.microsoft.com/office/powerpoint/2010/main" val="373047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04800" y="652463"/>
            <a:ext cx="5791200" cy="3257550"/>
          </a:xfrm>
        </p:spPr>
      </p:sp>
      <p:sp>
        <p:nvSpPr>
          <p:cNvPr id="3" name="備忘稿版面配置區 2"/>
          <p:cNvSpPr>
            <a:spLocks noGrp="1"/>
          </p:cNvSpPr>
          <p:nvPr>
            <p:ph type="body" idx="1"/>
          </p:nvPr>
        </p:nvSpPr>
        <p:spPr/>
        <p:txBody>
          <a:bodyPr/>
          <a:lstStyle/>
          <a:p>
            <a:pPr marL="1028700" indent="-1028700">
              <a:buFont typeface="+mj-lt"/>
              <a:buAutoNum type="arabicPeriod"/>
            </a:pPr>
            <a:r>
              <a:rPr lang="en-US" altLang="zh-TW" sz="2400" b="0" i="0" u="none" strike="noStrike" kern="1200" baseline="0" dirty="0" smtClean="0">
                <a:solidFill>
                  <a:schemeClr val="tx1"/>
                </a:solidFill>
                <a:latin typeface="+mn-lt"/>
                <a:ea typeface="+mn-ea"/>
                <a:cs typeface="Arial" charset="0"/>
              </a:rPr>
              <a:t> </a:t>
            </a:r>
            <a:r>
              <a:rPr lang="en-US" altLang="zh-TW" dirty="0" smtClean="0">
                <a:solidFill>
                  <a:srgbClr val="3333FF"/>
                </a:solidFill>
                <a:latin typeface="Arial"/>
                <a:ea typeface="Arial"/>
              </a:rPr>
              <a:t>Assumption A</a:t>
            </a:r>
            <a:r>
              <a:rPr lang="en-US" altLang="zh-TW" dirty="0" smtClean="0">
                <a:latin typeface="Arial"/>
                <a:ea typeface="Arial"/>
              </a:rPr>
              <a:t> should be judged by the accuracy of the </a:t>
            </a:r>
            <a:r>
              <a:rPr lang="en-US" altLang="zh-TW" dirty="0" smtClean="0">
                <a:solidFill>
                  <a:srgbClr val="FF0000"/>
                </a:solidFill>
                <a:latin typeface="Arial"/>
                <a:ea typeface="Arial"/>
              </a:rPr>
              <a:t>predictions P</a:t>
            </a:r>
            <a:r>
              <a:rPr lang="en-US" altLang="zh-TW" dirty="0" smtClean="0">
                <a:latin typeface="Arial"/>
                <a:ea typeface="Arial"/>
              </a:rPr>
              <a:t> they imply.</a:t>
            </a:r>
          </a:p>
          <a:p>
            <a:pPr marL="1028700" indent="-1028700">
              <a:buFont typeface="+mj-lt"/>
              <a:buAutoNum type="arabicPeriod"/>
            </a:pPr>
            <a:r>
              <a:rPr lang="en-US" altLang="zh-TW" dirty="0" smtClean="0">
                <a:latin typeface="Arial"/>
                <a:ea typeface="Arial"/>
              </a:rPr>
              <a:t>A (empirically) false </a:t>
            </a:r>
            <a:r>
              <a:rPr lang="en-US" altLang="zh-TW" dirty="0" smtClean="0">
                <a:solidFill>
                  <a:srgbClr val="3333FF"/>
                </a:solidFill>
                <a:latin typeface="Arial"/>
                <a:ea typeface="Arial"/>
              </a:rPr>
              <a:t>assumption A</a:t>
            </a:r>
            <a:r>
              <a:rPr lang="en-US" altLang="zh-TW" dirty="0" smtClean="0">
                <a:latin typeface="Arial"/>
                <a:ea typeface="Arial"/>
              </a:rPr>
              <a:t> should be tolerated if it makes accurate </a:t>
            </a:r>
            <a:r>
              <a:rPr lang="en-US" altLang="zh-TW" dirty="0" smtClean="0">
                <a:solidFill>
                  <a:srgbClr val="FF0000"/>
                </a:solidFill>
                <a:latin typeface="Arial"/>
                <a:ea typeface="Arial"/>
              </a:rPr>
              <a:t>predictions P</a:t>
            </a:r>
            <a:endParaRPr lang="en-US" altLang="zh-TW" dirty="0" smtClean="0">
              <a:latin typeface="Arial"/>
              <a:ea typeface="Arial"/>
            </a:endParaRPr>
          </a:p>
          <a:p>
            <a:endParaRPr lang="zh-TW" altLang="en-US" dirty="0"/>
          </a:p>
        </p:txBody>
      </p:sp>
      <p:sp>
        <p:nvSpPr>
          <p:cNvPr id="4" name="投影片編號版面配置區 3"/>
          <p:cNvSpPr>
            <a:spLocks noGrp="1"/>
          </p:cNvSpPr>
          <p:nvPr>
            <p:ph type="sldNum" sz="quarter" idx="10"/>
          </p:nvPr>
        </p:nvSpPr>
        <p:spPr/>
        <p:txBody>
          <a:bodyPr/>
          <a:lstStyle/>
          <a:p>
            <a:pPr>
              <a:defRPr/>
            </a:pPr>
            <a:fld id="{3CB8ED89-917D-4930-9F94-E83C479DB6C6}" type="slidenum">
              <a:rPr lang="en-US" altLang="zh-TW" smtClean="0"/>
              <a:pPr>
                <a:defRPr/>
              </a:pPr>
              <a:t>36</a:t>
            </a:fld>
            <a:endParaRPr lang="en-US" altLang="zh-TW" dirty="0"/>
          </a:p>
        </p:txBody>
      </p:sp>
    </p:spTree>
    <p:extLst>
      <p:ext uri="{BB962C8B-B14F-4D97-AF65-F5344CB8AC3E}">
        <p14:creationId xmlns:p14="http://schemas.microsoft.com/office/powerpoint/2010/main" val="10784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04800" y="652463"/>
            <a:ext cx="5791200" cy="3257550"/>
          </a:xfrm>
        </p:spPr>
      </p:sp>
      <p:sp>
        <p:nvSpPr>
          <p:cNvPr id="3" name="備忘稿版面配置區 2"/>
          <p:cNvSpPr>
            <a:spLocks noGrp="1"/>
          </p:cNvSpPr>
          <p:nvPr>
            <p:ph type="body" idx="1"/>
          </p:nvPr>
        </p:nvSpPr>
        <p:spPr/>
        <p:txBody>
          <a:bodyPr/>
          <a:lstStyle/>
          <a:p>
            <a:pPr marL="1028700" indent="-1028700">
              <a:buFont typeface="+mj-lt"/>
              <a:buAutoNum type="arabicPeriod"/>
            </a:pPr>
            <a:endParaRPr lang="zh-TW" altLang="en-US" dirty="0"/>
          </a:p>
        </p:txBody>
      </p:sp>
      <p:sp>
        <p:nvSpPr>
          <p:cNvPr id="4" name="投影片編號版面配置區 3"/>
          <p:cNvSpPr>
            <a:spLocks noGrp="1"/>
          </p:cNvSpPr>
          <p:nvPr>
            <p:ph type="sldNum" sz="quarter" idx="10"/>
          </p:nvPr>
        </p:nvSpPr>
        <p:spPr/>
        <p:txBody>
          <a:bodyPr/>
          <a:lstStyle/>
          <a:p>
            <a:pPr>
              <a:defRPr/>
            </a:pPr>
            <a:fld id="{3CB8ED89-917D-4930-9F94-E83C479DB6C6}" type="slidenum">
              <a:rPr lang="en-US" altLang="zh-TW" smtClean="0"/>
              <a:pPr>
                <a:defRPr/>
              </a:pPr>
              <a:t>37</a:t>
            </a:fld>
            <a:endParaRPr lang="en-US" altLang="zh-TW" dirty="0"/>
          </a:p>
        </p:txBody>
      </p:sp>
    </p:spTree>
    <p:extLst>
      <p:ext uri="{BB962C8B-B14F-4D97-AF65-F5344CB8AC3E}">
        <p14:creationId xmlns:p14="http://schemas.microsoft.com/office/powerpoint/2010/main" val="10784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04800" y="652463"/>
            <a:ext cx="5791200" cy="3257550"/>
          </a:xfrm>
        </p:spPr>
      </p:sp>
      <p:sp>
        <p:nvSpPr>
          <p:cNvPr id="3" name="備忘稿版面配置區 2"/>
          <p:cNvSpPr>
            <a:spLocks noGrp="1"/>
          </p:cNvSpPr>
          <p:nvPr>
            <p:ph type="body" idx="1"/>
          </p:nvPr>
        </p:nvSpPr>
        <p:spPr/>
        <p:txBody>
          <a:bodyPr/>
          <a:lstStyle/>
          <a:p>
            <a:pPr marL="1028700" indent="-1028700">
              <a:buFont typeface="+mj-lt"/>
              <a:buAutoNum type="arabicPeriod"/>
            </a:pPr>
            <a:endParaRPr lang="zh-TW" altLang="en-US" dirty="0"/>
          </a:p>
        </p:txBody>
      </p:sp>
      <p:sp>
        <p:nvSpPr>
          <p:cNvPr id="4" name="投影片編號版面配置區 3"/>
          <p:cNvSpPr>
            <a:spLocks noGrp="1"/>
          </p:cNvSpPr>
          <p:nvPr>
            <p:ph type="sldNum" sz="quarter" idx="10"/>
          </p:nvPr>
        </p:nvSpPr>
        <p:spPr/>
        <p:txBody>
          <a:bodyPr/>
          <a:lstStyle/>
          <a:p>
            <a:pPr>
              <a:defRPr/>
            </a:pPr>
            <a:fld id="{3CB8ED89-917D-4930-9F94-E83C479DB6C6}" type="slidenum">
              <a:rPr lang="en-US" altLang="zh-TW" smtClean="0"/>
              <a:pPr>
                <a:defRPr/>
              </a:pPr>
              <a:t>38</a:t>
            </a:fld>
            <a:endParaRPr lang="en-US" altLang="zh-TW" dirty="0"/>
          </a:p>
        </p:txBody>
      </p:sp>
    </p:spTree>
    <p:extLst>
      <p:ext uri="{BB962C8B-B14F-4D97-AF65-F5344CB8AC3E}">
        <p14:creationId xmlns:p14="http://schemas.microsoft.com/office/powerpoint/2010/main" val="10784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a:noFill/>
        </p:spPr>
        <p:txBody>
          <a:bodyPr/>
          <a:lstStyle>
            <a:lvl1pPr algn="ctr">
              <a:defRPr b="1">
                <a:solidFill>
                  <a:schemeClr val="tx1"/>
                </a:solidFill>
                <a:latin typeface="CMU Sans Serif" pitchFamily="50" charset="0"/>
                <a:ea typeface="CMU Sans Serif" pitchFamily="50" charset="0"/>
                <a:cs typeface="CMU Sans Serif" pitchFamily="50"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solidFill>
                <a:latin typeface="CMU Sans Serif" pitchFamily="50" charset="0"/>
                <a:ea typeface="CMU Sans Serif" pitchFamily="50" charset="0"/>
                <a:cs typeface="CMU Sans Serif" pitchFamily="50" charset="0"/>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2"/>
          </p:nvPr>
        </p:nvSpPr>
        <p:spPr>
          <a:xfrm>
            <a:off x="0" y="0"/>
            <a:ext cx="9144000" cy="1714500"/>
          </a:xfrm>
          <a:solidFill>
            <a:schemeClr val="tx1"/>
          </a:solidFill>
        </p:spPr>
        <p:txBody>
          <a:bodyPr anchor="ctr" anchorCtr="0">
            <a:normAutofit/>
          </a:bodyPr>
          <a:lstStyle>
            <a:lvl1pPr marL="0" indent="0" algn="r">
              <a:spcBef>
                <a:spcPts val="0"/>
              </a:spcBef>
              <a:buNone/>
              <a:defRPr sz="2200" b="1">
                <a:solidFill>
                  <a:schemeClr val="bg1">
                    <a:lumMod val="65000"/>
                  </a:schemeClr>
                </a:solidFill>
              </a:defRPr>
            </a:lvl1pPr>
          </a:lstStyle>
          <a:p>
            <a:pPr lvl="0"/>
            <a:r>
              <a:rPr lang="en-US" smtClean="0"/>
              <a:t>Click to edit Master text styles</a:t>
            </a:r>
          </a:p>
        </p:txBody>
      </p:sp>
      <p:sp>
        <p:nvSpPr>
          <p:cNvPr id="9" name="Text Placeholder 7"/>
          <p:cNvSpPr>
            <a:spLocks noGrp="1"/>
          </p:cNvSpPr>
          <p:nvPr>
            <p:ph type="body" sz="quarter" idx="13"/>
          </p:nvPr>
        </p:nvSpPr>
        <p:spPr>
          <a:xfrm>
            <a:off x="9144003" y="0"/>
            <a:ext cx="9151434" cy="1714500"/>
          </a:xfrm>
          <a:solidFill>
            <a:srgbClr val="0000CC"/>
          </a:solidFill>
        </p:spPr>
        <p:txBody>
          <a:bodyPr anchor="ctr" anchorCtr="0">
            <a:normAutofit/>
          </a:bodyPr>
          <a:lstStyle>
            <a:lvl1pPr marL="0" indent="0" algn="l">
              <a:spcBef>
                <a:spcPts val="0"/>
              </a:spcBef>
              <a:buNone/>
              <a:defRPr sz="2200" b="1">
                <a:solidFill>
                  <a:schemeClr val="bg1">
                    <a:lumMod val="6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001466942"/>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a:xfrm>
            <a:off x="0" y="9715500"/>
            <a:ext cx="9144000" cy="571500"/>
          </a:xfrm>
          <a:prstGeom prst="rect">
            <a:avLst/>
          </a:prstGeom>
        </p:spPr>
        <p:txBody>
          <a:bodyPr/>
          <a:lstStyle>
            <a:lvl1pPr>
              <a:defRPr/>
            </a:lvl1pPr>
          </a:lstStyle>
          <a:p>
            <a:endParaRPr lang="en-US"/>
          </a:p>
        </p:txBody>
      </p:sp>
      <p:sp>
        <p:nvSpPr>
          <p:cNvPr id="4" name="頁尾版面配置區 3"/>
          <p:cNvSpPr>
            <a:spLocks noGrp="1"/>
          </p:cNvSpPr>
          <p:nvPr>
            <p:ph type="ftr" sz="quarter" idx="11"/>
          </p:nvPr>
        </p:nvSpPr>
        <p:spPr>
          <a:xfrm>
            <a:off x="9144000" y="9715500"/>
            <a:ext cx="9144000" cy="571500"/>
          </a:xfrm>
          <a:prstGeom prst="rect">
            <a:avLst/>
          </a:prstGeom>
        </p:spPr>
        <p:txBody>
          <a:bodyPr/>
          <a:lstStyle>
            <a:lvl1pPr>
              <a:defRPr/>
            </a:lvl1pPr>
          </a:lstStyle>
          <a:p>
            <a:endParaRPr lang="en-US"/>
          </a:p>
        </p:txBody>
      </p:sp>
      <p:sp>
        <p:nvSpPr>
          <p:cNvPr id="5" name="投影片編號版面配置區 4"/>
          <p:cNvSpPr>
            <a:spLocks noGrp="1"/>
          </p:cNvSpPr>
          <p:nvPr>
            <p:ph type="sldNum" sz="quarter" idx="12"/>
          </p:nvPr>
        </p:nvSpPr>
        <p:spPr>
          <a:xfrm>
            <a:off x="14859000" y="2476500"/>
            <a:ext cx="4267200" cy="547688"/>
          </a:xfrm>
          <a:prstGeom prst="rect">
            <a:avLst/>
          </a:prstGeom>
        </p:spPr>
        <p:txBody>
          <a:bodyPr/>
          <a:lstStyle>
            <a:lvl1pPr>
              <a:defRPr/>
            </a:lvl1pPr>
          </a:lstStyle>
          <a:p>
            <a:fld id="{7A931EDA-B3C7-40FE-B5DC-100AB99A4E1F}" type="slidenum">
              <a:rPr lang="en-US"/>
              <a:pPr/>
              <a:t>‹#›</a:t>
            </a:fld>
            <a:endParaRPr lang="en-US"/>
          </a:p>
        </p:txBody>
      </p:sp>
    </p:spTree>
    <p:extLst>
      <p:ext uri="{BB962C8B-B14F-4D97-AF65-F5344CB8AC3E}">
        <p14:creationId xmlns:p14="http://schemas.microsoft.com/office/powerpoint/2010/main" val="34580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cSld name="2_Title Slide">
    <p:spTree>
      <p:nvGrpSpPr>
        <p:cNvPr id="1" name=""/>
        <p:cNvGrpSpPr/>
        <p:nvPr/>
      </p:nvGrpSpPr>
      <p:grpSpPr>
        <a:xfrm>
          <a:off x="0" y="0"/>
          <a:ext cx="0" cy="0"/>
          <a:chOff x="0" y="0"/>
          <a:chExt cx="0" cy="0"/>
        </a:xfrm>
      </p:grpSpPr>
      <p:sp>
        <p:nvSpPr>
          <p:cNvPr id="54274" name="Line 2"/>
          <p:cNvSpPr>
            <a:spLocks noChangeShapeType="1"/>
          </p:cNvSpPr>
          <p:nvPr/>
        </p:nvSpPr>
        <p:spPr bwMode="auto">
          <a:xfrm>
            <a:off x="14630400" y="1600200"/>
            <a:ext cx="0" cy="674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rIns="182880" bIns="91440"/>
          <a:lstStyle/>
          <a:p>
            <a:endParaRPr lang="en-US"/>
          </a:p>
        </p:txBody>
      </p:sp>
      <p:sp>
        <p:nvSpPr>
          <p:cNvPr id="54275" name="Rectangle 3"/>
          <p:cNvSpPr>
            <a:spLocks noGrp="1" noChangeArrowheads="1"/>
          </p:cNvSpPr>
          <p:nvPr>
            <p:ph type="ctrTitle"/>
          </p:nvPr>
        </p:nvSpPr>
        <p:spPr>
          <a:xfrm>
            <a:off x="631826" y="700088"/>
            <a:ext cx="13563600" cy="3200400"/>
          </a:xfrm>
        </p:spPr>
        <p:txBody>
          <a:bodyPr/>
          <a:lstStyle>
            <a:lvl1pPr algn="r">
              <a:defRPr sz="9600"/>
            </a:lvl1pPr>
          </a:lstStyle>
          <a:p>
            <a:pPr lvl="0"/>
            <a:r>
              <a:rPr lang="en-US" altLang="en-US" noProof="0" smtClean="0"/>
              <a:t>Click to edit Master title style</a:t>
            </a:r>
          </a:p>
        </p:txBody>
      </p:sp>
      <p:sp>
        <p:nvSpPr>
          <p:cNvPr id="54276" name="Rectangle 4"/>
          <p:cNvSpPr>
            <a:spLocks noGrp="1" noChangeArrowheads="1"/>
          </p:cNvSpPr>
          <p:nvPr>
            <p:ph type="subTitle" idx="1"/>
          </p:nvPr>
        </p:nvSpPr>
        <p:spPr>
          <a:xfrm>
            <a:off x="1698626" y="4574382"/>
            <a:ext cx="12496800" cy="3543300"/>
          </a:xfrm>
        </p:spPr>
        <p:txBody>
          <a:bodyPr/>
          <a:lstStyle>
            <a:lvl1pPr marL="0" indent="0" algn="r">
              <a:buFont typeface="Wingdings" pitchFamily="2" charset="2"/>
              <a:buNone/>
              <a:defRPr sz="6400"/>
            </a:lvl1pPr>
          </a:lstStyle>
          <a:p>
            <a:pPr lvl="0"/>
            <a:r>
              <a:rPr lang="en-US" altLang="en-US" noProof="0" smtClean="0"/>
              <a:t>Click to edit Master subtitle style</a:t>
            </a:r>
          </a:p>
        </p:txBody>
      </p:sp>
      <p:sp>
        <p:nvSpPr>
          <p:cNvPr id="54277" name="Rectangle 5"/>
          <p:cNvSpPr>
            <a:spLocks noGrp="1" noChangeArrowheads="1"/>
          </p:cNvSpPr>
          <p:nvPr>
            <p:ph type="dt" sz="half" idx="2"/>
          </p:nvPr>
        </p:nvSpPr>
        <p:spPr>
          <a:xfrm>
            <a:off x="0" y="9715500"/>
            <a:ext cx="9144000" cy="571500"/>
          </a:xfrm>
          <a:prstGeom prst="rect">
            <a:avLst/>
          </a:prstGeom>
        </p:spPr>
        <p:txBody>
          <a:bodyPr/>
          <a:lstStyle>
            <a:lvl1pPr>
              <a:defRPr/>
            </a:lvl1pPr>
          </a:lstStyle>
          <a:p>
            <a:endParaRPr lang="en-US" altLang="en-US"/>
          </a:p>
        </p:txBody>
      </p:sp>
      <p:sp>
        <p:nvSpPr>
          <p:cNvPr id="54278" name="Rectangle 6"/>
          <p:cNvSpPr>
            <a:spLocks noGrp="1" noChangeArrowheads="1"/>
          </p:cNvSpPr>
          <p:nvPr>
            <p:ph type="ftr" sz="quarter" idx="3"/>
          </p:nvPr>
        </p:nvSpPr>
        <p:spPr>
          <a:xfrm>
            <a:off x="9144000" y="9715500"/>
            <a:ext cx="9144000" cy="571500"/>
          </a:xfrm>
          <a:prstGeom prst="rect">
            <a:avLst/>
          </a:prstGeom>
        </p:spPr>
        <p:txBody>
          <a:bodyPr/>
          <a:lstStyle>
            <a:lvl1pPr>
              <a:defRPr/>
            </a:lvl1pPr>
          </a:lstStyle>
          <a:p>
            <a:endParaRPr lang="en-US" altLang="en-US"/>
          </a:p>
        </p:txBody>
      </p:sp>
      <p:sp>
        <p:nvSpPr>
          <p:cNvPr id="54279" name="Rectangle 7"/>
          <p:cNvSpPr>
            <a:spLocks noGrp="1" noChangeArrowheads="1"/>
          </p:cNvSpPr>
          <p:nvPr>
            <p:ph type="sldNum" sz="quarter" idx="4"/>
          </p:nvPr>
        </p:nvSpPr>
        <p:spPr>
          <a:xfrm>
            <a:off x="14859000" y="2476500"/>
            <a:ext cx="4267200" cy="547688"/>
          </a:xfrm>
          <a:prstGeom prst="rect">
            <a:avLst/>
          </a:prstGeom>
        </p:spPr>
        <p:txBody>
          <a:bodyPr/>
          <a:lstStyle>
            <a:lvl1pPr>
              <a:defRPr/>
            </a:lvl1pPr>
          </a:lstStyle>
          <a:p>
            <a:fld id="{4180741C-2474-4DD3-ADC3-44AE8DE0DD75}" type="slidenum">
              <a:rPr lang="en-US" altLang="en-US"/>
              <a:pPr/>
              <a:t>‹#›</a:t>
            </a:fld>
            <a:endParaRPr lang="en-US" altLang="en-US"/>
          </a:p>
        </p:txBody>
      </p:sp>
      <p:grpSp>
        <p:nvGrpSpPr>
          <p:cNvPr id="54280" name="Group 8"/>
          <p:cNvGrpSpPr>
            <a:grpSpLocks/>
          </p:cNvGrpSpPr>
          <p:nvPr/>
        </p:nvGrpSpPr>
        <p:grpSpPr bwMode="auto">
          <a:xfrm>
            <a:off x="14986003" y="4488656"/>
            <a:ext cx="2676526" cy="3283744"/>
            <a:chOff x="4704" y="1885"/>
            <a:chExt cx="843" cy="1379"/>
          </a:xfrm>
        </p:grpSpPr>
        <p:sp>
          <p:nvSpPr>
            <p:cNvPr id="54281"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3"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0"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3"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4"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5"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6"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7"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9"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0"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1"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2"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3"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4"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5"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6"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7"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8"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9"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0"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1"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12" name="Line 40"/>
          <p:cNvSpPr>
            <a:spLocks noChangeShapeType="1"/>
          </p:cNvSpPr>
          <p:nvPr/>
        </p:nvSpPr>
        <p:spPr bwMode="auto">
          <a:xfrm>
            <a:off x="609600" y="4229100"/>
            <a:ext cx="164592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rIns="182880" bIns="91440"/>
          <a:lstStyle/>
          <a:p>
            <a:endParaRPr lang="en-US"/>
          </a:p>
        </p:txBody>
      </p:sp>
    </p:spTree>
    <p:extLst>
      <p:ext uri="{BB962C8B-B14F-4D97-AF65-F5344CB8AC3E}">
        <p14:creationId xmlns:p14="http://schemas.microsoft.com/office/powerpoint/2010/main" val="323597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a:noFill/>
        </p:spPr>
        <p:txBody>
          <a:bodyPr/>
          <a:lstStyle>
            <a:lvl1pPr algn="ctr">
              <a:defRPr b="1">
                <a:solidFill>
                  <a:schemeClr val="tx1"/>
                </a:solidFill>
                <a:latin typeface="CMU Sans Serif" pitchFamily="50" charset="0"/>
                <a:ea typeface="CMU Sans Serif" pitchFamily="50" charset="0"/>
                <a:cs typeface="CMU Sans Serif" pitchFamily="50"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solidFill>
                <a:latin typeface="CMU Sans Serif" pitchFamily="50" charset="0"/>
                <a:ea typeface="CMU Sans Serif" pitchFamily="50" charset="0"/>
                <a:cs typeface="CMU Sans Serif" pitchFamily="50" charset="0"/>
              </a:defRPr>
            </a:lvl1pPr>
            <a:lvl2pPr marL="879836" indent="0" algn="ctr">
              <a:buNone/>
              <a:defRPr>
                <a:solidFill>
                  <a:schemeClr val="tx1">
                    <a:tint val="75000"/>
                  </a:schemeClr>
                </a:solidFill>
              </a:defRPr>
            </a:lvl2pPr>
            <a:lvl3pPr marL="1759671" indent="0" algn="ctr">
              <a:buNone/>
              <a:defRPr>
                <a:solidFill>
                  <a:schemeClr val="tx1">
                    <a:tint val="75000"/>
                  </a:schemeClr>
                </a:solidFill>
              </a:defRPr>
            </a:lvl3pPr>
            <a:lvl4pPr marL="2639507" indent="0" algn="ctr">
              <a:buNone/>
              <a:defRPr>
                <a:solidFill>
                  <a:schemeClr val="tx1">
                    <a:tint val="75000"/>
                  </a:schemeClr>
                </a:solidFill>
              </a:defRPr>
            </a:lvl4pPr>
            <a:lvl5pPr marL="3519343" indent="0" algn="ctr">
              <a:buNone/>
              <a:defRPr>
                <a:solidFill>
                  <a:schemeClr val="tx1">
                    <a:tint val="75000"/>
                  </a:schemeClr>
                </a:solidFill>
              </a:defRPr>
            </a:lvl5pPr>
            <a:lvl6pPr marL="4399178" indent="0" algn="ctr">
              <a:buNone/>
              <a:defRPr>
                <a:solidFill>
                  <a:schemeClr val="tx1">
                    <a:tint val="75000"/>
                  </a:schemeClr>
                </a:solidFill>
              </a:defRPr>
            </a:lvl6pPr>
            <a:lvl7pPr marL="5279014" indent="0" algn="ctr">
              <a:buNone/>
              <a:defRPr>
                <a:solidFill>
                  <a:schemeClr val="tx1">
                    <a:tint val="75000"/>
                  </a:schemeClr>
                </a:solidFill>
              </a:defRPr>
            </a:lvl7pPr>
            <a:lvl8pPr marL="6158850" indent="0" algn="ctr">
              <a:buNone/>
              <a:defRPr>
                <a:solidFill>
                  <a:schemeClr val="tx1">
                    <a:tint val="75000"/>
                  </a:schemeClr>
                </a:solidFill>
              </a:defRPr>
            </a:lvl8pPr>
            <a:lvl9pPr marL="7038685"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2"/>
          </p:nvPr>
        </p:nvSpPr>
        <p:spPr>
          <a:xfrm>
            <a:off x="0" y="0"/>
            <a:ext cx="9144000" cy="1714500"/>
          </a:xfrm>
          <a:solidFill>
            <a:schemeClr val="tx1"/>
          </a:solidFill>
        </p:spPr>
        <p:txBody>
          <a:bodyPr anchor="ctr" anchorCtr="0">
            <a:normAutofit/>
          </a:bodyPr>
          <a:lstStyle>
            <a:lvl1pPr marL="0" indent="0" algn="r">
              <a:spcBef>
                <a:spcPts val="0"/>
              </a:spcBef>
              <a:buNone/>
              <a:defRPr sz="2100" b="1">
                <a:solidFill>
                  <a:schemeClr val="bg1">
                    <a:lumMod val="65000"/>
                  </a:schemeClr>
                </a:solidFill>
              </a:defRPr>
            </a:lvl1pPr>
          </a:lstStyle>
          <a:p>
            <a:pPr lvl="0"/>
            <a:r>
              <a:rPr lang="en-US" smtClean="0"/>
              <a:t>Click to edit Master text styles</a:t>
            </a:r>
          </a:p>
        </p:txBody>
      </p:sp>
      <p:sp>
        <p:nvSpPr>
          <p:cNvPr id="9" name="Text Placeholder 7"/>
          <p:cNvSpPr>
            <a:spLocks noGrp="1"/>
          </p:cNvSpPr>
          <p:nvPr>
            <p:ph type="body" sz="quarter" idx="13"/>
          </p:nvPr>
        </p:nvSpPr>
        <p:spPr>
          <a:xfrm>
            <a:off x="9144003" y="0"/>
            <a:ext cx="9151434" cy="1714500"/>
          </a:xfrm>
          <a:solidFill>
            <a:srgbClr val="0000CC"/>
          </a:solidFill>
        </p:spPr>
        <p:txBody>
          <a:bodyPr anchor="ctr" anchorCtr="0">
            <a:normAutofit/>
          </a:bodyPr>
          <a:lstStyle>
            <a:lvl1pPr marL="0" indent="0" algn="l">
              <a:spcBef>
                <a:spcPts val="0"/>
              </a:spcBef>
              <a:buNone/>
              <a:defRPr sz="2100" b="1">
                <a:solidFill>
                  <a:schemeClr val="bg1">
                    <a:lumMod val="6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165597709"/>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a:noFill/>
        </p:spPr>
        <p:txBody>
          <a:bodyPr/>
          <a:lstStyle>
            <a:lvl1pPr algn="ctr">
              <a:defRPr b="1">
                <a:solidFill>
                  <a:schemeClr val="tx1"/>
                </a:solidFill>
                <a:latin typeface="CMU Sans Serif" pitchFamily="50" charset="0"/>
                <a:ea typeface="CMU Sans Serif" pitchFamily="50" charset="0"/>
                <a:cs typeface="CMU Sans Serif" pitchFamily="50" charset="0"/>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solidFill>
                <a:latin typeface="CMU Sans Serif" pitchFamily="50" charset="0"/>
                <a:ea typeface="CMU Sans Serif" pitchFamily="50" charset="0"/>
                <a:cs typeface="CMU Sans Serif" pitchFamily="50" charset="0"/>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ltLang="zh-TW" smtClean="0"/>
              <a:t> </a:t>
            </a:r>
            <a:r>
              <a:rPr lang="zh-TW" altLang="en-US" smtClean="0"/>
              <a:t>按一下以編輯母片子標題樣式</a:t>
            </a:r>
            <a:endParaRPr lang="en-US" dirty="0"/>
          </a:p>
        </p:txBody>
      </p:sp>
      <p:sp>
        <p:nvSpPr>
          <p:cNvPr id="8" name="Text Placeholder 7"/>
          <p:cNvSpPr>
            <a:spLocks noGrp="1"/>
          </p:cNvSpPr>
          <p:nvPr>
            <p:ph type="body" sz="quarter" idx="12"/>
          </p:nvPr>
        </p:nvSpPr>
        <p:spPr>
          <a:xfrm>
            <a:off x="0" y="0"/>
            <a:ext cx="9144000" cy="1714500"/>
          </a:xfrm>
          <a:solidFill>
            <a:schemeClr val="tx1"/>
          </a:solidFill>
        </p:spPr>
        <p:txBody>
          <a:bodyPr anchor="ctr" anchorCtr="0">
            <a:normAutofit/>
          </a:bodyPr>
          <a:lstStyle>
            <a:lvl1pPr marL="0" indent="0" algn="r">
              <a:spcBef>
                <a:spcPts val="0"/>
              </a:spcBef>
              <a:buNone/>
              <a:defRPr sz="3600" b="1">
                <a:solidFill>
                  <a:schemeClr val="bg1">
                    <a:lumMod val="65000"/>
                  </a:schemeClr>
                </a:solidFill>
              </a:defRPr>
            </a:lvl1pPr>
          </a:lstStyle>
          <a:p>
            <a:pPr lvl="0"/>
            <a:r>
              <a:rPr lang="zh-TW" altLang="en-US" smtClean="0"/>
              <a:t>按一下以編輯母片文字樣式</a:t>
            </a:r>
          </a:p>
        </p:txBody>
      </p:sp>
      <p:sp>
        <p:nvSpPr>
          <p:cNvPr id="9" name="Text Placeholder 7"/>
          <p:cNvSpPr>
            <a:spLocks noGrp="1"/>
          </p:cNvSpPr>
          <p:nvPr>
            <p:ph type="body" sz="quarter" idx="13"/>
          </p:nvPr>
        </p:nvSpPr>
        <p:spPr>
          <a:xfrm>
            <a:off x="9144003" y="0"/>
            <a:ext cx="9151434" cy="1714500"/>
          </a:xfrm>
          <a:solidFill>
            <a:srgbClr val="0000CC"/>
          </a:solidFill>
        </p:spPr>
        <p:txBody>
          <a:bodyPr anchor="ctr" anchorCtr="0">
            <a:normAutofit/>
          </a:bodyPr>
          <a:lstStyle>
            <a:lvl1pPr marL="0" indent="0" algn="l">
              <a:spcBef>
                <a:spcPts val="0"/>
              </a:spcBef>
              <a:buNone/>
              <a:defRPr sz="3600" b="1">
                <a:solidFill>
                  <a:schemeClr val="bg1">
                    <a:lumMod val="65000"/>
                  </a:schemeClr>
                </a:solidFill>
              </a:defRPr>
            </a:lvl1pPr>
          </a:lstStyle>
          <a:p>
            <a:pPr lvl="0"/>
            <a:r>
              <a:rPr lang="zh-TW" altLang="en-US" smtClean="0"/>
              <a:t>按一下以編輯母片文字樣式</a:t>
            </a:r>
          </a:p>
        </p:txBody>
      </p:sp>
      <p:sp>
        <p:nvSpPr>
          <p:cNvPr id="4" name="頁尾版面配置區 3"/>
          <p:cNvSpPr>
            <a:spLocks noGrp="1"/>
          </p:cNvSpPr>
          <p:nvPr>
            <p:ph type="ftr" sz="quarter" idx="14"/>
          </p:nvPr>
        </p:nvSpPr>
        <p:spPr/>
        <p:txBody>
          <a:bodyPr/>
          <a:lstStyle/>
          <a:p>
            <a:endParaRPr kumimoji="1" lang="zh-TW" altLang="en-US" dirty="0"/>
          </a:p>
        </p:txBody>
      </p:sp>
      <p:sp>
        <p:nvSpPr>
          <p:cNvPr id="5" name="投影片編號版面配置區 4"/>
          <p:cNvSpPr>
            <a:spLocks noGrp="1"/>
          </p:cNvSpPr>
          <p:nvPr>
            <p:ph type="sldNum" sz="quarter" idx="15"/>
          </p:nvPr>
        </p:nvSpPr>
        <p:spPr>
          <a:xfrm>
            <a:off x="-6553200" y="7124700"/>
            <a:ext cx="4267200" cy="406400"/>
          </a:xfrm>
          <a:prstGeom prst="rect">
            <a:avLst/>
          </a:prstGeom>
        </p:spPr>
        <p:txBody>
          <a:bodyPr lIns="182880" tIns="91440" rIns="182880" bIns="91440">
            <a:scene3d>
              <a:camera prst="orthographicFront"/>
              <a:lightRig rig="threePt" dir="t"/>
            </a:scene3d>
            <a:sp3d>
              <a:bevelT w="0"/>
            </a:sp3d>
          </a:bodyPr>
          <a:lstStyle>
            <a:lvl1pPr algn="ctr">
              <a:defRPr b="0" i="0" u="none" baseline="0">
                <a:ln w="12700">
                  <a:solidFill>
                    <a:schemeClr val="tx2">
                      <a:lumMod val="50000"/>
                      <a:lumOff val="50000"/>
                    </a:schemeClr>
                  </a:solidFill>
                  <a:prstDash val="solid"/>
                </a:ln>
                <a:effectLst>
                  <a:outerShdw blurRad="41275" dist="20320" dir="1800000" algn="tl" rotWithShape="0">
                    <a:srgbClr val="000000">
                      <a:alpha val="40000"/>
                    </a:srgbClr>
                  </a:outerShdw>
                </a:effectLst>
                <a:ea typeface="標楷體"/>
              </a:defRPr>
            </a:lvl1pPr>
          </a:lstStyle>
          <a:p>
            <a:pPr>
              <a:defRPr/>
            </a:pPr>
            <a:fld id="{8362879D-D997-DF4E-8B30-2D0F71F725D5}" type="slidenum">
              <a:rPr lang="en-US" altLang="zh-TW" smtClean="0"/>
              <a:pPr>
                <a:defRPr/>
              </a:pPr>
              <a:t>‹#›</a:t>
            </a:fld>
            <a:endParaRPr lang="en-US" altLang="zh-TW" dirty="0"/>
          </a:p>
        </p:txBody>
      </p:sp>
    </p:spTree>
    <p:extLst>
      <p:ext uri="{BB962C8B-B14F-4D97-AF65-F5344CB8AC3E}">
        <p14:creationId xmlns:p14="http://schemas.microsoft.com/office/powerpoint/2010/main" val="2001466942"/>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0" y="0"/>
            <a:ext cx="9144000" cy="1371600"/>
          </a:xfrm>
          <a:solidFill>
            <a:schemeClr val="tx1"/>
          </a:solidFill>
        </p:spPr>
        <p:txBody>
          <a:bodyPr anchor="ctr" anchorCtr="0">
            <a:normAutofit/>
          </a:bodyPr>
          <a:lstStyle>
            <a:lvl1pPr marL="0" indent="0" algn="r">
              <a:buNone/>
              <a:defRPr sz="3600" b="1">
                <a:solidFill>
                  <a:schemeClr val="bg1">
                    <a:lumMod val="65000"/>
                  </a:schemeClr>
                </a:solidFill>
              </a:defRPr>
            </a:lvl1pPr>
          </a:lstStyle>
          <a:p>
            <a:pPr lvl="0"/>
            <a:r>
              <a:rPr lang="zh-TW" altLang="en-US" smtClean="0"/>
              <a:t>按一下以編輯母片文字樣式</a:t>
            </a:r>
          </a:p>
        </p:txBody>
      </p:sp>
      <p:sp>
        <p:nvSpPr>
          <p:cNvPr id="8" name="Text Placeholder 7"/>
          <p:cNvSpPr>
            <a:spLocks noGrp="1"/>
          </p:cNvSpPr>
          <p:nvPr>
            <p:ph type="body" sz="quarter" idx="14"/>
          </p:nvPr>
        </p:nvSpPr>
        <p:spPr>
          <a:xfrm>
            <a:off x="9144003" y="0"/>
            <a:ext cx="9151434" cy="1371600"/>
          </a:xfrm>
          <a:solidFill>
            <a:srgbClr val="0000CC"/>
          </a:solidFill>
        </p:spPr>
        <p:txBody>
          <a:bodyPr anchor="ctr" anchorCtr="0">
            <a:normAutofit/>
          </a:bodyPr>
          <a:lstStyle>
            <a:lvl1pPr marL="0" indent="0" algn="l">
              <a:buNone/>
              <a:defRPr sz="3600" b="1">
                <a:solidFill>
                  <a:schemeClr val="bg1">
                    <a:lumMod val="65000"/>
                  </a:schemeClr>
                </a:solidFill>
              </a:defRPr>
            </a:lvl1pPr>
          </a:lstStyle>
          <a:p>
            <a:pPr lvl="0"/>
            <a:r>
              <a:rPr lang="zh-TW" altLang="en-US" smtClean="0"/>
              <a:t>按一下以編輯母片文字樣式</a:t>
            </a: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Slide Number Placeholder 5"/>
          <p:cNvSpPr>
            <a:spLocks noGrp="1"/>
          </p:cNvSpPr>
          <p:nvPr>
            <p:ph type="sldNum" sz="quarter" idx="12"/>
          </p:nvPr>
        </p:nvSpPr>
        <p:spPr>
          <a:xfrm>
            <a:off x="-6553200" y="7124700"/>
            <a:ext cx="4267200" cy="406400"/>
          </a:xfrm>
          <a:prstGeom prst="rect">
            <a:avLst/>
          </a:prstGeom>
        </p:spPr>
        <p:txBody>
          <a:bodyPr lIns="182880" tIns="91440" rIns="182880" bIns="91440"/>
          <a:lstStyle/>
          <a:p>
            <a:pPr>
              <a:defRPr/>
            </a:pPr>
            <a:fld id="{8046A324-AF98-4F6E-918E-61C3F126EED0}" type="slidenum">
              <a:rPr lang="en-US" altLang="zh-TW" smtClean="0"/>
              <a:pPr>
                <a:defRPr/>
              </a:pPr>
              <a:t>‹#›</a:t>
            </a:fld>
            <a:endParaRPr lang="en-US" altLang="zh-TW"/>
          </a:p>
        </p:txBody>
      </p:sp>
    </p:spTree>
    <p:extLst>
      <p:ext uri="{BB962C8B-B14F-4D97-AF65-F5344CB8AC3E}">
        <p14:creationId xmlns:p14="http://schemas.microsoft.com/office/powerpoint/2010/main" val="297590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a:xfrm>
            <a:off x="0" y="9715502"/>
            <a:ext cx="9144000" cy="618892"/>
          </a:xfrm>
          <a:prstGeom prst="rect">
            <a:avLst/>
          </a:prstGeom>
        </p:spPr>
        <p:txBody>
          <a:bodyPr lIns="182880" tIns="91440" rIns="182880" bIns="91440"/>
          <a:lstStyle/>
          <a:p>
            <a:pPr>
              <a:defRPr/>
            </a:pPr>
            <a:endParaRPr lang="en-US" altLang="zh-TW"/>
          </a:p>
        </p:txBody>
      </p:sp>
      <p:sp>
        <p:nvSpPr>
          <p:cNvPr id="6" name="Footer Placeholder 5"/>
          <p:cNvSpPr>
            <a:spLocks noGrp="1"/>
          </p:cNvSpPr>
          <p:nvPr>
            <p:ph type="ftr" sz="quarter" idx="11"/>
          </p:nvPr>
        </p:nvSpPr>
        <p:spPr>
          <a:xfrm>
            <a:off x="9144000" y="7124700"/>
            <a:ext cx="9144000" cy="571500"/>
          </a:xfrm>
          <a:prstGeom prst="rect">
            <a:avLst/>
          </a:prstGeom>
        </p:spPr>
        <p:txBody>
          <a:bodyPr/>
          <a:lstStyle/>
          <a:p>
            <a:pPr>
              <a:defRPr/>
            </a:pPr>
            <a:endParaRPr lang="en-US" altLang="zh-TW"/>
          </a:p>
        </p:txBody>
      </p:sp>
      <p:sp>
        <p:nvSpPr>
          <p:cNvPr id="7" name="Slide Number Placeholder 6"/>
          <p:cNvSpPr>
            <a:spLocks noGrp="1"/>
          </p:cNvSpPr>
          <p:nvPr>
            <p:ph type="sldNum" sz="quarter" idx="12"/>
          </p:nvPr>
        </p:nvSpPr>
        <p:spPr>
          <a:xfrm>
            <a:off x="-6553200" y="7124700"/>
            <a:ext cx="4267200" cy="406400"/>
          </a:xfrm>
          <a:prstGeom prst="rect">
            <a:avLst/>
          </a:prstGeom>
        </p:spPr>
        <p:txBody>
          <a:bodyPr lIns="182880" tIns="91440" rIns="182880" bIns="91440"/>
          <a:lstStyle/>
          <a:p>
            <a:pPr>
              <a:defRPr/>
            </a:pPr>
            <a:fld id="{8046A324-AF98-4F6E-918E-61C3F126EED0}" type="slidenum">
              <a:rPr lang="en-US" altLang="zh-TW" smtClean="0"/>
              <a:pPr>
                <a:defRPr/>
              </a:pPr>
              <a:t>‹#›</a:t>
            </a:fld>
            <a:endParaRPr lang="en-US" altLang="zh-TW"/>
          </a:p>
        </p:txBody>
      </p:sp>
      <p:sp>
        <p:nvSpPr>
          <p:cNvPr id="8" name="Text Placeholder 20"/>
          <p:cNvSpPr>
            <a:spLocks noGrp="1"/>
          </p:cNvSpPr>
          <p:nvPr>
            <p:ph type="body" sz="quarter" idx="14" hasCustomPrompt="1"/>
          </p:nvPr>
        </p:nvSpPr>
        <p:spPr>
          <a:xfrm>
            <a:off x="2286000" y="9715500"/>
            <a:ext cx="6858000" cy="571500"/>
          </a:xfrm>
        </p:spPr>
        <p:txBody>
          <a:bodyPr>
            <a:noAutofit/>
          </a:bodyPr>
          <a:lstStyle>
            <a:lvl1pPr marL="0" indent="0" algn="r">
              <a:buNone/>
              <a:defRPr sz="36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Joseph Tao-</a:t>
            </a:r>
            <a:r>
              <a:rPr lang="en-US" dirty="0" err="1" smtClean="0"/>
              <a:t>yi</a:t>
            </a:r>
            <a:r>
              <a:rPr lang="en-US" dirty="0" smtClean="0"/>
              <a:t> Wang</a:t>
            </a:r>
            <a:endParaRPr lang="en-US" dirty="0"/>
          </a:p>
        </p:txBody>
      </p:sp>
    </p:spTree>
    <p:extLst>
      <p:ext uri="{BB962C8B-B14F-4D97-AF65-F5344CB8AC3E}">
        <p14:creationId xmlns:p14="http://schemas.microsoft.com/office/powerpoint/2010/main" val="271660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a:xfrm>
            <a:off x="0" y="9715500"/>
            <a:ext cx="9144000" cy="571500"/>
          </a:xfrm>
          <a:prstGeom prst="rect">
            <a:avLst/>
          </a:prstGeom>
        </p:spPr>
        <p:txBody>
          <a:bodyPr lIns="182880" tIns="91440" rIns="182880" bIns="91440"/>
          <a:lstStyle/>
          <a:p>
            <a:pPr>
              <a:defRPr/>
            </a:pPr>
            <a:endParaRPr lang="en-US" altLang="zh-TW"/>
          </a:p>
        </p:txBody>
      </p:sp>
      <p:sp>
        <p:nvSpPr>
          <p:cNvPr id="8" name="Footer Placeholder 7"/>
          <p:cNvSpPr>
            <a:spLocks noGrp="1"/>
          </p:cNvSpPr>
          <p:nvPr>
            <p:ph type="ftr" sz="quarter" idx="11"/>
          </p:nvPr>
        </p:nvSpPr>
        <p:spPr>
          <a:xfrm>
            <a:off x="9144000" y="7124700"/>
            <a:ext cx="9144000" cy="571500"/>
          </a:xfrm>
          <a:prstGeom prst="rect">
            <a:avLst/>
          </a:prstGeom>
        </p:spPr>
        <p:txBody>
          <a:bodyPr/>
          <a:lstStyle/>
          <a:p>
            <a:pPr>
              <a:defRPr/>
            </a:pPr>
            <a:endParaRPr lang="en-US" altLang="zh-TW"/>
          </a:p>
        </p:txBody>
      </p:sp>
      <p:sp>
        <p:nvSpPr>
          <p:cNvPr id="9" name="Slide Number Placeholder 8"/>
          <p:cNvSpPr>
            <a:spLocks noGrp="1"/>
          </p:cNvSpPr>
          <p:nvPr>
            <p:ph type="sldNum" sz="quarter" idx="12"/>
          </p:nvPr>
        </p:nvSpPr>
        <p:spPr>
          <a:xfrm>
            <a:off x="-6553200" y="7124700"/>
            <a:ext cx="4267200" cy="406400"/>
          </a:xfrm>
          <a:prstGeom prst="rect">
            <a:avLst/>
          </a:prstGeom>
        </p:spPr>
        <p:txBody>
          <a:bodyPr lIns="182880" tIns="91440" rIns="182880" bIns="91440"/>
          <a:lstStyle/>
          <a:p>
            <a:pPr>
              <a:defRPr/>
            </a:pPr>
            <a:fld id="{8046A324-AF98-4F6E-918E-61C3F126EED0}" type="slidenum">
              <a:rPr lang="en-US" altLang="zh-TW" smtClean="0"/>
              <a:pPr>
                <a:defRPr/>
              </a:pPr>
              <a:t>‹#›</a:t>
            </a:fld>
            <a:endParaRPr lang="en-US" altLang="zh-TW"/>
          </a:p>
        </p:txBody>
      </p:sp>
      <p:sp>
        <p:nvSpPr>
          <p:cNvPr id="11" name="Text Placeholder 10"/>
          <p:cNvSpPr>
            <a:spLocks noGrp="1"/>
          </p:cNvSpPr>
          <p:nvPr>
            <p:ph type="body" sz="quarter" idx="13" hasCustomPrompt="1"/>
          </p:nvPr>
        </p:nvSpPr>
        <p:spPr>
          <a:xfrm>
            <a:off x="3657600" y="9715500"/>
            <a:ext cx="5486400" cy="571500"/>
          </a:xfrm>
        </p:spPr>
        <p:txBody>
          <a:bodyPr>
            <a:normAutofit/>
          </a:bodyPr>
          <a:lstStyle>
            <a:lvl1pPr marL="0" indent="0" algn="r">
              <a:buNone/>
              <a:defRPr sz="3600" b="1">
                <a:solidFill>
                  <a:schemeClr val="bg1"/>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dirty="0" smtClean="0"/>
              <a:t>Joseph Tao-</a:t>
            </a:r>
            <a:r>
              <a:rPr lang="en-US" dirty="0" err="1" smtClean="0"/>
              <a:t>yi</a:t>
            </a:r>
            <a:r>
              <a:rPr lang="en-US" dirty="0" smtClean="0"/>
              <a:t> Wang</a:t>
            </a:r>
            <a:endParaRPr lang="en-US" dirty="0"/>
          </a:p>
        </p:txBody>
      </p:sp>
    </p:spTree>
    <p:extLst>
      <p:ext uri="{BB962C8B-B14F-4D97-AF65-F5344CB8AC3E}">
        <p14:creationId xmlns:p14="http://schemas.microsoft.com/office/powerpoint/2010/main" val="14620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9715500"/>
            <a:ext cx="9144000" cy="571500"/>
          </a:xfrm>
          <a:prstGeom prst="rect">
            <a:avLst/>
          </a:prstGeom>
        </p:spPr>
        <p:txBody>
          <a:bodyPr lIns="182880" tIns="91440" rIns="182880" bIns="91440"/>
          <a:lstStyle/>
          <a:p>
            <a:pPr>
              <a:defRPr/>
            </a:pPr>
            <a:endParaRPr lang="en-US" altLang="zh-TW"/>
          </a:p>
        </p:txBody>
      </p:sp>
      <p:sp>
        <p:nvSpPr>
          <p:cNvPr id="3" name="Footer Placeholder 2"/>
          <p:cNvSpPr>
            <a:spLocks noGrp="1"/>
          </p:cNvSpPr>
          <p:nvPr>
            <p:ph type="ftr" sz="quarter" idx="11"/>
          </p:nvPr>
        </p:nvSpPr>
        <p:spPr>
          <a:xfrm>
            <a:off x="9144000" y="7124700"/>
            <a:ext cx="9144000" cy="571500"/>
          </a:xfrm>
          <a:prstGeom prst="rect">
            <a:avLst/>
          </a:prstGeom>
        </p:spPr>
        <p:txBody>
          <a:bodyPr/>
          <a:lstStyle/>
          <a:p>
            <a:pPr>
              <a:defRPr/>
            </a:pPr>
            <a:endParaRPr lang="en-US" altLang="zh-TW"/>
          </a:p>
        </p:txBody>
      </p:sp>
      <p:sp>
        <p:nvSpPr>
          <p:cNvPr id="4" name="Slide Number Placeholder 3"/>
          <p:cNvSpPr>
            <a:spLocks noGrp="1"/>
          </p:cNvSpPr>
          <p:nvPr>
            <p:ph type="sldNum" sz="quarter" idx="12"/>
          </p:nvPr>
        </p:nvSpPr>
        <p:spPr>
          <a:xfrm>
            <a:off x="-6553200" y="7124700"/>
            <a:ext cx="4267200" cy="406400"/>
          </a:xfrm>
          <a:prstGeom prst="rect">
            <a:avLst/>
          </a:prstGeom>
        </p:spPr>
        <p:txBody>
          <a:bodyPr lIns="182880" tIns="91440" rIns="182880" bIns="91440"/>
          <a:lstStyle/>
          <a:p>
            <a:pPr>
              <a:defRPr/>
            </a:pPr>
            <a:fld id="{8046A324-AF98-4F6E-918E-61C3F126EED0}" type="slidenum">
              <a:rPr lang="en-US" altLang="zh-TW" smtClean="0"/>
              <a:pPr>
                <a:defRPr/>
              </a:pPr>
              <a:t>‹#›</a:t>
            </a:fld>
            <a:endParaRPr lang="en-US" altLang="zh-TW"/>
          </a:p>
        </p:txBody>
      </p:sp>
      <p:sp>
        <p:nvSpPr>
          <p:cNvPr id="6" name="Text Placeholder 10"/>
          <p:cNvSpPr>
            <a:spLocks noGrp="1"/>
          </p:cNvSpPr>
          <p:nvPr>
            <p:ph type="body" sz="quarter" idx="13" hasCustomPrompt="1"/>
          </p:nvPr>
        </p:nvSpPr>
        <p:spPr>
          <a:xfrm>
            <a:off x="3657600" y="9715500"/>
            <a:ext cx="5486400" cy="571500"/>
          </a:xfrm>
        </p:spPr>
        <p:txBody>
          <a:bodyPr>
            <a:normAutofit/>
          </a:bodyPr>
          <a:lstStyle>
            <a:lvl1pPr marL="0" indent="0" algn="r">
              <a:buNone/>
              <a:defRPr sz="3600" b="1">
                <a:solidFill>
                  <a:schemeClr val="bg1"/>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dirty="0" smtClean="0"/>
              <a:t>Joseph Tao-</a:t>
            </a:r>
            <a:r>
              <a:rPr lang="en-US" dirty="0" err="1" smtClean="0"/>
              <a:t>yi</a:t>
            </a:r>
            <a:r>
              <a:rPr lang="en-US" dirty="0" smtClean="0"/>
              <a:t> Wang</a:t>
            </a:r>
            <a:endParaRPr lang="en-US" dirty="0"/>
          </a:p>
        </p:txBody>
      </p:sp>
    </p:spTree>
    <p:extLst>
      <p:ext uri="{BB962C8B-B14F-4D97-AF65-F5344CB8AC3E}">
        <p14:creationId xmlns:p14="http://schemas.microsoft.com/office/powerpoint/2010/main" val="83116890"/>
      </p:ext>
    </p:extLst>
  </p:cSld>
  <p:clrMapOvr>
    <a:masterClrMapping/>
  </p:clrMapOvr>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a:xfrm>
            <a:off x="-5638800" y="7581900"/>
            <a:ext cx="9144000" cy="571500"/>
          </a:xfrm>
          <a:prstGeom prst="rect">
            <a:avLst/>
          </a:prstGeom>
        </p:spPr>
        <p:txBody>
          <a:bodyPr lIns="182880" tIns="91440" rIns="182880" bIns="91440"/>
          <a:lstStyle>
            <a:lvl1pPr>
              <a:defRPr/>
            </a:lvl1pPr>
          </a:lstStyle>
          <a:p>
            <a:pPr>
              <a:defRPr/>
            </a:pPr>
            <a:endParaRPr lang="en-US" altLang="zh-TW"/>
          </a:p>
        </p:txBody>
      </p:sp>
      <p:sp>
        <p:nvSpPr>
          <p:cNvPr id="5" name="Footer Placeholder 4"/>
          <p:cNvSpPr>
            <a:spLocks noGrp="1"/>
          </p:cNvSpPr>
          <p:nvPr>
            <p:ph type="ftr" sz="quarter" idx="11"/>
          </p:nvPr>
        </p:nvSpPr>
        <p:spPr>
          <a:xfrm>
            <a:off x="9144000" y="7124700"/>
            <a:ext cx="9144000" cy="571500"/>
          </a:xfrm>
          <a:prstGeom prst="rect">
            <a:avLst/>
          </a:prstGeom>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a:xfrm>
            <a:off x="-6553200" y="7124700"/>
            <a:ext cx="4267200" cy="406400"/>
          </a:xfrm>
          <a:prstGeom prst="rect">
            <a:avLst/>
          </a:prstGeom>
        </p:spPr>
        <p:txBody>
          <a:bodyPr lIns="182880" tIns="91440" rIns="182880" bIns="91440"/>
          <a:lstStyle>
            <a:lvl1pPr>
              <a:defRPr/>
            </a:lvl1pPr>
          </a:lstStyle>
          <a:p>
            <a:pPr>
              <a:defRPr/>
            </a:pPr>
            <a:fld id="{80E647FF-3601-4656-832E-BF98CB636498}" type="slidenum">
              <a:rPr lang="en-US" altLang="zh-TW" smtClean="0"/>
              <a:pPr>
                <a:defRPr/>
              </a:pPr>
              <a:t>‹#›</a:t>
            </a:fld>
            <a:endParaRPr lang="en-US" altLang="zh-TW"/>
          </a:p>
        </p:txBody>
      </p:sp>
    </p:spTree>
  </p:cSld>
  <p:clrMapOvr>
    <a:masterClrMapping/>
  </p:clrMapOvr>
  <p:transition>
    <p:cu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a:xfrm>
            <a:off x="-5638800" y="7581900"/>
            <a:ext cx="9144000" cy="571500"/>
          </a:xfrm>
          <a:prstGeom prst="rect">
            <a:avLst/>
          </a:prstGeom>
        </p:spPr>
        <p:txBody>
          <a:bodyPr lIns="182880" tIns="91440" rIns="182880" bIns="91440"/>
          <a:lstStyle>
            <a:lvl1pPr>
              <a:defRPr/>
            </a:lvl1pPr>
          </a:lstStyle>
          <a:p>
            <a:pPr>
              <a:defRPr/>
            </a:pPr>
            <a:endParaRPr lang="en-US" altLang="zh-TW"/>
          </a:p>
        </p:txBody>
      </p:sp>
      <p:sp>
        <p:nvSpPr>
          <p:cNvPr id="4" name="Footer Placeholder 3"/>
          <p:cNvSpPr>
            <a:spLocks noGrp="1"/>
          </p:cNvSpPr>
          <p:nvPr>
            <p:ph type="ftr" sz="quarter" idx="11"/>
          </p:nvPr>
        </p:nvSpPr>
        <p:spPr>
          <a:xfrm>
            <a:off x="9144000" y="7124700"/>
            <a:ext cx="9144000" cy="571500"/>
          </a:xfrm>
          <a:prstGeom prst="rect">
            <a:avLst/>
          </a:prstGeom>
        </p:spPr>
        <p:txBody>
          <a:bodyPr/>
          <a:lstStyle>
            <a:lvl1pPr>
              <a:defRPr/>
            </a:lvl1pPr>
          </a:lstStyle>
          <a:p>
            <a:pPr>
              <a:defRPr/>
            </a:pPr>
            <a:endParaRPr lang="en-US" altLang="zh-TW"/>
          </a:p>
        </p:txBody>
      </p:sp>
      <p:sp>
        <p:nvSpPr>
          <p:cNvPr id="5" name="Slide Number Placeholder 4"/>
          <p:cNvSpPr>
            <a:spLocks noGrp="1"/>
          </p:cNvSpPr>
          <p:nvPr>
            <p:ph type="sldNum" sz="quarter" idx="12"/>
          </p:nvPr>
        </p:nvSpPr>
        <p:spPr>
          <a:xfrm>
            <a:off x="-6553200" y="7124700"/>
            <a:ext cx="4267200" cy="406400"/>
          </a:xfrm>
          <a:prstGeom prst="rect">
            <a:avLst/>
          </a:prstGeom>
        </p:spPr>
        <p:txBody>
          <a:bodyPr lIns="182880" tIns="91440" rIns="182880" bIns="91440"/>
          <a:lstStyle>
            <a:lvl1pPr>
              <a:defRPr/>
            </a:lvl1pPr>
          </a:lstStyle>
          <a:p>
            <a:pPr>
              <a:defRPr/>
            </a:pPr>
            <a:fld id="{67317627-2641-4CC5-8977-C5719D17EF03}" type="slidenum">
              <a:rPr lang="en-US" altLang="zh-TW" smtClean="0"/>
              <a:pPr>
                <a:defRPr/>
              </a:pPr>
              <a:t>‹#›</a:t>
            </a:fld>
            <a:endParaRPr lang="en-US" altLang="zh-TW"/>
          </a:p>
        </p:txBody>
      </p:sp>
    </p:spTree>
  </p:cSld>
  <p:clrMapOvr>
    <a:masterClrMapping/>
  </p:clrMapOvr>
  <p:transition>
    <p:cut/>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0" y="0"/>
            <a:ext cx="9144000" cy="1371600"/>
          </a:xfrm>
          <a:solidFill>
            <a:schemeClr val="tx1"/>
          </a:solidFill>
        </p:spPr>
        <p:txBody>
          <a:bodyPr anchor="ctr" anchorCtr="0">
            <a:normAutofit/>
          </a:bodyPr>
          <a:lstStyle>
            <a:lvl1pPr marL="0" indent="0" algn="r">
              <a:buNone/>
              <a:defRPr sz="2200" b="1">
                <a:solidFill>
                  <a:schemeClr val="bg1">
                    <a:lumMod val="65000"/>
                  </a:schemeClr>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0"/>
          <p:cNvSpPr>
            <a:spLocks noGrp="1"/>
          </p:cNvSpPr>
          <p:nvPr>
            <p:ph type="body" sz="quarter" idx="14" hasCustomPrompt="1"/>
          </p:nvPr>
        </p:nvSpPr>
        <p:spPr>
          <a:xfrm>
            <a:off x="2286000" y="9715500"/>
            <a:ext cx="6858000" cy="571500"/>
          </a:xfrm>
        </p:spPr>
        <p:txBody>
          <a:bodyPr>
            <a:noAutofit/>
          </a:bodyPr>
          <a:lstStyle>
            <a:lvl1pPr marL="0" indent="0" algn="r">
              <a:buNone/>
              <a:defRPr sz="36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Presenter</a:t>
            </a:r>
            <a:endParaRPr lang="en-US" dirty="0"/>
          </a:p>
        </p:txBody>
      </p:sp>
    </p:spTree>
    <p:extLst>
      <p:ext uri="{BB962C8B-B14F-4D97-AF65-F5344CB8AC3E}">
        <p14:creationId xmlns:p14="http://schemas.microsoft.com/office/powerpoint/2010/main" val="297590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914400" y="342900"/>
            <a:ext cx="16459200" cy="17145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14400" y="2400301"/>
            <a:ext cx="16459200" cy="32575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914400" y="5886451"/>
            <a:ext cx="16459200" cy="32575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xfrm>
            <a:off x="-5638800" y="7581900"/>
            <a:ext cx="9144000" cy="571500"/>
          </a:xfrm>
          <a:prstGeom prst="rect">
            <a:avLst/>
          </a:prstGeom>
          <a:ln/>
        </p:spPr>
        <p:txBody>
          <a:bodyPr lIns="182880" tIns="91440" rIns="182880" bIns="91440"/>
          <a:lstStyle>
            <a:lvl1pPr>
              <a:defRPr/>
            </a:lvl1pPr>
          </a:lstStyle>
          <a:p>
            <a:pPr>
              <a:defRPr/>
            </a:pPr>
            <a:endParaRPr lang="en-US" altLang="zh-TW"/>
          </a:p>
        </p:txBody>
      </p:sp>
      <p:sp>
        <p:nvSpPr>
          <p:cNvPr id="6" name="Rectangle 25"/>
          <p:cNvSpPr>
            <a:spLocks noGrp="1" noChangeArrowheads="1"/>
          </p:cNvSpPr>
          <p:nvPr>
            <p:ph type="ftr" sz="quarter" idx="11"/>
          </p:nvPr>
        </p:nvSpPr>
        <p:spPr>
          <a:xfrm>
            <a:off x="9144000" y="7124700"/>
            <a:ext cx="9144000" cy="571500"/>
          </a:xfrm>
          <a:prstGeom prst="rect">
            <a:avLst/>
          </a:prstGeom>
          <a:ln/>
        </p:spPr>
        <p:txBody>
          <a:bodyPr/>
          <a:lstStyle>
            <a:lvl1pPr>
              <a:defRPr/>
            </a:lvl1pPr>
          </a:lstStyle>
          <a:p>
            <a:pPr>
              <a:defRPr/>
            </a:pPr>
            <a:endParaRPr lang="en-US" altLang="zh-TW"/>
          </a:p>
        </p:txBody>
      </p:sp>
      <p:sp>
        <p:nvSpPr>
          <p:cNvPr id="7" name="Rectangle 26"/>
          <p:cNvSpPr>
            <a:spLocks noGrp="1" noChangeArrowheads="1"/>
          </p:cNvSpPr>
          <p:nvPr>
            <p:ph type="sldNum" sz="quarter" idx="12"/>
          </p:nvPr>
        </p:nvSpPr>
        <p:spPr>
          <a:xfrm>
            <a:off x="-6553200" y="7124700"/>
            <a:ext cx="4267200" cy="406400"/>
          </a:xfrm>
          <a:prstGeom prst="rect">
            <a:avLst/>
          </a:prstGeom>
          <a:ln/>
        </p:spPr>
        <p:txBody>
          <a:bodyPr lIns="182880" tIns="91440" rIns="182880" bIns="91440"/>
          <a:lstStyle>
            <a:lvl1pPr>
              <a:defRPr/>
            </a:lvl1pPr>
          </a:lstStyle>
          <a:p>
            <a:pPr>
              <a:defRPr/>
            </a:pPr>
            <a:fld id="{EBCCB279-5649-4183-8C2F-1CE1C7100E60}" type="slidenum">
              <a:rPr lang="en-US" altLang="zh-TW"/>
              <a:pPr>
                <a:defRPr/>
              </a:pPr>
              <a:t>‹#›</a:t>
            </a:fld>
            <a:endParaRPr lang="en-US" altLang="zh-TW"/>
          </a:p>
        </p:txBody>
      </p:sp>
    </p:spTree>
  </p:cSld>
  <p:clrMapOvr>
    <a:masterClrMapping/>
  </p:clrMapOvr>
  <p:transition>
    <p:cut/>
  </p:transition>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38800" y="7581900"/>
            <a:ext cx="9144000" cy="571500"/>
          </a:xfrm>
          <a:prstGeom prst="rect">
            <a:avLst/>
          </a:prstGeom>
        </p:spPr>
        <p:txBody>
          <a:bodyPr lIns="182880" tIns="91440" rIns="182880" bIns="91440"/>
          <a:lstStyle>
            <a:lvl1pPr>
              <a:defRPr/>
            </a:lvl1pPr>
          </a:lstStyle>
          <a:p>
            <a:pPr>
              <a:defRPr/>
            </a:pPr>
            <a:endParaRPr lang="en-US" altLang="zh-TW"/>
          </a:p>
        </p:txBody>
      </p:sp>
      <p:sp>
        <p:nvSpPr>
          <p:cNvPr id="3" name="Footer Placeholder 2"/>
          <p:cNvSpPr>
            <a:spLocks noGrp="1"/>
          </p:cNvSpPr>
          <p:nvPr>
            <p:ph type="ftr" sz="quarter" idx="11"/>
          </p:nvPr>
        </p:nvSpPr>
        <p:spPr>
          <a:xfrm>
            <a:off x="9144000" y="7124700"/>
            <a:ext cx="9144000" cy="571500"/>
          </a:xfrm>
          <a:prstGeom prst="rect">
            <a:avLst/>
          </a:prstGeom>
        </p:spPr>
        <p:txBody>
          <a:bodyPr/>
          <a:lstStyle>
            <a:lvl1pPr>
              <a:defRPr/>
            </a:lvl1pPr>
          </a:lstStyle>
          <a:p>
            <a:pPr>
              <a:defRPr/>
            </a:pPr>
            <a:endParaRPr lang="en-US" altLang="zh-TW"/>
          </a:p>
        </p:txBody>
      </p:sp>
      <p:sp>
        <p:nvSpPr>
          <p:cNvPr id="4" name="Slide Number Placeholder 3"/>
          <p:cNvSpPr>
            <a:spLocks noGrp="1"/>
          </p:cNvSpPr>
          <p:nvPr>
            <p:ph type="sldNum" sz="quarter" idx="12"/>
          </p:nvPr>
        </p:nvSpPr>
        <p:spPr>
          <a:xfrm>
            <a:off x="-6553200" y="7124700"/>
            <a:ext cx="4267200" cy="406400"/>
          </a:xfrm>
          <a:prstGeom prst="rect">
            <a:avLst/>
          </a:prstGeom>
        </p:spPr>
        <p:txBody>
          <a:bodyPr lIns="182880" tIns="91440" rIns="182880" bIns="91440"/>
          <a:lstStyle>
            <a:lvl1pPr>
              <a:defRPr/>
            </a:lvl1pPr>
          </a:lstStyle>
          <a:p>
            <a:pPr>
              <a:defRPr/>
            </a:pPr>
            <a:fld id="{5810EA74-3088-4934-804E-8297EE7596BF}" type="slidenum">
              <a:rPr lang="en-US" altLang="zh-TW" smtClean="0"/>
              <a:pPr>
                <a:defRPr/>
              </a:pPr>
              <a:t>‹#›</a:t>
            </a:fld>
            <a:endParaRPr lang="en-US" altLang="zh-TW"/>
          </a:p>
        </p:txBody>
      </p:sp>
    </p:spTree>
  </p:cSld>
  <p:clrMapOvr>
    <a:masterClrMapping/>
  </p:clrMapOvr>
  <p:transition>
    <p:cut/>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頁尾版面配置區 2"/>
          <p:cNvSpPr>
            <a:spLocks noGrp="1"/>
          </p:cNvSpPr>
          <p:nvPr>
            <p:ph type="ftr" sz="quarter" idx="10"/>
          </p:nvPr>
        </p:nvSpPr>
        <p:spPr/>
        <p:txBody>
          <a:bodyPr/>
          <a:lstStyle/>
          <a:p>
            <a:endParaRPr kumimoji="1" lang="zh-TW" altLang="en-US" dirty="0"/>
          </a:p>
        </p:txBody>
      </p:sp>
    </p:spTree>
    <p:extLst>
      <p:ext uri="{BB962C8B-B14F-4D97-AF65-F5344CB8AC3E}">
        <p14:creationId xmlns:p14="http://schemas.microsoft.com/office/powerpoint/2010/main" val="2129992132"/>
      </p:ext>
    </p:extLst>
  </p:cSld>
  <p:clrMapOvr>
    <a:masterClrMapping/>
  </p:clrMapOvr>
  <p:transition>
    <p:cut/>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3197227"/>
            <a:ext cx="15544800" cy="2203450"/>
          </a:xfrm>
        </p:spPr>
        <p:txBody>
          <a:bodyPr/>
          <a:lstStyle/>
          <a:p>
            <a:r>
              <a:rPr kumimoji="1" lang="zh-TW" altLang="en-US" smtClean="0"/>
              <a:t>按一下以編輯母片標題樣式</a:t>
            </a:r>
            <a:endParaRPr kumimoji="1" lang="zh-TW" altLang="en-US"/>
          </a:p>
        </p:txBody>
      </p:sp>
      <p:sp>
        <p:nvSpPr>
          <p:cNvPr id="3" name="子標題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kumimoji="1" lang="en-US" altLang="zh-TW" smtClean="0"/>
              <a:t> </a:t>
            </a:r>
            <a:r>
              <a:rPr kumimoji="1" lang="zh-TW" altLang="en-US" smtClean="0"/>
              <a:t>按一下以編輯母片子標題樣式</a:t>
            </a:r>
            <a:endParaRPr kumimoji="1" lang="zh-TW" altLang="en-US"/>
          </a:p>
        </p:txBody>
      </p:sp>
      <p:sp>
        <p:nvSpPr>
          <p:cNvPr id="4" name="日期版面配置區 3"/>
          <p:cNvSpPr>
            <a:spLocks noGrp="1"/>
          </p:cNvSpPr>
          <p:nvPr>
            <p:ph type="dt" sz="half" idx="10"/>
          </p:nvPr>
        </p:nvSpPr>
        <p:spPr/>
        <p:txBody>
          <a:bodyPr/>
          <a:lstStyle/>
          <a:p>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2926797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145973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1444626" y="6610350"/>
            <a:ext cx="15544800" cy="2044700"/>
          </a:xfrm>
        </p:spPr>
        <p:txBody>
          <a:bodyPr anchor="t"/>
          <a:lstStyle>
            <a:lvl1pPr algn="l">
              <a:defRPr sz="8000" b="1" cap="all"/>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1444626" y="4359277"/>
            <a:ext cx="15544800" cy="22510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3047409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914400" y="2400301"/>
            <a:ext cx="8077200" cy="678815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9296400" y="2400301"/>
            <a:ext cx="8077200" cy="678815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30994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914400" y="2301876"/>
            <a:ext cx="8080376" cy="9620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914400" y="3263901"/>
            <a:ext cx="8080376" cy="592455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9290051" y="2301876"/>
            <a:ext cx="8083550" cy="9620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9290051" y="3263901"/>
            <a:ext cx="8083550" cy="592455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439376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2385366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319945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0" y="9715502"/>
            <a:ext cx="9144000" cy="618892"/>
          </a:xfrm>
          <a:prstGeom prst="rect">
            <a:avLst/>
          </a:prstGeom>
        </p:spPr>
        <p:txBody>
          <a:bodyPr/>
          <a:lstStyle/>
          <a:p>
            <a:endParaRPr lang="en-US"/>
          </a:p>
        </p:txBody>
      </p:sp>
      <p:sp>
        <p:nvSpPr>
          <p:cNvPr id="6" name="Footer Placeholder 5"/>
          <p:cNvSpPr>
            <a:spLocks noGrp="1"/>
          </p:cNvSpPr>
          <p:nvPr>
            <p:ph type="ftr" sz="quarter" idx="11"/>
          </p:nvPr>
        </p:nvSpPr>
        <p:spPr>
          <a:xfrm>
            <a:off x="9144000" y="9715500"/>
            <a:ext cx="9144000" cy="571500"/>
          </a:xfrm>
          <a:prstGeom prst="rect">
            <a:avLst/>
          </a:prstGeom>
        </p:spPr>
        <p:txBody>
          <a:bodyPr/>
          <a:lstStyle/>
          <a:p>
            <a:r>
              <a:rPr lang="en-US" smtClean="0"/>
              <a:t>TEN PRINCIPLES OF ECONOMICS</a:t>
            </a:r>
            <a:endParaRPr lang="en-US"/>
          </a:p>
        </p:txBody>
      </p:sp>
      <p:sp>
        <p:nvSpPr>
          <p:cNvPr id="7" name="Slide Number Placeholder 6"/>
          <p:cNvSpPr>
            <a:spLocks noGrp="1"/>
          </p:cNvSpPr>
          <p:nvPr>
            <p:ph type="sldNum" sz="quarter" idx="12"/>
          </p:nvPr>
        </p:nvSpPr>
        <p:spPr>
          <a:xfrm>
            <a:off x="14859000" y="2476500"/>
            <a:ext cx="4267200" cy="547688"/>
          </a:xfrm>
          <a:prstGeom prst="rect">
            <a:avLst/>
          </a:prstGeom>
        </p:spPr>
        <p:txBody>
          <a:bodyPr/>
          <a:lstStyle/>
          <a:p>
            <a:fld id="{7F947DA4-E6C3-4D67-9906-046F556EE614}" type="slidenum">
              <a:rPr lang="en-US" smtClean="0"/>
              <a:pPr/>
              <a:t>‹#›</a:t>
            </a:fld>
            <a:endParaRPr lang="en-US"/>
          </a:p>
        </p:txBody>
      </p:sp>
      <p:sp>
        <p:nvSpPr>
          <p:cNvPr id="8" name="Text Placeholder 20"/>
          <p:cNvSpPr>
            <a:spLocks noGrp="1"/>
          </p:cNvSpPr>
          <p:nvPr>
            <p:ph type="body" sz="quarter" idx="14" hasCustomPrompt="1"/>
          </p:nvPr>
        </p:nvSpPr>
        <p:spPr>
          <a:xfrm>
            <a:off x="2286000" y="9715500"/>
            <a:ext cx="6858000" cy="571500"/>
          </a:xfrm>
        </p:spPr>
        <p:txBody>
          <a:bodyPr>
            <a:noAutofit/>
          </a:bodyPr>
          <a:lstStyle>
            <a:lvl1pPr marL="0" indent="0" algn="r">
              <a:buNone/>
              <a:defRPr sz="36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Presenter</a:t>
            </a:r>
            <a:endParaRPr lang="en-US" dirty="0"/>
          </a:p>
        </p:txBody>
      </p:sp>
      <p:sp>
        <p:nvSpPr>
          <p:cNvPr id="9" name="Text Placeholder 7"/>
          <p:cNvSpPr>
            <a:spLocks noGrp="1"/>
          </p:cNvSpPr>
          <p:nvPr>
            <p:ph type="body" sz="quarter" idx="15"/>
          </p:nvPr>
        </p:nvSpPr>
        <p:spPr>
          <a:xfrm>
            <a:off x="0" y="0"/>
            <a:ext cx="9144000" cy="1371600"/>
          </a:xfrm>
          <a:solidFill>
            <a:schemeClr val="tx1"/>
          </a:solidFill>
        </p:spPr>
        <p:txBody>
          <a:bodyPr anchor="ctr" anchorCtr="0">
            <a:normAutofit/>
          </a:bodyPr>
          <a:lstStyle>
            <a:lvl1pPr marL="0" indent="0" algn="r">
              <a:spcBef>
                <a:spcPts val="0"/>
              </a:spcBef>
              <a:buNone/>
              <a:defRPr sz="2200" b="1">
                <a:solidFill>
                  <a:schemeClr val="bg1">
                    <a:lumMod val="6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71660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1" y="409577"/>
            <a:ext cx="6016626" cy="1743074"/>
          </a:xfrm>
        </p:spPr>
        <p:txBody>
          <a:bodyPr anchor="b"/>
          <a:lstStyle>
            <a:lvl1pPr algn="l">
              <a:defRPr sz="4000" b="1"/>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7150100" y="409577"/>
            <a:ext cx="10223500" cy="8778874"/>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914401" y="2152650"/>
            <a:ext cx="6016626" cy="7035800"/>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277521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76" y="7200900"/>
            <a:ext cx="10972800" cy="850900"/>
          </a:xfrm>
        </p:spPr>
        <p:txBody>
          <a:bodyPr anchor="b"/>
          <a:lstStyle>
            <a:lvl1pPr algn="l">
              <a:defRPr sz="4000" b="1"/>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3584576" y="920750"/>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kumimoji="1" lang="zh-TW" altLang="en-US" smtClean="0"/>
              <a:t>將圖片拖曳至版面配置區或按一下圖示以新增</a:t>
            </a:r>
            <a:endParaRPr kumimoji="1" lang="zh-TW" altLang="en-US"/>
          </a:p>
        </p:txBody>
      </p:sp>
      <p:sp>
        <p:nvSpPr>
          <p:cNvPr id="4" name="文字版面配置區 3"/>
          <p:cNvSpPr>
            <a:spLocks noGrp="1"/>
          </p:cNvSpPr>
          <p:nvPr>
            <p:ph type="body" sz="half" idx="2"/>
          </p:nvPr>
        </p:nvSpPr>
        <p:spPr>
          <a:xfrm>
            <a:off x="3584576" y="8051800"/>
            <a:ext cx="10972800" cy="1206500"/>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2824635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524779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58800" y="412750"/>
            <a:ext cx="4114800" cy="8775700"/>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914400" y="412750"/>
            <a:ext cx="12039600" cy="8775700"/>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374072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0" y="9715500"/>
            <a:ext cx="9144000" cy="571500"/>
          </a:xfrm>
          <a:prstGeom prst="rect">
            <a:avLst/>
          </a:prstGeom>
        </p:spPr>
        <p:txBody>
          <a:bodyPr/>
          <a:lstStyle/>
          <a:p>
            <a:endParaRPr lang="en-US"/>
          </a:p>
        </p:txBody>
      </p:sp>
      <p:sp>
        <p:nvSpPr>
          <p:cNvPr id="8" name="Footer Placeholder 7"/>
          <p:cNvSpPr>
            <a:spLocks noGrp="1"/>
          </p:cNvSpPr>
          <p:nvPr>
            <p:ph type="ftr" sz="quarter" idx="11"/>
          </p:nvPr>
        </p:nvSpPr>
        <p:spPr>
          <a:xfrm>
            <a:off x="9144000" y="9715500"/>
            <a:ext cx="9144000" cy="571500"/>
          </a:xfrm>
          <a:prstGeom prst="rect">
            <a:avLst/>
          </a:prstGeom>
        </p:spPr>
        <p:txBody>
          <a:bodyPr/>
          <a:lstStyle/>
          <a:p>
            <a:r>
              <a:rPr lang="en-US" smtClean="0"/>
              <a:t>TEN PRINCIPLES OF ECONOMICS</a:t>
            </a:r>
            <a:endParaRPr lang="en-US"/>
          </a:p>
        </p:txBody>
      </p:sp>
      <p:sp>
        <p:nvSpPr>
          <p:cNvPr id="9" name="Slide Number Placeholder 8"/>
          <p:cNvSpPr>
            <a:spLocks noGrp="1"/>
          </p:cNvSpPr>
          <p:nvPr>
            <p:ph type="sldNum" sz="quarter" idx="12"/>
          </p:nvPr>
        </p:nvSpPr>
        <p:spPr>
          <a:xfrm>
            <a:off x="14859000" y="2476500"/>
            <a:ext cx="4267200" cy="547688"/>
          </a:xfrm>
          <a:prstGeom prst="rect">
            <a:avLst/>
          </a:prstGeom>
        </p:spPr>
        <p:txBody>
          <a:bodyPr/>
          <a:lstStyle/>
          <a:p>
            <a:fld id="{7F947DA4-E6C3-4D67-9906-046F556EE614}" type="slidenum">
              <a:rPr lang="en-US" smtClean="0"/>
              <a:pPr/>
              <a:t>‹#›</a:t>
            </a:fld>
            <a:endParaRPr lang="en-US"/>
          </a:p>
        </p:txBody>
      </p:sp>
      <p:sp>
        <p:nvSpPr>
          <p:cNvPr id="11" name="Text Placeholder 10"/>
          <p:cNvSpPr>
            <a:spLocks noGrp="1"/>
          </p:cNvSpPr>
          <p:nvPr>
            <p:ph type="body" sz="quarter" idx="13" hasCustomPrompt="1"/>
          </p:nvPr>
        </p:nvSpPr>
        <p:spPr>
          <a:xfrm>
            <a:off x="3657600" y="9715500"/>
            <a:ext cx="5486400" cy="571500"/>
          </a:xfrm>
        </p:spPr>
        <p:txBody>
          <a:bodyPr>
            <a:normAutofit/>
          </a:bodyPr>
          <a:lstStyle>
            <a:lvl1pPr marL="0" indent="0" algn="r">
              <a:buNone/>
              <a:defRPr sz="3600" b="1" baseline="0">
                <a:solidFill>
                  <a:schemeClr val="bg1"/>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dirty="0" smtClean="0"/>
              <a:t>Presenter</a:t>
            </a:r>
            <a:endParaRPr lang="en-US" dirty="0"/>
          </a:p>
        </p:txBody>
      </p:sp>
      <p:sp>
        <p:nvSpPr>
          <p:cNvPr id="12" name="Text Placeholder 7"/>
          <p:cNvSpPr>
            <a:spLocks noGrp="1"/>
          </p:cNvSpPr>
          <p:nvPr>
            <p:ph type="body" sz="quarter" idx="15"/>
          </p:nvPr>
        </p:nvSpPr>
        <p:spPr>
          <a:xfrm>
            <a:off x="0" y="0"/>
            <a:ext cx="9144000" cy="1371600"/>
          </a:xfrm>
          <a:solidFill>
            <a:schemeClr val="tx1"/>
          </a:solidFill>
        </p:spPr>
        <p:txBody>
          <a:bodyPr anchor="ctr" anchorCtr="0">
            <a:normAutofit/>
          </a:bodyPr>
          <a:lstStyle>
            <a:lvl1pPr marL="0" indent="0" algn="r">
              <a:spcBef>
                <a:spcPts val="0"/>
              </a:spcBef>
              <a:buNone/>
              <a:defRPr sz="2200" b="1">
                <a:solidFill>
                  <a:schemeClr val="bg1">
                    <a:lumMod val="6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4620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9715500"/>
            <a:ext cx="9144000" cy="571500"/>
          </a:xfrm>
          <a:prstGeom prst="rect">
            <a:avLst/>
          </a:prstGeom>
        </p:spPr>
        <p:txBody>
          <a:bodyPr/>
          <a:lstStyle/>
          <a:p>
            <a:endParaRPr lang="en-US"/>
          </a:p>
        </p:txBody>
      </p:sp>
      <p:sp>
        <p:nvSpPr>
          <p:cNvPr id="3" name="Footer Placeholder 2"/>
          <p:cNvSpPr>
            <a:spLocks noGrp="1"/>
          </p:cNvSpPr>
          <p:nvPr>
            <p:ph type="ftr" sz="quarter" idx="11"/>
          </p:nvPr>
        </p:nvSpPr>
        <p:spPr>
          <a:xfrm>
            <a:off x="9144000" y="9715500"/>
            <a:ext cx="9144000" cy="571500"/>
          </a:xfrm>
          <a:prstGeom prst="rect">
            <a:avLst/>
          </a:prstGeom>
        </p:spPr>
        <p:txBody>
          <a:bodyPr/>
          <a:lstStyle/>
          <a:p>
            <a:r>
              <a:rPr lang="en-US" smtClean="0"/>
              <a:t>TEN PRINCIPLES OF ECONOMICS</a:t>
            </a:r>
            <a:endParaRPr lang="en-US"/>
          </a:p>
        </p:txBody>
      </p:sp>
      <p:sp>
        <p:nvSpPr>
          <p:cNvPr id="4" name="Slide Number Placeholder 3"/>
          <p:cNvSpPr>
            <a:spLocks noGrp="1"/>
          </p:cNvSpPr>
          <p:nvPr>
            <p:ph type="sldNum" sz="quarter" idx="12"/>
          </p:nvPr>
        </p:nvSpPr>
        <p:spPr>
          <a:xfrm>
            <a:off x="14859000" y="2476500"/>
            <a:ext cx="4267200" cy="547688"/>
          </a:xfrm>
          <a:prstGeom prst="rect">
            <a:avLst/>
          </a:prstGeom>
        </p:spPr>
        <p:txBody>
          <a:bodyPr/>
          <a:lstStyle/>
          <a:p>
            <a:fld id="{7F947DA4-E6C3-4D67-9906-046F556EE614}" type="slidenum">
              <a:rPr lang="en-US" smtClean="0"/>
              <a:pPr/>
              <a:t>‹#›</a:t>
            </a:fld>
            <a:endParaRPr lang="en-US"/>
          </a:p>
        </p:txBody>
      </p:sp>
      <p:sp>
        <p:nvSpPr>
          <p:cNvPr id="6" name="Text Placeholder 10"/>
          <p:cNvSpPr>
            <a:spLocks noGrp="1"/>
          </p:cNvSpPr>
          <p:nvPr>
            <p:ph type="body" sz="quarter" idx="13" hasCustomPrompt="1"/>
          </p:nvPr>
        </p:nvSpPr>
        <p:spPr>
          <a:xfrm>
            <a:off x="3657600" y="9715500"/>
            <a:ext cx="5486400" cy="571500"/>
          </a:xfrm>
        </p:spPr>
        <p:txBody>
          <a:bodyPr>
            <a:normAutofit/>
          </a:bodyPr>
          <a:lstStyle>
            <a:lvl1pPr marL="0" indent="0" algn="r">
              <a:buNone/>
              <a:defRPr sz="3600" b="1">
                <a:solidFill>
                  <a:schemeClr val="bg1"/>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dirty="0" smtClean="0"/>
              <a:t>Presenter</a:t>
            </a:r>
          </a:p>
        </p:txBody>
      </p:sp>
      <p:sp>
        <p:nvSpPr>
          <p:cNvPr id="7" name="Text Placeholder 7"/>
          <p:cNvSpPr>
            <a:spLocks noGrp="1"/>
          </p:cNvSpPr>
          <p:nvPr>
            <p:ph type="body" sz="quarter" idx="15"/>
          </p:nvPr>
        </p:nvSpPr>
        <p:spPr>
          <a:xfrm>
            <a:off x="0" y="0"/>
            <a:ext cx="9144000" cy="1371600"/>
          </a:xfrm>
          <a:solidFill>
            <a:schemeClr val="tx1"/>
          </a:solidFill>
        </p:spPr>
        <p:txBody>
          <a:bodyPr anchor="ctr" anchorCtr="0">
            <a:normAutofit/>
          </a:bodyPr>
          <a:lstStyle>
            <a:lvl1pPr marL="0" indent="0" algn="r">
              <a:spcBef>
                <a:spcPts val="0"/>
              </a:spcBef>
              <a:buNone/>
              <a:defRPr sz="2200" b="1">
                <a:solidFill>
                  <a:schemeClr val="bg1">
                    <a:lumMod val="65000"/>
                  </a:schemeClr>
                </a:solidFill>
              </a:defRPr>
            </a:lvl1pPr>
          </a:lstStyle>
          <a:p>
            <a:pPr lvl="0"/>
            <a:r>
              <a:rPr lang="en-US" smtClean="0"/>
              <a:t>Click to edit Master text styles</a:t>
            </a:r>
          </a:p>
        </p:txBody>
      </p:sp>
    </p:spTree>
    <p:extLst>
      <p:ext uri="{BB962C8B-B14F-4D97-AF65-F5344CB8AC3E}">
        <p14:creationId xmlns:p14="http://schemas.microsoft.com/office/powerpoint/2010/main" val="83116890"/>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0" y="9715500"/>
            <a:ext cx="9144000" cy="5715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9144000" y="9715500"/>
            <a:ext cx="9144000" cy="571500"/>
          </a:xfrm>
          <a:prstGeom prst="rect">
            <a:avLst/>
          </a:prstGeom>
        </p:spPr>
        <p:txBody>
          <a:bodyPr/>
          <a:lstStyle>
            <a:lvl1pPr>
              <a:defRPr/>
            </a:lvl1pPr>
          </a:lstStyle>
          <a:p>
            <a:r>
              <a:rPr lang="en-US" smtClean="0"/>
              <a:t>TEN PRINCIPLES OF ECONOMICS</a:t>
            </a:r>
            <a:endParaRPr lang="en-US"/>
          </a:p>
        </p:txBody>
      </p:sp>
      <p:sp>
        <p:nvSpPr>
          <p:cNvPr id="6" name="Slide Number Placeholder 5"/>
          <p:cNvSpPr>
            <a:spLocks noGrp="1"/>
          </p:cNvSpPr>
          <p:nvPr>
            <p:ph type="sldNum" sz="quarter" idx="12"/>
          </p:nvPr>
        </p:nvSpPr>
        <p:spPr>
          <a:xfrm>
            <a:off x="14859000" y="2476500"/>
            <a:ext cx="4267200" cy="547688"/>
          </a:xfrm>
          <a:prstGeom prst="rect">
            <a:avLst/>
          </a:prstGeom>
        </p:spPr>
        <p:txBody>
          <a:bodyPr/>
          <a:lstStyle>
            <a:lvl1pPr>
              <a:defRPr/>
            </a:lvl1pPr>
          </a:lstStyle>
          <a:p>
            <a:fld id="{7F947DA4-E6C3-4D67-9906-046F556EE614}" type="slidenum">
              <a:rPr lang="en-US" smtClean="0"/>
              <a:pPr/>
              <a:t>‹#›</a:t>
            </a:fld>
            <a:endParaRPr lang="en-US"/>
          </a:p>
        </p:txBody>
      </p:sp>
      <p:sp>
        <p:nvSpPr>
          <p:cNvPr id="7" name="Text Placeholder 10"/>
          <p:cNvSpPr>
            <a:spLocks noGrp="1"/>
          </p:cNvSpPr>
          <p:nvPr>
            <p:ph type="body" sz="quarter" idx="13" hasCustomPrompt="1"/>
          </p:nvPr>
        </p:nvSpPr>
        <p:spPr>
          <a:xfrm>
            <a:off x="3657600" y="9715500"/>
            <a:ext cx="5486400" cy="571500"/>
          </a:xfrm>
        </p:spPr>
        <p:txBody>
          <a:bodyPr>
            <a:normAutofit/>
          </a:bodyPr>
          <a:lstStyle>
            <a:lvl1pPr marL="0" indent="0" algn="r">
              <a:buNone/>
              <a:defRPr sz="3600" b="1">
                <a:solidFill>
                  <a:schemeClr val="bg1"/>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dirty="0" smtClean="0"/>
              <a:t>Presenter</a:t>
            </a:r>
          </a:p>
        </p:txBody>
      </p:sp>
    </p:spTree>
  </p:cSld>
  <p:clrMapOvr>
    <a:masterClrMapping/>
  </p:clrMapOvr>
  <p:transition>
    <p:cut/>
  </p:transition>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a:xfrm>
            <a:off x="0" y="9715500"/>
            <a:ext cx="9144000" cy="5715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9144000" y="9715500"/>
            <a:ext cx="9144000" cy="571500"/>
          </a:xfrm>
          <a:prstGeom prst="rect">
            <a:avLst/>
          </a:prstGeom>
        </p:spPr>
        <p:txBody>
          <a:bodyPr/>
          <a:lstStyle>
            <a:lvl1pPr>
              <a:defRPr/>
            </a:lvl1pPr>
          </a:lstStyle>
          <a:p>
            <a:r>
              <a:rPr lang="en-US" smtClean="0"/>
              <a:t>TEN PRINCIPLES OF ECONOMICS</a:t>
            </a:r>
            <a:endParaRPr lang="en-US"/>
          </a:p>
        </p:txBody>
      </p:sp>
      <p:sp>
        <p:nvSpPr>
          <p:cNvPr id="5" name="Slide Number Placeholder 4"/>
          <p:cNvSpPr>
            <a:spLocks noGrp="1"/>
          </p:cNvSpPr>
          <p:nvPr>
            <p:ph type="sldNum" sz="quarter" idx="12"/>
          </p:nvPr>
        </p:nvSpPr>
        <p:spPr>
          <a:xfrm>
            <a:off x="14859000" y="2476500"/>
            <a:ext cx="4267200" cy="547688"/>
          </a:xfrm>
          <a:prstGeom prst="rect">
            <a:avLst/>
          </a:prstGeom>
        </p:spPr>
        <p:txBody>
          <a:bodyPr/>
          <a:lstStyle>
            <a:lvl1pPr>
              <a:defRPr/>
            </a:lvl1pPr>
          </a:lstStyle>
          <a:p>
            <a:fld id="{7F947DA4-E6C3-4D67-9906-046F556EE614}" type="slidenum">
              <a:rPr lang="en-US" smtClean="0"/>
              <a:pPr/>
              <a:t>‹#›</a:t>
            </a:fld>
            <a:endParaRPr lang="en-US"/>
          </a:p>
        </p:txBody>
      </p:sp>
      <p:sp>
        <p:nvSpPr>
          <p:cNvPr id="6" name="Text Placeholder 10"/>
          <p:cNvSpPr>
            <a:spLocks noGrp="1"/>
          </p:cNvSpPr>
          <p:nvPr>
            <p:ph type="body" sz="quarter" idx="13" hasCustomPrompt="1"/>
          </p:nvPr>
        </p:nvSpPr>
        <p:spPr>
          <a:xfrm>
            <a:off x="3657600" y="9715500"/>
            <a:ext cx="5486400" cy="571500"/>
          </a:xfrm>
        </p:spPr>
        <p:txBody>
          <a:bodyPr>
            <a:normAutofit/>
          </a:bodyPr>
          <a:lstStyle>
            <a:lvl1pPr marL="0" indent="0" algn="r">
              <a:buNone/>
              <a:defRPr sz="3600" b="1">
                <a:solidFill>
                  <a:schemeClr val="bg1"/>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dirty="0" smtClean="0"/>
              <a:t>Presenter</a:t>
            </a:r>
          </a:p>
        </p:txBody>
      </p:sp>
    </p:spTree>
  </p:cSld>
  <p:clrMapOvr>
    <a:masterClrMapping/>
  </p:clrMapOvr>
  <p:transition>
    <p:cut/>
  </p:transition>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FFF2CD"/>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9525" y="4572000"/>
            <a:ext cx="3390902" cy="1371600"/>
            <a:chOff x="-1" y="4495800"/>
            <a:chExt cx="1695451" cy="914400"/>
          </a:xfrm>
        </p:grpSpPr>
        <p:sp>
          <p:nvSpPr>
            <p:cNvPr id="3" name="TextBox 2"/>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112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a:t>
              </a:r>
              <a:endParaRPr lang="en-US" sz="11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
        <p:nvSpPr>
          <p:cNvPr id="6" name="TextBox 5"/>
          <p:cNvSpPr txBox="1"/>
          <p:nvPr userDrawn="1"/>
        </p:nvSpPr>
        <p:spPr>
          <a:xfrm>
            <a:off x="304800" y="6318401"/>
            <a:ext cx="13716000" cy="3017066"/>
          </a:xfrm>
          <a:prstGeom prst="rect">
            <a:avLst/>
          </a:prstGeom>
          <a:noFill/>
        </p:spPr>
        <p:txBody>
          <a:bodyPr wrap="square" lIns="182880" tIns="91440" rIns="182880" bIns="91440" rtlCol="0">
            <a:spAutoFit/>
          </a:bodyPr>
          <a:lstStyle/>
          <a:p>
            <a:pPr>
              <a:lnSpc>
                <a:spcPts val="11000"/>
              </a:lnSpc>
            </a:pPr>
            <a:r>
              <a:rPr lang="en-US" sz="9600" dirty="0" smtClean="0">
                <a:solidFill>
                  <a:prstClr val="black"/>
                </a:solidFill>
                <a:latin typeface="Times New Roman" pitchFamily="18" charset="0"/>
                <a:cs typeface="Times New Roman" pitchFamily="18" charset="0"/>
              </a:rPr>
              <a:t>Ten Principles of Economics</a:t>
            </a:r>
            <a:endParaRPr lang="en-US" sz="96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13258800" y="7796244"/>
            <a:ext cx="4572000" cy="2308324"/>
          </a:xfrm>
          <a:prstGeom prst="rect">
            <a:avLst/>
          </a:prstGeom>
          <a:noFill/>
          <a:ln w="9525">
            <a:noFill/>
            <a:miter lim="800000"/>
            <a:headEnd/>
            <a:tailEnd/>
          </a:ln>
        </p:spPr>
        <p:txBody>
          <a:bodyPr wrap="square" lIns="182880" tIns="91440" rIns="182880" bIns="91440">
            <a:spAutoFit/>
          </a:bodyPr>
          <a:lstStyle/>
          <a:p>
            <a:pPr algn="r"/>
            <a:r>
              <a:rPr lang="en-US" sz="4600" b="1" i="1" dirty="0">
                <a:solidFill>
                  <a:srgbClr val="996633"/>
                </a:solidFill>
                <a:latin typeface="Garamond" pitchFamily="18" charset="0"/>
                <a:ea typeface="Arial Unicode MS" pitchFamily="34" charset="-128"/>
                <a:cs typeface="Times New Roman" pitchFamily="18" charset="0"/>
              </a:rPr>
              <a:t>Premium PowerPoint </a:t>
            </a:r>
            <a:r>
              <a:rPr lang="en-US" sz="4600" b="1" i="1" dirty="0" smtClean="0">
                <a:solidFill>
                  <a:srgbClr val="996633"/>
                </a:solidFill>
                <a:latin typeface="Garamond" pitchFamily="18" charset="0"/>
                <a:ea typeface="Arial Unicode MS" pitchFamily="34" charset="-128"/>
                <a:cs typeface="Times New Roman" pitchFamily="18" charset="0"/>
              </a:rPr>
              <a:t/>
            </a:r>
            <a:br>
              <a:rPr lang="en-US" sz="4600" b="1" i="1" dirty="0" smtClean="0">
                <a:solidFill>
                  <a:srgbClr val="996633"/>
                </a:solidFill>
                <a:latin typeface="Garamond" pitchFamily="18" charset="0"/>
                <a:ea typeface="Arial Unicode MS" pitchFamily="34" charset="-128"/>
                <a:cs typeface="Times New Roman" pitchFamily="18" charset="0"/>
              </a:rPr>
            </a:br>
            <a:r>
              <a:rPr lang="en-US" sz="4600" b="1" i="1" dirty="0" smtClean="0">
                <a:solidFill>
                  <a:srgbClr val="996633"/>
                </a:solidFill>
                <a:latin typeface="Garamond" pitchFamily="18" charset="0"/>
                <a:ea typeface="Arial Unicode MS" pitchFamily="34" charset="-128"/>
                <a:cs typeface="Times New Roman" pitchFamily="18" charset="0"/>
              </a:rPr>
              <a:t>Slides by </a:t>
            </a:r>
            <a:br>
              <a:rPr lang="en-US" sz="4600" b="1" i="1" dirty="0" smtClean="0">
                <a:solidFill>
                  <a:srgbClr val="996633"/>
                </a:solidFill>
                <a:latin typeface="Garamond" pitchFamily="18" charset="0"/>
                <a:ea typeface="Arial Unicode MS" pitchFamily="34" charset="-128"/>
                <a:cs typeface="Times New Roman" pitchFamily="18" charset="0"/>
              </a:rPr>
            </a:br>
            <a:r>
              <a:rPr lang="en-US" sz="4600" b="1" i="1" dirty="0" smtClean="0">
                <a:solidFill>
                  <a:srgbClr val="996633"/>
                </a:solidFill>
                <a:latin typeface="Garamond" pitchFamily="18" charset="0"/>
                <a:ea typeface="Arial Unicode MS" pitchFamily="34" charset="-128"/>
                <a:cs typeface="Times New Roman" pitchFamily="18" charset="0"/>
              </a:rPr>
              <a:t>Ron </a:t>
            </a:r>
            <a:r>
              <a:rPr lang="en-US" sz="4600" b="1" i="1" dirty="0" err="1">
                <a:solidFill>
                  <a:srgbClr val="996633"/>
                </a:solidFill>
                <a:latin typeface="Garamond" pitchFamily="18" charset="0"/>
                <a:ea typeface="Arial Unicode MS" pitchFamily="34" charset="-128"/>
                <a:cs typeface="Times New Roman" pitchFamily="18" charset="0"/>
              </a:rPr>
              <a:t>Cronovich</a:t>
            </a:r>
            <a:endParaRPr lang="en-US" sz="4600" b="1" i="1" dirty="0">
              <a:solidFill>
                <a:srgbClr val="996633"/>
              </a:solidFill>
              <a:latin typeface="Garamond" pitchFamily="18" charset="0"/>
              <a:ea typeface="Arial Unicode MS" pitchFamily="34" charset="-128"/>
              <a:cs typeface="Times New Roman" pitchFamily="18" charset="0"/>
            </a:endParaRPr>
          </a:p>
        </p:txBody>
      </p:sp>
      <p:sp>
        <p:nvSpPr>
          <p:cNvPr id="8" name="TextBox 7"/>
          <p:cNvSpPr txBox="1"/>
          <p:nvPr userDrawn="1"/>
        </p:nvSpPr>
        <p:spPr>
          <a:xfrm>
            <a:off x="-21265" y="9750632"/>
            <a:ext cx="11298866" cy="677108"/>
          </a:xfrm>
          <a:prstGeom prst="rect">
            <a:avLst/>
          </a:prstGeom>
          <a:noFill/>
        </p:spPr>
        <p:txBody>
          <a:bodyPr wrap="square" lIns="182880" tIns="91440" rIns="182880" bIns="91440" rtlCol="0">
            <a:spAutoFit/>
          </a:bodyPr>
          <a:lstStyle/>
          <a:p>
            <a:r>
              <a:rPr lang="en-US" sz="1600" b="0" i="1" dirty="0" smtClean="0">
                <a:solidFill>
                  <a:srgbClr val="777777"/>
                </a:solidFill>
                <a:latin typeface="Times New Roman" pitchFamily="18" charset="0"/>
                <a:cs typeface="Times New Roman" pitchFamily="18" charset="0"/>
              </a:rPr>
              <a:t>© 2012 </a:t>
            </a:r>
            <a:r>
              <a:rPr lang="en-US" sz="1600" b="0" i="1" dirty="0" err="1" smtClean="0">
                <a:solidFill>
                  <a:srgbClr val="777777"/>
                </a:solidFill>
                <a:latin typeface="Times New Roman" pitchFamily="18" charset="0"/>
                <a:cs typeface="Times New Roman" pitchFamily="18" charset="0"/>
              </a:rPr>
              <a:t>Cengage</a:t>
            </a:r>
            <a:r>
              <a:rPr lang="en-US" sz="16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6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a:xfrm>
            <a:off x="0" y="9715500"/>
            <a:ext cx="9144000" cy="571500"/>
          </a:xfrm>
          <a:prstGeom prst="rect">
            <a:avLst/>
          </a:prstGeom>
        </p:spPr>
        <p:txBody>
          <a:bodyPr/>
          <a:lstStyle>
            <a:lvl1pPr>
              <a:defRPr/>
            </a:lvl1pPr>
          </a:lstStyle>
          <a:p>
            <a:pPr>
              <a:defRPr/>
            </a:pPr>
            <a:endParaRPr lang="en-US" altLang="zh-TW"/>
          </a:p>
        </p:txBody>
      </p:sp>
      <p:sp>
        <p:nvSpPr>
          <p:cNvPr id="5" name="Footer Placeholder 4"/>
          <p:cNvSpPr>
            <a:spLocks noGrp="1"/>
          </p:cNvSpPr>
          <p:nvPr>
            <p:ph type="ftr" sz="quarter" idx="11"/>
          </p:nvPr>
        </p:nvSpPr>
        <p:spPr>
          <a:xfrm>
            <a:off x="9144000" y="9715500"/>
            <a:ext cx="9144000" cy="571500"/>
          </a:xfrm>
          <a:prstGeom prst="rect">
            <a:avLst/>
          </a:prstGeom>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a:xfrm>
            <a:off x="14859000" y="2476500"/>
            <a:ext cx="4267200" cy="547688"/>
          </a:xfrm>
          <a:prstGeom prst="rect">
            <a:avLst/>
          </a:prstGeom>
        </p:spPr>
        <p:txBody>
          <a:bodyPr/>
          <a:lstStyle>
            <a:lvl1pPr>
              <a:defRPr/>
            </a:lvl1pPr>
          </a:lstStyle>
          <a:p>
            <a:pPr>
              <a:defRPr/>
            </a:pPr>
            <a:fld id="{80E647FF-3601-4656-832E-BF98CB636498}" type="slidenum">
              <a:rPr lang="en-US" altLang="zh-TW" smtClean="0"/>
              <a:pPr>
                <a:defRPr/>
              </a:pPr>
              <a:t>‹#›</a:t>
            </a:fld>
            <a:endParaRPr lang="en-US" altLang="zh-TW"/>
          </a:p>
        </p:txBody>
      </p:sp>
    </p:spTree>
    <p:extLst>
      <p:ext uri="{BB962C8B-B14F-4D97-AF65-F5344CB8AC3E}">
        <p14:creationId xmlns:p14="http://schemas.microsoft.com/office/powerpoint/2010/main" val="1197279354"/>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00302"/>
            <a:ext cx="16459200" cy="6788944"/>
          </a:xfrm>
          <a:prstGeom prst="rect">
            <a:avLst/>
          </a:prstGeom>
        </p:spPr>
        <p:txBody>
          <a:bodyPr vert="horz" lIns="182880" tIns="91440" rIns="182880" bIns="914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txBox="1">
            <a:spLocks/>
          </p:cNvSpPr>
          <p:nvPr/>
        </p:nvSpPr>
        <p:spPr>
          <a:xfrm>
            <a:off x="0" y="0"/>
            <a:ext cx="9144000" cy="1371600"/>
          </a:xfrm>
          <a:prstGeom prst="rect">
            <a:avLst/>
          </a:prstGeom>
          <a:solidFill>
            <a:schemeClr val="tx1"/>
          </a:solidFill>
        </p:spPr>
        <p:txBody>
          <a:bodyPr lIns="182880" tIns="91440" rIns="182880" bIns="91440" anchor="ctr" anchorCtr="0">
            <a:normAutofit/>
          </a:bodyPr>
          <a:lstStyle>
            <a:lvl1pPr marL="0" indent="0" algn="r" defTabSz="914400" rtl="0" eaLnBrk="1" latinLnBrk="0" hangingPunct="1">
              <a:spcBef>
                <a:spcPct val="20000"/>
              </a:spcBef>
              <a:buFont typeface="Arial" pitchFamily="34" charset="0"/>
              <a:buNone/>
              <a:defRPr sz="1800" b="1" kern="1200">
                <a:solidFill>
                  <a:schemeClr val="bg1">
                    <a:lumMod val="65000"/>
                  </a:schemeClr>
                </a:solidFill>
                <a:latin typeface="CMU Sans Serif" pitchFamily="50" charset="0"/>
                <a:ea typeface="CMU Sans Serif" pitchFamily="50" charset="0"/>
                <a:cs typeface="CMU Sans Serif" pitchFamily="50"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MU Sans Serif" pitchFamily="50" charset="0"/>
                <a:ea typeface="CMU Sans Serif" pitchFamily="50" charset="0"/>
                <a:cs typeface="CMU Sans Serif" pitchFamily="50"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MU Sans Serif" pitchFamily="50" charset="0"/>
                <a:ea typeface="CMU Sans Serif" pitchFamily="50" charset="0"/>
                <a:cs typeface="CMU Sans Serif" pitchFamily="50"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MU Sans Serif" pitchFamily="50" charset="0"/>
                <a:ea typeface="CMU Sans Serif" pitchFamily="50" charset="0"/>
                <a:cs typeface="CMU Sans Serif" pitchFamily="50"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MU Sans Serif" pitchFamily="50" charset="0"/>
                <a:ea typeface="CMU Sans Serif" pitchFamily="50" charset="0"/>
                <a:cs typeface="CMU Sans Serif"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dirty="0"/>
          </a:p>
        </p:txBody>
      </p:sp>
      <p:sp>
        <p:nvSpPr>
          <p:cNvPr id="9" name="Text Placeholder 7"/>
          <p:cNvSpPr txBox="1">
            <a:spLocks/>
          </p:cNvSpPr>
          <p:nvPr/>
        </p:nvSpPr>
        <p:spPr>
          <a:xfrm>
            <a:off x="9144003" y="0"/>
            <a:ext cx="9151434" cy="1371600"/>
          </a:xfrm>
          <a:prstGeom prst="rect">
            <a:avLst/>
          </a:prstGeom>
          <a:solidFill>
            <a:srgbClr val="0000CC"/>
          </a:solidFill>
        </p:spPr>
        <p:txBody>
          <a:bodyPr lIns="182880" tIns="91440" rIns="182880" bIns="91440" anchor="ctr" anchorCtr="0">
            <a:normAutofit/>
          </a:bodyPr>
          <a:lstStyle>
            <a:lvl1pPr marL="0" indent="0" algn="l" defTabSz="914400" rtl="0" eaLnBrk="1" latinLnBrk="0" hangingPunct="1">
              <a:spcBef>
                <a:spcPct val="20000"/>
              </a:spcBef>
              <a:buFont typeface="Arial" pitchFamily="34" charset="0"/>
              <a:buNone/>
              <a:defRPr sz="1800" b="1" kern="1200">
                <a:solidFill>
                  <a:schemeClr val="bg1">
                    <a:lumMod val="65000"/>
                  </a:schemeClr>
                </a:solidFill>
                <a:latin typeface="CMU Sans Serif" pitchFamily="50" charset="0"/>
                <a:ea typeface="CMU Sans Serif" pitchFamily="50" charset="0"/>
                <a:cs typeface="CMU Sans Serif" pitchFamily="50"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MU Sans Serif" pitchFamily="50" charset="0"/>
                <a:ea typeface="CMU Sans Serif" pitchFamily="50" charset="0"/>
                <a:cs typeface="CMU Sans Serif" pitchFamily="50"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MU Sans Serif" pitchFamily="50" charset="0"/>
                <a:ea typeface="CMU Sans Serif" pitchFamily="50" charset="0"/>
                <a:cs typeface="CMU Sans Serif" pitchFamily="50"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MU Sans Serif" pitchFamily="50" charset="0"/>
                <a:ea typeface="CMU Sans Serif" pitchFamily="50" charset="0"/>
                <a:cs typeface="CMU Sans Serif" pitchFamily="50"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MU Sans Serif" pitchFamily="50" charset="0"/>
                <a:ea typeface="CMU Sans Serif" pitchFamily="50" charset="0"/>
                <a:cs typeface="CMU Sans Serif"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dirty="0"/>
          </a:p>
        </p:txBody>
      </p:sp>
      <p:sp>
        <p:nvSpPr>
          <p:cNvPr id="2" name="Title Placeholder 1"/>
          <p:cNvSpPr>
            <a:spLocks noGrp="1"/>
          </p:cNvSpPr>
          <p:nvPr>
            <p:ph type="title"/>
          </p:nvPr>
        </p:nvSpPr>
        <p:spPr>
          <a:xfrm>
            <a:off x="0" y="1371601"/>
            <a:ext cx="18288000" cy="754858"/>
          </a:xfrm>
          <a:prstGeom prst="rect">
            <a:avLst/>
          </a:prstGeom>
          <a:gradFill flip="none" rotWithShape="1">
            <a:gsLst>
              <a:gs pos="20000">
                <a:srgbClr val="000000"/>
              </a:gs>
              <a:gs pos="45000">
                <a:srgbClr val="0A128C"/>
              </a:gs>
              <a:gs pos="100000">
                <a:srgbClr val="181CC7"/>
              </a:gs>
            </a:gsLst>
            <a:lin ang="10800000" scaled="1"/>
            <a:tileRect/>
          </a:gradFill>
        </p:spPr>
        <p:txBody>
          <a:bodyPr vert="horz" lIns="182880" tIns="91440" rIns="182880" bIns="91440" rtlCol="0" anchor="ctr">
            <a:noAutofit/>
          </a:bodyPr>
          <a:lstStyle/>
          <a:p>
            <a:r>
              <a:rPr lang="en-US" dirty="0" smtClean="0"/>
              <a:t>Click to edit Master title style</a:t>
            </a:r>
            <a:endParaRPr lang="en-US" dirty="0"/>
          </a:p>
        </p:txBody>
      </p:sp>
      <p:sp>
        <p:nvSpPr>
          <p:cNvPr id="11" name="TextBox 10"/>
          <p:cNvSpPr txBox="1"/>
          <p:nvPr/>
        </p:nvSpPr>
        <p:spPr>
          <a:xfrm>
            <a:off x="3352800" y="9715500"/>
            <a:ext cx="5791200" cy="738664"/>
          </a:xfrm>
          <a:prstGeom prst="rect">
            <a:avLst/>
          </a:prstGeom>
          <a:noFill/>
        </p:spPr>
        <p:txBody>
          <a:bodyPr wrap="square" lIns="182880" tIns="91440" rIns="182880" bIns="91440" rtlCol="0">
            <a:spAutoFit/>
          </a:bodyPr>
          <a:lstStyle/>
          <a:p>
            <a:pPr algn="r"/>
            <a:r>
              <a:rPr lang="en-US" b="1" dirty="0" smtClean="0">
                <a:solidFill>
                  <a:schemeClr val="bg1"/>
                </a:solidFill>
                <a:latin typeface="CMU Sans Serif" pitchFamily="50" charset="0"/>
                <a:ea typeface="CMU Sans Serif" pitchFamily="50" charset="0"/>
                <a:cs typeface="CMU Sans Serif" pitchFamily="50" charset="0"/>
              </a:rPr>
              <a:t>Author</a:t>
            </a:r>
            <a:r>
              <a:rPr lang="en-US" b="1" baseline="0" dirty="0" smtClean="0">
                <a:solidFill>
                  <a:schemeClr val="bg1"/>
                </a:solidFill>
                <a:latin typeface="CMU Sans Serif" pitchFamily="50" charset="0"/>
                <a:ea typeface="CMU Sans Serif" pitchFamily="50" charset="0"/>
                <a:cs typeface="CMU Sans Serif" pitchFamily="50" charset="0"/>
              </a:rPr>
              <a:t> Nam</a:t>
            </a:r>
            <a:endParaRPr lang="en-US" b="1" dirty="0">
              <a:solidFill>
                <a:schemeClr val="bg1"/>
              </a:solidFill>
              <a:latin typeface="CMU Sans Serif" pitchFamily="50" charset="0"/>
              <a:ea typeface="CMU Sans Serif" pitchFamily="50" charset="0"/>
              <a:cs typeface="CMU Sans Serif" pitchFamily="50" charset="0"/>
            </a:endParaRPr>
          </a:p>
        </p:txBody>
      </p:sp>
      <p:sp>
        <p:nvSpPr>
          <p:cNvPr id="10" name="Slide Number Placeholder 5"/>
          <p:cNvSpPr txBox="1">
            <a:spLocks/>
          </p:cNvSpPr>
          <p:nvPr userDrawn="1"/>
        </p:nvSpPr>
        <p:spPr>
          <a:xfrm>
            <a:off x="5105400" y="9739314"/>
            <a:ext cx="4267200" cy="547688"/>
          </a:xfrm>
          <a:prstGeom prst="rect">
            <a:avLst/>
          </a:prstGeom>
          <a:solidFill>
            <a:schemeClr val="bg1"/>
          </a:solidFill>
        </p:spPr>
        <p:txBody>
          <a:bodyPr vert="horz" lIns="175810" tIns="87908" rIns="175810" bIns="87908" rtlCol="0" anchor="ctr"/>
          <a:lstStyle>
            <a:defPPr>
              <a:defRPr lang="en-US"/>
            </a:defPPr>
            <a:lvl1pPr algn="r" rtl="0" fontAlgn="base">
              <a:spcBef>
                <a:spcPct val="0"/>
              </a:spcBef>
              <a:spcAft>
                <a:spcPct val="0"/>
              </a:spcAft>
              <a:defRPr sz="2300" i="0" kern="1200">
                <a:solidFill>
                  <a:schemeClr val="tx1">
                    <a:lumMod val="50000"/>
                    <a:lumOff val="50000"/>
                  </a:schemeClr>
                </a:solidFill>
                <a:latin typeface="Arial" charset="0"/>
                <a:ea typeface="+mn-ea"/>
                <a:cs typeface="Arial" charset="0"/>
              </a:defRPr>
            </a:lvl1pPr>
            <a:lvl2pPr marL="879836" algn="l" rtl="0" fontAlgn="base">
              <a:spcBef>
                <a:spcPct val="0"/>
              </a:spcBef>
              <a:spcAft>
                <a:spcPct val="0"/>
              </a:spcAft>
              <a:defRPr kern="1200">
                <a:solidFill>
                  <a:schemeClr val="tx1"/>
                </a:solidFill>
                <a:latin typeface="Arial" charset="0"/>
                <a:ea typeface="+mn-ea"/>
                <a:cs typeface="Arial" charset="0"/>
              </a:defRPr>
            </a:lvl2pPr>
            <a:lvl3pPr marL="1759671" algn="l" rtl="0" fontAlgn="base">
              <a:spcBef>
                <a:spcPct val="0"/>
              </a:spcBef>
              <a:spcAft>
                <a:spcPct val="0"/>
              </a:spcAft>
              <a:defRPr kern="1200">
                <a:solidFill>
                  <a:schemeClr val="tx1"/>
                </a:solidFill>
                <a:latin typeface="Arial" charset="0"/>
                <a:ea typeface="+mn-ea"/>
                <a:cs typeface="Arial" charset="0"/>
              </a:defRPr>
            </a:lvl3pPr>
            <a:lvl4pPr marL="2639507" algn="l" rtl="0" fontAlgn="base">
              <a:spcBef>
                <a:spcPct val="0"/>
              </a:spcBef>
              <a:spcAft>
                <a:spcPct val="0"/>
              </a:spcAft>
              <a:defRPr kern="1200">
                <a:solidFill>
                  <a:schemeClr val="tx1"/>
                </a:solidFill>
                <a:latin typeface="Arial" charset="0"/>
                <a:ea typeface="+mn-ea"/>
                <a:cs typeface="Arial" charset="0"/>
              </a:defRPr>
            </a:lvl4pPr>
            <a:lvl5pPr marL="3519343" algn="l" rtl="0" fontAlgn="base">
              <a:spcBef>
                <a:spcPct val="0"/>
              </a:spcBef>
              <a:spcAft>
                <a:spcPct val="0"/>
              </a:spcAft>
              <a:defRPr kern="1200">
                <a:solidFill>
                  <a:schemeClr val="tx1"/>
                </a:solidFill>
                <a:latin typeface="Arial" charset="0"/>
                <a:ea typeface="+mn-ea"/>
                <a:cs typeface="Arial" charset="0"/>
              </a:defRPr>
            </a:lvl5pPr>
            <a:lvl6pPr marL="4399178" algn="l" defTabSz="1759671" rtl="0" eaLnBrk="1" latinLnBrk="0" hangingPunct="1">
              <a:defRPr kern="1200">
                <a:solidFill>
                  <a:schemeClr val="tx1"/>
                </a:solidFill>
                <a:latin typeface="Arial" charset="0"/>
                <a:ea typeface="+mn-ea"/>
                <a:cs typeface="Arial" charset="0"/>
              </a:defRPr>
            </a:lvl6pPr>
            <a:lvl7pPr marL="5279014" algn="l" defTabSz="1759671" rtl="0" eaLnBrk="1" latinLnBrk="0" hangingPunct="1">
              <a:defRPr kern="1200">
                <a:solidFill>
                  <a:schemeClr val="tx1"/>
                </a:solidFill>
                <a:latin typeface="Arial" charset="0"/>
                <a:ea typeface="+mn-ea"/>
                <a:cs typeface="Arial" charset="0"/>
              </a:defRPr>
            </a:lvl7pPr>
            <a:lvl8pPr marL="6158850" algn="l" defTabSz="1759671" rtl="0" eaLnBrk="1" latinLnBrk="0" hangingPunct="1">
              <a:defRPr kern="1200">
                <a:solidFill>
                  <a:schemeClr val="tx1"/>
                </a:solidFill>
                <a:latin typeface="Arial" charset="0"/>
                <a:ea typeface="+mn-ea"/>
                <a:cs typeface="Arial" charset="0"/>
              </a:defRPr>
            </a:lvl8pPr>
            <a:lvl9pPr marL="7038685" algn="l" defTabSz="1759671" rtl="0" eaLnBrk="1" latinLnBrk="0" hangingPunct="1">
              <a:defRPr kern="1200">
                <a:solidFill>
                  <a:schemeClr val="tx1"/>
                </a:solidFill>
                <a:latin typeface="Arial" charset="0"/>
                <a:ea typeface="+mn-ea"/>
                <a:cs typeface="Arial" charset="0"/>
              </a:defRPr>
            </a:lvl9pPr>
          </a:lstStyle>
          <a:p>
            <a:pPr>
              <a:defRPr/>
            </a:pPr>
            <a:fld id="{8046A324-AF98-4F6E-918E-61C3F126EED0}" type="slidenum">
              <a:rPr lang="en-US" altLang="zh-TW" smtClean="0">
                <a:ea typeface="Arial"/>
              </a:rPr>
              <a:pPr>
                <a:defRPr/>
              </a:pPr>
              <a:t>‹#›</a:t>
            </a:fld>
            <a:endParaRPr lang="en-US" altLang="zh-TW" dirty="0">
              <a:ea typeface="Arial"/>
            </a:endParaRPr>
          </a:p>
        </p:txBody>
      </p:sp>
      <p:pic>
        <p:nvPicPr>
          <p:cNvPr id="13" name="Picture 3" descr="D:\logo\Logo及片頭尾\logo黑字透明.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698384" y="9109607"/>
            <a:ext cx="3546368" cy="104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9521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91" r:id="rId12"/>
  </p:sldLayoutIdLst>
  <p:transition>
    <p:cut/>
  </p:transition>
  <p:timing>
    <p:tnLst>
      <p:par>
        <p:cTn id="1" dur="indefinite" restart="never" nodeType="tmRoot"/>
      </p:par>
    </p:tnLst>
  </p:timing>
  <p:hf sldNum="0" hdr="0" ftr="0" dt="0"/>
  <p:txStyles>
    <p:titleStyle>
      <a:lvl1pPr algn="l" defTabSz="1828800" rtl="0" eaLnBrk="1" latinLnBrk="0" hangingPunct="1">
        <a:spcBef>
          <a:spcPct val="0"/>
        </a:spcBef>
        <a:buNone/>
        <a:defRPr sz="5000" kern="1200">
          <a:solidFill>
            <a:schemeClr val="bg1"/>
          </a:solidFill>
          <a:latin typeface="CMU Sans Serif" pitchFamily="50" charset="0"/>
          <a:ea typeface="CMU Sans Serif" pitchFamily="50" charset="0"/>
          <a:cs typeface="CMU Sans Serif" pitchFamily="50" charset="0"/>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CMU Sans Serif" pitchFamily="50" charset="0"/>
          <a:ea typeface="CMU Sans Serif" pitchFamily="50" charset="0"/>
          <a:cs typeface="CMU Sans Serif" pitchFamily="50" charset="0"/>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CMU Sans Serif" pitchFamily="50" charset="0"/>
          <a:ea typeface="CMU Sans Serif" pitchFamily="50" charset="0"/>
          <a:cs typeface="CMU Sans Serif" pitchFamily="50" charset="0"/>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CMU Sans Serif" pitchFamily="50" charset="0"/>
          <a:ea typeface="CMU Sans Serif" pitchFamily="50" charset="0"/>
          <a:cs typeface="CMU Sans Serif" pitchFamily="50" charset="0"/>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CMU Sans Serif" pitchFamily="50" charset="0"/>
          <a:ea typeface="CMU Sans Serif" pitchFamily="50" charset="0"/>
          <a:cs typeface="CMU Sans Serif" pitchFamily="50" charset="0"/>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CMU Sans Serif" pitchFamily="50" charset="0"/>
          <a:ea typeface="CMU Sans Serif" pitchFamily="50" charset="0"/>
          <a:cs typeface="CMU Sans Serif" pitchFamily="50" charset="0"/>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00302"/>
            <a:ext cx="16459200" cy="6788944"/>
          </a:xfrm>
          <a:prstGeom prst="rect">
            <a:avLst/>
          </a:prstGeom>
        </p:spPr>
        <p:txBody>
          <a:bodyPr vert="horz" lIns="182880" tIns="91440" rIns="182880" bIns="9144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Text Placeholder 7"/>
          <p:cNvSpPr txBox="1">
            <a:spLocks/>
          </p:cNvSpPr>
          <p:nvPr/>
        </p:nvSpPr>
        <p:spPr>
          <a:xfrm>
            <a:off x="0" y="0"/>
            <a:ext cx="9144000" cy="1371600"/>
          </a:xfrm>
          <a:prstGeom prst="rect">
            <a:avLst/>
          </a:prstGeom>
          <a:solidFill>
            <a:schemeClr val="tx1"/>
          </a:solidFill>
        </p:spPr>
        <p:txBody>
          <a:bodyPr lIns="182880" tIns="91440" rIns="182880" bIns="91440" anchor="ctr" anchorCtr="0">
            <a:normAutofit/>
          </a:bodyPr>
          <a:lstStyle>
            <a:lvl1pPr marL="0" indent="0" algn="r" defTabSz="914400" rtl="0" eaLnBrk="1" latinLnBrk="0" hangingPunct="1">
              <a:spcBef>
                <a:spcPct val="20000"/>
              </a:spcBef>
              <a:buFont typeface="Arial" pitchFamily="34" charset="0"/>
              <a:buNone/>
              <a:defRPr sz="1800" b="1" kern="1200">
                <a:solidFill>
                  <a:schemeClr val="bg1">
                    <a:lumMod val="65000"/>
                  </a:schemeClr>
                </a:solidFill>
                <a:latin typeface="CMU Sans Serif" pitchFamily="50" charset="0"/>
                <a:ea typeface="CMU Sans Serif" pitchFamily="50" charset="0"/>
                <a:cs typeface="CMU Sans Serif" pitchFamily="50"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MU Sans Serif" pitchFamily="50" charset="0"/>
                <a:ea typeface="CMU Sans Serif" pitchFamily="50" charset="0"/>
                <a:cs typeface="CMU Sans Serif" pitchFamily="50"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MU Sans Serif" pitchFamily="50" charset="0"/>
                <a:ea typeface="CMU Sans Serif" pitchFamily="50" charset="0"/>
                <a:cs typeface="CMU Sans Serif" pitchFamily="50"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MU Sans Serif" pitchFamily="50" charset="0"/>
                <a:ea typeface="CMU Sans Serif" pitchFamily="50" charset="0"/>
                <a:cs typeface="CMU Sans Serif" pitchFamily="50"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MU Sans Serif" pitchFamily="50" charset="0"/>
                <a:ea typeface="CMU Sans Serif" pitchFamily="50" charset="0"/>
                <a:cs typeface="CMU Sans Serif"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dirty="0"/>
          </a:p>
        </p:txBody>
      </p:sp>
      <p:sp>
        <p:nvSpPr>
          <p:cNvPr id="9" name="Text Placeholder 7"/>
          <p:cNvSpPr txBox="1">
            <a:spLocks/>
          </p:cNvSpPr>
          <p:nvPr/>
        </p:nvSpPr>
        <p:spPr>
          <a:xfrm>
            <a:off x="9144003" y="0"/>
            <a:ext cx="9151434" cy="1371600"/>
          </a:xfrm>
          <a:prstGeom prst="rect">
            <a:avLst/>
          </a:prstGeom>
          <a:solidFill>
            <a:srgbClr val="0000CC"/>
          </a:solidFill>
        </p:spPr>
        <p:txBody>
          <a:bodyPr lIns="182880" tIns="91440" rIns="182880" bIns="91440" anchor="ctr" anchorCtr="0">
            <a:normAutofit/>
          </a:bodyPr>
          <a:lstStyle>
            <a:lvl1pPr marL="0" indent="0" algn="l" defTabSz="914400" rtl="0" eaLnBrk="1" latinLnBrk="0" hangingPunct="1">
              <a:spcBef>
                <a:spcPct val="20000"/>
              </a:spcBef>
              <a:buFont typeface="Arial" pitchFamily="34" charset="0"/>
              <a:buNone/>
              <a:defRPr sz="1800" b="1" kern="1200">
                <a:solidFill>
                  <a:schemeClr val="bg1">
                    <a:lumMod val="65000"/>
                  </a:schemeClr>
                </a:solidFill>
                <a:latin typeface="CMU Sans Serif" pitchFamily="50" charset="0"/>
                <a:ea typeface="CMU Sans Serif" pitchFamily="50" charset="0"/>
                <a:cs typeface="CMU Sans Serif" pitchFamily="50"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MU Sans Serif" pitchFamily="50" charset="0"/>
                <a:ea typeface="CMU Sans Serif" pitchFamily="50" charset="0"/>
                <a:cs typeface="CMU Sans Serif" pitchFamily="50"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MU Sans Serif" pitchFamily="50" charset="0"/>
                <a:ea typeface="CMU Sans Serif" pitchFamily="50" charset="0"/>
                <a:cs typeface="CMU Sans Serif" pitchFamily="50"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MU Sans Serif" pitchFamily="50" charset="0"/>
                <a:ea typeface="CMU Sans Serif" pitchFamily="50" charset="0"/>
                <a:cs typeface="CMU Sans Serif" pitchFamily="50"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MU Sans Serif" pitchFamily="50" charset="0"/>
                <a:ea typeface="CMU Sans Serif" pitchFamily="50" charset="0"/>
                <a:cs typeface="CMU Sans Serif"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dirty="0"/>
          </a:p>
        </p:txBody>
      </p:sp>
      <p:sp>
        <p:nvSpPr>
          <p:cNvPr id="2" name="Title Placeholder 1"/>
          <p:cNvSpPr>
            <a:spLocks noGrp="1"/>
          </p:cNvSpPr>
          <p:nvPr>
            <p:ph type="title"/>
          </p:nvPr>
        </p:nvSpPr>
        <p:spPr>
          <a:xfrm>
            <a:off x="25400" y="1028700"/>
            <a:ext cx="18288000" cy="1028700"/>
          </a:xfrm>
          <a:prstGeom prst="rect">
            <a:avLst/>
          </a:prstGeom>
          <a:gradFill flip="none" rotWithShape="1">
            <a:gsLst>
              <a:gs pos="20000">
                <a:srgbClr val="000000"/>
              </a:gs>
              <a:gs pos="45000">
                <a:srgbClr val="0A128C"/>
              </a:gs>
              <a:gs pos="100000">
                <a:srgbClr val="181CC7"/>
              </a:gs>
            </a:gsLst>
            <a:lin ang="10800000" scaled="1"/>
            <a:tileRect/>
          </a:gradFill>
        </p:spPr>
        <p:txBody>
          <a:bodyPr vert="horz" lIns="182880" tIns="91440" rIns="182880" bIns="91440" rtlCol="0" anchor="ctr">
            <a:noAutofit/>
          </a:bodyPr>
          <a:lstStyle/>
          <a:p>
            <a:r>
              <a:rPr lang="zh-TW" altLang="en-US" smtClean="0"/>
              <a:t>按一下以編輯母片標題樣式</a:t>
            </a:r>
            <a:endParaRPr lang="en-US" dirty="0"/>
          </a:p>
        </p:txBody>
      </p:sp>
      <p:sp>
        <p:nvSpPr>
          <p:cNvPr id="4" name="頁尾版面配置區 3"/>
          <p:cNvSpPr>
            <a:spLocks noGrp="1"/>
          </p:cNvSpPr>
          <p:nvPr>
            <p:ph type="ftr" sz="quarter" idx="3"/>
          </p:nvPr>
        </p:nvSpPr>
        <p:spPr>
          <a:xfrm>
            <a:off x="19964400" y="1181101"/>
            <a:ext cx="5791200" cy="549274"/>
          </a:xfrm>
          <a:prstGeom prst="rect">
            <a:avLst/>
          </a:prstGeom>
        </p:spPr>
        <p:txBody>
          <a:bodyPr vert="horz" lIns="182880" tIns="91440" rIns="182880" bIns="91440" rtlCol="0" anchor="ctr"/>
          <a:lstStyle>
            <a:lvl1pPr algn="ctr">
              <a:defRPr sz="2400">
                <a:solidFill>
                  <a:schemeClr val="tx1">
                    <a:tint val="75000"/>
                  </a:schemeClr>
                </a:solidFill>
              </a:defRPr>
            </a:lvl1pPr>
          </a:lstStyle>
          <a:p>
            <a:endParaRPr kumimoji="1" lang="zh-TW" altLang="en-US" dirty="0"/>
          </a:p>
        </p:txBody>
      </p:sp>
      <p:sp>
        <p:nvSpPr>
          <p:cNvPr id="11" name="投影片編號版面配置區 4"/>
          <p:cNvSpPr txBox="1">
            <a:spLocks/>
          </p:cNvSpPr>
          <p:nvPr/>
        </p:nvSpPr>
        <p:spPr>
          <a:xfrm>
            <a:off x="6553200" y="9410700"/>
            <a:ext cx="4267200" cy="406400"/>
          </a:xfrm>
          <a:prstGeom prst="rect">
            <a:avLst/>
          </a:prstGeom>
        </p:spPr>
        <p:txBody>
          <a:bodyPr lIns="182880" tIns="91440" rIns="182880" bIns="91440">
            <a:scene3d>
              <a:camera prst="orthographicFront"/>
              <a:lightRig rig="threePt" dir="t"/>
            </a:scene3d>
            <a:sp3d>
              <a:bevelT w="0"/>
            </a:sp3d>
          </a:bodyPr>
          <a:lstStyle>
            <a:defPPr>
              <a:defRPr lang="en-US"/>
            </a:defPPr>
            <a:lvl1pPr algn="ctr" rtl="0" fontAlgn="base">
              <a:spcBef>
                <a:spcPct val="0"/>
              </a:spcBef>
              <a:spcAft>
                <a:spcPct val="0"/>
              </a:spcAft>
              <a:defRPr b="0" i="0" u="none" kern="1200" baseline="0">
                <a:ln w="12700">
                  <a:solidFill>
                    <a:schemeClr val="tx2">
                      <a:lumMod val="50000"/>
                      <a:lumOff val="50000"/>
                    </a:schemeClr>
                  </a:solidFill>
                  <a:prstDash val="solid"/>
                </a:ln>
                <a:solidFill>
                  <a:schemeClr val="tx1"/>
                </a:solidFill>
                <a:effectLst>
                  <a:outerShdw blurRad="41275" dist="20320" dir="1800000" algn="tl" rotWithShape="0">
                    <a:srgbClr val="000000">
                      <a:alpha val="40000"/>
                    </a:srgbClr>
                  </a:outerShdw>
                </a:effectLst>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標楷體" pitchFamily="65" charset="-120"/>
                <a:cs typeface="+mn-cs"/>
              </a:defRPr>
            </a:lvl2pPr>
            <a:lvl3pPr marL="914400" algn="l" rtl="0" fontAlgn="base">
              <a:spcBef>
                <a:spcPct val="0"/>
              </a:spcBef>
              <a:spcAft>
                <a:spcPct val="0"/>
              </a:spcAft>
              <a:defRPr kern="1200">
                <a:solidFill>
                  <a:schemeClr val="tx1"/>
                </a:solidFill>
                <a:latin typeface="Arial" charset="0"/>
                <a:ea typeface="標楷體" pitchFamily="65" charset="-120"/>
                <a:cs typeface="+mn-cs"/>
              </a:defRPr>
            </a:lvl3pPr>
            <a:lvl4pPr marL="1371600" algn="l" rtl="0" fontAlgn="base">
              <a:spcBef>
                <a:spcPct val="0"/>
              </a:spcBef>
              <a:spcAft>
                <a:spcPct val="0"/>
              </a:spcAft>
              <a:defRPr kern="1200">
                <a:solidFill>
                  <a:schemeClr val="tx1"/>
                </a:solidFill>
                <a:latin typeface="Arial" charset="0"/>
                <a:ea typeface="標楷體" pitchFamily="65" charset="-120"/>
                <a:cs typeface="+mn-cs"/>
              </a:defRPr>
            </a:lvl4pPr>
            <a:lvl5pPr marL="1828800" algn="l" rtl="0" fontAlgn="base">
              <a:spcBef>
                <a:spcPct val="0"/>
              </a:spcBef>
              <a:spcAft>
                <a:spcPct val="0"/>
              </a:spcAft>
              <a:defRPr kern="1200">
                <a:solidFill>
                  <a:schemeClr val="tx1"/>
                </a:solidFill>
                <a:latin typeface="Arial" charset="0"/>
                <a:ea typeface="標楷體" pitchFamily="65" charset="-120"/>
                <a:cs typeface="+mn-cs"/>
              </a:defRPr>
            </a:lvl5pPr>
            <a:lvl6pPr marL="2286000" algn="l" defTabSz="914400" rtl="0" eaLnBrk="1" latinLnBrk="0" hangingPunct="1">
              <a:defRPr kern="1200">
                <a:solidFill>
                  <a:schemeClr val="tx1"/>
                </a:solidFill>
                <a:latin typeface="Arial" charset="0"/>
                <a:ea typeface="標楷體" pitchFamily="65" charset="-120"/>
                <a:cs typeface="+mn-cs"/>
              </a:defRPr>
            </a:lvl6pPr>
            <a:lvl7pPr marL="2743200" algn="l" defTabSz="914400" rtl="0" eaLnBrk="1" latinLnBrk="0" hangingPunct="1">
              <a:defRPr kern="1200">
                <a:solidFill>
                  <a:schemeClr val="tx1"/>
                </a:solidFill>
                <a:latin typeface="Arial" charset="0"/>
                <a:ea typeface="標楷體" pitchFamily="65" charset="-120"/>
                <a:cs typeface="+mn-cs"/>
              </a:defRPr>
            </a:lvl7pPr>
            <a:lvl8pPr marL="3200400" algn="l" defTabSz="914400" rtl="0" eaLnBrk="1" latinLnBrk="0" hangingPunct="1">
              <a:defRPr kern="1200">
                <a:solidFill>
                  <a:schemeClr val="tx1"/>
                </a:solidFill>
                <a:latin typeface="Arial" charset="0"/>
                <a:ea typeface="標楷體" pitchFamily="65" charset="-120"/>
                <a:cs typeface="+mn-cs"/>
              </a:defRPr>
            </a:lvl8pPr>
            <a:lvl9pPr marL="3657600" algn="l" defTabSz="914400" rtl="0" eaLnBrk="1" latinLnBrk="0" hangingPunct="1">
              <a:defRPr kern="1200">
                <a:solidFill>
                  <a:schemeClr val="tx1"/>
                </a:solidFill>
                <a:latin typeface="Arial" charset="0"/>
                <a:ea typeface="標楷體" pitchFamily="65" charset="-120"/>
                <a:cs typeface="+mn-cs"/>
              </a:defRPr>
            </a:lvl9pPr>
          </a:lstStyle>
          <a:p>
            <a:pPr>
              <a:defRPr/>
            </a:pPr>
            <a:fld id="{8362879D-D997-DF4E-8B30-2D0F71F725D5}" type="slidenum">
              <a:rPr lang="en-US" altLang="zh-TW" smtClean="0">
                <a:ea typeface="標楷體"/>
              </a:rPr>
              <a:pPr>
                <a:defRPr/>
              </a:pPr>
              <a:t>‹#›</a:t>
            </a:fld>
            <a:endParaRPr lang="en-US" altLang="zh-TW" dirty="0">
              <a:ea typeface="標楷體"/>
            </a:endParaRPr>
          </a:p>
        </p:txBody>
      </p:sp>
      <p:sp>
        <p:nvSpPr>
          <p:cNvPr id="12" name="Slide Number Placeholder 5"/>
          <p:cNvSpPr txBox="1">
            <a:spLocks/>
          </p:cNvSpPr>
          <p:nvPr userDrawn="1"/>
        </p:nvSpPr>
        <p:spPr>
          <a:xfrm>
            <a:off x="5105400" y="9739314"/>
            <a:ext cx="4267200" cy="547688"/>
          </a:xfrm>
          <a:prstGeom prst="rect">
            <a:avLst/>
          </a:prstGeom>
          <a:solidFill>
            <a:schemeClr val="bg1"/>
          </a:solidFill>
        </p:spPr>
        <p:txBody>
          <a:bodyPr vert="horz" lIns="175810" tIns="87908" rIns="175810" bIns="87908" rtlCol="0" anchor="ctr"/>
          <a:lstStyle>
            <a:defPPr>
              <a:defRPr lang="en-US"/>
            </a:defPPr>
            <a:lvl1pPr algn="r" rtl="0" fontAlgn="base">
              <a:spcBef>
                <a:spcPct val="0"/>
              </a:spcBef>
              <a:spcAft>
                <a:spcPct val="0"/>
              </a:spcAft>
              <a:defRPr sz="2300" i="0" kern="1200">
                <a:solidFill>
                  <a:schemeClr val="tx1">
                    <a:lumMod val="50000"/>
                    <a:lumOff val="50000"/>
                  </a:schemeClr>
                </a:solidFill>
                <a:latin typeface="Arial" charset="0"/>
                <a:ea typeface="+mn-ea"/>
                <a:cs typeface="Arial" charset="0"/>
              </a:defRPr>
            </a:lvl1pPr>
            <a:lvl2pPr marL="879836" algn="l" rtl="0" fontAlgn="base">
              <a:spcBef>
                <a:spcPct val="0"/>
              </a:spcBef>
              <a:spcAft>
                <a:spcPct val="0"/>
              </a:spcAft>
              <a:defRPr kern="1200">
                <a:solidFill>
                  <a:schemeClr val="tx1"/>
                </a:solidFill>
                <a:latin typeface="Arial" charset="0"/>
                <a:ea typeface="+mn-ea"/>
                <a:cs typeface="Arial" charset="0"/>
              </a:defRPr>
            </a:lvl2pPr>
            <a:lvl3pPr marL="1759671" algn="l" rtl="0" fontAlgn="base">
              <a:spcBef>
                <a:spcPct val="0"/>
              </a:spcBef>
              <a:spcAft>
                <a:spcPct val="0"/>
              </a:spcAft>
              <a:defRPr kern="1200">
                <a:solidFill>
                  <a:schemeClr val="tx1"/>
                </a:solidFill>
                <a:latin typeface="Arial" charset="0"/>
                <a:ea typeface="+mn-ea"/>
                <a:cs typeface="Arial" charset="0"/>
              </a:defRPr>
            </a:lvl3pPr>
            <a:lvl4pPr marL="2639507" algn="l" rtl="0" fontAlgn="base">
              <a:spcBef>
                <a:spcPct val="0"/>
              </a:spcBef>
              <a:spcAft>
                <a:spcPct val="0"/>
              </a:spcAft>
              <a:defRPr kern="1200">
                <a:solidFill>
                  <a:schemeClr val="tx1"/>
                </a:solidFill>
                <a:latin typeface="Arial" charset="0"/>
                <a:ea typeface="+mn-ea"/>
                <a:cs typeface="Arial" charset="0"/>
              </a:defRPr>
            </a:lvl4pPr>
            <a:lvl5pPr marL="3519343" algn="l" rtl="0" fontAlgn="base">
              <a:spcBef>
                <a:spcPct val="0"/>
              </a:spcBef>
              <a:spcAft>
                <a:spcPct val="0"/>
              </a:spcAft>
              <a:defRPr kern="1200">
                <a:solidFill>
                  <a:schemeClr val="tx1"/>
                </a:solidFill>
                <a:latin typeface="Arial" charset="0"/>
                <a:ea typeface="+mn-ea"/>
                <a:cs typeface="Arial" charset="0"/>
              </a:defRPr>
            </a:lvl5pPr>
            <a:lvl6pPr marL="4399178" algn="l" defTabSz="1759671" rtl="0" eaLnBrk="1" latinLnBrk="0" hangingPunct="1">
              <a:defRPr kern="1200">
                <a:solidFill>
                  <a:schemeClr val="tx1"/>
                </a:solidFill>
                <a:latin typeface="Arial" charset="0"/>
                <a:ea typeface="+mn-ea"/>
                <a:cs typeface="Arial" charset="0"/>
              </a:defRPr>
            </a:lvl6pPr>
            <a:lvl7pPr marL="5279014" algn="l" defTabSz="1759671" rtl="0" eaLnBrk="1" latinLnBrk="0" hangingPunct="1">
              <a:defRPr kern="1200">
                <a:solidFill>
                  <a:schemeClr val="tx1"/>
                </a:solidFill>
                <a:latin typeface="Arial" charset="0"/>
                <a:ea typeface="+mn-ea"/>
                <a:cs typeface="Arial" charset="0"/>
              </a:defRPr>
            </a:lvl7pPr>
            <a:lvl8pPr marL="6158850" algn="l" defTabSz="1759671" rtl="0" eaLnBrk="1" latinLnBrk="0" hangingPunct="1">
              <a:defRPr kern="1200">
                <a:solidFill>
                  <a:schemeClr val="tx1"/>
                </a:solidFill>
                <a:latin typeface="Arial" charset="0"/>
                <a:ea typeface="+mn-ea"/>
                <a:cs typeface="Arial" charset="0"/>
              </a:defRPr>
            </a:lvl8pPr>
            <a:lvl9pPr marL="7038685" algn="l" defTabSz="1759671" rtl="0" eaLnBrk="1" latinLnBrk="0" hangingPunct="1">
              <a:defRPr kern="1200">
                <a:solidFill>
                  <a:schemeClr val="tx1"/>
                </a:solidFill>
                <a:latin typeface="Arial" charset="0"/>
                <a:ea typeface="+mn-ea"/>
                <a:cs typeface="Arial" charset="0"/>
              </a:defRPr>
            </a:lvl9pPr>
          </a:lstStyle>
          <a:p>
            <a:pPr>
              <a:defRPr/>
            </a:pPr>
            <a:fld id="{8046A324-AF98-4F6E-918E-61C3F126EED0}" type="slidenum">
              <a:rPr lang="en-US" altLang="zh-TW" smtClean="0">
                <a:ea typeface="Arial"/>
              </a:rPr>
              <a:pPr>
                <a:defRPr/>
              </a:pPr>
              <a:t>‹#›</a:t>
            </a:fld>
            <a:endParaRPr lang="en-US" altLang="zh-TW" dirty="0">
              <a:ea typeface="Arial"/>
            </a:endParaRPr>
          </a:p>
        </p:txBody>
      </p:sp>
      <p:pic>
        <p:nvPicPr>
          <p:cNvPr id="14" name="Picture 3" descr="D:\logo\Logo及片頭尾\logo黑字透明.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4698384" y="9109607"/>
            <a:ext cx="3546368" cy="104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952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ransition>
    <p:cut/>
  </p:transition>
  <p:timing>
    <p:tnLst>
      <p:par>
        <p:cTn id="1" dur="indefinite" restart="never" nodeType="tmRoot"/>
      </p:par>
    </p:tnLst>
  </p:timing>
  <p:hf sldNum="0" hdr="0" ftr="0" dt="0"/>
  <p:txStyles>
    <p:titleStyle>
      <a:lvl1pPr algn="l" defTabSz="1828800" rtl="0" eaLnBrk="1" latinLnBrk="0" hangingPunct="1">
        <a:spcBef>
          <a:spcPct val="0"/>
        </a:spcBef>
        <a:buNone/>
        <a:defRPr sz="7200" kern="1200">
          <a:solidFill>
            <a:schemeClr val="bg1"/>
          </a:solidFill>
          <a:latin typeface="Times New Roman"/>
          <a:ea typeface="CMU Sans Serif" pitchFamily="50" charset="0"/>
          <a:cs typeface="Times New Roman"/>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Times New Roman"/>
          <a:ea typeface="CMU Sans Serif" pitchFamily="50" charset="0"/>
          <a:cs typeface="Times New Roman"/>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Times New Roman"/>
          <a:ea typeface="CMU Sans Serif" pitchFamily="50" charset="0"/>
          <a:cs typeface="Times New Roman"/>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Times New Roman"/>
          <a:ea typeface="CMU Sans Serif" pitchFamily="50" charset="0"/>
          <a:cs typeface="Times New Roman"/>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Times New Roman"/>
          <a:ea typeface="CMU Sans Serif" pitchFamily="50" charset="0"/>
          <a:cs typeface="Times New Roman"/>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Times New Roman"/>
          <a:ea typeface="CMU Sans Serif" pitchFamily="50" charset="0"/>
          <a:cs typeface="Times New Roman"/>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914400" y="412750"/>
            <a:ext cx="16459200" cy="1714500"/>
          </a:xfrm>
          <a:prstGeom prst="rect">
            <a:avLst/>
          </a:prstGeom>
        </p:spPr>
        <p:txBody>
          <a:bodyPr vert="horz" lIns="182880" tIns="91440" rIns="182880" bIns="91440" rtlCol="0" anchor="ctr">
            <a:normAutofit/>
          </a:bodyPr>
          <a:lstStyle/>
          <a:p>
            <a:r>
              <a:rPr kumimoji="1" lang="zh-TW" altLang="en-US" dirty="0" smtClean="0"/>
              <a:t>按一下以編輯母片標題樣式</a:t>
            </a:r>
            <a:endParaRPr kumimoji="1" lang="zh-TW" altLang="en-US" dirty="0"/>
          </a:p>
        </p:txBody>
      </p:sp>
      <p:sp>
        <p:nvSpPr>
          <p:cNvPr id="3" name="文字版面配置區 2"/>
          <p:cNvSpPr>
            <a:spLocks noGrp="1"/>
          </p:cNvSpPr>
          <p:nvPr>
            <p:ph type="body" idx="1"/>
          </p:nvPr>
        </p:nvSpPr>
        <p:spPr>
          <a:xfrm>
            <a:off x="914400" y="2400301"/>
            <a:ext cx="16459200" cy="6788150"/>
          </a:xfrm>
          <a:prstGeom prst="rect">
            <a:avLst/>
          </a:prstGeom>
        </p:spPr>
        <p:txBody>
          <a:bodyPr vert="horz" lIns="182880" tIns="91440" rIns="182880" bIns="91440" rtlCol="0">
            <a:normAutofit/>
          </a:bodyPr>
          <a:lstStyle/>
          <a:p>
            <a:pPr lvl="0"/>
            <a:r>
              <a:rPr kumimoji="1" lang="zh-TW" altLang="en-US" dirty="0" smtClean="0"/>
              <a:t>按一下以編輯母片文字樣式</a:t>
            </a:r>
          </a:p>
          <a:p>
            <a:pPr lvl="1"/>
            <a:r>
              <a:rPr kumimoji="1" lang="zh-TW" altLang="en-US" dirty="0" smtClean="0"/>
              <a:t>第二層</a:t>
            </a:r>
          </a:p>
          <a:p>
            <a:pPr lvl="2"/>
            <a:r>
              <a:rPr kumimoji="1" lang="zh-TW" altLang="en-US" dirty="0" smtClean="0"/>
              <a:t>第三層</a:t>
            </a:r>
          </a:p>
          <a:p>
            <a:pPr lvl="3"/>
            <a:r>
              <a:rPr kumimoji="1" lang="zh-TW" altLang="en-US" dirty="0" smtClean="0"/>
              <a:t>第四層</a:t>
            </a:r>
          </a:p>
          <a:p>
            <a:pPr lvl="4"/>
            <a:r>
              <a:rPr kumimoji="1" lang="zh-TW" altLang="en-US" dirty="0" smtClean="0"/>
              <a:t>第五層</a:t>
            </a:r>
            <a:endParaRPr kumimoji="1" lang="zh-TW" altLang="en-US" dirty="0"/>
          </a:p>
        </p:txBody>
      </p:sp>
      <p:sp>
        <p:nvSpPr>
          <p:cNvPr id="4" name="日期版面配置區 3"/>
          <p:cNvSpPr>
            <a:spLocks noGrp="1"/>
          </p:cNvSpPr>
          <p:nvPr>
            <p:ph type="dt" sz="half" idx="2"/>
          </p:nvPr>
        </p:nvSpPr>
        <p:spPr>
          <a:xfrm>
            <a:off x="914400" y="9534527"/>
            <a:ext cx="4267200" cy="549274"/>
          </a:xfrm>
          <a:prstGeom prst="rect">
            <a:avLst/>
          </a:prstGeom>
        </p:spPr>
        <p:txBody>
          <a:bodyPr vert="horz" lIns="182880" tIns="91440" rIns="182880" bIns="91440" rtlCol="0" anchor="ctr"/>
          <a:lstStyle>
            <a:lvl1pPr algn="l">
              <a:defRPr sz="2400">
                <a:solidFill>
                  <a:schemeClr val="tx1">
                    <a:tint val="75000"/>
                  </a:schemeClr>
                </a:solidFill>
              </a:defRPr>
            </a:lvl1pPr>
          </a:lstStyle>
          <a:p>
            <a:endParaRPr kumimoji="1" lang="zh-TW" altLang="en-US"/>
          </a:p>
        </p:txBody>
      </p:sp>
      <p:sp>
        <p:nvSpPr>
          <p:cNvPr id="5" name="頁尾版面配置區 4"/>
          <p:cNvSpPr>
            <a:spLocks noGrp="1"/>
          </p:cNvSpPr>
          <p:nvPr>
            <p:ph type="ftr" sz="quarter" idx="3"/>
          </p:nvPr>
        </p:nvSpPr>
        <p:spPr>
          <a:xfrm>
            <a:off x="6248400" y="9534527"/>
            <a:ext cx="5791200" cy="549274"/>
          </a:xfrm>
          <a:prstGeom prst="rect">
            <a:avLst/>
          </a:prstGeom>
        </p:spPr>
        <p:txBody>
          <a:bodyPr vert="horz" lIns="182880" tIns="91440" rIns="182880" bIns="91440" rtlCol="0" anchor="ctr"/>
          <a:lstStyle>
            <a:lvl1pPr algn="ctr">
              <a:defRPr sz="24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13106400" y="9534527"/>
            <a:ext cx="4267200" cy="549274"/>
          </a:xfrm>
          <a:prstGeom prst="rect">
            <a:avLst/>
          </a:prstGeom>
        </p:spPr>
        <p:txBody>
          <a:bodyPr vert="horz" lIns="182880" tIns="91440" rIns="182880" bIns="91440" rtlCol="0" anchor="ctr"/>
          <a:lstStyle>
            <a:lvl1pPr algn="r">
              <a:defRPr sz="2400">
                <a:solidFill>
                  <a:schemeClr val="tx1">
                    <a:tint val="75000"/>
                  </a:schemeClr>
                </a:solidFill>
              </a:defRPr>
            </a:lvl1pPr>
          </a:lstStyle>
          <a:p>
            <a:fld id="{B1F6EFB0-8977-9544-8B22-B5FC2A262C26}" type="slidenum">
              <a:rPr kumimoji="1" lang="zh-TW" altLang="en-US" smtClean="0"/>
              <a:t>‹#›</a:t>
            </a:fld>
            <a:endParaRPr kumimoji="1" lang="zh-TW" altLang="en-US"/>
          </a:p>
        </p:txBody>
      </p:sp>
    </p:spTree>
    <p:extLst>
      <p:ext uri="{BB962C8B-B14F-4D97-AF65-F5344CB8AC3E}">
        <p14:creationId xmlns:p14="http://schemas.microsoft.com/office/powerpoint/2010/main" val="6691231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defTabSz="914400" rtl="0" eaLnBrk="1" latinLnBrk="0" hangingPunct="1">
        <a:spcBef>
          <a:spcPct val="0"/>
        </a:spcBef>
        <a:buNone/>
        <a:defRPr sz="8800" kern="1200">
          <a:solidFill>
            <a:schemeClr val="tx1"/>
          </a:solidFill>
          <a:latin typeface="+mj-lt"/>
          <a:ea typeface="標楷體"/>
          <a:cs typeface="+mj-cs"/>
        </a:defRPr>
      </a:lvl1pPr>
    </p:titleStyle>
    <p:bodyStyle>
      <a:lvl1pPr marL="685800" indent="-685800" algn="l" defTabSz="914400" rtl="0" eaLnBrk="1" latinLnBrk="0" hangingPunct="1">
        <a:spcBef>
          <a:spcPct val="20000"/>
        </a:spcBef>
        <a:buFont typeface="Arial"/>
        <a:buChar char="•"/>
        <a:defRPr sz="6400" kern="1200">
          <a:solidFill>
            <a:schemeClr val="tx1"/>
          </a:solidFill>
          <a:latin typeface="+mn-lt"/>
          <a:ea typeface="標楷體"/>
          <a:cs typeface="+mn-cs"/>
        </a:defRPr>
      </a:lvl1pPr>
      <a:lvl2pPr marL="1485900" indent="-571500" algn="l" defTabSz="914400" rtl="0" eaLnBrk="1" latinLnBrk="0" hangingPunct="1">
        <a:spcBef>
          <a:spcPct val="20000"/>
        </a:spcBef>
        <a:buFont typeface="Arial"/>
        <a:buChar char="–"/>
        <a:defRPr sz="5600" kern="1200">
          <a:solidFill>
            <a:schemeClr val="tx1"/>
          </a:solidFill>
          <a:latin typeface="+mn-lt"/>
          <a:ea typeface="標楷體"/>
          <a:cs typeface="+mn-cs"/>
        </a:defRPr>
      </a:lvl2pPr>
      <a:lvl3pPr marL="2286000" indent="-457200" algn="l" defTabSz="914400" rtl="0" eaLnBrk="1" latinLnBrk="0" hangingPunct="1">
        <a:spcBef>
          <a:spcPct val="20000"/>
        </a:spcBef>
        <a:buFont typeface="Arial"/>
        <a:buChar char="•"/>
        <a:defRPr sz="4800" kern="1200">
          <a:solidFill>
            <a:schemeClr val="tx1"/>
          </a:solidFill>
          <a:latin typeface="+mn-lt"/>
          <a:ea typeface="標楷體"/>
          <a:cs typeface="+mn-cs"/>
        </a:defRPr>
      </a:lvl3pPr>
      <a:lvl4pPr marL="3200400" indent="-457200" algn="l" defTabSz="914400" rtl="0" eaLnBrk="1" latinLnBrk="0" hangingPunct="1">
        <a:spcBef>
          <a:spcPct val="20000"/>
        </a:spcBef>
        <a:buFont typeface="Arial"/>
        <a:buChar char="–"/>
        <a:defRPr sz="4000" kern="1200">
          <a:solidFill>
            <a:schemeClr val="tx1"/>
          </a:solidFill>
          <a:latin typeface="+mn-lt"/>
          <a:ea typeface="標楷體"/>
          <a:cs typeface="+mn-cs"/>
        </a:defRPr>
      </a:lvl4pPr>
      <a:lvl5pPr marL="4114800" indent="-457200" algn="l" defTabSz="914400" rtl="0" eaLnBrk="1" latinLnBrk="0" hangingPunct="1">
        <a:spcBef>
          <a:spcPct val="20000"/>
        </a:spcBef>
        <a:buFont typeface="Arial"/>
        <a:buChar char="»"/>
        <a:defRPr sz="4000" kern="1200">
          <a:solidFill>
            <a:schemeClr val="tx1"/>
          </a:solidFill>
          <a:latin typeface="+mn-lt"/>
          <a:ea typeface="標楷體"/>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zh-TW"/>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econlib.org/library/YPDBooks/Jevons/jvnPE1.html" TargetMode="External"/><Relationship Id="rId7" Type="http://schemas.openxmlformats.org/officeDocument/2006/relationships/hyperlink" Target="http://creativecommons.org/licenses/by-nc-sa/3.0/tw/"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hyperlink" Target="http://ocw.aca.ntu.edu.tw/ntu-ocw/index.php/ocw/copyright_declara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19201" y="3009902"/>
            <a:ext cx="15544800" cy="2205038"/>
          </a:xfrm>
        </p:spPr>
        <p:txBody>
          <a:bodyPr/>
          <a:lstStyle/>
          <a:p>
            <a:r>
              <a:rPr lang="zh-TW" altLang="en-US" sz="8000" dirty="0">
                <a:latin typeface="標楷體"/>
                <a:ea typeface="標楷體"/>
                <a:cs typeface="CMU Sans Serif" pitchFamily="2" charset="0"/>
              </a:rPr>
              <a:t>實驗經濟學一：行為賽局論</a:t>
            </a:r>
            <a:r>
              <a:rPr lang="en-US" altLang="zh-TW" sz="8000" dirty="0">
                <a:latin typeface="標楷體"/>
                <a:ea typeface="標楷體"/>
                <a:cs typeface="CMU Sans Serif" pitchFamily="2" charset="0"/>
              </a:rPr>
              <a:t/>
            </a:r>
            <a:br>
              <a:rPr lang="en-US" altLang="zh-TW" sz="8000" dirty="0">
                <a:latin typeface="標楷體"/>
                <a:ea typeface="標楷體"/>
                <a:cs typeface="CMU Sans Serif" pitchFamily="2" charset="0"/>
              </a:rPr>
            </a:br>
            <a:r>
              <a:rPr lang="en-US" altLang="zh-TW" sz="4000" b="0" dirty="0">
                <a:latin typeface="Times New Roman"/>
                <a:ea typeface="cwTeX Q Hei" panose="02000803000000000000" pitchFamily="2" charset="-120"/>
                <a:cs typeface="Times New Roman"/>
              </a:rPr>
              <a:t>Experimental</a:t>
            </a:r>
            <a:r>
              <a:rPr lang="zh-TW" altLang="en-US" sz="4000" b="0" dirty="0">
                <a:latin typeface="Times New Roman"/>
                <a:ea typeface="cwTeX Q Hei" panose="02000803000000000000" pitchFamily="2" charset="-120"/>
                <a:cs typeface="Times New Roman"/>
              </a:rPr>
              <a:t> </a:t>
            </a:r>
            <a:r>
              <a:rPr lang="en-US" altLang="zh-TW" sz="4000" b="0" dirty="0">
                <a:latin typeface="Times New Roman"/>
                <a:ea typeface="cwTeX Q Hei" panose="02000803000000000000" pitchFamily="2" charset="-120"/>
                <a:cs typeface="Times New Roman"/>
              </a:rPr>
              <a:t>Economics</a:t>
            </a:r>
            <a:r>
              <a:rPr lang="zh-TW" altLang="en-US" sz="4000" b="0" dirty="0">
                <a:latin typeface="Times New Roman"/>
                <a:ea typeface="cwTeX Q Hei" panose="02000803000000000000" pitchFamily="2" charset="-120"/>
                <a:cs typeface="Times New Roman"/>
              </a:rPr>
              <a:t> </a:t>
            </a:r>
            <a:r>
              <a:rPr lang="en-US" altLang="zh-TW" sz="4000" b="0" dirty="0">
                <a:latin typeface="Times New Roman"/>
                <a:ea typeface="cwTeX Q Hei" panose="02000803000000000000" pitchFamily="2" charset="-120"/>
                <a:cs typeface="Times New Roman"/>
              </a:rPr>
              <a:t>I:</a:t>
            </a:r>
            <a:r>
              <a:rPr lang="zh-TW" altLang="en-US" sz="4000" b="0" dirty="0">
                <a:latin typeface="Times New Roman"/>
                <a:ea typeface="cwTeX Q Hei" panose="02000803000000000000" pitchFamily="2" charset="-120"/>
                <a:cs typeface="Times New Roman"/>
              </a:rPr>
              <a:t> </a:t>
            </a:r>
            <a:r>
              <a:rPr lang="en-US" altLang="zh-TW" sz="4000" b="0" dirty="0">
                <a:latin typeface="Times New Roman"/>
                <a:ea typeface="cwTeX Q Hei" panose="02000803000000000000" pitchFamily="2" charset="-120"/>
                <a:cs typeface="Times New Roman"/>
              </a:rPr>
              <a:t>Behavioral</a:t>
            </a:r>
            <a:r>
              <a:rPr lang="zh-TW" altLang="en-US" sz="4000" b="0" dirty="0">
                <a:latin typeface="Times New Roman"/>
                <a:ea typeface="cwTeX Q Hei" panose="02000803000000000000" pitchFamily="2" charset="-120"/>
                <a:cs typeface="Times New Roman"/>
              </a:rPr>
              <a:t> </a:t>
            </a:r>
            <a:r>
              <a:rPr lang="en-US" altLang="zh-TW" sz="4000" b="0" dirty="0">
                <a:latin typeface="Times New Roman"/>
                <a:ea typeface="cwTeX Q Hei" panose="02000803000000000000" pitchFamily="2" charset="-120"/>
                <a:cs typeface="Times New Roman"/>
              </a:rPr>
              <a:t>Game</a:t>
            </a:r>
            <a:r>
              <a:rPr lang="zh-TW" altLang="en-US" sz="4000" b="0" dirty="0">
                <a:latin typeface="Times New Roman"/>
                <a:ea typeface="cwTeX Q Hei" panose="02000803000000000000" pitchFamily="2" charset="-120"/>
                <a:cs typeface="Times New Roman"/>
              </a:rPr>
              <a:t> </a:t>
            </a:r>
            <a:r>
              <a:rPr lang="en-US" altLang="zh-TW" sz="4000" b="0" dirty="0">
                <a:latin typeface="Times New Roman"/>
                <a:ea typeface="cwTeX Q Hei" panose="02000803000000000000" pitchFamily="2" charset="-120"/>
                <a:cs typeface="Times New Roman"/>
              </a:rPr>
              <a:t>Theory</a:t>
            </a:r>
            <a:r>
              <a:rPr lang="zh-TW" altLang="en-US" sz="4000" b="0" dirty="0">
                <a:latin typeface="Times New Roman"/>
                <a:ea typeface="cwTeX Q Hei" panose="02000803000000000000" pitchFamily="2" charset="-120"/>
                <a:cs typeface="Times New Roman"/>
              </a:rPr>
              <a:t> </a:t>
            </a:r>
            <a:r>
              <a:rPr lang="en-US" altLang="zh-TW" sz="4000" b="0" dirty="0">
                <a:latin typeface="Times New Roman"/>
                <a:ea typeface="cwTeX Q Hei" panose="02000803000000000000" pitchFamily="2" charset="-120"/>
                <a:cs typeface="Times New Roman"/>
              </a:rPr>
              <a:t/>
            </a:r>
            <a:br>
              <a:rPr lang="en-US" altLang="zh-TW" sz="4000" b="0" dirty="0">
                <a:latin typeface="Times New Roman"/>
                <a:ea typeface="cwTeX Q Hei" panose="02000803000000000000" pitchFamily="2" charset="-120"/>
                <a:cs typeface="Times New Roman"/>
              </a:rPr>
            </a:br>
            <a:r>
              <a:rPr lang="en-US" altLang="zh-TW" sz="4000" b="0" dirty="0">
                <a:latin typeface="Times New Roman"/>
                <a:ea typeface="cwTeX Q Hei" panose="02000803000000000000" pitchFamily="2" charset="-120"/>
                <a:cs typeface="Times New Roman"/>
              </a:rPr>
              <a:t/>
            </a:r>
            <a:br>
              <a:rPr lang="en-US" altLang="zh-TW" sz="4000" b="0" dirty="0">
                <a:latin typeface="Times New Roman"/>
                <a:ea typeface="cwTeX Q Hei" panose="02000803000000000000" pitchFamily="2" charset="-120"/>
                <a:cs typeface="Times New Roman"/>
              </a:rPr>
            </a:br>
            <a:r>
              <a:rPr lang="en-US" altLang="zh-TW" sz="4000" b="0" dirty="0" smtClean="0">
                <a:latin typeface="Times New Roman"/>
                <a:ea typeface="cwTeX Q Hei" panose="02000803000000000000" pitchFamily="2" charset="-120"/>
                <a:cs typeface="Times New Roman"/>
              </a:rPr>
              <a:t> </a:t>
            </a:r>
            <a:r>
              <a:rPr lang="zh-TW" altLang="en-US" sz="4000" dirty="0" smtClean="0">
                <a:latin typeface="標楷體"/>
                <a:ea typeface="標楷體"/>
                <a:cs typeface="Times New Roman"/>
              </a:rPr>
              <a:t>第十二講：神經經濟學導論</a:t>
            </a:r>
            <a:r>
              <a:rPr lang="en-US" altLang="zh-TW" sz="4000" dirty="0" smtClean="0">
                <a:latin typeface="標楷體"/>
                <a:ea typeface="標楷體"/>
                <a:cs typeface="Times New Roman"/>
              </a:rPr>
              <a:t/>
            </a:r>
            <a:br>
              <a:rPr lang="en-US" altLang="zh-TW" sz="4000" dirty="0" smtClean="0">
                <a:latin typeface="標楷體"/>
                <a:ea typeface="標楷體"/>
                <a:cs typeface="Times New Roman"/>
              </a:rPr>
            </a:br>
            <a:r>
              <a:rPr lang="zh-TW" altLang="en-US" sz="4000" dirty="0" smtClean="0">
                <a:latin typeface="標楷體"/>
                <a:ea typeface="標楷體"/>
                <a:cs typeface="Times New Roman"/>
              </a:rPr>
              <a:t> </a:t>
            </a:r>
            <a:r>
              <a:rPr lang="en-US" altLang="zh-TW" sz="4000" b="0" smtClean="0">
                <a:latin typeface="Times New Roman"/>
                <a:ea typeface="cwTeX Q Hei" panose="02000803000000000000" pitchFamily="2" charset="-120"/>
                <a:cs typeface="Times New Roman"/>
              </a:rPr>
              <a:t>Lecture 12:</a:t>
            </a:r>
            <a:r>
              <a:rPr lang="zh-TW" altLang="en-US" sz="4000" b="0" dirty="0" smtClean="0">
                <a:latin typeface="Times New Roman"/>
                <a:ea typeface="cwTeX Q Hei" panose="02000803000000000000" pitchFamily="2" charset="-120"/>
                <a:cs typeface="Times New Roman"/>
              </a:rPr>
              <a:t> </a:t>
            </a:r>
            <a:r>
              <a:rPr lang="en-US" altLang="zh-TW" sz="4000" b="0" dirty="0" err="1" smtClean="0">
                <a:latin typeface="Times New Roman"/>
                <a:ea typeface="cwTeX Q Hei" panose="02000803000000000000" pitchFamily="2" charset="-120"/>
                <a:cs typeface="Times New Roman"/>
              </a:rPr>
              <a:t>Neuroeconomics</a:t>
            </a:r>
            <a:r>
              <a:rPr lang="en-US" altLang="zh-TW" sz="4000" b="0" dirty="0" smtClean="0">
                <a:latin typeface="Times New Roman"/>
                <a:ea typeface="cwTeX Q Hei" panose="02000803000000000000" pitchFamily="2" charset="-120"/>
                <a:cs typeface="Times New Roman"/>
              </a:rPr>
              <a:t>:</a:t>
            </a:r>
            <a:r>
              <a:rPr lang="zh-TW" altLang="en-US" sz="4000" b="0" dirty="0" smtClean="0">
                <a:latin typeface="Times New Roman"/>
                <a:ea typeface="cwTeX Q Hei" panose="02000803000000000000" pitchFamily="2" charset="-120"/>
                <a:cs typeface="Times New Roman"/>
              </a:rPr>
              <a:t> </a:t>
            </a:r>
            <a:r>
              <a:rPr lang="en-US" altLang="zh-TW" sz="4000" b="0" dirty="0" smtClean="0">
                <a:latin typeface="Times New Roman"/>
                <a:ea typeface="cwTeX Q Hei" panose="02000803000000000000" pitchFamily="2" charset="-120"/>
                <a:cs typeface="Times New Roman"/>
              </a:rPr>
              <a:t>An</a:t>
            </a:r>
            <a:r>
              <a:rPr lang="zh-TW" altLang="en-US" sz="4000" b="0" dirty="0" smtClean="0">
                <a:latin typeface="Times New Roman"/>
                <a:ea typeface="cwTeX Q Hei" panose="02000803000000000000" pitchFamily="2" charset="-120"/>
                <a:cs typeface="Times New Roman"/>
              </a:rPr>
              <a:t> </a:t>
            </a:r>
            <a:r>
              <a:rPr lang="en-US" altLang="zh-TW" sz="4000" b="0" dirty="0" smtClean="0">
                <a:latin typeface="Times New Roman"/>
                <a:ea typeface="cwTeX Q Hei" panose="02000803000000000000" pitchFamily="2" charset="-120"/>
                <a:cs typeface="Times New Roman"/>
              </a:rPr>
              <a:t>Introduction</a:t>
            </a:r>
            <a:endParaRPr lang="en-US" sz="4000" b="0" dirty="0">
              <a:latin typeface="Times New Roman"/>
              <a:ea typeface="cwTeX Q Hei" panose="02000803000000000000" pitchFamily="2" charset="-120"/>
              <a:cs typeface="Times New Roman"/>
            </a:endParaRPr>
          </a:p>
        </p:txBody>
      </p:sp>
      <p:sp>
        <p:nvSpPr>
          <p:cNvPr id="3" name="副標題 2"/>
          <p:cNvSpPr>
            <a:spLocks noGrp="1"/>
          </p:cNvSpPr>
          <p:nvPr>
            <p:ph type="subTitle" idx="1"/>
          </p:nvPr>
        </p:nvSpPr>
        <p:spPr>
          <a:xfrm>
            <a:off x="3048000" y="6057900"/>
            <a:ext cx="12954000" cy="1638300"/>
          </a:xfrm>
        </p:spPr>
        <p:txBody>
          <a:bodyPr>
            <a:normAutofit fontScale="55000" lnSpcReduction="20000"/>
          </a:bodyPr>
          <a:lstStyle/>
          <a:p>
            <a:pPr>
              <a:lnSpc>
                <a:spcPct val="80000"/>
              </a:lnSpc>
              <a:defRPr/>
            </a:pPr>
            <a:r>
              <a:rPr lang="zh-TW" altLang="en-US" sz="4000" dirty="0">
                <a:latin typeface="標楷體" panose="03000509000000000000" pitchFamily="65" charset="-120"/>
                <a:ea typeface="標楷體" panose="03000509000000000000" pitchFamily="65" charset="-120"/>
              </a:rPr>
              <a:t>授課教師：國立臺灣大學 經濟學系 王道一教授</a:t>
            </a:r>
            <a:r>
              <a:rPr lang="zh-TW" altLang="en-US" sz="4000" dirty="0">
                <a:latin typeface="Times New Roman" panose="02020603050405020304" pitchFamily="18" charset="0"/>
                <a:ea typeface="cwTeX Q Hei" panose="02000803000000000000" pitchFamily="2" charset="-120"/>
                <a:cs typeface="Times New Roman" panose="02020603050405020304" pitchFamily="18" charset="0"/>
              </a:rPr>
              <a:t>（</a:t>
            </a:r>
            <a:r>
              <a:rPr lang="en-US" altLang="zh-TW" sz="4000" dirty="0">
                <a:latin typeface="Times New Roman" panose="02020603050405020304" pitchFamily="18" charset="0"/>
                <a:ea typeface="cwTeX Q Hei" panose="02000803000000000000" pitchFamily="2" charset="-120"/>
                <a:cs typeface="Times New Roman" panose="02020603050405020304" pitchFamily="18" charset="0"/>
              </a:rPr>
              <a:t>Joseph Tao-</a:t>
            </a:r>
            <a:r>
              <a:rPr lang="en-US" altLang="zh-TW" sz="4000" dirty="0" err="1">
                <a:latin typeface="Times New Roman" panose="02020603050405020304" pitchFamily="18" charset="0"/>
                <a:ea typeface="cwTeX Q Hei" panose="02000803000000000000" pitchFamily="2" charset="-120"/>
                <a:cs typeface="Times New Roman" panose="02020603050405020304" pitchFamily="18" charset="0"/>
              </a:rPr>
              <a:t>yi</a:t>
            </a:r>
            <a:r>
              <a:rPr lang="en-US" altLang="zh-TW" sz="4000" dirty="0">
                <a:latin typeface="Times New Roman" panose="02020603050405020304" pitchFamily="18" charset="0"/>
                <a:ea typeface="cwTeX Q Hei" panose="02000803000000000000" pitchFamily="2" charset="-120"/>
                <a:cs typeface="Times New Roman" panose="02020603050405020304" pitchFamily="18" charset="0"/>
              </a:rPr>
              <a:t> Wang </a:t>
            </a:r>
            <a:r>
              <a:rPr lang="zh-TW" altLang="en-US" sz="4000" dirty="0">
                <a:latin typeface="Times New Roman" panose="02020603050405020304" pitchFamily="18" charset="0"/>
                <a:ea typeface="cwTeX Q Hei" panose="02000803000000000000" pitchFamily="2" charset="-120"/>
                <a:cs typeface="Times New Roman" panose="02020603050405020304" pitchFamily="18" charset="0"/>
              </a:rPr>
              <a:t>）</a:t>
            </a:r>
            <a:endParaRPr lang="en-US" altLang="zh-TW" sz="4000" dirty="0">
              <a:latin typeface="Times New Roman" panose="02020603050405020304" pitchFamily="18" charset="0"/>
              <a:ea typeface="cwTeX Q Hei" panose="02000803000000000000" pitchFamily="2" charset="-120"/>
              <a:cs typeface="Times New Roman" panose="02020603050405020304" pitchFamily="18" charset="0"/>
            </a:endParaRPr>
          </a:p>
          <a:p>
            <a:pPr>
              <a:lnSpc>
                <a:spcPct val="80000"/>
              </a:lnSpc>
              <a:defRPr/>
            </a:pPr>
            <a:endParaRPr lang="en-US" altLang="zh-TW" sz="3200" dirty="0">
              <a:latin typeface="cwTeX Q Hei" panose="02000803000000000000" pitchFamily="2" charset="-120"/>
              <a:ea typeface="cwTeX Q Hei" panose="02000803000000000000" pitchFamily="2" charset="-120"/>
            </a:endParaRPr>
          </a:p>
          <a:p>
            <a:pPr algn="just">
              <a:lnSpc>
                <a:spcPct val="80000"/>
              </a:lnSpc>
              <a:defRPr/>
            </a:pPr>
            <a:endParaRPr lang="en-US" altLang="zh-TW" sz="3600" dirty="0">
              <a:latin typeface="標楷體" panose="03000509000000000000" pitchFamily="65" charset="-120"/>
              <a:ea typeface="標楷體" panose="03000509000000000000" pitchFamily="65" charset="-120"/>
            </a:endParaRPr>
          </a:p>
          <a:p>
            <a:pPr>
              <a:lnSpc>
                <a:spcPct val="80000"/>
              </a:lnSpc>
              <a:defRPr/>
            </a:pPr>
            <a:r>
              <a:rPr lang="zh-TW" altLang="en-US" sz="3600" dirty="0">
                <a:latin typeface="標楷體" panose="03000509000000000000" pitchFamily="65" charset="-120"/>
                <a:ea typeface="標楷體" panose="03000509000000000000" pitchFamily="65" charset="-120"/>
              </a:rPr>
              <a:t>本課程指定教材</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 </a:t>
            </a:r>
            <a:r>
              <a:rPr lang="en-US" altLang="zh-TW" sz="3600" dirty="0">
                <a:latin typeface="Times New Roman" panose="02020603050405020304" pitchFamily="18" charset="0"/>
                <a:cs typeface="Times New Roman" panose="02020603050405020304" pitchFamily="18" charset="0"/>
              </a:rPr>
              <a:t>Colin</a:t>
            </a:r>
            <a:r>
              <a:rPr lang="zh-TW" altLang="en-US" sz="3600" dirty="0">
                <a:latin typeface="Times New Roman" panose="02020603050405020304" pitchFamily="18" charset="0"/>
                <a:cs typeface="Times New Roman" panose="02020603050405020304" pitchFamily="18" charset="0"/>
              </a:rPr>
              <a:t> </a:t>
            </a:r>
            <a:r>
              <a:rPr lang="en-US" altLang="zh-TW" sz="3600" dirty="0">
                <a:latin typeface="Times New Roman" panose="02020603050405020304" pitchFamily="18" charset="0"/>
                <a:cs typeface="Times New Roman" panose="02020603050405020304" pitchFamily="18" charset="0"/>
              </a:rPr>
              <a:t>E.</a:t>
            </a:r>
            <a:r>
              <a:rPr lang="zh-TW" altLang="en-US" sz="3600" dirty="0">
                <a:latin typeface="Times New Roman" panose="02020603050405020304" pitchFamily="18" charset="0"/>
                <a:cs typeface="Times New Roman" panose="02020603050405020304" pitchFamily="18" charset="0"/>
              </a:rPr>
              <a:t> </a:t>
            </a:r>
            <a:r>
              <a:rPr lang="en-US" altLang="zh-TW" sz="3600" dirty="0" err="1">
                <a:latin typeface="Times New Roman" panose="02020603050405020304" pitchFamily="18" charset="0"/>
                <a:cs typeface="Times New Roman" panose="02020603050405020304" pitchFamily="18" charset="0"/>
              </a:rPr>
              <a:t>Camerer</a:t>
            </a:r>
            <a:r>
              <a:rPr lang="en-US" altLang="zh-TW" sz="3600" dirty="0">
                <a:latin typeface="Times New Roman" panose="02020603050405020304" pitchFamily="18" charset="0"/>
                <a:cs typeface="Times New Roman" panose="02020603050405020304" pitchFamily="18" charset="0"/>
              </a:rPr>
              <a:t>,</a:t>
            </a:r>
            <a:r>
              <a:rPr lang="zh-TW" altLang="en-US" sz="3600"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Behavioral</a:t>
            </a:r>
            <a:r>
              <a:rPr lang="zh-TW" altLang="en-US" sz="3600" i="1"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Game</a:t>
            </a:r>
            <a:r>
              <a:rPr lang="zh-TW" altLang="en-US" sz="3600" i="1"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Theory:</a:t>
            </a:r>
            <a:r>
              <a:rPr lang="zh-TW" altLang="en-US" sz="3600" i="1"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Experiments</a:t>
            </a:r>
            <a:r>
              <a:rPr lang="zh-TW" altLang="en-US" sz="3600" i="1"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in</a:t>
            </a:r>
          </a:p>
          <a:p>
            <a:pPr>
              <a:lnSpc>
                <a:spcPct val="80000"/>
              </a:lnSpc>
              <a:defRPr/>
            </a:pPr>
            <a:r>
              <a:rPr lang="zh-TW" altLang="en-US" sz="3600" i="1"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Strategic</a:t>
            </a:r>
            <a:r>
              <a:rPr lang="zh-TW" altLang="en-US" sz="3600" i="1"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Interaction</a:t>
            </a:r>
            <a:r>
              <a:rPr lang="en-US" altLang="zh-TW" sz="3600" dirty="0">
                <a:latin typeface="Times New Roman" panose="02020603050405020304" pitchFamily="18" charset="0"/>
                <a:cs typeface="Times New Roman" panose="02020603050405020304" pitchFamily="18" charset="0"/>
              </a:rPr>
              <a:t>.</a:t>
            </a:r>
            <a:r>
              <a:rPr lang="zh-TW" altLang="en-US" sz="3600" dirty="0">
                <a:latin typeface="Times New Roman" panose="02020603050405020304" pitchFamily="18" charset="0"/>
                <a:cs typeface="Times New Roman" panose="02020603050405020304" pitchFamily="18" charset="0"/>
              </a:rPr>
              <a:t> </a:t>
            </a:r>
            <a:r>
              <a:rPr lang="en-US" altLang="zh-TW" sz="3600" dirty="0">
                <a:latin typeface="Times New Roman" panose="02020603050405020304" pitchFamily="18" charset="0"/>
                <a:cs typeface="Times New Roman" panose="02020603050405020304" pitchFamily="18" charset="0"/>
              </a:rPr>
              <a:t>New</a:t>
            </a:r>
            <a:r>
              <a:rPr lang="zh-TW" altLang="en-US" sz="3600" dirty="0">
                <a:latin typeface="Times New Roman" panose="02020603050405020304" pitchFamily="18" charset="0"/>
                <a:cs typeface="Times New Roman" panose="02020603050405020304" pitchFamily="18" charset="0"/>
              </a:rPr>
              <a:t> </a:t>
            </a:r>
            <a:r>
              <a:rPr lang="en-US" altLang="zh-TW" sz="3600" dirty="0">
                <a:latin typeface="Times New Roman" panose="02020603050405020304" pitchFamily="18" charset="0"/>
                <a:cs typeface="Times New Roman" panose="02020603050405020304" pitchFamily="18" charset="0"/>
              </a:rPr>
              <a:t>York: Russell Sage Foundation; New Jersey:</a:t>
            </a:r>
          </a:p>
          <a:p>
            <a:pPr>
              <a:lnSpc>
                <a:spcPct val="80000"/>
              </a:lnSpc>
              <a:defRPr/>
            </a:pPr>
            <a:r>
              <a:rPr lang="en-US" altLang="zh-TW" sz="3600" dirty="0">
                <a:latin typeface="Times New Roman" panose="02020603050405020304" pitchFamily="18" charset="0"/>
                <a:cs typeface="Times New Roman" panose="02020603050405020304" pitchFamily="18" charset="0"/>
              </a:rPr>
              <a:t> </a:t>
            </a:r>
            <a:r>
              <a:rPr lang="zh-TW" altLang="en-US" sz="3600" dirty="0">
                <a:latin typeface="Times New Roman" panose="02020603050405020304" pitchFamily="18" charset="0"/>
                <a:cs typeface="Times New Roman" panose="02020603050405020304" pitchFamily="18" charset="0"/>
              </a:rPr>
              <a:t> </a:t>
            </a:r>
            <a:r>
              <a:rPr lang="en-US" altLang="zh-TW" sz="3600" dirty="0">
                <a:latin typeface="Times New Roman" panose="02020603050405020304" pitchFamily="18" charset="0"/>
                <a:cs typeface="Times New Roman" panose="02020603050405020304" pitchFamily="18" charset="0"/>
              </a:rPr>
              <a:t>Princeton</a:t>
            </a:r>
            <a:r>
              <a:rPr lang="zh-TW" altLang="en-US" sz="3600" dirty="0">
                <a:latin typeface="Times New Roman" panose="02020603050405020304" pitchFamily="18" charset="0"/>
                <a:cs typeface="Times New Roman" panose="02020603050405020304" pitchFamily="18" charset="0"/>
              </a:rPr>
              <a:t> </a:t>
            </a:r>
            <a:r>
              <a:rPr lang="en-US" altLang="zh-TW" sz="3600" dirty="0">
                <a:latin typeface="Times New Roman" panose="02020603050405020304" pitchFamily="18" charset="0"/>
                <a:cs typeface="Times New Roman" panose="02020603050405020304" pitchFamily="18" charset="0"/>
              </a:rPr>
              <a:t>UP,</a:t>
            </a:r>
            <a:r>
              <a:rPr lang="zh-TW" altLang="en-US" sz="3600" dirty="0">
                <a:latin typeface="Times New Roman" panose="02020603050405020304" pitchFamily="18" charset="0"/>
                <a:cs typeface="Times New Roman" panose="02020603050405020304" pitchFamily="18" charset="0"/>
              </a:rPr>
              <a:t> </a:t>
            </a:r>
            <a:r>
              <a:rPr lang="en-US" altLang="zh-TW" sz="3600" dirty="0">
                <a:latin typeface="Times New Roman" panose="02020603050405020304" pitchFamily="18" charset="0"/>
                <a:cs typeface="Times New Roman" panose="02020603050405020304" pitchFamily="18" charset="0"/>
              </a:rPr>
              <a:t>2003.</a:t>
            </a:r>
            <a:r>
              <a:rPr lang="zh-TW" altLang="en-US" sz="3600" dirty="0">
                <a:latin typeface="Times New Roman" panose="02020603050405020304" pitchFamily="18" charset="0"/>
                <a:cs typeface="Times New Roman" panose="02020603050405020304" pitchFamily="18" charset="0"/>
              </a:rPr>
              <a:t> </a:t>
            </a:r>
          </a:p>
          <a:p>
            <a:pPr>
              <a:lnSpc>
                <a:spcPct val="80000"/>
              </a:lnSpc>
              <a:defRPr/>
            </a:pPr>
            <a:endParaRPr lang="en-US" altLang="zh-TW" sz="3600" dirty="0">
              <a:latin typeface="cwTeX Q Hei" panose="02000803000000000000" pitchFamily="2" charset="-120"/>
              <a:ea typeface="cwTeX Q Hei" panose="02000803000000000000" pitchFamily="2" charset="-120"/>
            </a:endParaRPr>
          </a:p>
        </p:txBody>
      </p:sp>
      <p:sp>
        <p:nvSpPr>
          <p:cNvPr id="4" name="Text Placeholder 3"/>
          <p:cNvSpPr>
            <a:spLocks noGrp="1"/>
          </p:cNvSpPr>
          <p:nvPr>
            <p:ph type="body" sz="quarter" idx="12"/>
          </p:nvPr>
        </p:nvSpPr>
        <p:spPr/>
        <p:txBody>
          <a:bodyPr/>
          <a:lstStyle/>
          <a:p>
            <a:endParaRPr lang="en-US" dirty="0">
              <a:latin typeface="cwTeX Q Hei" panose="02000803000000000000" pitchFamily="2" charset="-120"/>
              <a:ea typeface="cwTeX Q Hei" panose="02000803000000000000" pitchFamily="2" charset="-120"/>
            </a:endParaRPr>
          </a:p>
        </p:txBody>
      </p:sp>
      <p:sp>
        <p:nvSpPr>
          <p:cNvPr id="5" name="Text Placeholder 4"/>
          <p:cNvSpPr>
            <a:spLocks noGrp="1"/>
          </p:cNvSpPr>
          <p:nvPr>
            <p:ph type="body" sz="quarter" idx="13"/>
          </p:nvPr>
        </p:nvSpPr>
        <p:spPr/>
        <p:txBody>
          <a:bodyPr/>
          <a:lstStyle/>
          <a:p>
            <a:endParaRPr lang="en-US">
              <a:latin typeface="cwTeX Q Hei" panose="02000803000000000000" pitchFamily="2" charset="-120"/>
              <a:ea typeface="cwTeX Q Hei" panose="02000803000000000000" pitchFamily="2" charset="-120"/>
            </a:endParaRPr>
          </a:p>
        </p:txBody>
      </p:sp>
      <p:pic>
        <p:nvPicPr>
          <p:cNvPr id="10" name="Picture 15" descr="cc">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2962" y="8392802"/>
            <a:ext cx="2133599" cy="76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705600" y="8343900"/>
            <a:ext cx="7162800" cy="923312"/>
          </a:xfrm>
          <a:prstGeom prst="rect">
            <a:avLst/>
          </a:prstGeom>
        </p:spPr>
        <p:txBody>
          <a:bodyPr wrap="square" lIns="182862" tIns="91431" rIns="182862" bIns="91431">
            <a:spAutoFit/>
          </a:bodyPr>
          <a:lstStyle/>
          <a:p>
            <a:pPr algn="just"/>
            <a:r>
              <a:rPr lang="en-US" altLang="zh-TW" sz="2400" b="1" dirty="0">
                <a:latin typeface="標楷體" panose="03000509000000000000" pitchFamily="65" charset="-120"/>
                <a:ea typeface="標楷體" panose="03000509000000000000" pitchFamily="65" charset="-120"/>
                <a:cs typeface="Times New Roman" pitchFamily="18" charset="0"/>
              </a:rPr>
              <a:t>【</a:t>
            </a:r>
            <a:r>
              <a:rPr lang="zh-TW" altLang="en-US" sz="2400" b="1" dirty="0">
                <a:latin typeface="標楷體" panose="03000509000000000000" pitchFamily="65" charset="-120"/>
                <a:ea typeface="標楷體" panose="03000509000000000000" pitchFamily="65" charset="-120"/>
                <a:cs typeface="Times New Roman" pitchFamily="18" charset="0"/>
              </a:rPr>
              <a:t>本著作除另有註明外，採取</a:t>
            </a:r>
            <a:r>
              <a:rPr lang="zh-TW" altLang="en-US" sz="2400" b="1" u="sng" dirty="0">
                <a:latin typeface="標楷體" panose="03000509000000000000" pitchFamily="65" charset="-120"/>
                <a:ea typeface="標楷體" panose="03000509000000000000" pitchFamily="65" charset="-120"/>
                <a:cs typeface="Times New Roman" pitchFamily="18" charset="0"/>
                <a:hlinkClick r:id="rId3"/>
              </a:rPr>
              <a:t>創用</a:t>
            </a:r>
            <a:r>
              <a:rPr lang="en-US" altLang="zh-TW" sz="2400" b="1" u="sng" dirty="0">
                <a:latin typeface="標楷體" panose="03000509000000000000" pitchFamily="65" charset="-120"/>
                <a:ea typeface="標楷體" panose="03000509000000000000" pitchFamily="65" charset="-120"/>
                <a:cs typeface="Times New Roman" pitchFamily="18" charset="0"/>
                <a:hlinkClick r:id="rId3"/>
              </a:rPr>
              <a:t>CC</a:t>
            </a:r>
            <a:r>
              <a:rPr lang="zh-TW" altLang="en-US" sz="2400" b="1" u="sng" dirty="0">
                <a:latin typeface="標楷體" panose="03000509000000000000" pitchFamily="65" charset="-120"/>
                <a:ea typeface="標楷體" panose="03000509000000000000" pitchFamily="65" charset="-120"/>
                <a:cs typeface="Times New Roman" pitchFamily="18" charset="0"/>
                <a:hlinkClick r:id="rId3"/>
              </a:rPr>
              <a:t>「姓名標示－非商業性－相同方式分享」臺灣</a:t>
            </a:r>
            <a:r>
              <a:rPr lang="en-US" altLang="zh-TW" sz="2400" b="1" u="sng" dirty="0">
                <a:latin typeface="標楷體" panose="03000509000000000000" pitchFamily="65" charset="-120"/>
                <a:ea typeface="標楷體" panose="03000509000000000000" pitchFamily="65" charset="-120"/>
                <a:cs typeface="Times New Roman" pitchFamily="18" charset="0"/>
                <a:hlinkClick r:id="rId3"/>
              </a:rPr>
              <a:t>3.0</a:t>
            </a:r>
            <a:r>
              <a:rPr lang="zh-TW" altLang="en-US" sz="2400" b="1" u="sng" dirty="0">
                <a:latin typeface="標楷體" panose="03000509000000000000" pitchFamily="65" charset="-120"/>
                <a:ea typeface="標楷體" panose="03000509000000000000" pitchFamily="65" charset="-120"/>
                <a:cs typeface="Times New Roman" pitchFamily="18" charset="0"/>
                <a:hlinkClick r:id="rId3"/>
              </a:rPr>
              <a:t>版</a:t>
            </a:r>
            <a:r>
              <a:rPr lang="zh-TW" altLang="en-US" sz="2400" b="1" dirty="0">
                <a:latin typeface="標楷體" panose="03000509000000000000" pitchFamily="65" charset="-120"/>
                <a:ea typeface="標楷體" panose="03000509000000000000" pitchFamily="65" charset="-120"/>
                <a:cs typeface="Times New Roman" pitchFamily="18" charset="0"/>
              </a:rPr>
              <a:t>授權釋出</a:t>
            </a:r>
            <a:r>
              <a:rPr lang="en-US" altLang="zh-TW" sz="2400" b="1" dirty="0">
                <a:latin typeface="標楷體" panose="03000509000000000000" pitchFamily="65" charset="-120"/>
                <a:ea typeface="標楷體" panose="03000509000000000000" pitchFamily="65" charset="-120"/>
                <a:cs typeface="Times New Roman" pitchFamily="18" charset="0"/>
              </a:rPr>
              <a:t>】</a:t>
            </a:r>
          </a:p>
        </p:txBody>
      </p:sp>
    </p:spTree>
    <p:extLst>
      <p:ext uri="{BB962C8B-B14F-4D97-AF65-F5344CB8AC3E}">
        <p14:creationId xmlns:p14="http://schemas.microsoft.com/office/powerpoint/2010/main" val="4075636460"/>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latin typeface="Arial"/>
                <a:ea typeface="Arial"/>
              </a:rPr>
              <a:t>Introduction</a:t>
            </a:r>
            <a:endParaRPr lang="en-US" dirty="0">
              <a:latin typeface="Arial"/>
              <a:ea typeface="Arial"/>
            </a:endParaRPr>
          </a:p>
        </p:txBody>
      </p:sp>
      <p:sp>
        <p:nvSpPr>
          <p:cNvPr id="75779" name="Rectangle 3"/>
          <p:cNvSpPr>
            <a:spLocks noGrp="1" noChangeArrowheads="1"/>
          </p:cNvSpPr>
          <p:nvPr>
            <p:ph type="body" idx="1"/>
          </p:nvPr>
        </p:nvSpPr>
        <p:spPr/>
        <p:txBody>
          <a:bodyPr>
            <a:normAutofit/>
          </a:bodyPr>
          <a:lstStyle/>
          <a:p>
            <a:r>
              <a:rPr lang="en-US" dirty="0" smtClean="0">
                <a:latin typeface="Arial"/>
                <a:ea typeface="Arial"/>
              </a:rPr>
              <a:t>Theory of the </a:t>
            </a:r>
            <a:r>
              <a:rPr lang="en-US" dirty="0" smtClean="0">
                <a:solidFill>
                  <a:srgbClr val="FF0000"/>
                </a:solidFill>
                <a:latin typeface="Arial"/>
                <a:ea typeface="Arial"/>
              </a:rPr>
              <a:t>brain</a:t>
            </a:r>
          </a:p>
          <a:p>
            <a:pPr lvl="1"/>
            <a:r>
              <a:rPr lang="en-US" dirty="0" smtClean="0">
                <a:latin typeface="Arial"/>
                <a:ea typeface="Arial"/>
              </a:rPr>
              <a:t>Before 2002</a:t>
            </a:r>
            <a:r>
              <a:rPr lang="en-US" altLang="zh-TW" dirty="0" smtClean="0">
                <a:latin typeface="Arial"/>
                <a:ea typeface="Arial"/>
              </a:rPr>
              <a:t>:</a:t>
            </a:r>
            <a:r>
              <a:rPr lang="en-US" dirty="0" smtClean="0">
                <a:latin typeface="Arial"/>
                <a:ea typeface="Arial"/>
              </a:rPr>
              <a:t> reduced-form </a:t>
            </a:r>
            <a:r>
              <a:rPr lang="en-US" altLang="zh-TW" dirty="0" smtClean="0">
                <a:solidFill>
                  <a:srgbClr val="FF0000"/>
                </a:solidFill>
                <a:latin typeface="Arial"/>
                <a:ea typeface="Arial"/>
              </a:rPr>
              <a:t>utility</a:t>
            </a:r>
            <a:r>
              <a:rPr lang="en-US" altLang="zh-TW" dirty="0" smtClean="0">
                <a:latin typeface="Arial"/>
                <a:ea typeface="Arial"/>
              </a:rPr>
              <a:t> </a:t>
            </a:r>
            <a:r>
              <a:rPr lang="en-US" altLang="zh-TW" dirty="0" err="1" smtClean="0">
                <a:latin typeface="Arial"/>
                <a:ea typeface="Arial"/>
              </a:rPr>
              <a:t>maximizer</a:t>
            </a:r>
            <a:endParaRPr lang="en-US" dirty="0" smtClean="0">
              <a:latin typeface="Arial"/>
              <a:ea typeface="Arial"/>
            </a:endParaRPr>
          </a:p>
          <a:p>
            <a:pPr lvl="1"/>
            <a:r>
              <a:rPr lang="en-US" dirty="0" smtClean="0">
                <a:latin typeface="Arial"/>
                <a:ea typeface="Arial"/>
              </a:rPr>
              <a:t>After 2002: </a:t>
            </a:r>
            <a:r>
              <a:rPr lang="en-US" altLang="zh-TW" dirty="0" err="1" smtClean="0">
                <a:latin typeface="Arial"/>
                <a:ea typeface="Arial"/>
              </a:rPr>
              <a:t>neuroeconomics</a:t>
            </a:r>
            <a:r>
              <a:rPr lang="en-US" dirty="0" smtClean="0">
                <a:latin typeface="Arial"/>
                <a:ea typeface="Arial"/>
              </a:rPr>
              <a:t> model </a:t>
            </a:r>
            <a:r>
              <a:rPr lang="en-US" altLang="zh-TW" dirty="0" smtClean="0">
                <a:solidFill>
                  <a:srgbClr val="FF0000"/>
                </a:solidFill>
                <a:latin typeface="Arial"/>
                <a:ea typeface="Arial"/>
              </a:rPr>
              <a:t>brain</a:t>
            </a:r>
            <a:r>
              <a:rPr lang="en-US" dirty="0" smtClean="0">
                <a:latin typeface="Arial"/>
                <a:ea typeface="Arial"/>
              </a:rPr>
              <a:t> </a:t>
            </a:r>
            <a:r>
              <a:rPr lang="en-US" dirty="0" smtClean="0">
                <a:solidFill>
                  <a:srgbClr val="FF0000"/>
                </a:solidFill>
                <a:latin typeface="Arial"/>
                <a:ea typeface="Arial"/>
              </a:rPr>
              <a:t>structure</a:t>
            </a:r>
          </a:p>
          <a:p>
            <a:endParaRPr lang="zh-TW" altLang="en-US" dirty="0">
              <a:solidFill>
                <a:schemeClr val="tx1">
                  <a:lumMod val="50000"/>
                  <a:lumOff val="50000"/>
                </a:schemeClr>
              </a:solidFill>
              <a:latin typeface="Arial"/>
              <a:ea typeface="Arial"/>
            </a:endParaRPr>
          </a:p>
        </p:txBody>
      </p:sp>
      <p:sp>
        <p:nvSpPr>
          <p:cNvPr id="6"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
        <p:nvSpPr>
          <p:cNvPr id="9" name="Text Box 4"/>
          <p:cNvSpPr txBox="1">
            <a:spLocks noChangeArrowheads="1"/>
          </p:cNvSpPr>
          <p:nvPr/>
        </p:nvSpPr>
        <p:spPr bwMode="auto">
          <a:xfrm>
            <a:off x="1325219" y="7086602"/>
            <a:ext cx="16976034" cy="22621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91440">
            <a:spAutoFit/>
          </a:bodyPr>
          <a:lstStyle/>
          <a:p>
            <a:r>
              <a:rPr lang="en-US" altLang="zh-TW" sz="4500" dirty="0">
                <a:latin typeface="Arial"/>
                <a:ea typeface="Arial"/>
              </a:rPr>
              <a:t>how </a:t>
            </a:r>
            <a:r>
              <a:rPr lang="en-US" altLang="zh-TW" sz="4500" i="1" dirty="0">
                <a:solidFill>
                  <a:srgbClr val="0000FF"/>
                </a:solidFill>
                <a:latin typeface="Arial"/>
                <a:ea typeface="Arial"/>
              </a:rPr>
              <a:t>components</a:t>
            </a:r>
            <a:r>
              <a:rPr lang="en-US" altLang="zh-TW" sz="4500" i="1" dirty="0">
                <a:latin typeface="Arial"/>
                <a:ea typeface="Arial"/>
              </a:rPr>
              <a:t> </a:t>
            </a:r>
            <a:r>
              <a:rPr lang="en-US" altLang="zh-TW" sz="4500" dirty="0">
                <a:latin typeface="Arial"/>
                <a:ea typeface="Arial"/>
              </a:rPr>
              <a:t>of the </a:t>
            </a:r>
            <a:r>
              <a:rPr lang="en-US" altLang="zh-TW" sz="4500" i="1" dirty="0">
                <a:solidFill>
                  <a:srgbClr val="0000FF"/>
                </a:solidFill>
                <a:latin typeface="Arial"/>
                <a:ea typeface="Arial"/>
              </a:rPr>
              <a:t>individual</a:t>
            </a:r>
            <a:r>
              <a:rPr lang="en-US" altLang="zh-TW" sz="4500" i="1" dirty="0">
                <a:latin typeface="Arial"/>
                <a:ea typeface="Arial"/>
              </a:rPr>
              <a:t> - </a:t>
            </a:r>
            <a:r>
              <a:rPr lang="en-US" altLang="zh-TW" sz="4500" i="1" dirty="0">
                <a:solidFill>
                  <a:srgbClr val="0000FF"/>
                </a:solidFill>
                <a:latin typeface="Arial"/>
                <a:ea typeface="Arial"/>
              </a:rPr>
              <a:t>brain regions</a:t>
            </a:r>
            <a:r>
              <a:rPr lang="en-US" altLang="zh-TW" sz="4500" i="1" dirty="0">
                <a:latin typeface="Arial"/>
                <a:ea typeface="Arial"/>
              </a:rPr>
              <a:t>, </a:t>
            </a:r>
            <a:r>
              <a:rPr lang="en-US" altLang="zh-TW" sz="4500" i="1" dirty="0">
                <a:solidFill>
                  <a:srgbClr val="0000FF"/>
                </a:solidFill>
                <a:latin typeface="Arial"/>
                <a:ea typeface="Arial"/>
              </a:rPr>
              <a:t>cognitive control</a:t>
            </a:r>
            <a:r>
              <a:rPr lang="en-US" altLang="zh-TW" sz="4500" i="1" dirty="0">
                <a:latin typeface="Arial"/>
                <a:ea typeface="Arial"/>
              </a:rPr>
              <a:t>,</a:t>
            </a:r>
            <a:r>
              <a:rPr lang="en-US" altLang="zh-TW" sz="4500" dirty="0">
                <a:latin typeface="Arial"/>
                <a:ea typeface="Arial"/>
              </a:rPr>
              <a:t> and </a:t>
            </a:r>
            <a:r>
              <a:rPr lang="en-US" altLang="zh-TW" sz="4500" i="1" dirty="0">
                <a:solidFill>
                  <a:srgbClr val="0000FF"/>
                </a:solidFill>
                <a:latin typeface="Arial"/>
                <a:ea typeface="Arial"/>
              </a:rPr>
              <a:t>neural circuits</a:t>
            </a:r>
            <a:r>
              <a:rPr lang="en-US" altLang="zh-TW" sz="4500" i="1" dirty="0">
                <a:latin typeface="Arial"/>
                <a:ea typeface="Arial"/>
              </a:rPr>
              <a:t> - </a:t>
            </a:r>
            <a:r>
              <a:rPr lang="en-US" altLang="zh-TW" sz="4500" dirty="0">
                <a:latin typeface="Arial"/>
                <a:ea typeface="Arial"/>
              </a:rPr>
              <a:t>interact &amp; communicate to determine </a:t>
            </a:r>
            <a:r>
              <a:rPr lang="en-US" altLang="zh-TW" sz="4500" i="1" dirty="0">
                <a:solidFill>
                  <a:srgbClr val="0000FF"/>
                </a:solidFill>
                <a:latin typeface="Arial"/>
                <a:ea typeface="Arial"/>
              </a:rPr>
              <a:t>individual</a:t>
            </a:r>
            <a:r>
              <a:rPr lang="en-US" altLang="zh-TW" sz="4500" i="1" dirty="0">
                <a:latin typeface="Arial"/>
                <a:ea typeface="Arial"/>
              </a:rPr>
              <a:t> </a:t>
            </a:r>
            <a:r>
              <a:rPr lang="en-US" altLang="zh-TW" sz="4500" dirty="0">
                <a:latin typeface="Arial"/>
                <a:ea typeface="Arial"/>
              </a:rPr>
              <a:t>behavior."</a:t>
            </a:r>
            <a:endParaRPr lang="en-US" sz="4500" dirty="0">
              <a:latin typeface="Arial"/>
              <a:ea typeface="Arial"/>
            </a:endParaRPr>
          </a:p>
        </p:txBody>
      </p:sp>
      <p:sp>
        <p:nvSpPr>
          <p:cNvPr id="10" name="Text Box 6"/>
          <p:cNvSpPr txBox="1">
            <a:spLocks noChangeArrowheads="1"/>
          </p:cNvSpPr>
          <p:nvPr/>
        </p:nvSpPr>
        <p:spPr bwMode="auto">
          <a:xfrm>
            <a:off x="1464366" y="4340528"/>
            <a:ext cx="16459200" cy="24929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91440">
            <a:spAutoFit/>
          </a:bodyPr>
          <a:lstStyle/>
          <a:p>
            <a:r>
              <a:rPr lang="en-US" altLang="zh-TW" sz="6000" dirty="0">
                <a:latin typeface="Arial"/>
                <a:ea typeface="Arial"/>
              </a:rPr>
              <a:t>"</a:t>
            </a:r>
            <a:r>
              <a:rPr lang="en-US" sz="4500" dirty="0">
                <a:latin typeface="Arial"/>
                <a:ea typeface="Arial"/>
              </a:rPr>
              <a:t>The </a:t>
            </a:r>
            <a:r>
              <a:rPr lang="en-US" sz="4500" i="1" dirty="0" err="1">
                <a:solidFill>
                  <a:srgbClr val="0000FF"/>
                </a:solidFill>
                <a:latin typeface="Arial"/>
                <a:ea typeface="Arial"/>
              </a:rPr>
              <a:t>ne</a:t>
            </a:r>
            <a:r>
              <a:rPr lang="en-US" altLang="zh-TW" sz="4500" i="1" dirty="0" err="1">
                <a:solidFill>
                  <a:srgbClr val="0000FF"/>
                </a:solidFill>
                <a:latin typeface="Arial"/>
                <a:ea typeface="Arial"/>
              </a:rPr>
              <a:t>uroeconomic</a:t>
            </a:r>
            <a:r>
              <a:rPr lang="en-US" sz="4500" i="1" dirty="0">
                <a:latin typeface="Arial"/>
                <a:ea typeface="Arial"/>
              </a:rPr>
              <a:t> </a:t>
            </a:r>
            <a:r>
              <a:rPr lang="en-US" sz="4500" dirty="0">
                <a:latin typeface="Arial"/>
                <a:ea typeface="Arial"/>
              </a:rPr>
              <a:t>theory of the </a:t>
            </a:r>
            <a:r>
              <a:rPr lang="en-US" altLang="zh-TW" sz="4500" i="1" dirty="0">
                <a:solidFill>
                  <a:srgbClr val="0000FF"/>
                </a:solidFill>
                <a:latin typeface="Arial"/>
                <a:ea typeface="Arial"/>
              </a:rPr>
              <a:t>individual</a:t>
            </a:r>
            <a:r>
              <a:rPr lang="en-US" sz="4500" i="1" dirty="0">
                <a:latin typeface="Arial"/>
                <a:ea typeface="Arial"/>
              </a:rPr>
              <a:t> </a:t>
            </a:r>
            <a:r>
              <a:rPr lang="en-US" sz="4500" dirty="0">
                <a:latin typeface="Arial"/>
                <a:ea typeface="Arial"/>
              </a:rPr>
              <a:t>replaces the (perennially useful) fiction of a </a:t>
            </a:r>
            <a:r>
              <a:rPr lang="en-US" altLang="zh-TW" sz="4500" i="1" dirty="0">
                <a:solidFill>
                  <a:srgbClr val="0000FF"/>
                </a:solidFill>
                <a:latin typeface="Arial"/>
                <a:ea typeface="Arial"/>
              </a:rPr>
              <a:t>utility</a:t>
            </a:r>
            <a:r>
              <a:rPr lang="en-US" sz="4500" i="1" dirty="0">
                <a:solidFill>
                  <a:srgbClr val="0000FF"/>
                </a:solidFill>
                <a:latin typeface="Arial"/>
                <a:ea typeface="Arial"/>
              </a:rPr>
              <a:t>-maximizing </a:t>
            </a:r>
            <a:r>
              <a:rPr lang="en-US" altLang="zh-TW" sz="4500" i="1" dirty="0">
                <a:solidFill>
                  <a:srgbClr val="0000FF"/>
                </a:solidFill>
                <a:latin typeface="Arial"/>
                <a:ea typeface="Arial"/>
              </a:rPr>
              <a:t>individual</a:t>
            </a:r>
            <a:r>
              <a:rPr lang="en-US" altLang="zh-TW" sz="4500" dirty="0">
                <a:latin typeface="Arial"/>
                <a:ea typeface="Arial"/>
              </a:rPr>
              <a:t> which has a single goal, with a more detailed account of...</a:t>
            </a:r>
            <a:endParaRPr lang="en-US" sz="4500" dirty="0">
              <a:latin typeface="Arial"/>
              <a:ea typeface="Arial"/>
            </a:endParaRPr>
          </a:p>
        </p:txBody>
      </p:sp>
    </p:spTree>
    <p:extLst>
      <p:ext uri="{BB962C8B-B14F-4D97-AF65-F5344CB8AC3E}">
        <p14:creationId xmlns:p14="http://schemas.microsoft.com/office/powerpoint/2010/main" val="312389873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latin typeface="Arial"/>
                <a:ea typeface="Arial"/>
              </a:rPr>
              <a:t>Introduction</a:t>
            </a:r>
            <a:endParaRPr lang="en-US" dirty="0">
              <a:latin typeface="Arial"/>
              <a:ea typeface="Arial"/>
            </a:endParaRPr>
          </a:p>
        </p:txBody>
      </p:sp>
      <p:sp>
        <p:nvSpPr>
          <p:cNvPr id="67587" name="Rectangle 3"/>
          <p:cNvSpPr>
            <a:spLocks noGrp="1" noChangeArrowheads="1"/>
          </p:cNvSpPr>
          <p:nvPr>
            <p:ph type="body" idx="1"/>
          </p:nvPr>
        </p:nvSpPr>
        <p:spPr>
          <a:xfrm>
            <a:off x="914400" y="2400300"/>
            <a:ext cx="17068800" cy="7200900"/>
          </a:xfrm>
        </p:spPr>
        <p:txBody>
          <a:bodyPr>
            <a:normAutofit fontScale="92500" lnSpcReduction="20000"/>
          </a:bodyPr>
          <a:lstStyle/>
          <a:p>
            <a:r>
              <a:rPr lang="en-US" altLang="zh-TW" dirty="0" smtClean="0">
                <a:latin typeface="Arial"/>
                <a:ea typeface="Arial"/>
              </a:rPr>
              <a:t>Example:</a:t>
            </a:r>
          </a:p>
          <a:p>
            <a:pPr lvl="1"/>
            <a:r>
              <a:rPr lang="en-US" altLang="zh-TW" dirty="0" err="1" smtClean="0">
                <a:latin typeface="Arial"/>
                <a:ea typeface="Arial"/>
              </a:rPr>
              <a:t>Fudenberg</a:t>
            </a:r>
            <a:r>
              <a:rPr lang="en-US" altLang="zh-TW" dirty="0" smtClean="0">
                <a:latin typeface="Arial"/>
                <a:ea typeface="Arial"/>
              </a:rPr>
              <a:t> and Levine (2006), "A Dual-Self Model of Impulse Control," American Economic Review, 96(5), 1449-1476 – LR vs. SR player</a:t>
            </a:r>
          </a:p>
          <a:p>
            <a:pPr lvl="1"/>
            <a:r>
              <a:rPr lang="en-US" altLang="zh-TW" dirty="0" err="1" smtClean="0">
                <a:latin typeface="Arial"/>
                <a:ea typeface="Arial"/>
              </a:rPr>
              <a:t>Shefrin</a:t>
            </a:r>
            <a:r>
              <a:rPr lang="en-US" altLang="zh-TW" dirty="0" smtClean="0">
                <a:latin typeface="Arial"/>
                <a:ea typeface="Arial"/>
              </a:rPr>
              <a:t> and </a:t>
            </a:r>
            <a:r>
              <a:rPr lang="en-US" altLang="zh-TW" dirty="0" err="1" smtClean="0">
                <a:latin typeface="Arial"/>
                <a:ea typeface="Arial"/>
              </a:rPr>
              <a:t>Thaler</a:t>
            </a:r>
            <a:r>
              <a:rPr lang="en-US" altLang="zh-TW" dirty="0" smtClean="0">
                <a:latin typeface="Arial"/>
                <a:ea typeface="Arial"/>
              </a:rPr>
              <a:t> (1988) – planner-doer</a:t>
            </a:r>
          </a:p>
          <a:p>
            <a:pPr lvl="1"/>
            <a:r>
              <a:rPr lang="en-US" altLang="zh-TW" dirty="0" err="1" smtClean="0">
                <a:latin typeface="Arial"/>
                <a:ea typeface="Arial"/>
              </a:rPr>
              <a:t>Benhabib</a:t>
            </a:r>
            <a:r>
              <a:rPr lang="en-US" altLang="zh-TW" dirty="0" smtClean="0">
                <a:latin typeface="Arial"/>
                <a:ea typeface="Arial"/>
              </a:rPr>
              <a:t> &amp; </a:t>
            </a:r>
            <a:r>
              <a:rPr lang="en-US" altLang="zh-TW" dirty="0" err="1" smtClean="0">
                <a:latin typeface="Arial"/>
                <a:ea typeface="Arial"/>
              </a:rPr>
              <a:t>Bisin</a:t>
            </a:r>
            <a:r>
              <a:rPr lang="en-US" altLang="zh-TW" dirty="0" smtClean="0">
                <a:latin typeface="Arial"/>
                <a:ea typeface="Arial"/>
              </a:rPr>
              <a:t> (2005) – executive/automatic</a:t>
            </a:r>
          </a:p>
          <a:p>
            <a:pPr lvl="1"/>
            <a:r>
              <a:rPr lang="en-US" altLang="zh-TW" dirty="0" err="1" smtClean="0">
                <a:latin typeface="Arial"/>
                <a:ea typeface="Arial"/>
              </a:rPr>
              <a:t>Brocas</a:t>
            </a:r>
            <a:r>
              <a:rPr lang="en-US" altLang="zh-TW" dirty="0" smtClean="0">
                <a:latin typeface="Arial"/>
                <a:ea typeface="Arial"/>
              </a:rPr>
              <a:t> &amp; </a:t>
            </a:r>
            <a:r>
              <a:rPr lang="en-US" altLang="zh-TW" dirty="0" err="1" smtClean="0">
                <a:latin typeface="Arial"/>
                <a:ea typeface="Arial"/>
              </a:rPr>
              <a:t>Carillo</a:t>
            </a:r>
            <a:r>
              <a:rPr lang="en-US" altLang="zh-TW" dirty="0" smtClean="0">
                <a:latin typeface="Arial"/>
                <a:ea typeface="Arial"/>
              </a:rPr>
              <a:t> (2005) – cortical control vs. emotional process, etc.</a:t>
            </a:r>
          </a:p>
          <a:p>
            <a:r>
              <a:rPr lang="en-US" dirty="0" smtClean="0">
                <a:latin typeface="Arial"/>
                <a:ea typeface="Arial"/>
              </a:rPr>
              <a:t>Outlook:</a:t>
            </a:r>
            <a:r>
              <a:rPr lang="en-US" altLang="zh-TW" dirty="0" smtClean="0">
                <a:latin typeface="Arial"/>
                <a:ea typeface="Arial"/>
              </a:rPr>
              <a:t> Can</a:t>
            </a:r>
            <a:r>
              <a:rPr lang="en-US" dirty="0" smtClean="0">
                <a:latin typeface="Arial"/>
                <a:ea typeface="Arial"/>
              </a:rPr>
              <a:t> </a:t>
            </a:r>
            <a:r>
              <a:rPr lang="en-US" altLang="zh-TW" dirty="0" smtClean="0">
                <a:latin typeface="Arial"/>
                <a:ea typeface="Arial"/>
              </a:rPr>
              <a:t>we explain </a:t>
            </a:r>
            <a:r>
              <a:rPr lang="en-US" dirty="0" smtClean="0">
                <a:latin typeface="Arial"/>
                <a:ea typeface="Arial"/>
              </a:rPr>
              <a:t>Macro phenomena?</a:t>
            </a:r>
            <a:r>
              <a:rPr lang="en-US" altLang="zh-TW" dirty="0" smtClean="0">
                <a:latin typeface="Arial"/>
                <a:ea typeface="Arial"/>
              </a:rPr>
              <a:t> </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99907575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err="1" smtClean="0">
                <a:latin typeface="Arial"/>
                <a:ea typeface="Arial"/>
              </a:rPr>
              <a:t>Neuroscientific</a:t>
            </a:r>
            <a:r>
              <a:rPr lang="en-US" dirty="0" smtClean="0">
                <a:latin typeface="Arial"/>
                <a:ea typeface="Arial"/>
              </a:rPr>
              <a:t> Facts</a:t>
            </a:r>
            <a:endParaRPr lang="en-US" dirty="0">
              <a:latin typeface="Arial"/>
              <a:ea typeface="Arial"/>
            </a:endParaRPr>
          </a:p>
        </p:txBody>
      </p:sp>
      <p:sp>
        <p:nvSpPr>
          <p:cNvPr id="57347" name="Rectangle 3"/>
          <p:cNvSpPr>
            <a:spLocks noGrp="1" noChangeArrowheads="1"/>
          </p:cNvSpPr>
          <p:nvPr>
            <p:ph type="body" idx="1"/>
          </p:nvPr>
        </p:nvSpPr>
        <p:spPr>
          <a:xfrm>
            <a:off x="457200" y="2400300"/>
            <a:ext cx="17373600" cy="7315200"/>
          </a:xfrm>
        </p:spPr>
        <p:txBody>
          <a:bodyPr>
            <a:normAutofit fontScale="85000" lnSpcReduction="20000"/>
          </a:bodyPr>
          <a:lstStyle/>
          <a:p>
            <a:r>
              <a:rPr lang="en-US" dirty="0" smtClean="0">
                <a:latin typeface="Arial"/>
                <a:ea typeface="Arial"/>
              </a:rPr>
              <a:t>The brain is </a:t>
            </a:r>
            <a:r>
              <a:rPr lang="en-US" dirty="0" smtClean="0">
                <a:solidFill>
                  <a:srgbClr val="FF0000"/>
                </a:solidFill>
                <a:latin typeface="Arial"/>
                <a:ea typeface="Arial"/>
              </a:rPr>
              <a:t>weakly modular</a:t>
            </a:r>
            <a:r>
              <a:rPr lang="en-US" dirty="0" smtClean="0">
                <a:latin typeface="Arial"/>
                <a:ea typeface="Arial"/>
              </a:rPr>
              <a:t>, </a:t>
            </a:r>
          </a:p>
          <a:p>
            <a:r>
              <a:rPr lang="en-US" dirty="0" smtClean="0">
                <a:latin typeface="Arial"/>
                <a:ea typeface="Arial"/>
              </a:rPr>
              <a:t>The brain is also </a:t>
            </a:r>
            <a:r>
              <a:rPr lang="en-US" dirty="0" smtClean="0">
                <a:solidFill>
                  <a:srgbClr val="3333FF"/>
                </a:solidFill>
                <a:latin typeface="Arial"/>
                <a:ea typeface="Arial"/>
              </a:rPr>
              <a:t>plastic</a:t>
            </a:r>
            <a:r>
              <a:rPr lang="en-US" dirty="0" smtClean="0">
                <a:latin typeface="Arial"/>
                <a:ea typeface="Arial"/>
              </a:rPr>
              <a:t> (responsive to environment as "software" are "installed")</a:t>
            </a:r>
          </a:p>
          <a:p>
            <a:r>
              <a:rPr lang="en-US" dirty="0" smtClean="0">
                <a:solidFill>
                  <a:srgbClr val="FF0000"/>
                </a:solidFill>
                <a:latin typeface="Arial"/>
                <a:ea typeface="Arial"/>
              </a:rPr>
              <a:t>Attention</a:t>
            </a:r>
            <a:r>
              <a:rPr lang="en-US" dirty="0" smtClean="0">
                <a:latin typeface="Arial"/>
                <a:ea typeface="Arial"/>
              </a:rPr>
              <a:t> and </a:t>
            </a:r>
            <a:r>
              <a:rPr lang="en-US" dirty="0" smtClean="0">
                <a:solidFill>
                  <a:srgbClr val="FF0000"/>
                </a:solidFill>
                <a:latin typeface="Arial"/>
                <a:ea typeface="Arial"/>
              </a:rPr>
              <a:t>consciousness</a:t>
            </a:r>
            <a:r>
              <a:rPr lang="en-US" dirty="0" smtClean="0">
                <a:latin typeface="Arial"/>
                <a:ea typeface="Arial"/>
              </a:rPr>
              <a:t> are scarce</a:t>
            </a:r>
            <a:endParaRPr lang="en-US" altLang="zh-TW" dirty="0" smtClean="0">
              <a:latin typeface="Arial"/>
              <a:ea typeface="Arial"/>
            </a:endParaRPr>
          </a:p>
          <a:p>
            <a:pPr lvl="1"/>
            <a:r>
              <a:rPr lang="en-US" altLang="zh-TW" dirty="0" smtClean="0">
                <a:latin typeface="Arial"/>
                <a:ea typeface="Arial"/>
              </a:rPr>
              <a:t>How should the brain use them economically?</a:t>
            </a:r>
          </a:p>
          <a:p>
            <a:pPr lvl="1"/>
            <a:r>
              <a:rPr lang="en-US" altLang="zh-TW" dirty="0">
                <a:latin typeface="Arial"/>
                <a:ea typeface="Arial"/>
              </a:rPr>
              <a:t>Montague (2007</a:t>
            </a:r>
            <a:r>
              <a:rPr lang="en-US" altLang="zh-TW" dirty="0" smtClean="0">
                <a:latin typeface="Arial"/>
                <a:ea typeface="Arial"/>
              </a:rPr>
              <a:t>): </a:t>
            </a:r>
            <a:r>
              <a:rPr lang="en-US" altLang="zh-TW" dirty="0" smtClean="0">
                <a:solidFill>
                  <a:srgbClr val="3333FF"/>
                </a:solidFill>
                <a:latin typeface="Arial"/>
                <a:ea typeface="Arial"/>
              </a:rPr>
              <a:t>Holy grail of </a:t>
            </a:r>
            <a:r>
              <a:rPr lang="en-US" altLang="zh-TW" dirty="0" err="1" smtClean="0">
                <a:solidFill>
                  <a:srgbClr val="FF0000"/>
                </a:solidFill>
                <a:latin typeface="Arial"/>
                <a:ea typeface="Arial"/>
              </a:rPr>
              <a:t>Neuroeconomics</a:t>
            </a:r>
            <a:r>
              <a:rPr lang="en-US" altLang="zh-TW" dirty="0" smtClean="0">
                <a:solidFill>
                  <a:srgbClr val="FF0000"/>
                </a:solidFill>
                <a:latin typeface="Arial"/>
                <a:ea typeface="Arial"/>
              </a:rPr>
              <a:t> I</a:t>
            </a:r>
            <a:endParaRPr lang="en-US" altLang="zh-TW" dirty="0">
              <a:latin typeface="Arial"/>
              <a:ea typeface="Arial"/>
            </a:endParaRPr>
          </a:p>
          <a:p>
            <a:r>
              <a:rPr lang="en-US" altLang="zh-TW" dirty="0" smtClean="0">
                <a:latin typeface="Arial"/>
                <a:ea typeface="Arial"/>
              </a:rPr>
              <a:t>Why </a:t>
            </a:r>
            <a:r>
              <a:rPr lang="en-US" altLang="zh-TW" dirty="0">
                <a:latin typeface="Arial"/>
                <a:ea typeface="Arial"/>
              </a:rPr>
              <a:t>studying animals is </a:t>
            </a:r>
            <a:r>
              <a:rPr lang="en-US" altLang="zh-TW" dirty="0" smtClean="0">
                <a:latin typeface="Arial"/>
                <a:ea typeface="Arial"/>
              </a:rPr>
              <a:t>interesting?</a:t>
            </a:r>
            <a:endParaRPr lang="en-US" altLang="zh-TW" dirty="0">
              <a:latin typeface="Arial"/>
              <a:ea typeface="Arial"/>
            </a:endParaRPr>
          </a:p>
          <a:p>
            <a:pPr lvl="1"/>
            <a:r>
              <a:rPr lang="en-US" dirty="0" smtClean="0">
                <a:solidFill>
                  <a:srgbClr val="FF0000"/>
                </a:solidFill>
                <a:latin typeface="Arial"/>
                <a:ea typeface="Arial"/>
              </a:rPr>
              <a:t>Human brain </a:t>
            </a:r>
            <a:r>
              <a:rPr lang="en-US" dirty="0" smtClean="0">
                <a:latin typeface="Arial"/>
                <a:ea typeface="Arial"/>
              </a:rPr>
              <a:t>= extra neocortex + </a:t>
            </a:r>
            <a:r>
              <a:rPr lang="en-US" dirty="0" smtClean="0">
                <a:solidFill>
                  <a:srgbClr val="3333FF"/>
                </a:solidFill>
                <a:latin typeface="Arial"/>
                <a:ea typeface="Arial"/>
              </a:rPr>
              <a:t>primate brain</a:t>
            </a:r>
          </a:p>
          <a:p>
            <a:pPr lvl="2"/>
            <a:r>
              <a:rPr lang="en-US" dirty="0" smtClean="0">
                <a:solidFill>
                  <a:srgbClr val="3333FF"/>
                </a:solidFill>
                <a:latin typeface="Arial"/>
                <a:ea typeface="Arial"/>
              </a:rPr>
              <a:t>Primate brain </a:t>
            </a:r>
            <a:r>
              <a:rPr lang="en-US" dirty="0" smtClean="0">
                <a:latin typeface="Arial"/>
                <a:ea typeface="Arial"/>
              </a:rPr>
              <a:t>= some neocortex + mammalian brain </a:t>
            </a:r>
            <a:endParaRPr lang="en-US" altLang="zh-TW" dirty="0" smtClean="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122432773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34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err="1" smtClean="0">
                <a:latin typeface="Arial"/>
                <a:ea typeface="Arial"/>
              </a:rPr>
              <a:t>Neuroscientific</a:t>
            </a:r>
            <a:r>
              <a:rPr lang="en-US" dirty="0" smtClean="0">
                <a:latin typeface="Arial"/>
                <a:ea typeface="Arial"/>
              </a:rPr>
              <a:t> Tools</a:t>
            </a:r>
            <a:endParaRPr lang="en-US" dirty="0">
              <a:latin typeface="Arial"/>
              <a:ea typeface="Arial"/>
            </a:endParaRPr>
          </a:p>
        </p:txBody>
      </p:sp>
      <p:sp>
        <p:nvSpPr>
          <p:cNvPr id="59395" name="Rectangle 3"/>
          <p:cNvSpPr>
            <a:spLocks noGrp="1" noChangeArrowheads="1"/>
          </p:cNvSpPr>
          <p:nvPr>
            <p:ph type="body" idx="1"/>
          </p:nvPr>
        </p:nvSpPr>
        <p:spPr/>
        <p:txBody>
          <a:bodyPr>
            <a:normAutofit fontScale="92500" lnSpcReduction="20000"/>
          </a:bodyPr>
          <a:lstStyle/>
          <a:p>
            <a:r>
              <a:rPr lang="en-US" dirty="0" smtClean="0">
                <a:latin typeface="Arial"/>
                <a:ea typeface="Arial"/>
              </a:rPr>
              <a:t>Tools are </a:t>
            </a:r>
            <a:r>
              <a:rPr lang="en-US" dirty="0" smtClean="0">
                <a:solidFill>
                  <a:srgbClr val="FF0000"/>
                </a:solidFill>
                <a:latin typeface="Arial"/>
                <a:ea typeface="Arial"/>
              </a:rPr>
              <a:t>complements</a:t>
            </a:r>
            <a:r>
              <a:rPr lang="en-US" dirty="0" smtClean="0">
                <a:latin typeface="Arial"/>
                <a:ea typeface="Arial"/>
              </a:rPr>
              <a:t> because </a:t>
            </a:r>
          </a:p>
          <a:p>
            <a:pPr lvl="1"/>
            <a:r>
              <a:rPr lang="en-US" dirty="0">
                <a:latin typeface="Arial"/>
                <a:ea typeface="Arial"/>
              </a:rPr>
              <a:t>E</a:t>
            </a:r>
            <a:r>
              <a:rPr lang="en-US" dirty="0" smtClean="0">
                <a:latin typeface="Arial"/>
                <a:ea typeface="Arial"/>
              </a:rPr>
              <a:t>ach tool compensates for weakness of others</a:t>
            </a:r>
          </a:p>
          <a:p>
            <a:r>
              <a:rPr lang="en-US" dirty="0" smtClean="0">
                <a:latin typeface="Arial"/>
                <a:ea typeface="Arial"/>
              </a:rPr>
              <a:t>Graduate students should </a:t>
            </a:r>
            <a:r>
              <a:rPr lang="en-US" dirty="0" smtClean="0">
                <a:solidFill>
                  <a:srgbClr val="3333FF"/>
                </a:solidFill>
                <a:latin typeface="Arial"/>
                <a:ea typeface="Arial"/>
              </a:rPr>
              <a:t>master one tool </a:t>
            </a:r>
          </a:p>
          <a:p>
            <a:pPr lvl="1"/>
            <a:r>
              <a:rPr lang="en-US" dirty="0" smtClean="0">
                <a:latin typeface="Arial"/>
                <a:ea typeface="Arial"/>
              </a:rPr>
              <a:t>that can help answer the questions at hand</a:t>
            </a:r>
          </a:p>
          <a:p>
            <a:r>
              <a:rPr lang="en-US" dirty="0" smtClean="0">
                <a:solidFill>
                  <a:srgbClr val="FF0000"/>
                </a:solidFill>
                <a:latin typeface="Arial"/>
                <a:ea typeface="Arial"/>
              </a:rPr>
              <a:t>Neural evidence </a:t>
            </a:r>
            <a:r>
              <a:rPr lang="en-US" dirty="0" smtClean="0">
                <a:latin typeface="Arial"/>
                <a:ea typeface="Arial"/>
              </a:rPr>
              <a:t>about economic behavior:</a:t>
            </a:r>
          </a:p>
          <a:p>
            <a:pPr lvl="1"/>
            <a:r>
              <a:rPr lang="en-US" dirty="0" smtClean="0">
                <a:latin typeface="Arial"/>
                <a:ea typeface="Arial"/>
              </a:rPr>
              <a:t>Evidence for </a:t>
            </a:r>
            <a:r>
              <a:rPr lang="en-US" dirty="0" smtClean="0">
                <a:solidFill>
                  <a:srgbClr val="3333FF"/>
                </a:solidFill>
                <a:latin typeface="Arial"/>
                <a:ea typeface="Arial"/>
              </a:rPr>
              <a:t>rational choice principles</a:t>
            </a:r>
          </a:p>
          <a:p>
            <a:pPr lvl="1"/>
            <a:r>
              <a:rPr lang="en-US" dirty="0" smtClean="0">
                <a:latin typeface="Arial"/>
                <a:ea typeface="Arial"/>
              </a:rPr>
              <a:t>Evidence for </a:t>
            </a:r>
            <a:r>
              <a:rPr lang="en-US" dirty="0" smtClean="0">
                <a:solidFill>
                  <a:srgbClr val="FF0000"/>
                </a:solidFill>
                <a:latin typeface="Arial"/>
                <a:ea typeface="Arial"/>
              </a:rPr>
              <a:t>behavioral economics principles</a:t>
            </a:r>
          </a:p>
          <a:p>
            <a:pPr lvl="1"/>
            <a:r>
              <a:rPr lang="en-US" dirty="0" smtClean="0">
                <a:latin typeface="Arial"/>
                <a:ea typeface="Arial"/>
              </a:rPr>
              <a:t>Evidence for </a:t>
            </a:r>
            <a:r>
              <a:rPr lang="en-US" dirty="0" smtClean="0">
                <a:solidFill>
                  <a:srgbClr val="3333FF"/>
                </a:solidFill>
                <a:latin typeface="Arial"/>
                <a:ea typeface="Arial"/>
              </a:rPr>
              <a:t>new psychological variables</a:t>
            </a:r>
            <a:endParaRPr lang="en-US" dirty="0">
              <a:solidFill>
                <a:srgbClr val="3333FF"/>
              </a:solidFill>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412441140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err="1" smtClean="0">
                <a:latin typeface="Arial"/>
                <a:ea typeface="Arial"/>
              </a:rPr>
              <a:t>Neuroscientific</a:t>
            </a:r>
            <a:r>
              <a:rPr lang="en-US" dirty="0" smtClean="0">
                <a:latin typeface="Arial"/>
                <a:ea typeface="Arial"/>
              </a:rPr>
              <a:t> Tools</a:t>
            </a:r>
            <a:endParaRPr lang="en-US" dirty="0">
              <a:latin typeface="Arial"/>
              <a:ea typeface="Arial"/>
            </a:endParaRPr>
          </a:p>
        </p:txBody>
      </p:sp>
      <p:sp>
        <p:nvSpPr>
          <p:cNvPr id="58371" name="Rectangle 3"/>
          <p:cNvSpPr>
            <a:spLocks noGrp="1" noChangeArrowheads="1"/>
          </p:cNvSpPr>
          <p:nvPr>
            <p:ph type="body" idx="1"/>
          </p:nvPr>
        </p:nvSpPr>
        <p:spPr>
          <a:xfrm>
            <a:off x="914400" y="2400300"/>
            <a:ext cx="16916400" cy="7315200"/>
          </a:xfrm>
        </p:spPr>
        <p:txBody>
          <a:bodyPr>
            <a:normAutofit fontScale="85000" lnSpcReduction="20000"/>
          </a:bodyPr>
          <a:lstStyle/>
          <a:p>
            <a:r>
              <a:rPr lang="en-US" dirty="0" smtClean="0">
                <a:latin typeface="Arial"/>
                <a:ea typeface="Arial"/>
              </a:rPr>
              <a:t>fMRI</a:t>
            </a:r>
            <a:r>
              <a:rPr lang="en-US" altLang="zh-TW" dirty="0" smtClean="0">
                <a:latin typeface="Arial"/>
                <a:ea typeface="Arial"/>
              </a:rPr>
              <a:t> </a:t>
            </a:r>
            <a:r>
              <a:rPr lang="en-US" dirty="0" smtClean="0">
                <a:latin typeface="Arial"/>
                <a:ea typeface="Arial"/>
              </a:rPr>
              <a:t>(Good spatial resolution, BOLD)</a:t>
            </a:r>
          </a:p>
          <a:p>
            <a:r>
              <a:rPr lang="en-US" dirty="0" smtClean="0">
                <a:latin typeface="Arial"/>
                <a:ea typeface="Arial"/>
              </a:rPr>
              <a:t>PET</a:t>
            </a:r>
            <a:r>
              <a:rPr lang="en-US" altLang="zh-TW" dirty="0" smtClean="0">
                <a:latin typeface="Arial"/>
                <a:ea typeface="Arial"/>
              </a:rPr>
              <a:t> (Radioactive glucose, more direct</a:t>
            </a:r>
            <a:r>
              <a:rPr lang="en-US" dirty="0" smtClean="0">
                <a:latin typeface="Arial"/>
                <a:ea typeface="Arial"/>
              </a:rPr>
              <a:t>)</a:t>
            </a:r>
          </a:p>
          <a:p>
            <a:r>
              <a:rPr lang="en-US" dirty="0" smtClean="0">
                <a:latin typeface="Arial"/>
                <a:ea typeface="Arial"/>
              </a:rPr>
              <a:t>Lesion patients</a:t>
            </a:r>
            <a:r>
              <a:rPr lang="en-US" altLang="zh-TW" dirty="0" smtClean="0">
                <a:latin typeface="Arial"/>
                <a:ea typeface="Arial"/>
              </a:rPr>
              <a:t> (Causal, but limited </a:t>
            </a:r>
            <a:r>
              <a:rPr lang="en-US" altLang="zh-TW" dirty="0" err="1" smtClean="0">
                <a:latin typeface="Arial"/>
                <a:ea typeface="Arial"/>
              </a:rPr>
              <a:t>obs</a:t>
            </a:r>
            <a:r>
              <a:rPr lang="en-US" altLang="zh-TW" dirty="0" smtClean="0">
                <a:latin typeface="Arial"/>
                <a:ea typeface="Arial"/>
              </a:rPr>
              <a:t>)</a:t>
            </a:r>
            <a:endParaRPr lang="en-US" dirty="0" smtClean="0">
              <a:latin typeface="Arial"/>
              <a:ea typeface="Arial"/>
            </a:endParaRPr>
          </a:p>
          <a:p>
            <a:r>
              <a:rPr lang="en-US" dirty="0" smtClean="0">
                <a:latin typeface="Arial"/>
                <a:ea typeface="Arial"/>
              </a:rPr>
              <a:t>TMS, TDCS</a:t>
            </a:r>
            <a:r>
              <a:rPr lang="en-US" altLang="zh-TW" dirty="0" smtClean="0">
                <a:latin typeface="Arial"/>
                <a:ea typeface="Arial"/>
              </a:rPr>
              <a:t> (Causal, but not all regions)</a:t>
            </a:r>
            <a:endParaRPr lang="en-US" dirty="0" smtClean="0">
              <a:latin typeface="Arial"/>
              <a:ea typeface="Arial"/>
            </a:endParaRPr>
          </a:p>
          <a:p>
            <a:r>
              <a:rPr lang="en-US" dirty="0" smtClean="0">
                <a:latin typeface="Arial"/>
                <a:ea typeface="Arial"/>
              </a:rPr>
              <a:t>Single neuron recording (</a:t>
            </a:r>
            <a:r>
              <a:rPr lang="en-US" altLang="zh-TW" dirty="0" smtClean="0">
                <a:latin typeface="Arial"/>
                <a:ea typeface="Arial"/>
              </a:rPr>
              <a:t>only </a:t>
            </a:r>
            <a:r>
              <a:rPr lang="en-US" dirty="0" smtClean="0">
                <a:latin typeface="Arial"/>
                <a:ea typeface="Arial"/>
              </a:rPr>
              <a:t>in primates)</a:t>
            </a:r>
          </a:p>
          <a:p>
            <a:r>
              <a:rPr lang="en-US" dirty="0" smtClean="0">
                <a:latin typeface="Arial"/>
                <a:ea typeface="Arial"/>
              </a:rPr>
              <a:t>EEG, MEG (Good temporal resolution)</a:t>
            </a:r>
          </a:p>
          <a:p>
            <a:r>
              <a:rPr lang="en-US" dirty="0" smtClean="0">
                <a:latin typeface="Arial"/>
                <a:ea typeface="Arial"/>
              </a:rPr>
              <a:t>Psychophysical recording (GSR, PDR, heart rate, respiratory rate, etc.)</a:t>
            </a:r>
          </a:p>
          <a:p>
            <a:r>
              <a:rPr lang="en-US" dirty="0" err="1" smtClean="0">
                <a:latin typeface="Arial"/>
                <a:ea typeface="Arial"/>
              </a:rPr>
              <a:t>Eyetracking</a:t>
            </a:r>
            <a:r>
              <a:rPr lang="en-US" altLang="zh-TW" dirty="0" smtClean="0">
                <a:latin typeface="Arial"/>
                <a:ea typeface="Arial"/>
              </a:rPr>
              <a:t> </a:t>
            </a:r>
            <a:r>
              <a:rPr lang="en-US" dirty="0" smtClean="0">
                <a:latin typeface="Arial"/>
                <a:ea typeface="Arial"/>
              </a:rPr>
              <a:t>(Information search + PDR)</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52921432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latin typeface="Arial"/>
                <a:ea typeface="Arial"/>
              </a:rPr>
              <a:t>Evidence for Rational Choice Principles</a:t>
            </a:r>
          </a:p>
        </p:txBody>
      </p:sp>
      <p:sp>
        <p:nvSpPr>
          <p:cNvPr id="60419" name="Rectangle 3"/>
          <p:cNvSpPr>
            <a:spLocks noGrp="1" noChangeArrowheads="1"/>
          </p:cNvSpPr>
          <p:nvPr>
            <p:ph type="body" idx="1"/>
          </p:nvPr>
        </p:nvSpPr>
        <p:spPr>
          <a:xfrm>
            <a:off x="914400" y="2578892"/>
            <a:ext cx="16916400" cy="6793708"/>
          </a:xfrm>
        </p:spPr>
        <p:txBody>
          <a:bodyPr>
            <a:normAutofit fontScale="92500" lnSpcReduction="20000"/>
          </a:bodyPr>
          <a:lstStyle/>
          <a:p>
            <a:r>
              <a:rPr lang="en-US" dirty="0" smtClean="0">
                <a:latin typeface="Arial"/>
                <a:ea typeface="Arial"/>
              </a:rPr>
              <a:t>Monkey's </a:t>
            </a:r>
            <a:r>
              <a:rPr lang="en-US" dirty="0">
                <a:solidFill>
                  <a:srgbClr val="FF0000"/>
                </a:solidFill>
                <a:latin typeface="Arial"/>
                <a:ea typeface="Arial"/>
              </a:rPr>
              <a:t>lateral intraparietal cortex (LIP) </a:t>
            </a:r>
            <a:r>
              <a:rPr lang="en-US" dirty="0">
                <a:latin typeface="Arial"/>
                <a:ea typeface="Arial"/>
              </a:rPr>
              <a:t>neurons fire at rates correlated to </a:t>
            </a:r>
            <a:r>
              <a:rPr lang="en-US" dirty="0" smtClean="0">
                <a:latin typeface="Arial"/>
                <a:ea typeface="Arial"/>
              </a:rPr>
              <a:t>EV </a:t>
            </a:r>
            <a:r>
              <a:rPr lang="en-US" dirty="0">
                <a:latin typeface="Arial"/>
                <a:ea typeface="Arial"/>
              </a:rPr>
              <a:t>of juice rewards (triggered by saccades)</a:t>
            </a:r>
          </a:p>
          <a:p>
            <a:pPr lvl="1"/>
            <a:r>
              <a:rPr lang="en-US" dirty="0">
                <a:latin typeface="Arial"/>
                <a:ea typeface="Arial"/>
              </a:rPr>
              <a:t>Platt and </a:t>
            </a:r>
            <a:r>
              <a:rPr lang="en-US" dirty="0" err="1">
                <a:latin typeface="Arial"/>
                <a:ea typeface="Arial"/>
              </a:rPr>
              <a:t>Glimcher</a:t>
            </a:r>
            <a:r>
              <a:rPr lang="en-US" dirty="0">
                <a:latin typeface="Arial"/>
                <a:ea typeface="Arial"/>
              </a:rPr>
              <a:t> (Nature 1999)</a:t>
            </a:r>
          </a:p>
          <a:p>
            <a:r>
              <a:rPr lang="en-US" dirty="0" smtClean="0">
                <a:latin typeface="Arial"/>
                <a:ea typeface="Arial"/>
              </a:rPr>
              <a:t>Monkey </a:t>
            </a:r>
            <a:r>
              <a:rPr lang="en-US" dirty="0">
                <a:solidFill>
                  <a:srgbClr val="3333FF"/>
                </a:solidFill>
                <a:latin typeface="Arial"/>
                <a:ea typeface="Arial"/>
              </a:rPr>
              <a:t>trade off </a:t>
            </a:r>
            <a:r>
              <a:rPr lang="en-US" dirty="0">
                <a:latin typeface="Arial"/>
                <a:ea typeface="Arial"/>
              </a:rPr>
              <a:t>juice &amp; </a:t>
            </a:r>
            <a:r>
              <a:rPr lang="en-US" dirty="0" smtClean="0">
                <a:latin typeface="Arial"/>
                <a:ea typeface="Arial"/>
              </a:rPr>
              <a:t>image exposure</a:t>
            </a:r>
            <a:endParaRPr lang="en-US" dirty="0">
              <a:latin typeface="Arial"/>
              <a:ea typeface="Arial"/>
            </a:endParaRPr>
          </a:p>
          <a:p>
            <a:pPr lvl="1"/>
            <a:r>
              <a:rPr lang="en-US" dirty="0" err="1">
                <a:latin typeface="Arial"/>
                <a:ea typeface="Arial"/>
              </a:rPr>
              <a:t>Deaner</a:t>
            </a:r>
            <a:r>
              <a:rPr lang="en-US" dirty="0">
                <a:latin typeface="Arial"/>
                <a:ea typeface="Arial"/>
              </a:rPr>
              <a:t> et al. (Current Bio. 2005)</a:t>
            </a:r>
          </a:p>
          <a:p>
            <a:r>
              <a:rPr lang="en-US" dirty="0" smtClean="0">
                <a:latin typeface="Arial"/>
                <a:ea typeface="Arial"/>
              </a:rPr>
              <a:t>Monkey </a:t>
            </a:r>
            <a:r>
              <a:rPr lang="en-US" dirty="0">
                <a:latin typeface="Arial"/>
                <a:ea typeface="Arial"/>
              </a:rPr>
              <a:t>learn to play </a:t>
            </a:r>
            <a:r>
              <a:rPr lang="en-US" dirty="0" smtClean="0">
                <a:latin typeface="Arial"/>
                <a:ea typeface="Arial"/>
              </a:rPr>
              <a:t>approximately </a:t>
            </a:r>
            <a:r>
              <a:rPr lang="en-US" dirty="0">
                <a:solidFill>
                  <a:srgbClr val="FF0000"/>
                </a:solidFill>
                <a:latin typeface="Arial"/>
                <a:ea typeface="Arial"/>
              </a:rPr>
              <a:t>MSE</a:t>
            </a:r>
          </a:p>
          <a:p>
            <a:pPr lvl="1"/>
            <a:r>
              <a:rPr lang="en-US" dirty="0" err="1">
                <a:latin typeface="Arial"/>
                <a:ea typeface="Arial"/>
              </a:rPr>
              <a:t>Glimcher</a:t>
            </a:r>
            <a:r>
              <a:rPr lang="en-US" dirty="0">
                <a:latin typeface="Arial"/>
                <a:ea typeface="Arial"/>
              </a:rPr>
              <a:t> et al. (GEB 2005</a:t>
            </a:r>
            <a:r>
              <a:rPr lang="en-US" dirty="0" smtClean="0">
                <a:latin typeface="Arial"/>
                <a:ea typeface="Arial"/>
              </a:rPr>
              <a:t>), </a:t>
            </a:r>
            <a:r>
              <a:rPr lang="en-US" dirty="0" err="1" smtClean="0">
                <a:latin typeface="Arial"/>
                <a:ea typeface="Arial"/>
              </a:rPr>
              <a:t>Camerer</a:t>
            </a:r>
            <a:r>
              <a:rPr lang="en-US" dirty="0" smtClean="0">
                <a:latin typeface="Arial"/>
                <a:ea typeface="Arial"/>
              </a:rPr>
              <a:t> et al. (?)</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334390152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latin typeface="Arial"/>
                <a:ea typeface="Arial"/>
              </a:rPr>
              <a:t>Evidence for Rational Choice Principles</a:t>
            </a:r>
            <a:endParaRPr lang="en-US" dirty="0">
              <a:latin typeface="Arial"/>
              <a:ea typeface="Arial"/>
            </a:endParaRPr>
          </a:p>
        </p:txBody>
      </p:sp>
      <p:sp>
        <p:nvSpPr>
          <p:cNvPr id="77827" name="Rectangle 3"/>
          <p:cNvSpPr>
            <a:spLocks noGrp="1" noChangeArrowheads="1"/>
          </p:cNvSpPr>
          <p:nvPr>
            <p:ph type="body" idx="1"/>
          </p:nvPr>
        </p:nvSpPr>
        <p:spPr>
          <a:xfrm>
            <a:off x="914400" y="2400300"/>
            <a:ext cx="16459200" cy="6743700"/>
          </a:xfrm>
        </p:spPr>
        <p:txBody>
          <a:bodyPr>
            <a:noAutofit/>
          </a:bodyPr>
          <a:lstStyle/>
          <a:p>
            <a:pPr>
              <a:lnSpc>
                <a:spcPct val="90000"/>
              </a:lnSpc>
            </a:pPr>
            <a:r>
              <a:rPr lang="en-US" dirty="0" smtClean="0">
                <a:solidFill>
                  <a:srgbClr val="FF0000"/>
                </a:solidFill>
                <a:latin typeface="Arial"/>
                <a:ea typeface="Arial"/>
              </a:rPr>
              <a:t>OFC</a:t>
            </a:r>
            <a:r>
              <a:rPr lang="en-US" dirty="0" smtClean="0">
                <a:latin typeface="Arial"/>
                <a:ea typeface="Arial"/>
              </a:rPr>
              <a:t> neurons express values of choice</a:t>
            </a:r>
          </a:p>
          <a:p>
            <a:pPr lvl="1">
              <a:lnSpc>
                <a:spcPct val="90000"/>
              </a:lnSpc>
            </a:pPr>
            <a:r>
              <a:rPr lang="en-US" dirty="0" err="1" smtClean="0">
                <a:latin typeface="Arial"/>
                <a:ea typeface="Arial"/>
              </a:rPr>
              <a:t>Padoa-Schioppa</a:t>
            </a:r>
            <a:r>
              <a:rPr lang="en-US" dirty="0" smtClean="0">
                <a:latin typeface="Arial"/>
                <a:ea typeface="Arial"/>
              </a:rPr>
              <a:t> and Assad (Nature 2006)</a:t>
            </a:r>
          </a:p>
          <a:p>
            <a:pPr>
              <a:lnSpc>
                <a:spcPct val="90000"/>
              </a:lnSpc>
            </a:pPr>
            <a:r>
              <a:rPr lang="en-US" dirty="0" smtClean="0">
                <a:solidFill>
                  <a:srgbClr val="3333FF"/>
                </a:solidFill>
                <a:latin typeface="Arial"/>
                <a:ea typeface="Arial"/>
              </a:rPr>
              <a:t>Neural currency</a:t>
            </a:r>
            <a:r>
              <a:rPr lang="en-US" dirty="0" smtClean="0">
                <a:latin typeface="Arial"/>
                <a:ea typeface="Arial"/>
              </a:rPr>
              <a:t> creates tradeoffs</a:t>
            </a:r>
          </a:p>
          <a:p>
            <a:pPr lvl="1">
              <a:lnSpc>
                <a:spcPct val="90000"/>
              </a:lnSpc>
            </a:pPr>
            <a:r>
              <a:rPr lang="en-US" dirty="0" smtClean="0">
                <a:latin typeface="Arial"/>
                <a:ea typeface="Arial"/>
              </a:rPr>
              <a:t>Conover and </a:t>
            </a:r>
            <a:r>
              <a:rPr lang="en-US" dirty="0" err="1" smtClean="0">
                <a:latin typeface="Arial"/>
                <a:ea typeface="Arial"/>
              </a:rPr>
              <a:t>Shizgal</a:t>
            </a:r>
            <a:r>
              <a:rPr lang="en-US" dirty="0" smtClean="0">
                <a:latin typeface="Arial"/>
                <a:ea typeface="Arial"/>
              </a:rPr>
              <a:t> (GEB 2005)</a:t>
            </a:r>
          </a:p>
          <a:p>
            <a:pPr>
              <a:lnSpc>
                <a:spcPct val="90000"/>
              </a:lnSpc>
            </a:pPr>
            <a:r>
              <a:rPr lang="en-US" dirty="0" smtClean="0">
                <a:latin typeface="Arial"/>
                <a:ea typeface="Arial"/>
              </a:rPr>
              <a:t>Capuchin monkeys</a:t>
            </a:r>
            <a:r>
              <a:rPr lang="en-US" altLang="zh-TW" dirty="0">
                <a:latin typeface="Arial"/>
                <a:ea typeface="Arial"/>
              </a:rPr>
              <a:t> </a:t>
            </a:r>
            <a:r>
              <a:rPr lang="en-US" altLang="zh-TW" dirty="0" smtClean="0">
                <a:latin typeface="Arial"/>
                <a:ea typeface="Arial"/>
              </a:rPr>
              <a:t>exchange </a:t>
            </a:r>
            <a:r>
              <a:rPr lang="en-US" altLang="zh-TW" dirty="0">
                <a:latin typeface="Arial"/>
                <a:ea typeface="Arial"/>
              </a:rPr>
              <a:t>tokens for food </a:t>
            </a:r>
            <a:r>
              <a:rPr lang="en-US" altLang="zh-TW" dirty="0" smtClean="0">
                <a:latin typeface="Arial"/>
                <a:ea typeface="Arial"/>
              </a:rPr>
              <a:t>rewards and</a:t>
            </a:r>
            <a:r>
              <a:rPr lang="en-US" dirty="0" smtClean="0">
                <a:latin typeface="Arial"/>
                <a:ea typeface="Arial"/>
              </a:rPr>
              <a:t> </a:t>
            </a:r>
            <a:r>
              <a:rPr lang="en-US" dirty="0" smtClean="0">
                <a:solidFill>
                  <a:srgbClr val="FF0000"/>
                </a:solidFill>
                <a:latin typeface="Arial"/>
                <a:ea typeface="Arial"/>
              </a:rPr>
              <a:t>respond to price change, obey GARP</a:t>
            </a:r>
            <a:endParaRPr lang="en-US" dirty="0" smtClean="0">
              <a:latin typeface="Arial"/>
              <a:ea typeface="Arial"/>
            </a:endParaRPr>
          </a:p>
          <a:p>
            <a:pPr lvl="1">
              <a:lnSpc>
                <a:spcPct val="90000"/>
              </a:lnSpc>
            </a:pPr>
            <a:r>
              <a:rPr lang="en-US" dirty="0" smtClean="0">
                <a:latin typeface="Arial"/>
                <a:ea typeface="Arial"/>
              </a:rPr>
              <a:t>Chen et al. (JPE 2006)</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71598468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latin typeface="Arial"/>
                <a:ea typeface="Arial"/>
              </a:rPr>
              <a:t>Evidence for Rational Choice Principles</a:t>
            </a:r>
          </a:p>
        </p:txBody>
      </p:sp>
      <p:sp>
        <p:nvSpPr>
          <p:cNvPr id="77827" name="Rectangle 3"/>
          <p:cNvSpPr>
            <a:spLocks noGrp="1" noChangeArrowheads="1"/>
          </p:cNvSpPr>
          <p:nvPr>
            <p:ph type="body" idx="1"/>
          </p:nvPr>
        </p:nvSpPr>
        <p:spPr>
          <a:xfrm>
            <a:off x="1066800" y="2503835"/>
            <a:ext cx="16306800" cy="6640166"/>
          </a:xfrm>
        </p:spPr>
        <p:txBody>
          <a:bodyPr>
            <a:noAutofit/>
          </a:bodyPr>
          <a:lstStyle/>
          <a:p>
            <a:pPr>
              <a:lnSpc>
                <a:spcPct val="90000"/>
              </a:lnSpc>
            </a:pPr>
            <a:r>
              <a:rPr lang="en-US" sz="5000" dirty="0" smtClean="0">
                <a:solidFill>
                  <a:srgbClr val="3333FF"/>
                </a:solidFill>
                <a:latin typeface="Arial"/>
                <a:ea typeface="Arial"/>
              </a:rPr>
              <a:t>Bayesian</a:t>
            </a:r>
            <a:r>
              <a:rPr lang="en-US" sz="5000" dirty="0" smtClean="0">
                <a:latin typeface="Arial"/>
                <a:ea typeface="Arial"/>
              </a:rPr>
              <a:t> </a:t>
            </a:r>
            <a:r>
              <a:rPr lang="en-US" sz="5000" dirty="0">
                <a:latin typeface="Arial"/>
                <a:ea typeface="Arial"/>
              </a:rPr>
              <a:t>Model of Human Visual Speed Perception </a:t>
            </a:r>
          </a:p>
          <a:p>
            <a:pPr lvl="1">
              <a:lnSpc>
                <a:spcPct val="90000"/>
              </a:lnSpc>
            </a:pPr>
            <a:r>
              <a:rPr lang="en-US" sz="5000" dirty="0">
                <a:latin typeface="Arial"/>
                <a:ea typeface="Arial"/>
              </a:rPr>
              <a:t>Stocker and </a:t>
            </a:r>
            <a:r>
              <a:rPr lang="en-US" sz="5000" dirty="0" err="1">
                <a:latin typeface="Arial"/>
                <a:ea typeface="Arial"/>
              </a:rPr>
              <a:t>Simoncelli</a:t>
            </a:r>
            <a:r>
              <a:rPr lang="en-US" sz="5000" dirty="0">
                <a:latin typeface="Arial"/>
                <a:ea typeface="Arial"/>
              </a:rPr>
              <a:t> (Nature </a:t>
            </a:r>
            <a:r>
              <a:rPr lang="en-US" sz="5000" dirty="0" err="1">
                <a:latin typeface="Arial"/>
                <a:ea typeface="Arial"/>
              </a:rPr>
              <a:t>Neuro</a:t>
            </a:r>
            <a:r>
              <a:rPr lang="en-US" sz="5000" dirty="0">
                <a:latin typeface="Arial"/>
                <a:ea typeface="Arial"/>
              </a:rPr>
              <a:t>. 2006)</a:t>
            </a:r>
          </a:p>
          <a:p>
            <a:pPr>
              <a:lnSpc>
                <a:spcPct val="90000"/>
              </a:lnSpc>
            </a:pPr>
            <a:r>
              <a:rPr lang="en-US" sz="5000" dirty="0">
                <a:latin typeface="Arial"/>
                <a:ea typeface="Arial"/>
              </a:rPr>
              <a:t>vs</a:t>
            </a:r>
            <a:r>
              <a:rPr lang="en-US" sz="5000" dirty="0" smtClean="0">
                <a:latin typeface="Arial"/>
                <a:ea typeface="Arial"/>
              </a:rPr>
              <a:t>. Human </a:t>
            </a:r>
            <a:r>
              <a:rPr lang="en-US" sz="5000" dirty="0">
                <a:solidFill>
                  <a:srgbClr val="3333FF"/>
                </a:solidFill>
                <a:latin typeface="Arial"/>
                <a:ea typeface="Arial"/>
              </a:rPr>
              <a:t>Violations of </a:t>
            </a:r>
            <a:r>
              <a:rPr lang="en-US" sz="5000" dirty="0" smtClean="0">
                <a:solidFill>
                  <a:srgbClr val="3333FF"/>
                </a:solidFill>
                <a:latin typeface="Arial"/>
                <a:ea typeface="Arial"/>
              </a:rPr>
              <a:t>Bayes' </a:t>
            </a:r>
            <a:r>
              <a:rPr lang="en-US" sz="5000" dirty="0">
                <a:solidFill>
                  <a:srgbClr val="3333FF"/>
                </a:solidFill>
                <a:latin typeface="Arial"/>
                <a:ea typeface="Arial"/>
              </a:rPr>
              <a:t>Rule </a:t>
            </a:r>
            <a:endParaRPr lang="en-US" sz="5000" dirty="0">
              <a:latin typeface="Arial"/>
              <a:ea typeface="Arial"/>
            </a:endParaRPr>
          </a:p>
          <a:p>
            <a:pPr lvl="1">
              <a:lnSpc>
                <a:spcPct val="90000"/>
              </a:lnSpc>
            </a:pPr>
            <a:r>
              <a:rPr lang="en-US" sz="5000" dirty="0" err="1" smtClean="0">
                <a:latin typeface="Arial"/>
                <a:ea typeface="Arial"/>
              </a:rPr>
              <a:t>Kahneman</a:t>
            </a:r>
            <a:r>
              <a:rPr lang="en-US" sz="5000" dirty="0" smtClean="0">
                <a:latin typeface="Arial"/>
                <a:ea typeface="Arial"/>
              </a:rPr>
              <a:t> (AER 2003)</a:t>
            </a:r>
          </a:p>
          <a:p>
            <a:pPr lvl="1">
              <a:lnSpc>
                <a:spcPct val="90000"/>
              </a:lnSpc>
            </a:pPr>
            <a:endParaRPr lang="en-US" sz="5000" dirty="0">
              <a:latin typeface="Arial"/>
              <a:ea typeface="Arial"/>
            </a:endParaRPr>
          </a:p>
          <a:p>
            <a:pPr>
              <a:lnSpc>
                <a:spcPct val="90000"/>
              </a:lnSpc>
            </a:pPr>
            <a:r>
              <a:rPr lang="en-US" sz="5000" dirty="0" smtClean="0">
                <a:latin typeface="Arial"/>
                <a:ea typeface="Arial"/>
              </a:rPr>
              <a:t>This is humans</a:t>
            </a:r>
            <a:r>
              <a:rPr lang="en-US" sz="5000" dirty="0">
                <a:latin typeface="Arial"/>
                <a:ea typeface="Arial"/>
              </a:rPr>
              <a:t>, not </a:t>
            </a:r>
            <a:r>
              <a:rPr lang="en-US" sz="5000" dirty="0" smtClean="0">
                <a:latin typeface="Arial"/>
                <a:ea typeface="Arial"/>
              </a:rPr>
              <a:t>monkeys, but can </a:t>
            </a:r>
            <a:r>
              <a:rPr lang="en-US" sz="5000" dirty="0">
                <a:latin typeface="Arial"/>
                <a:ea typeface="Arial"/>
              </a:rPr>
              <a:t>you think of experiments to test when </a:t>
            </a:r>
            <a:r>
              <a:rPr lang="en-US" sz="5000" dirty="0" smtClean="0">
                <a:latin typeface="Arial"/>
                <a:ea typeface="Arial"/>
              </a:rPr>
              <a:t>Bayes' </a:t>
            </a:r>
            <a:r>
              <a:rPr lang="en-US" sz="5000" dirty="0">
                <a:latin typeface="Arial"/>
                <a:ea typeface="Arial"/>
              </a:rPr>
              <a:t>rule fails?</a:t>
            </a: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60774719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latin typeface="Arial"/>
                <a:ea typeface="Arial"/>
              </a:rPr>
              <a:t>Evidence for Behavioral Economics Principles</a:t>
            </a:r>
          </a:p>
        </p:txBody>
      </p:sp>
      <p:sp>
        <p:nvSpPr>
          <p:cNvPr id="61443" name="Rectangle 3"/>
          <p:cNvSpPr>
            <a:spLocks noGrp="1" noChangeArrowheads="1"/>
          </p:cNvSpPr>
          <p:nvPr>
            <p:ph type="body" idx="1"/>
          </p:nvPr>
        </p:nvSpPr>
        <p:spPr/>
        <p:txBody>
          <a:bodyPr>
            <a:normAutofit fontScale="92500" lnSpcReduction="10000"/>
          </a:bodyPr>
          <a:lstStyle/>
          <a:p>
            <a:r>
              <a:rPr lang="en-US" dirty="0" smtClean="0">
                <a:latin typeface="Arial"/>
                <a:ea typeface="Arial"/>
              </a:rPr>
              <a:t>Time Discounting: </a:t>
            </a:r>
            <a:r>
              <a:rPr lang="en-US" dirty="0" smtClean="0">
                <a:solidFill>
                  <a:srgbClr val="FF0000"/>
                </a:solidFill>
                <a:latin typeface="Arial"/>
                <a:ea typeface="Arial"/>
              </a:rPr>
              <a:t>Quasi-hyperbolic</a:t>
            </a:r>
            <a:r>
              <a:rPr lang="en-US" dirty="0" smtClean="0">
                <a:latin typeface="Arial"/>
                <a:ea typeface="Arial"/>
              </a:rPr>
              <a:t> utility</a:t>
            </a:r>
          </a:p>
          <a:p>
            <a:endParaRPr lang="en-US" dirty="0" smtClean="0">
              <a:latin typeface="Arial"/>
              <a:ea typeface="Arial"/>
            </a:endParaRPr>
          </a:p>
          <a:p>
            <a:endParaRPr lang="en-US" dirty="0" smtClean="0">
              <a:latin typeface="Arial"/>
              <a:ea typeface="Arial"/>
            </a:endParaRPr>
          </a:p>
          <a:p>
            <a:r>
              <a:rPr lang="el-GR" i="1" dirty="0" smtClean="0">
                <a:solidFill>
                  <a:srgbClr val="FF0000"/>
                </a:solidFill>
                <a:latin typeface="cwTeX Q Ming" panose="02000603000000000000" pitchFamily="2" charset="-120"/>
                <a:ea typeface="cwTeX Q Ming" panose="02000603000000000000" pitchFamily="2" charset="-120"/>
              </a:rPr>
              <a:t>β</a:t>
            </a:r>
            <a:r>
              <a:rPr lang="en-US" dirty="0" smtClean="0">
                <a:solidFill>
                  <a:srgbClr val="FF0000"/>
                </a:solidFill>
                <a:latin typeface="Arial"/>
                <a:ea typeface="Arial"/>
              </a:rPr>
              <a:t> areas: </a:t>
            </a:r>
            <a:r>
              <a:rPr lang="en-US" dirty="0" smtClean="0">
                <a:latin typeface="Arial"/>
                <a:ea typeface="Arial"/>
              </a:rPr>
              <a:t>emotional limbic system (MFC, cingulate, ventral striatum)</a:t>
            </a:r>
          </a:p>
          <a:p>
            <a:r>
              <a:rPr lang="el-GR" i="1" dirty="0" smtClean="0">
                <a:solidFill>
                  <a:srgbClr val="FF0000"/>
                </a:solidFill>
                <a:latin typeface="cwTeX Q Ming" panose="02000603000000000000" pitchFamily="2" charset="-120"/>
                <a:ea typeface="cwTeX Q Ming" panose="02000603000000000000" pitchFamily="2" charset="-120"/>
              </a:rPr>
              <a:t>δ</a:t>
            </a:r>
            <a:r>
              <a:rPr lang="en-US" dirty="0" smtClean="0">
                <a:solidFill>
                  <a:srgbClr val="FF0000"/>
                </a:solidFill>
                <a:latin typeface="Arial"/>
                <a:ea typeface="Arial"/>
              </a:rPr>
              <a:t> areas: </a:t>
            </a:r>
            <a:r>
              <a:rPr lang="en-US" dirty="0" smtClean="0">
                <a:latin typeface="Arial"/>
                <a:ea typeface="Arial"/>
              </a:rPr>
              <a:t>lateral OFC, dorsolateral cortex</a:t>
            </a:r>
            <a:endParaRPr lang="el-GR" dirty="0" smtClean="0">
              <a:latin typeface="Arial"/>
              <a:ea typeface="Arial"/>
            </a:endParaRPr>
          </a:p>
          <a:p>
            <a:pPr lvl="1"/>
            <a:r>
              <a:rPr lang="en-US" dirty="0" smtClean="0">
                <a:latin typeface="Arial"/>
                <a:ea typeface="Arial"/>
              </a:rPr>
              <a:t>McClure et al. (Science 2004)</a:t>
            </a:r>
            <a:endParaRPr lang="en-US" dirty="0">
              <a:latin typeface="Arial"/>
              <a:ea typeface="Arial"/>
            </a:endParaRPr>
          </a:p>
        </p:txBody>
      </p:sp>
      <p:graphicFrame>
        <p:nvGraphicFramePr>
          <p:cNvPr id="61444" name="Object 4"/>
          <p:cNvGraphicFramePr>
            <a:graphicFrameLocks noChangeAspect="1"/>
          </p:cNvGraphicFramePr>
          <p:nvPr>
            <p:extLst>
              <p:ext uri="{D42A27DB-BD31-4B8C-83A1-F6EECF244321}">
                <p14:modId xmlns:p14="http://schemas.microsoft.com/office/powerpoint/2010/main" val="2392253293"/>
              </p:ext>
            </p:extLst>
          </p:nvPr>
        </p:nvGraphicFramePr>
        <p:xfrm>
          <a:off x="1828800" y="3200403"/>
          <a:ext cx="13868400" cy="2045494"/>
        </p:xfrm>
        <a:graphic>
          <a:graphicData uri="http://schemas.openxmlformats.org/presentationml/2006/ole">
            <mc:AlternateContent xmlns:mc="http://schemas.openxmlformats.org/markup-compatibility/2006">
              <mc:Choice xmlns:v="urn:schemas-microsoft-com:vml" Requires="v">
                <p:oleObj spid="_x0000_s4173" name="方程式" r:id="rId3" imgW="2197080" imgH="431640" progId="Equation.3">
                  <p:embed/>
                </p:oleObj>
              </mc:Choice>
              <mc:Fallback>
                <p:oleObj name="方程式" r:id="rId3" imgW="21970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00403"/>
                        <a:ext cx="13868400" cy="204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76281443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nodeType="click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fade">
                                      <p:cBhvr>
                                        <p:cTn id="11" dur="1000"/>
                                        <p:tgtEl>
                                          <p:spTgt spid="61444"/>
                                        </p:tgtEl>
                                      </p:cBhvr>
                                    </p:animEffect>
                                    <p:anim calcmode="lin" valueType="num">
                                      <p:cBhvr>
                                        <p:cTn id="12" dur="1000" fill="hold"/>
                                        <p:tgtEl>
                                          <p:spTgt spid="61444"/>
                                        </p:tgtEl>
                                        <p:attrNameLst>
                                          <p:attrName>ppt_x</p:attrName>
                                        </p:attrNameLst>
                                      </p:cBhvr>
                                      <p:tavLst>
                                        <p:tav tm="0">
                                          <p:val>
                                            <p:strVal val="#ppt_x"/>
                                          </p:val>
                                        </p:tav>
                                        <p:tav tm="100000">
                                          <p:val>
                                            <p:strVal val="#ppt_x"/>
                                          </p:val>
                                        </p:tav>
                                      </p:tavLst>
                                    </p:anim>
                                    <p:anim calcmode="lin" valueType="num">
                                      <p:cBhvr>
                                        <p:cTn id="13" dur="900" decel="100000" fill="hold"/>
                                        <p:tgtEl>
                                          <p:spTgt spid="614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1444"/>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latin typeface="Arial"/>
                <a:ea typeface="Arial"/>
              </a:rPr>
              <a:t>Evidence for Behavioral Economics Principles</a:t>
            </a:r>
          </a:p>
        </p:txBody>
      </p:sp>
      <p:sp>
        <p:nvSpPr>
          <p:cNvPr id="78851" name="Rectangle 3"/>
          <p:cNvSpPr>
            <a:spLocks noGrp="1" noChangeArrowheads="1"/>
          </p:cNvSpPr>
          <p:nvPr>
            <p:ph type="body" idx="1"/>
          </p:nvPr>
        </p:nvSpPr>
        <p:spPr/>
        <p:txBody>
          <a:bodyPr>
            <a:normAutofit fontScale="92500" lnSpcReduction="10000"/>
          </a:bodyPr>
          <a:lstStyle/>
          <a:p>
            <a:r>
              <a:rPr lang="en-US" dirty="0" smtClean="0">
                <a:latin typeface="Arial"/>
                <a:ea typeface="Arial"/>
              </a:rPr>
              <a:t>Ambiguity-aversion: </a:t>
            </a:r>
            <a:r>
              <a:rPr lang="en-US" dirty="0" smtClean="0">
                <a:solidFill>
                  <a:srgbClr val="FF0000"/>
                </a:solidFill>
                <a:latin typeface="Arial"/>
                <a:ea typeface="Arial"/>
              </a:rPr>
              <a:t>Ellsberg Paradox</a:t>
            </a:r>
          </a:p>
          <a:p>
            <a:pPr lvl="1"/>
            <a:r>
              <a:rPr lang="en-US" dirty="0" smtClean="0">
                <a:latin typeface="Arial"/>
                <a:ea typeface="Arial"/>
              </a:rPr>
              <a:t>20 "</a:t>
            </a:r>
            <a:r>
              <a:rPr lang="en-US" dirty="0" smtClean="0">
                <a:solidFill>
                  <a:srgbClr val="FF0000"/>
                </a:solidFill>
                <a:latin typeface="Arial"/>
                <a:ea typeface="Arial"/>
              </a:rPr>
              <a:t>red</a:t>
            </a:r>
            <a:r>
              <a:rPr lang="en-US" dirty="0" smtClean="0">
                <a:latin typeface="Arial"/>
                <a:ea typeface="Arial"/>
              </a:rPr>
              <a:t> or </a:t>
            </a:r>
            <a:r>
              <a:rPr lang="en-US" dirty="0" smtClean="0">
                <a:solidFill>
                  <a:srgbClr val="3333FF"/>
                </a:solidFill>
                <a:latin typeface="Arial"/>
                <a:ea typeface="Arial"/>
              </a:rPr>
              <a:t>blue</a:t>
            </a:r>
            <a:r>
              <a:rPr lang="en-US" dirty="0" smtClean="0">
                <a:latin typeface="Arial"/>
                <a:ea typeface="Arial"/>
              </a:rPr>
              <a:t>" balls in urn; one ball is drawn…</a:t>
            </a:r>
          </a:p>
          <a:p>
            <a:r>
              <a:rPr lang="en-US" dirty="0" smtClean="0">
                <a:latin typeface="Arial"/>
                <a:ea typeface="Arial"/>
              </a:rPr>
              <a:t>Are you willing to bet the ball drawn is </a:t>
            </a:r>
            <a:r>
              <a:rPr lang="en-US" dirty="0" smtClean="0">
                <a:solidFill>
                  <a:srgbClr val="FF0000"/>
                </a:solidFill>
                <a:latin typeface="Arial"/>
                <a:ea typeface="Arial"/>
              </a:rPr>
              <a:t>red</a:t>
            </a:r>
            <a:r>
              <a:rPr lang="en-US" dirty="0" smtClean="0">
                <a:latin typeface="Arial"/>
                <a:ea typeface="Arial"/>
              </a:rPr>
              <a:t>?</a:t>
            </a:r>
          </a:p>
          <a:p>
            <a:r>
              <a:rPr lang="en-US" dirty="0" smtClean="0">
                <a:latin typeface="Arial"/>
                <a:ea typeface="Arial"/>
              </a:rPr>
              <a:t>Are you willing to bet the ball drawn is </a:t>
            </a:r>
            <a:r>
              <a:rPr lang="en-US" dirty="0" smtClean="0">
                <a:solidFill>
                  <a:srgbClr val="3333FF"/>
                </a:solidFill>
                <a:latin typeface="Arial"/>
                <a:ea typeface="Arial"/>
              </a:rPr>
              <a:t>blue</a:t>
            </a:r>
            <a:r>
              <a:rPr lang="en-US" dirty="0" smtClean="0">
                <a:latin typeface="Arial"/>
                <a:ea typeface="Arial"/>
              </a:rPr>
              <a:t>?</a:t>
            </a:r>
          </a:p>
          <a:p>
            <a:r>
              <a:rPr lang="en-US" dirty="0" smtClean="0">
                <a:solidFill>
                  <a:srgbClr val="3333FF"/>
                </a:solidFill>
                <a:latin typeface="Arial"/>
                <a:ea typeface="Arial"/>
              </a:rPr>
              <a:t>Ambiguity-averse </a:t>
            </a:r>
            <a:r>
              <a:rPr lang="en-US" dirty="0" smtClean="0">
                <a:latin typeface="Arial"/>
                <a:ea typeface="Arial"/>
              </a:rPr>
              <a:t>if say no to both bets</a:t>
            </a:r>
          </a:p>
          <a:p>
            <a:pPr lvl="1"/>
            <a:r>
              <a:rPr lang="en-US" dirty="0" smtClean="0">
                <a:latin typeface="Arial"/>
                <a:ea typeface="Arial"/>
              </a:rPr>
              <a:t>Home bias, robust control in macroeconomics,…</a:t>
            </a:r>
          </a:p>
          <a:p>
            <a:pPr lvl="1"/>
            <a:r>
              <a:rPr lang="en-US" dirty="0" smtClean="0">
                <a:latin typeface="Arial"/>
                <a:ea typeface="Arial"/>
              </a:rPr>
              <a:t>Scottish law: guilty, not guilty, and </a:t>
            </a:r>
            <a:r>
              <a:rPr lang="en-US" dirty="0" smtClean="0">
                <a:solidFill>
                  <a:srgbClr val="FF0000"/>
                </a:solidFill>
                <a:latin typeface="Arial"/>
                <a:ea typeface="Arial"/>
              </a:rPr>
              <a:t>unproven</a:t>
            </a:r>
            <a:endParaRPr lang="en-US" dirty="0">
              <a:solidFill>
                <a:srgbClr val="FF0000"/>
              </a:solidFill>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286422975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88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85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latin typeface="Arial"/>
                <a:ea typeface="Arial"/>
              </a:rPr>
              <a:t>Outline</a:t>
            </a:r>
            <a:endParaRPr lang="en-US" dirty="0">
              <a:latin typeface="Arial"/>
              <a:ea typeface="Arial"/>
            </a:endParaRPr>
          </a:p>
        </p:txBody>
      </p:sp>
      <p:sp>
        <p:nvSpPr>
          <p:cNvPr id="56323" name="Rectangle 3"/>
          <p:cNvSpPr>
            <a:spLocks noGrp="1" noChangeArrowheads="1"/>
          </p:cNvSpPr>
          <p:nvPr>
            <p:ph type="body" idx="1"/>
          </p:nvPr>
        </p:nvSpPr>
        <p:spPr/>
        <p:txBody>
          <a:bodyPr>
            <a:normAutofit fontScale="77500" lnSpcReduction="20000"/>
          </a:bodyPr>
          <a:lstStyle/>
          <a:p>
            <a:pPr lvl="1"/>
            <a:r>
              <a:rPr lang="en-US" dirty="0" smtClean="0">
                <a:latin typeface="Arial"/>
                <a:ea typeface="Arial"/>
              </a:rPr>
              <a:t>Colin F. </a:t>
            </a:r>
            <a:r>
              <a:rPr lang="en-US" dirty="0" err="1" smtClean="0">
                <a:latin typeface="Arial"/>
                <a:ea typeface="Arial"/>
              </a:rPr>
              <a:t>Camerer</a:t>
            </a:r>
            <a:r>
              <a:rPr lang="en-US" dirty="0" smtClean="0">
                <a:latin typeface="Arial"/>
                <a:ea typeface="Arial"/>
              </a:rPr>
              <a:t> (2007), “Neuroeconomics: Using Neuroscience to Make Economic Predictions,” Economic Journal, 117, C26-C42.</a:t>
            </a:r>
          </a:p>
          <a:p>
            <a:r>
              <a:rPr lang="en-US" dirty="0" smtClean="0">
                <a:latin typeface="Arial"/>
                <a:ea typeface="Arial"/>
              </a:rPr>
              <a:t>Introduction</a:t>
            </a:r>
          </a:p>
          <a:p>
            <a:r>
              <a:rPr lang="en-US" dirty="0" err="1" smtClean="0">
                <a:latin typeface="Arial"/>
                <a:ea typeface="Arial"/>
              </a:rPr>
              <a:t>Neuroscientific</a:t>
            </a:r>
            <a:r>
              <a:rPr lang="en-US" dirty="0" smtClean="0">
                <a:latin typeface="Arial"/>
                <a:ea typeface="Arial"/>
              </a:rPr>
              <a:t> Facts and Tools</a:t>
            </a:r>
          </a:p>
          <a:p>
            <a:r>
              <a:rPr lang="en-US" dirty="0" err="1" smtClean="0">
                <a:latin typeface="Arial"/>
                <a:ea typeface="Arial"/>
              </a:rPr>
              <a:t>Neuro</a:t>
            </a:r>
            <a:r>
              <a:rPr lang="en-US" dirty="0" smtClean="0">
                <a:latin typeface="Arial"/>
                <a:ea typeface="Arial"/>
              </a:rPr>
              <a:t> evidence about economic behavior:</a:t>
            </a:r>
          </a:p>
          <a:p>
            <a:pPr lvl="1"/>
            <a:r>
              <a:rPr lang="en-US" dirty="0" smtClean="0">
                <a:latin typeface="Arial"/>
                <a:ea typeface="Arial"/>
              </a:rPr>
              <a:t>Evidence for rational choice principles</a:t>
            </a:r>
          </a:p>
          <a:p>
            <a:pPr lvl="1"/>
            <a:r>
              <a:rPr lang="en-US" dirty="0" smtClean="0">
                <a:latin typeface="Arial"/>
                <a:ea typeface="Arial"/>
              </a:rPr>
              <a:t>Evidence for behavioral economics principles</a:t>
            </a:r>
          </a:p>
          <a:p>
            <a:pPr lvl="1"/>
            <a:r>
              <a:rPr lang="en-US" dirty="0" smtClean="0">
                <a:latin typeface="Arial"/>
                <a:ea typeface="Arial"/>
              </a:rPr>
              <a:t>Evidence for new psychological variables</a:t>
            </a:r>
          </a:p>
          <a:p>
            <a:r>
              <a:rPr lang="en-US" dirty="0" smtClean="0">
                <a:latin typeface="Arial"/>
                <a:ea typeface="Arial"/>
              </a:rPr>
              <a:t>Conclusion</a:t>
            </a:r>
            <a:endParaRPr lang="en-US" dirty="0">
              <a:latin typeface="Arial"/>
              <a:ea typeface="Arial"/>
            </a:endParaRPr>
          </a:p>
        </p:txBody>
      </p:sp>
    </p:spTree>
    <p:extLst>
      <p:ext uri="{BB962C8B-B14F-4D97-AF65-F5344CB8AC3E}">
        <p14:creationId xmlns:p14="http://schemas.microsoft.com/office/powerpoint/2010/main" val="658000568"/>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a:latin typeface="Arial"/>
                <a:ea typeface="Arial"/>
              </a:rPr>
              <a:t>Evidence for Behavioral Economics Principles</a:t>
            </a:r>
          </a:p>
        </p:txBody>
      </p:sp>
      <p:sp>
        <p:nvSpPr>
          <p:cNvPr id="80899" name="Rectangle 3"/>
          <p:cNvSpPr>
            <a:spLocks noGrp="1" noChangeArrowheads="1"/>
          </p:cNvSpPr>
          <p:nvPr>
            <p:ph type="body" idx="1"/>
          </p:nvPr>
        </p:nvSpPr>
        <p:spPr/>
        <p:txBody>
          <a:bodyPr/>
          <a:lstStyle/>
          <a:p>
            <a:r>
              <a:rPr lang="en-US" dirty="0" smtClean="0">
                <a:solidFill>
                  <a:srgbClr val="FF0000"/>
                </a:solidFill>
                <a:latin typeface="Arial"/>
                <a:ea typeface="Arial"/>
              </a:rPr>
              <a:t>Ambiguity vs. risk </a:t>
            </a:r>
            <a:r>
              <a:rPr lang="en-US" dirty="0" smtClean="0">
                <a:latin typeface="Arial"/>
                <a:ea typeface="Arial"/>
              </a:rPr>
              <a:t>conditions activate DLPFC, OFC, amygdala (vigilance area)</a:t>
            </a:r>
          </a:p>
          <a:p>
            <a:r>
              <a:rPr lang="en-US" dirty="0" smtClean="0">
                <a:latin typeface="Arial"/>
                <a:ea typeface="Arial"/>
              </a:rPr>
              <a:t>Higher ambiguity-aversion parameter </a:t>
            </a:r>
            <a:br>
              <a:rPr lang="en-US" dirty="0" smtClean="0">
                <a:latin typeface="Arial"/>
                <a:ea typeface="Arial"/>
              </a:rPr>
            </a:br>
            <a:r>
              <a:rPr lang="en-US" dirty="0" smtClean="0">
                <a:latin typeface="Arial"/>
                <a:ea typeface="Arial"/>
              </a:rPr>
              <a:t>=&gt; Higher </a:t>
            </a:r>
            <a:r>
              <a:rPr lang="en-US" dirty="0" smtClean="0">
                <a:solidFill>
                  <a:srgbClr val="3333FF"/>
                </a:solidFill>
                <a:latin typeface="Arial"/>
                <a:ea typeface="Arial"/>
              </a:rPr>
              <a:t>OFC</a:t>
            </a:r>
            <a:r>
              <a:rPr lang="en-US" dirty="0" smtClean="0">
                <a:latin typeface="Arial"/>
                <a:ea typeface="Arial"/>
              </a:rPr>
              <a:t> activation</a:t>
            </a:r>
          </a:p>
          <a:p>
            <a:pPr lvl="1"/>
            <a:r>
              <a:rPr lang="en-US" dirty="0" smtClean="0">
                <a:latin typeface="Arial"/>
                <a:ea typeface="Arial"/>
              </a:rPr>
              <a:t>Hsu et al. (Science 2005)</a:t>
            </a:r>
          </a:p>
          <a:p>
            <a:pPr lvl="1"/>
            <a:r>
              <a:rPr lang="en-US" dirty="0" smtClean="0">
                <a:latin typeface="Arial"/>
                <a:ea typeface="Arial"/>
              </a:rPr>
              <a:t>(More later…)</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360363721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latin typeface="Arial"/>
                <a:ea typeface="Arial"/>
              </a:rPr>
              <a:t>Evidence for Behavioral Economics Principles</a:t>
            </a:r>
          </a:p>
        </p:txBody>
      </p:sp>
      <p:sp>
        <p:nvSpPr>
          <p:cNvPr id="81923" name="Rectangle 3"/>
          <p:cNvSpPr>
            <a:spLocks noGrp="1" noChangeArrowheads="1"/>
          </p:cNvSpPr>
          <p:nvPr>
            <p:ph type="body" idx="1"/>
          </p:nvPr>
        </p:nvSpPr>
        <p:spPr>
          <a:xfrm>
            <a:off x="762000" y="2400302"/>
            <a:ext cx="16916400" cy="6788944"/>
          </a:xfrm>
        </p:spPr>
        <p:txBody>
          <a:bodyPr>
            <a:normAutofit fontScale="92500" lnSpcReduction="20000"/>
          </a:bodyPr>
          <a:lstStyle/>
          <a:p>
            <a:r>
              <a:rPr lang="en-US" dirty="0" smtClean="0">
                <a:latin typeface="Arial"/>
                <a:ea typeface="Arial"/>
              </a:rPr>
              <a:t>Limited </a:t>
            </a:r>
            <a:r>
              <a:rPr lang="en-US" dirty="0">
                <a:latin typeface="Arial"/>
                <a:ea typeface="Arial"/>
              </a:rPr>
              <a:t>S</a:t>
            </a:r>
            <a:r>
              <a:rPr lang="en-US" dirty="0" smtClean="0">
                <a:latin typeface="Arial"/>
                <a:ea typeface="Arial"/>
              </a:rPr>
              <a:t>trategic-thinking: </a:t>
            </a:r>
          </a:p>
          <a:p>
            <a:r>
              <a:rPr lang="en-US" dirty="0" smtClean="0">
                <a:solidFill>
                  <a:srgbClr val="FF0000"/>
                </a:solidFill>
                <a:latin typeface="Arial"/>
                <a:ea typeface="Arial"/>
              </a:rPr>
              <a:t>Cognitive Hierarchy</a:t>
            </a:r>
          </a:p>
          <a:p>
            <a:pPr lvl="1"/>
            <a:r>
              <a:rPr lang="en-US" dirty="0" err="1" smtClean="0">
                <a:latin typeface="Arial"/>
                <a:ea typeface="Arial"/>
              </a:rPr>
              <a:t>Camerer</a:t>
            </a:r>
            <a:r>
              <a:rPr lang="en-US" dirty="0" smtClean="0">
                <a:latin typeface="Arial"/>
                <a:ea typeface="Arial"/>
              </a:rPr>
              <a:t> et al. (QJE 2004)</a:t>
            </a:r>
          </a:p>
          <a:p>
            <a:r>
              <a:rPr lang="en-US" dirty="0" smtClean="0">
                <a:latin typeface="Arial"/>
                <a:ea typeface="Arial"/>
              </a:rPr>
              <a:t>Heterogeneous levels of thinking</a:t>
            </a:r>
          </a:p>
          <a:p>
            <a:pPr lvl="1"/>
            <a:r>
              <a:rPr lang="en-US" dirty="0" smtClean="0">
                <a:solidFill>
                  <a:srgbClr val="3333FF"/>
                </a:solidFill>
                <a:latin typeface="Arial"/>
                <a:ea typeface="Arial"/>
              </a:rPr>
              <a:t>Step-0: </a:t>
            </a:r>
            <a:r>
              <a:rPr lang="en-US" dirty="0" smtClean="0">
                <a:latin typeface="Arial"/>
                <a:ea typeface="Arial"/>
              </a:rPr>
              <a:t>randomize</a:t>
            </a:r>
          </a:p>
          <a:p>
            <a:pPr lvl="1"/>
            <a:r>
              <a:rPr lang="en-US" dirty="0" smtClean="0">
                <a:solidFill>
                  <a:srgbClr val="3333FF"/>
                </a:solidFill>
                <a:latin typeface="Arial"/>
                <a:ea typeface="Arial"/>
              </a:rPr>
              <a:t>Step-1: </a:t>
            </a:r>
            <a:r>
              <a:rPr lang="en-US" dirty="0" smtClean="0">
                <a:latin typeface="Arial"/>
                <a:ea typeface="Arial"/>
              </a:rPr>
              <a:t>BR to randomization</a:t>
            </a:r>
          </a:p>
          <a:p>
            <a:pPr lvl="1"/>
            <a:r>
              <a:rPr lang="en-US" dirty="0" smtClean="0">
                <a:solidFill>
                  <a:srgbClr val="3333FF"/>
                </a:solidFill>
                <a:latin typeface="Arial"/>
                <a:ea typeface="Arial"/>
              </a:rPr>
              <a:t>Step-2: </a:t>
            </a:r>
            <a:r>
              <a:rPr lang="en-US" dirty="0" smtClean="0">
                <a:latin typeface="Arial"/>
                <a:ea typeface="Arial"/>
              </a:rPr>
              <a:t>BR to mixture of step-0 and step-1, etc.</a:t>
            </a:r>
          </a:p>
          <a:p>
            <a:r>
              <a:rPr lang="en-US" dirty="0" smtClean="0">
                <a:latin typeface="Arial"/>
                <a:ea typeface="Arial"/>
              </a:rPr>
              <a:t>Low types have </a:t>
            </a:r>
            <a:r>
              <a:rPr lang="en-US" dirty="0" smtClean="0">
                <a:solidFill>
                  <a:srgbClr val="FF0000"/>
                </a:solidFill>
                <a:latin typeface="Arial"/>
                <a:ea typeface="Arial"/>
              </a:rPr>
              <a:t>non-equilibrium beliefs</a:t>
            </a:r>
            <a:endParaRPr lang="en-US" dirty="0">
              <a:solidFill>
                <a:srgbClr val="FF0000"/>
              </a:solidFill>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223489876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latin typeface="Arial"/>
                <a:ea typeface="Arial"/>
              </a:rPr>
              <a:t>Evidence for Behavioral Economics Principles</a:t>
            </a:r>
          </a:p>
        </p:txBody>
      </p:sp>
      <p:sp>
        <p:nvSpPr>
          <p:cNvPr id="79875" name="Rectangle 3"/>
          <p:cNvSpPr>
            <a:spLocks noGrp="1" noChangeArrowheads="1"/>
          </p:cNvSpPr>
          <p:nvPr>
            <p:ph type="body" idx="1"/>
          </p:nvPr>
        </p:nvSpPr>
        <p:spPr>
          <a:xfrm>
            <a:off x="914400" y="2400300"/>
            <a:ext cx="16764000" cy="7315200"/>
          </a:xfrm>
        </p:spPr>
        <p:txBody>
          <a:bodyPr>
            <a:normAutofit fontScale="85000" lnSpcReduction="20000"/>
          </a:bodyPr>
          <a:lstStyle/>
          <a:p>
            <a:r>
              <a:rPr lang="en-US" dirty="0" smtClean="0">
                <a:latin typeface="Arial"/>
                <a:ea typeface="Arial"/>
              </a:rPr>
              <a:t>Bhatt and </a:t>
            </a:r>
            <a:r>
              <a:rPr lang="en-US" dirty="0" err="1" smtClean="0">
                <a:latin typeface="Arial"/>
                <a:ea typeface="Arial"/>
              </a:rPr>
              <a:t>Camerer</a:t>
            </a:r>
            <a:r>
              <a:rPr lang="en-US" dirty="0" smtClean="0">
                <a:latin typeface="Arial"/>
                <a:ea typeface="Arial"/>
              </a:rPr>
              <a:t> (GEB 2005) ask subjects: </a:t>
            </a:r>
          </a:p>
          <a:p>
            <a:pPr marL="1028700" indent="-1028700">
              <a:buFont typeface="+mj-lt"/>
              <a:buAutoNum type="arabicPeriod"/>
            </a:pPr>
            <a:r>
              <a:rPr lang="en-US" dirty="0" smtClean="0">
                <a:latin typeface="Arial"/>
                <a:ea typeface="Arial"/>
              </a:rPr>
              <a:t>Their</a:t>
            </a:r>
            <a:r>
              <a:rPr lang="zh-TW" altLang="en-US" dirty="0" smtClean="0">
                <a:latin typeface="Arial"/>
                <a:ea typeface="Arial"/>
              </a:rPr>
              <a:t> </a:t>
            </a:r>
            <a:r>
              <a:rPr lang="en-US" altLang="zh-TW" dirty="0" smtClean="0">
                <a:latin typeface="Arial"/>
                <a:ea typeface="Arial"/>
              </a:rPr>
              <a:t>own</a:t>
            </a:r>
            <a:r>
              <a:rPr lang="en-US" dirty="0" smtClean="0">
                <a:latin typeface="Arial"/>
                <a:ea typeface="Arial"/>
              </a:rPr>
              <a:t> </a:t>
            </a:r>
            <a:r>
              <a:rPr lang="en-US" dirty="0" smtClean="0">
                <a:solidFill>
                  <a:srgbClr val="3333FF"/>
                </a:solidFill>
                <a:latin typeface="Arial"/>
                <a:ea typeface="Arial"/>
              </a:rPr>
              <a:t>choices</a:t>
            </a:r>
            <a:r>
              <a:rPr lang="en-US" dirty="0" smtClean="0">
                <a:latin typeface="Arial"/>
                <a:ea typeface="Arial"/>
              </a:rPr>
              <a:t> (what will you do</a:t>
            </a:r>
            <a:r>
              <a:rPr lang="en-US" altLang="zh-TW" dirty="0" smtClean="0">
                <a:latin typeface="Arial"/>
                <a:ea typeface="Arial"/>
              </a:rPr>
              <a:t>?)</a:t>
            </a:r>
            <a:endParaRPr lang="en-US" dirty="0" smtClean="0">
              <a:latin typeface="Arial"/>
              <a:ea typeface="Arial"/>
            </a:endParaRPr>
          </a:p>
          <a:p>
            <a:pPr marL="1028700" indent="-1028700">
              <a:buFont typeface="+mj-lt"/>
              <a:buAutoNum type="arabicPeriod"/>
            </a:pPr>
            <a:r>
              <a:rPr lang="en-US" dirty="0" smtClean="0">
                <a:solidFill>
                  <a:srgbClr val="FF0000"/>
                </a:solidFill>
                <a:latin typeface="Arial"/>
                <a:ea typeface="Arial"/>
              </a:rPr>
              <a:t>1st order </a:t>
            </a:r>
            <a:r>
              <a:rPr lang="en-US" dirty="0" smtClean="0">
                <a:latin typeface="Arial"/>
                <a:ea typeface="Arial"/>
              </a:rPr>
              <a:t>beliefs</a:t>
            </a:r>
          </a:p>
          <a:p>
            <a:pPr lvl="1"/>
            <a:r>
              <a:rPr lang="en-US" dirty="0" smtClean="0">
                <a:latin typeface="Arial"/>
                <a:ea typeface="Arial"/>
              </a:rPr>
              <a:t>what do you think </a:t>
            </a:r>
            <a:r>
              <a:rPr lang="en-US" dirty="0" smtClean="0">
                <a:solidFill>
                  <a:srgbClr val="3333FF"/>
                </a:solidFill>
                <a:latin typeface="Arial"/>
                <a:ea typeface="Arial"/>
              </a:rPr>
              <a:t>she will do?</a:t>
            </a:r>
          </a:p>
          <a:p>
            <a:pPr marL="1028700" indent="-1028700">
              <a:buFont typeface="+mj-lt"/>
              <a:buAutoNum type="arabicPeriod"/>
            </a:pPr>
            <a:r>
              <a:rPr lang="en-US" dirty="0" smtClean="0">
                <a:solidFill>
                  <a:srgbClr val="FF0000"/>
                </a:solidFill>
                <a:latin typeface="Arial"/>
                <a:ea typeface="Arial"/>
              </a:rPr>
              <a:t>2nd order </a:t>
            </a:r>
            <a:r>
              <a:rPr lang="en-US" dirty="0" smtClean="0">
                <a:latin typeface="Arial"/>
                <a:ea typeface="Arial"/>
              </a:rPr>
              <a:t>beliefs </a:t>
            </a:r>
          </a:p>
          <a:p>
            <a:pPr lvl="1"/>
            <a:r>
              <a:rPr lang="en-US" dirty="0" smtClean="0">
                <a:latin typeface="Arial"/>
                <a:ea typeface="Arial"/>
              </a:rPr>
              <a:t>what do you think </a:t>
            </a:r>
            <a:r>
              <a:rPr lang="en-US" dirty="0" smtClean="0">
                <a:solidFill>
                  <a:srgbClr val="3333FF"/>
                </a:solidFill>
                <a:latin typeface="Arial"/>
                <a:ea typeface="Arial"/>
              </a:rPr>
              <a:t>he thinks you will do?</a:t>
            </a:r>
          </a:p>
          <a:p>
            <a:r>
              <a:rPr lang="en-US" dirty="0" smtClean="0">
                <a:latin typeface="Arial"/>
                <a:ea typeface="Arial"/>
              </a:rPr>
              <a:t>Q1-3 induce same brain activity if equilibrium</a:t>
            </a:r>
          </a:p>
          <a:p>
            <a:pPr lvl="1"/>
            <a:r>
              <a:rPr lang="en-US" dirty="0" smtClean="0">
                <a:latin typeface="Arial"/>
                <a:ea typeface="Arial"/>
              </a:rPr>
              <a:t>non-equilibrium subjects don't (Q2 different)</a:t>
            </a:r>
          </a:p>
          <a:p>
            <a:pPr marL="0" indent="0">
              <a:buNone/>
            </a:pPr>
            <a:r>
              <a:rPr lang="en-US" dirty="0" smtClean="0">
                <a:solidFill>
                  <a:srgbClr val="FF0000"/>
                </a:solidFill>
                <a:latin typeface="Arial"/>
                <a:ea typeface="Arial"/>
              </a:rPr>
              <a:t>	Equilibrium = State of the Mind!!</a:t>
            </a:r>
            <a:endParaRPr lang="en-US" dirty="0">
              <a:solidFill>
                <a:srgbClr val="FF0000"/>
              </a:solidFill>
              <a:latin typeface="Arial"/>
              <a:ea typeface="Arial"/>
            </a:endParaRPr>
          </a:p>
        </p:txBody>
      </p:sp>
      <p:pic>
        <p:nvPicPr>
          <p:cNvPr id="7" name="Picture 7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7400" y="6515100"/>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38655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7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7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US" dirty="0">
                <a:latin typeface="Arial"/>
                <a:ea typeface="Arial"/>
              </a:rPr>
              <a:t>Evidence for Behavioral Economics Principles</a:t>
            </a:r>
          </a:p>
        </p:txBody>
      </p:sp>
      <p:pic>
        <p:nvPicPr>
          <p:cNvPr id="8294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11347" y="2628900"/>
            <a:ext cx="14600253" cy="6636544"/>
          </a:xfrm>
        </p:spPr>
      </p:pic>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
        <p:nvSpPr>
          <p:cNvPr id="2" name="TextBox 1"/>
          <p:cNvSpPr txBox="1"/>
          <p:nvPr/>
        </p:nvSpPr>
        <p:spPr>
          <a:xfrm>
            <a:off x="-76200" y="3387686"/>
            <a:ext cx="4114800" cy="1908215"/>
          </a:xfrm>
          <a:prstGeom prst="rect">
            <a:avLst/>
          </a:prstGeom>
          <a:solidFill>
            <a:srgbClr val="FFCCFF">
              <a:alpha val="75000"/>
            </a:srgbClr>
          </a:solidFill>
        </p:spPr>
        <p:txBody>
          <a:bodyPr wrap="square" lIns="182880" tIns="91440" rIns="182880" bIns="91440" rtlCol="0">
            <a:spAutoFit/>
          </a:bodyPr>
          <a:lstStyle/>
          <a:p>
            <a:r>
              <a:rPr lang="en-US" sz="5600" dirty="0">
                <a:solidFill>
                  <a:srgbClr val="FF0000"/>
                </a:solidFill>
                <a:latin typeface="Arial"/>
                <a:ea typeface="Arial"/>
              </a:rPr>
              <a:t>Reward Anticipation</a:t>
            </a:r>
          </a:p>
        </p:txBody>
      </p:sp>
      <p:sp>
        <p:nvSpPr>
          <p:cNvPr id="3" name="TextBox 2"/>
          <p:cNvSpPr txBox="1"/>
          <p:nvPr/>
        </p:nvSpPr>
        <p:spPr>
          <a:xfrm>
            <a:off x="13868400" y="3111936"/>
            <a:ext cx="4572000" cy="3631764"/>
          </a:xfrm>
          <a:prstGeom prst="rect">
            <a:avLst/>
          </a:prstGeom>
          <a:solidFill>
            <a:srgbClr val="FFCCFF">
              <a:alpha val="75000"/>
            </a:srgbClr>
          </a:solidFill>
        </p:spPr>
        <p:txBody>
          <a:bodyPr wrap="square" lIns="182880" tIns="91440" rIns="182880" bIns="91440" rtlCol="0">
            <a:spAutoFit/>
          </a:bodyPr>
          <a:lstStyle/>
          <a:p>
            <a:r>
              <a:rPr lang="en-US" sz="5600" dirty="0">
                <a:solidFill>
                  <a:srgbClr val="FF0000"/>
                </a:solidFill>
                <a:latin typeface="Arial"/>
                <a:ea typeface="Arial"/>
              </a:rPr>
              <a:t>Not Reasoning Strategically about others</a:t>
            </a:r>
          </a:p>
        </p:txBody>
      </p:sp>
      <p:sp>
        <p:nvSpPr>
          <p:cNvPr id="9" name="TextBox 8"/>
          <p:cNvSpPr txBox="1"/>
          <p:nvPr/>
        </p:nvSpPr>
        <p:spPr>
          <a:xfrm>
            <a:off x="3276600" y="2171700"/>
            <a:ext cx="12649200" cy="800219"/>
          </a:xfrm>
          <a:prstGeom prst="rect">
            <a:avLst/>
          </a:prstGeom>
          <a:solidFill>
            <a:schemeClr val="bg1">
              <a:alpha val="75000"/>
            </a:schemeClr>
          </a:solidFill>
        </p:spPr>
        <p:txBody>
          <a:bodyPr wrap="square" lIns="182880" tIns="91440" rIns="182880" bIns="91440" rtlCol="0">
            <a:spAutoFit/>
          </a:bodyPr>
          <a:lstStyle/>
          <a:p>
            <a:r>
              <a:rPr lang="en-US" sz="4000" dirty="0">
                <a:solidFill>
                  <a:srgbClr val="3333FF"/>
                </a:solidFill>
                <a:latin typeface="Arial"/>
                <a:ea typeface="Arial"/>
              </a:rPr>
              <a:t>Contrast: Choosing vs. 1</a:t>
            </a:r>
            <a:r>
              <a:rPr lang="en-US" sz="4000" baseline="30000" dirty="0">
                <a:solidFill>
                  <a:srgbClr val="3333FF"/>
                </a:solidFill>
                <a:latin typeface="Arial"/>
                <a:ea typeface="Arial"/>
              </a:rPr>
              <a:t>st</a:t>
            </a:r>
            <a:r>
              <a:rPr lang="en-US" sz="4000" dirty="0">
                <a:solidFill>
                  <a:srgbClr val="3333FF"/>
                </a:solidFill>
                <a:latin typeface="Arial"/>
                <a:ea typeface="Arial"/>
              </a:rPr>
              <a:t> Order Belief</a:t>
            </a:r>
          </a:p>
        </p:txBody>
      </p:sp>
      <p:pic>
        <p:nvPicPr>
          <p:cNvPr id="10" name="Picture 7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1200" y="9099394"/>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88402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latin typeface="Arial"/>
                <a:ea typeface="Arial"/>
              </a:rPr>
              <a:t>Evidence for New Psychological Variables</a:t>
            </a:r>
            <a:endParaRPr lang="en-US" dirty="0">
              <a:latin typeface="Arial"/>
              <a:ea typeface="Arial"/>
            </a:endParaRPr>
          </a:p>
        </p:txBody>
      </p:sp>
      <p:sp>
        <p:nvSpPr>
          <p:cNvPr id="62467" name="Rectangle 3"/>
          <p:cNvSpPr>
            <a:spLocks noGrp="1" noChangeArrowheads="1"/>
          </p:cNvSpPr>
          <p:nvPr>
            <p:ph type="body" idx="1"/>
          </p:nvPr>
        </p:nvSpPr>
        <p:spPr/>
        <p:txBody>
          <a:bodyPr>
            <a:normAutofit fontScale="92500" lnSpcReduction="20000"/>
          </a:bodyPr>
          <a:lstStyle/>
          <a:p>
            <a:r>
              <a:rPr lang="en-US" dirty="0" err="1" smtClean="0">
                <a:latin typeface="Arial"/>
                <a:ea typeface="Arial"/>
              </a:rPr>
              <a:t>Neuroeconomics</a:t>
            </a:r>
            <a:r>
              <a:rPr lang="en-US" dirty="0" smtClean="0">
                <a:latin typeface="Arial"/>
                <a:ea typeface="Arial"/>
              </a:rPr>
              <a:t>...</a:t>
            </a:r>
          </a:p>
          <a:p>
            <a:r>
              <a:rPr lang="en-US" dirty="0" smtClean="0">
                <a:latin typeface="Arial"/>
                <a:ea typeface="Arial"/>
              </a:rPr>
              <a:t>not only provides data for existing theory, </a:t>
            </a:r>
          </a:p>
          <a:p>
            <a:r>
              <a:rPr lang="en-US" dirty="0" smtClean="0">
                <a:latin typeface="Arial"/>
                <a:ea typeface="Arial"/>
              </a:rPr>
              <a:t>but also </a:t>
            </a:r>
            <a:r>
              <a:rPr lang="en-US" dirty="0" smtClean="0">
                <a:solidFill>
                  <a:srgbClr val="3333FF"/>
                </a:solidFill>
                <a:latin typeface="Arial"/>
                <a:ea typeface="Arial"/>
              </a:rPr>
              <a:t>point to new variables </a:t>
            </a:r>
            <a:r>
              <a:rPr lang="en-US" dirty="0" smtClean="0">
                <a:latin typeface="Arial"/>
                <a:ea typeface="Arial"/>
              </a:rPr>
              <a:t>that influence behavior</a:t>
            </a:r>
          </a:p>
          <a:p>
            <a:r>
              <a:rPr lang="en-US" dirty="0" smtClean="0">
                <a:latin typeface="Arial"/>
                <a:ea typeface="Arial"/>
              </a:rPr>
              <a:t>Can preference be </a:t>
            </a:r>
            <a:r>
              <a:rPr lang="en-US" dirty="0" smtClean="0">
                <a:solidFill>
                  <a:srgbClr val="FF0000"/>
                </a:solidFill>
                <a:latin typeface="Arial"/>
                <a:ea typeface="Arial"/>
              </a:rPr>
              <a:t>innovated</a:t>
            </a:r>
            <a:r>
              <a:rPr lang="en-US" dirty="0" smtClean="0">
                <a:latin typeface="Arial"/>
                <a:ea typeface="Arial"/>
              </a:rPr>
              <a:t> just like R&amp;D innovates production functions?</a:t>
            </a:r>
          </a:p>
          <a:p>
            <a:r>
              <a:rPr lang="en-US" dirty="0" smtClean="0">
                <a:latin typeface="Arial"/>
                <a:ea typeface="Arial"/>
              </a:rPr>
              <a:t>Only few examples up to now...</a:t>
            </a:r>
          </a:p>
          <a:p>
            <a:pPr lvl="1"/>
            <a:r>
              <a:rPr lang="en-US" dirty="0" smtClean="0">
                <a:latin typeface="Arial"/>
                <a:ea typeface="Arial"/>
              </a:rPr>
              <a:t>Can you come up with a new one?</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425363619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 y="1371601"/>
            <a:ext cx="18357274" cy="754858"/>
          </a:xfrm>
        </p:spPr>
        <p:txBody>
          <a:bodyPr/>
          <a:lstStyle/>
          <a:p>
            <a:r>
              <a:rPr lang="en-US" dirty="0" smtClean="0">
                <a:latin typeface="Arial"/>
                <a:ea typeface="Arial"/>
              </a:rPr>
              <a:t>Evidence for New Psychological Variables</a:t>
            </a:r>
            <a:endParaRPr lang="en-US" dirty="0">
              <a:latin typeface="Arial"/>
              <a:ea typeface="Arial"/>
            </a:endParaRPr>
          </a:p>
        </p:txBody>
      </p:sp>
      <p:sp>
        <p:nvSpPr>
          <p:cNvPr id="84995" name="Rectangle 3"/>
          <p:cNvSpPr>
            <a:spLocks noGrp="1" noChangeArrowheads="1"/>
          </p:cNvSpPr>
          <p:nvPr>
            <p:ph type="body" idx="1"/>
          </p:nvPr>
        </p:nvSpPr>
        <p:spPr>
          <a:xfrm>
            <a:off x="914401" y="2400302"/>
            <a:ext cx="16916402" cy="6788944"/>
          </a:xfrm>
        </p:spPr>
        <p:txBody>
          <a:bodyPr>
            <a:normAutofit lnSpcReduction="10000"/>
          </a:bodyPr>
          <a:lstStyle/>
          <a:p>
            <a:r>
              <a:rPr lang="en-US" dirty="0" smtClean="0">
                <a:solidFill>
                  <a:srgbClr val="3333FF"/>
                </a:solidFill>
                <a:latin typeface="Arial"/>
                <a:ea typeface="Arial"/>
              </a:rPr>
              <a:t>OFC activation </a:t>
            </a:r>
            <a:r>
              <a:rPr lang="en-US" dirty="0" smtClean="0">
                <a:solidFill>
                  <a:srgbClr val="FF0000"/>
                </a:solidFill>
                <a:latin typeface="Arial"/>
                <a:ea typeface="Arial"/>
              </a:rPr>
              <a:t>produces</a:t>
            </a:r>
            <a:r>
              <a:rPr lang="en-US" dirty="0" smtClean="0">
                <a:latin typeface="Arial"/>
                <a:ea typeface="Arial"/>
              </a:rPr>
              <a:t> ambiguity-aversion</a:t>
            </a:r>
          </a:p>
          <a:p>
            <a:pPr lvl="1"/>
            <a:r>
              <a:rPr lang="en-US" dirty="0" smtClean="0">
                <a:latin typeface="Arial"/>
                <a:ea typeface="Arial"/>
              </a:rPr>
              <a:t>Hsu et al. (Science 2005)</a:t>
            </a:r>
          </a:p>
          <a:p>
            <a:pPr lvl="1"/>
            <a:r>
              <a:rPr lang="en-US" dirty="0" smtClean="0">
                <a:solidFill>
                  <a:srgbClr val="FF0000"/>
                </a:solidFill>
                <a:latin typeface="Arial"/>
                <a:ea typeface="Arial"/>
              </a:rPr>
              <a:t>OFC lesion</a:t>
            </a:r>
            <a:r>
              <a:rPr lang="en-US" dirty="0" smtClean="0">
                <a:latin typeface="Arial"/>
                <a:ea typeface="Arial"/>
              </a:rPr>
              <a:t> patients show no ambiguity aversion</a:t>
            </a:r>
          </a:p>
          <a:p>
            <a:r>
              <a:rPr lang="el-GR" i="1" dirty="0" smtClean="0">
                <a:latin typeface="cwTeX Q Ming" panose="02000603000000000000" pitchFamily="2" charset="-120"/>
                <a:ea typeface="cwTeX Q Ming" panose="02000603000000000000" pitchFamily="2" charset="-120"/>
              </a:rPr>
              <a:t>γ</a:t>
            </a:r>
            <a:r>
              <a:rPr lang="en-US" dirty="0" smtClean="0">
                <a:latin typeface="Arial"/>
                <a:ea typeface="Arial"/>
              </a:rPr>
              <a:t> = 0.82 for right OFC lesion patients (fMRI results predict </a:t>
            </a:r>
            <a:r>
              <a:rPr lang="el-GR" altLang="zh-TW" i="1" dirty="0">
                <a:latin typeface="cwTeX Q Ming" panose="02000603000000000000" pitchFamily="2" charset="-120"/>
                <a:ea typeface="cwTeX Q Ming" panose="02000603000000000000" pitchFamily="2" charset="-120"/>
              </a:rPr>
              <a:t>γ</a:t>
            </a:r>
            <a:r>
              <a:rPr lang="en-US" dirty="0" smtClean="0">
                <a:latin typeface="Arial"/>
                <a:ea typeface="Arial"/>
              </a:rPr>
              <a:t> = 0.85)</a:t>
            </a:r>
            <a:endParaRPr lang="el-GR" dirty="0">
              <a:latin typeface="Arial"/>
              <a:ea typeface="Arial"/>
            </a:endParaRPr>
          </a:p>
        </p:txBody>
      </p:sp>
      <p:sp>
        <p:nvSpPr>
          <p:cNvPr id="4" name="Date Placeholder 3"/>
          <p:cNvSpPr>
            <a:spLocks noGrp="1"/>
          </p:cNvSpPr>
          <p:nvPr>
            <p:ph type="dt" sz="half" idx="10"/>
          </p:nvPr>
        </p:nvSpPr>
        <p:spPr>
          <a:xfrm>
            <a:off x="0" y="9715500"/>
            <a:ext cx="9178636"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405275375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79244"/>
            <a:ext cx="12801600" cy="700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5" name="Rectangle 5"/>
          <p:cNvSpPr>
            <a:spLocks noGrp="1" noChangeArrowheads="1"/>
          </p:cNvSpPr>
          <p:nvPr>
            <p:ph type="title"/>
          </p:nvPr>
        </p:nvSpPr>
        <p:spPr/>
        <p:txBody>
          <a:bodyPr/>
          <a:lstStyle/>
          <a:p>
            <a:r>
              <a:rPr lang="en-US" dirty="0" smtClean="0">
                <a:latin typeface="Arial"/>
                <a:ea typeface="Arial"/>
              </a:rPr>
              <a:t>Evidence for New Psychological Variables</a:t>
            </a:r>
            <a:endParaRPr lang="en-US" dirty="0">
              <a:latin typeface="Arial"/>
              <a:ea typeface="Arial"/>
            </a:endParaRPr>
          </a:p>
        </p:txBody>
      </p:sp>
      <p:sp>
        <p:nvSpPr>
          <p:cNvPr id="2" name="TextBox 1"/>
          <p:cNvSpPr txBox="1"/>
          <p:nvPr/>
        </p:nvSpPr>
        <p:spPr>
          <a:xfrm>
            <a:off x="990600" y="2778086"/>
            <a:ext cx="3962400" cy="1908214"/>
          </a:xfrm>
          <a:prstGeom prst="rect">
            <a:avLst/>
          </a:prstGeom>
          <a:noFill/>
        </p:spPr>
        <p:txBody>
          <a:bodyPr wrap="square" lIns="182880" tIns="91440" rIns="182880" bIns="91440" rtlCol="0">
            <a:spAutoFit/>
          </a:bodyPr>
          <a:lstStyle/>
          <a:p>
            <a:r>
              <a:rPr lang="en-US" sz="5600" dirty="0">
                <a:solidFill>
                  <a:srgbClr val="3333FF"/>
                </a:solidFill>
                <a:latin typeface="Arial"/>
                <a:ea typeface="Arial"/>
              </a:rPr>
              <a:t>OFC activity</a:t>
            </a:r>
          </a:p>
        </p:txBody>
      </p:sp>
      <p:sp>
        <p:nvSpPr>
          <p:cNvPr id="8" name="TextBox 7"/>
          <p:cNvSpPr txBox="1"/>
          <p:nvPr/>
        </p:nvSpPr>
        <p:spPr>
          <a:xfrm>
            <a:off x="12725400" y="6359486"/>
            <a:ext cx="3581400" cy="1908214"/>
          </a:xfrm>
          <a:prstGeom prst="rect">
            <a:avLst/>
          </a:prstGeom>
          <a:noFill/>
        </p:spPr>
        <p:txBody>
          <a:bodyPr wrap="square" lIns="182880" tIns="91440" rIns="182880" bIns="91440" rtlCol="0">
            <a:spAutoFit/>
          </a:bodyPr>
          <a:lstStyle/>
          <a:p>
            <a:r>
              <a:rPr lang="en-US" sz="5600" dirty="0">
                <a:solidFill>
                  <a:srgbClr val="3333FF"/>
                </a:solidFill>
                <a:latin typeface="Arial"/>
                <a:ea typeface="Arial"/>
              </a:rPr>
              <a:t>Ambiguity Aversion</a:t>
            </a:r>
          </a:p>
        </p:txBody>
      </p:sp>
      <p:sp>
        <p:nvSpPr>
          <p:cNvPr id="9" name="TextBox 8"/>
          <p:cNvSpPr txBox="1"/>
          <p:nvPr/>
        </p:nvSpPr>
        <p:spPr>
          <a:xfrm>
            <a:off x="990600" y="5238737"/>
            <a:ext cx="3962400" cy="1908214"/>
          </a:xfrm>
          <a:prstGeom prst="rect">
            <a:avLst/>
          </a:prstGeom>
          <a:noFill/>
        </p:spPr>
        <p:txBody>
          <a:bodyPr wrap="square" lIns="182880" tIns="91440" rIns="182880" bIns="91440" rtlCol="0">
            <a:spAutoFit/>
          </a:bodyPr>
          <a:lstStyle/>
          <a:p>
            <a:r>
              <a:rPr lang="en-US" sz="5600" dirty="0">
                <a:solidFill>
                  <a:srgbClr val="FF0000"/>
                </a:solidFill>
                <a:latin typeface="Arial"/>
                <a:ea typeface="Arial"/>
              </a:rPr>
              <a:t>NO activity!</a:t>
            </a:r>
          </a:p>
        </p:txBody>
      </p:sp>
      <p:cxnSp>
        <p:nvCxnSpPr>
          <p:cNvPr id="7" name="Straight Arrow Connector 6"/>
          <p:cNvCxnSpPr/>
          <p:nvPr/>
        </p:nvCxnSpPr>
        <p:spPr>
          <a:xfrm flipH="1">
            <a:off x="6019800" y="5295900"/>
            <a:ext cx="1219200" cy="4572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1" name="Picture 7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7282" y="8472368"/>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991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latin typeface="Arial"/>
                <a:ea typeface="Arial"/>
              </a:rPr>
              <a:t>Evidence for New Psychological Variables</a:t>
            </a:r>
            <a:endParaRPr lang="en-US" dirty="0">
              <a:latin typeface="Arial"/>
              <a:ea typeface="Arial"/>
            </a:endParaRPr>
          </a:p>
        </p:txBody>
      </p:sp>
      <p:sp>
        <p:nvSpPr>
          <p:cNvPr id="86019" name="Rectangle 3"/>
          <p:cNvSpPr>
            <a:spLocks noGrp="1" noChangeArrowheads="1"/>
          </p:cNvSpPr>
          <p:nvPr>
            <p:ph type="body" idx="1"/>
          </p:nvPr>
        </p:nvSpPr>
        <p:spPr/>
        <p:txBody>
          <a:bodyPr>
            <a:normAutofit fontScale="77500" lnSpcReduction="20000"/>
          </a:bodyPr>
          <a:lstStyle/>
          <a:p>
            <a:r>
              <a:rPr lang="en-US" dirty="0" smtClean="0">
                <a:solidFill>
                  <a:srgbClr val="FF0000"/>
                </a:solidFill>
                <a:latin typeface="Arial"/>
                <a:ea typeface="Arial"/>
              </a:rPr>
              <a:t>PDR</a:t>
            </a:r>
            <a:r>
              <a:rPr lang="en-US" dirty="0" smtClean="0">
                <a:latin typeface="Arial"/>
                <a:ea typeface="Arial"/>
              </a:rPr>
              <a:t> predicts lying in cheap talk games</a:t>
            </a:r>
          </a:p>
          <a:p>
            <a:pPr lvl="1"/>
            <a:r>
              <a:rPr lang="en-US" dirty="0" smtClean="0">
                <a:latin typeface="Arial"/>
                <a:ea typeface="Arial"/>
              </a:rPr>
              <a:t>Wang, </a:t>
            </a:r>
            <a:r>
              <a:rPr lang="en-US" dirty="0" err="1" smtClean="0">
                <a:latin typeface="Arial"/>
                <a:ea typeface="Arial"/>
              </a:rPr>
              <a:t>Spezio</a:t>
            </a:r>
            <a:r>
              <a:rPr lang="en-US" dirty="0" smtClean="0">
                <a:latin typeface="Arial"/>
                <a:ea typeface="Arial"/>
              </a:rPr>
              <a:t> and </a:t>
            </a:r>
            <a:r>
              <a:rPr lang="en-US" dirty="0" err="1" smtClean="0">
                <a:latin typeface="Arial"/>
                <a:ea typeface="Arial"/>
              </a:rPr>
              <a:t>Camerer</a:t>
            </a:r>
            <a:r>
              <a:rPr lang="en-US" dirty="0" smtClean="0">
                <a:latin typeface="Arial"/>
                <a:ea typeface="Arial"/>
              </a:rPr>
              <a:t> (2010)</a:t>
            </a:r>
          </a:p>
          <a:p>
            <a:r>
              <a:rPr lang="en-US" dirty="0" smtClean="0">
                <a:solidFill>
                  <a:srgbClr val="3333FF"/>
                </a:solidFill>
                <a:latin typeface="Arial"/>
                <a:ea typeface="Arial"/>
              </a:rPr>
              <a:t>Disrupting DLPFC </a:t>
            </a:r>
            <a:r>
              <a:rPr lang="en-US" dirty="0" smtClean="0">
                <a:latin typeface="Arial"/>
                <a:ea typeface="Arial"/>
              </a:rPr>
              <a:t>with TMS makes you </a:t>
            </a:r>
          </a:p>
          <a:p>
            <a:r>
              <a:rPr lang="en-US" dirty="0" smtClean="0">
                <a:solidFill>
                  <a:srgbClr val="FF0000"/>
                </a:solidFill>
                <a:latin typeface="Arial"/>
                <a:ea typeface="Arial"/>
              </a:rPr>
              <a:t>accept unfair offers </a:t>
            </a:r>
            <a:r>
              <a:rPr lang="en-US" dirty="0" smtClean="0">
                <a:latin typeface="Arial"/>
                <a:ea typeface="Arial"/>
              </a:rPr>
              <a:t>in the ultimatum game</a:t>
            </a:r>
          </a:p>
          <a:p>
            <a:pPr lvl="1"/>
            <a:r>
              <a:rPr lang="en-US" dirty="0" err="1" smtClean="0">
                <a:latin typeface="Arial"/>
                <a:ea typeface="Arial"/>
              </a:rPr>
              <a:t>Wout</a:t>
            </a:r>
            <a:r>
              <a:rPr lang="en-US" dirty="0" smtClean="0">
                <a:latin typeface="Arial"/>
                <a:ea typeface="Arial"/>
              </a:rPr>
              <a:t> et al. (</a:t>
            </a:r>
            <a:r>
              <a:rPr lang="en-US" dirty="0" err="1" smtClean="0">
                <a:latin typeface="Arial"/>
                <a:ea typeface="Arial"/>
              </a:rPr>
              <a:t>Neuroreport</a:t>
            </a:r>
            <a:r>
              <a:rPr lang="en-US" dirty="0" smtClean="0">
                <a:latin typeface="Arial"/>
                <a:ea typeface="Arial"/>
              </a:rPr>
              <a:t> 2005) and </a:t>
            </a:r>
            <a:r>
              <a:rPr lang="en-US" dirty="0" err="1" smtClean="0">
                <a:latin typeface="Arial"/>
                <a:ea typeface="Arial"/>
              </a:rPr>
              <a:t>Knoch</a:t>
            </a:r>
            <a:r>
              <a:rPr lang="en-US" dirty="0" smtClean="0">
                <a:latin typeface="Arial"/>
                <a:ea typeface="Arial"/>
              </a:rPr>
              <a:t> et al (Science 2006)</a:t>
            </a:r>
          </a:p>
          <a:p>
            <a:pPr lvl="1"/>
            <a:r>
              <a:rPr lang="en-US" dirty="0" smtClean="0">
                <a:latin typeface="Arial"/>
                <a:ea typeface="Arial"/>
              </a:rPr>
              <a:t>based on </a:t>
            </a:r>
            <a:r>
              <a:rPr lang="en-US" dirty="0" err="1" smtClean="0">
                <a:latin typeface="Arial"/>
                <a:ea typeface="Arial"/>
              </a:rPr>
              <a:t>Sanfey</a:t>
            </a:r>
            <a:r>
              <a:rPr lang="en-US" dirty="0" smtClean="0">
                <a:latin typeface="Arial"/>
                <a:ea typeface="Arial"/>
              </a:rPr>
              <a:t> et al. (Science 03)</a:t>
            </a:r>
          </a:p>
          <a:p>
            <a:r>
              <a:rPr lang="en-US" dirty="0" smtClean="0">
                <a:solidFill>
                  <a:srgbClr val="FF0000"/>
                </a:solidFill>
                <a:latin typeface="Arial"/>
                <a:ea typeface="Arial"/>
              </a:rPr>
              <a:t>Oxytocin</a:t>
            </a:r>
            <a:r>
              <a:rPr lang="en-US" dirty="0" smtClean="0">
                <a:latin typeface="Arial"/>
                <a:ea typeface="Arial"/>
              </a:rPr>
              <a:t> doses increase trust in trust game</a:t>
            </a:r>
          </a:p>
          <a:p>
            <a:pPr lvl="1"/>
            <a:r>
              <a:rPr lang="en-US" dirty="0" err="1" smtClean="0">
                <a:latin typeface="Arial"/>
                <a:ea typeface="Arial"/>
              </a:rPr>
              <a:t>Kosfeld</a:t>
            </a:r>
            <a:r>
              <a:rPr lang="en-US" dirty="0" smtClean="0">
                <a:latin typeface="Arial"/>
                <a:ea typeface="Arial"/>
              </a:rPr>
              <a:t> et al. (Nature 2005)</a:t>
            </a:r>
            <a:endParaRPr lang="en-US" dirty="0">
              <a:latin typeface="Arial"/>
              <a:ea typeface="Arial"/>
            </a:endParaRPr>
          </a:p>
        </p:txBody>
      </p:sp>
    </p:spTree>
    <p:extLst>
      <p:ext uri="{BB962C8B-B14F-4D97-AF65-F5344CB8AC3E}">
        <p14:creationId xmlns:p14="http://schemas.microsoft.com/office/powerpoint/2010/main" val="357924896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01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0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latin typeface="Arial"/>
                <a:ea typeface="Arial"/>
              </a:rPr>
              <a:t>Conclusion</a:t>
            </a:r>
          </a:p>
        </p:txBody>
      </p:sp>
      <p:sp>
        <p:nvSpPr>
          <p:cNvPr id="63491" name="Rectangle 3"/>
          <p:cNvSpPr>
            <a:spLocks noGrp="1" noChangeArrowheads="1"/>
          </p:cNvSpPr>
          <p:nvPr>
            <p:ph type="body" idx="1"/>
          </p:nvPr>
        </p:nvSpPr>
        <p:spPr>
          <a:xfrm>
            <a:off x="609600" y="2578895"/>
            <a:ext cx="17678400" cy="6617494"/>
          </a:xfrm>
        </p:spPr>
        <p:txBody>
          <a:bodyPr>
            <a:normAutofit fontScale="85000" lnSpcReduction="20000"/>
          </a:bodyPr>
          <a:lstStyle/>
          <a:p>
            <a:r>
              <a:rPr lang="en-US" dirty="0">
                <a:latin typeface="Arial"/>
                <a:ea typeface="Arial"/>
              </a:rPr>
              <a:t>Future research</a:t>
            </a:r>
          </a:p>
          <a:p>
            <a:r>
              <a:rPr lang="en-US" dirty="0">
                <a:solidFill>
                  <a:srgbClr val="FF0000"/>
                </a:solidFill>
                <a:latin typeface="Arial"/>
                <a:ea typeface="Arial"/>
              </a:rPr>
              <a:t>Multiple-process</a:t>
            </a:r>
            <a:r>
              <a:rPr lang="en-US" dirty="0">
                <a:latin typeface="Arial"/>
                <a:ea typeface="Arial"/>
              </a:rPr>
              <a:t> theories of the brain</a:t>
            </a:r>
          </a:p>
          <a:p>
            <a:pPr lvl="1"/>
            <a:r>
              <a:rPr lang="en-US" dirty="0">
                <a:latin typeface="Arial"/>
                <a:ea typeface="Arial"/>
              </a:rPr>
              <a:t>What is the best </a:t>
            </a:r>
            <a:r>
              <a:rPr lang="en-US" dirty="0" smtClean="0">
                <a:solidFill>
                  <a:srgbClr val="3333FF"/>
                </a:solidFill>
                <a:latin typeface="Arial"/>
                <a:ea typeface="Arial"/>
              </a:rPr>
              <a:t>dual-self</a:t>
            </a:r>
            <a:r>
              <a:rPr lang="en-US" dirty="0" smtClean="0">
                <a:latin typeface="Arial"/>
                <a:ea typeface="Arial"/>
              </a:rPr>
              <a:t> </a:t>
            </a:r>
            <a:r>
              <a:rPr lang="en-US" dirty="0">
                <a:latin typeface="Arial"/>
                <a:ea typeface="Arial"/>
              </a:rPr>
              <a:t>(or triple-self) model?</a:t>
            </a:r>
          </a:p>
          <a:p>
            <a:pPr lvl="1"/>
            <a:r>
              <a:rPr lang="en-US" dirty="0">
                <a:latin typeface="Arial"/>
                <a:ea typeface="Arial"/>
              </a:rPr>
              <a:t>Can we find these selves in the brain?</a:t>
            </a:r>
          </a:p>
          <a:p>
            <a:r>
              <a:rPr lang="en-US" dirty="0">
                <a:latin typeface="Arial"/>
                <a:ea typeface="Arial"/>
              </a:rPr>
              <a:t>Neural evidence of </a:t>
            </a:r>
            <a:r>
              <a:rPr lang="en-US" dirty="0">
                <a:solidFill>
                  <a:srgbClr val="3333FF"/>
                </a:solidFill>
                <a:latin typeface="Arial"/>
                <a:ea typeface="Arial"/>
              </a:rPr>
              <a:t>behavioral distinctions </a:t>
            </a:r>
          </a:p>
          <a:p>
            <a:pPr lvl="1"/>
            <a:r>
              <a:rPr lang="en-US" dirty="0">
                <a:latin typeface="Arial"/>
                <a:ea typeface="Arial"/>
              </a:rPr>
              <a:t>Loss aversion? Emotion for self-image? Framing?</a:t>
            </a:r>
          </a:p>
          <a:p>
            <a:r>
              <a:rPr lang="en-US" dirty="0">
                <a:latin typeface="Arial"/>
                <a:ea typeface="Arial"/>
              </a:rPr>
              <a:t>Can </a:t>
            </a:r>
            <a:r>
              <a:rPr lang="en-US" dirty="0">
                <a:solidFill>
                  <a:srgbClr val="FF0000"/>
                </a:solidFill>
                <a:latin typeface="Arial"/>
                <a:ea typeface="Arial"/>
              </a:rPr>
              <a:t>state-dependent preference</a:t>
            </a:r>
            <a:r>
              <a:rPr lang="en-US" dirty="0">
                <a:latin typeface="Arial"/>
                <a:ea typeface="Arial"/>
              </a:rPr>
              <a:t> explain this?</a:t>
            </a:r>
          </a:p>
          <a:p>
            <a:pPr lvl="1"/>
            <a:r>
              <a:rPr lang="en-US" dirty="0">
                <a:latin typeface="Arial"/>
                <a:ea typeface="Arial"/>
              </a:rPr>
              <a:t>Are you aware of these influences on your </a:t>
            </a:r>
            <a:r>
              <a:rPr lang="en-US" dirty="0" smtClean="0">
                <a:solidFill>
                  <a:srgbClr val="3333FF"/>
                </a:solidFill>
                <a:latin typeface="Arial"/>
                <a:ea typeface="Arial"/>
              </a:rPr>
              <a:t>state</a:t>
            </a:r>
            <a:r>
              <a:rPr lang="en-US" dirty="0" smtClean="0">
                <a:latin typeface="Arial"/>
                <a:ea typeface="Arial"/>
              </a:rPr>
              <a:t>?</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304042218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49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4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latin typeface="Arial"/>
                <a:ea typeface="Arial"/>
              </a:rPr>
              <a:t>Conclusion</a:t>
            </a:r>
          </a:p>
        </p:txBody>
      </p:sp>
      <p:sp>
        <p:nvSpPr>
          <p:cNvPr id="89091" name="Rectangle 3"/>
          <p:cNvSpPr>
            <a:spLocks noGrp="1" noChangeArrowheads="1"/>
          </p:cNvSpPr>
          <p:nvPr>
            <p:ph type="body" idx="1"/>
          </p:nvPr>
        </p:nvSpPr>
        <p:spPr>
          <a:xfrm>
            <a:off x="914400" y="2286000"/>
            <a:ext cx="17068800" cy="7429500"/>
          </a:xfrm>
        </p:spPr>
        <p:txBody>
          <a:bodyPr>
            <a:normAutofit fontScale="92500" lnSpcReduction="20000"/>
          </a:bodyPr>
          <a:lstStyle/>
          <a:p>
            <a:r>
              <a:rPr lang="en-US" dirty="0">
                <a:latin typeface="Arial"/>
                <a:ea typeface="Arial"/>
              </a:rPr>
              <a:t>The </a:t>
            </a:r>
            <a:r>
              <a:rPr lang="en-US" dirty="0" smtClean="0">
                <a:solidFill>
                  <a:srgbClr val="3333FF"/>
                </a:solidFill>
                <a:latin typeface="Arial"/>
                <a:ea typeface="Arial"/>
              </a:rPr>
              <a:t>Mindless Critique</a:t>
            </a:r>
            <a:r>
              <a:rPr lang="en-US" dirty="0" smtClean="0">
                <a:latin typeface="Arial"/>
                <a:ea typeface="Arial"/>
              </a:rPr>
              <a:t>: (In the past,)</a:t>
            </a:r>
          </a:p>
          <a:p>
            <a:pPr marL="0" indent="0" algn="ctr">
              <a:buNone/>
            </a:pPr>
            <a:r>
              <a:rPr lang="en-US" dirty="0" smtClean="0">
                <a:latin typeface="Arial"/>
                <a:ea typeface="Arial"/>
              </a:rPr>
              <a:t>   Economics </a:t>
            </a:r>
            <a:r>
              <a:rPr lang="en-US" dirty="0">
                <a:latin typeface="Arial"/>
                <a:ea typeface="Arial"/>
              </a:rPr>
              <a:t>is </a:t>
            </a:r>
            <a:r>
              <a:rPr lang="en-US" dirty="0" smtClean="0">
                <a:latin typeface="Arial"/>
                <a:ea typeface="Arial"/>
              </a:rPr>
              <a:t>only </a:t>
            </a:r>
            <a:r>
              <a:rPr lang="en-US" dirty="0">
                <a:latin typeface="Arial"/>
                <a:ea typeface="Arial"/>
              </a:rPr>
              <a:t>about </a:t>
            </a:r>
            <a:r>
              <a:rPr lang="en-US" dirty="0">
                <a:solidFill>
                  <a:srgbClr val="FF0000"/>
                </a:solidFill>
                <a:latin typeface="Arial"/>
                <a:ea typeface="Arial"/>
              </a:rPr>
              <a:t>making </a:t>
            </a:r>
            <a:r>
              <a:rPr lang="en-US" dirty="0" smtClean="0">
                <a:solidFill>
                  <a:srgbClr val="FF0000"/>
                </a:solidFill>
                <a:latin typeface="Arial"/>
                <a:ea typeface="Arial"/>
              </a:rPr>
              <a:t>choices</a:t>
            </a:r>
            <a:r>
              <a:rPr lang="en-US" dirty="0" smtClean="0">
                <a:latin typeface="Arial"/>
                <a:ea typeface="Arial"/>
              </a:rPr>
              <a:t>.  </a:t>
            </a:r>
          </a:p>
          <a:p>
            <a:pPr marL="0" indent="0">
              <a:buNone/>
            </a:pPr>
            <a:r>
              <a:rPr lang="en-US" sz="4300" dirty="0" smtClean="0">
                <a:latin typeface="Arial"/>
                <a:ea typeface="Arial"/>
              </a:rPr>
              <a:t>But:</a:t>
            </a:r>
            <a:endParaRPr lang="en-US" sz="4300" dirty="0">
              <a:latin typeface="Arial"/>
              <a:ea typeface="Arial"/>
            </a:endParaRPr>
          </a:p>
          <a:p>
            <a:pPr marL="1028700" indent="-1028700">
              <a:buFont typeface="+mj-lt"/>
              <a:buAutoNum type="arabicPeriod"/>
            </a:pPr>
            <a:r>
              <a:rPr lang="en-US" sz="4500" dirty="0" smtClean="0">
                <a:latin typeface="Arial"/>
                <a:ea typeface="Arial"/>
              </a:rPr>
              <a:t>Why can't </a:t>
            </a:r>
            <a:r>
              <a:rPr lang="en-US" sz="4500" dirty="0">
                <a:latin typeface="Arial"/>
                <a:ea typeface="Arial"/>
              </a:rPr>
              <a:t>we </a:t>
            </a:r>
            <a:r>
              <a:rPr lang="en-US" sz="4500" dirty="0" smtClean="0">
                <a:latin typeface="Arial"/>
                <a:ea typeface="Arial"/>
              </a:rPr>
              <a:t>consider </a:t>
            </a:r>
            <a:r>
              <a:rPr lang="en-US" sz="4500" dirty="0">
                <a:solidFill>
                  <a:srgbClr val="3333FF"/>
                </a:solidFill>
                <a:latin typeface="Arial"/>
                <a:ea typeface="Arial"/>
              </a:rPr>
              <a:t>intermediate </a:t>
            </a:r>
            <a:r>
              <a:rPr lang="en-US" sz="4500" dirty="0" smtClean="0">
                <a:solidFill>
                  <a:srgbClr val="3333FF"/>
                </a:solidFill>
                <a:latin typeface="Arial"/>
                <a:ea typeface="Arial"/>
              </a:rPr>
              <a:t>processes</a:t>
            </a:r>
            <a:r>
              <a:rPr lang="en-US" sz="4500" dirty="0" smtClean="0">
                <a:latin typeface="Arial"/>
                <a:ea typeface="Arial"/>
              </a:rPr>
              <a:t>?</a:t>
            </a:r>
            <a:endParaRPr lang="en-US" sz="4500" dirty="0">
              <a:latin typeface="Arial"/>
              <a:ea typeface="Arial"/>
            </a:endParaRPr>
          </a:p>
          <a:p>
            <a:pPr marL="1028700" indent="-1028700">
              <a:buFont typeface="+mj-lt"/>
              <a:buAutoNum type="arabicPeriod"/>
            </a:pPr>
            <a:r>
              <a:rPr lang="en-US" sz="4500" dirty="0" err="1">
                <a:solidFill>
                  <a:srgbClr val="FF0000"/>
                </a:solidFill>
                <a:latin typeface="Arial"/>
                <a:ea typeface="Arial"/>
              </a:rPr>
              <a:t>Neuroeconomics</a:t>
            </a:r>
            <a:r>
              <a:rPr lang="en-US" sz="4500" dirty="0">
                <a:solidFill>
                  <a:srgbClr val="FF0000"/>
                </a:solidFill>
                <a:latin typeface="Arial"/>
                <a:ea typeface="Arial"/>
              </a:rPr>
              <a:t> I</a:t>
            </a:r>
            <a:r>
              <a:rPr lang="en-US" sz="4500" dirty="0">
                <a:latin typeface="Arial"/>
                <a:ea typeface="Arial"/>
              </a:rPr>
              <a:t>: How come we </a:t>
            </a:r>
            <a:r>
              <a:rPr lang="en-US" sz="4500" dirty="0" smtClean="0">
                <a:solidFill>
                  <a:srgbClr val="3333FF"/>
                </a:solidFill>
                <a:latin typeface="Arial"/>
                <a:ea typeface="Arial"/>
              </a:rPr>
              <a:t>chose </a:t>
            </a:r>
            <a:r>
              <a:rPr lang="en-US" sz="4500" dirty="0">
                <a:solidFill>
                  <a:srgbClr val="3333FF"/>
                </a:solidFill>
                <a:latin typeface="Arial"/>
                <a:ea typeface="Arial"/>
              </a:rPr>
              <a:t>to develop</a:t>
            </a:r>
            <a:r>
              <a:rPr lang="en-US" sz="4500" dirty="0">
                <a:latin typeface="Arial"/>
                <a:ea typeface="Arial"/>
              </a:rPr>
              <a:t> our brains into its current form?</a:t>
            </a:r>
          </a:p>
          <a:p>
            <a:pPr marL="1028700" indent="-1028700">
              <a:buFont typeface="+mj-lt"/>
              <a:buAutoNum type="arabicPeriod"/>
            </a:pPr>
            <a:r>
              <a:rPr lang="en-US" sz="4500" dirty="0" smtClean="0">
                <a:latin typeface="Arial"/>
                <a:ea typeface="Arial"/>
              </a:rPr>
              <a:t>Response from History </a:t>
            </a:r>
            <a:r>
              <a:rPr lang="en-US" sz="4500" dirty="0">
                <a:latin typeface="Arial"/>
                <a:ea typeface="Arial"/>
              </a:rPr>
              <a:t>of Economic </a:t>
            </a:r>
            <a:r>
              <a:rPr lang="en-US" sz="4500" dirty="0" smtClean="0">
                <a:latin typeface="Arial"/>
                <a:ea typeface="Arial"/>
              </a:rPr>
              <a:t>Thought: </a:t>
            </a:r>
          </a:p>
          <a:p>
            <a:pPr lvl="1"/>
            <a:r>
              <a:rPr lang="en-US" sz="4500" dirty="0" smtClean="0">
                <a:latin typeface="Arial"/>
                <a:ea typeface="Arial"/>
              </a:rPr>
              <a:t>If </a:t>
            </a:r>
            <a:r>
              <a:rPr lang="en-US" sz="4500" dirty="0" err="1" smtClean="0">
                <a:latin typeface="Arial"/>
                <a:ea typeface="Arial"/>
              </a:rPr>
              <a:t>Edgeworth</a:t>
            </a:r>
            <a:r>
              <a:rPr lang="en-US" sz="4500" dirty="0" smtClean="0">
                <a:latin typeface="Arial"/>
                <a:ea typeface="Arial"/>
              </a:rPr>
              <a:t> were alive today, </a:t>
            </a:r>
          </a:p>
          <a:p>
            <a:pPr algn="ctr"/>
            <a:r>
              <a:rPr lang="en-US" sz="4500" dirty="0">
                <a:latin typeface="Arial"/>
                <a:ea typeface="Arial"/>
              </a:rPr>
              <a:t>W</a:t>
            </a:r>
            <a:r>
              <a:rPr lang="en-US" sz="4500" dirty="0" smtClean="0">
                <a:latin typeface="Arial"/>
                <a:ea typeface="Arial"/>
              </a:rPr>
              <a:t>ould he just be making boxes, </a:t>
            </a:r>
          </a:p>
          <a:p>
            <a:pPr algn="r"/>
            <a:r>
              <a:rPr lang="en-US" sz="4500" dirty="0" smtClean="0">
                <a:latin typeface="Arial"/>
                <a:ea typeface="Arial"/>
              </a:rPr>
              <a:t>Or </a:t>
            </a:r>
            <a:r>
              <a:rPr lang="en-US" sz="4500" dirty="0" smtClean="0">
                <a:solidFill>
                  <a:srgbClr val="FF0000"/>
                </a:solidFill>
                <a:latin typeface="Arial"/>
                <a:ea typeface="Arial"/>
              </a:rPr>
              <a:t>also</a:t>
            </a:r>
            <a:r>
              <a:rPr lang="en-US" sz="4500" dirty="0" smtClean="0">
                <a:latin typeface="Arial"/>
                <a:ea typeface="Arial"/>
              </a:rPr>
              <a:t> recording the brain?</a:t>
            </a: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164084805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909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90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latin typeface="Arial"/>
                <a:ea typeface="Arial"/>
              </a:rPr>
              <a:t>Introduction</a:t>
            </a:r>
            <a:endParaRPr lang="en-US" dirty="0">
              <a:latin typeface="Arial"/>
              <a:ea typeface="Arial"/>
            </a:endParaRPr>
          </a:p>
        </p:txBody>
      </p:sp>
      <p:sp>
        <p:nvSpPr>
          <p:cNvPr id="68611" name="Rectangle 3"/>
          <p:cNvSpPr>
            <a:spLocks noGrp="1" noChangeArrowheads="1"/>
          </p:cNvSpPr>
          <p:nvPr>
            <p:ph type="body" idx="1"/>
          </p:nvPr>
        </p:nvSpPr>
        <p:spPr/>
        <p:txBody>
          <a:bodyPr>
            <a:normAutofit fontScale="77500" lnSpcReduction="20000"/>
          </a:bodyPr>
          <a:lstStyle/>
          <a:p>
            <a:r>
              <a:rPr lang="en-US" dirty="0" smtClean="0">
                <a:latin typeface="Arial"/>
                <a:ea typeface="Arial"/>
              </a:rPr>
              <a:t>What is </a:t>
            </a:r>
            <a:r>
              <a:rPr lang="en-US" dirty="0" smtClean="0">
                <a:solidFill>
                  <a:srgbClr val="FF0000"/>
                </a:solidFill>
                <a:latin typeface="Arial"/>
                <a:ea typeface="Arial"/>
              </a:rPr>
              <a:t>Neuroeconomics</a:t>
            </a:r>
            <a:r>
              <a:rPr lang="en-US" dirty="0" smtClean="0">
                <a:latin typeface="Arial"/>
                <a:ea typeface="Arial"/>
              </a:rPr>
              <a:t>? It…</a:t>
            </a:r>
          </a:p>
          <a:p>
            <a:r>
              <a:rPr lang="en-US" dirty="0" smtClean="0">
                <a:latin typeface="Arial"/>
                <a:ea typeface="Arial"/>
              </a:rPr>
              <a:t>Seeks to ground microeconomic theory in details about how the brain work</a:t>
            </a:r>
          </a:p>
          <a:p>
            <a:pPr lvl="1"/>
            <a:r>
              <a:rPr lang="en-US" dirty="0" smtClean="0">
                <a:latin typeface="Arial"/>
                <a:ea typeface="Arial"/>
              </a:rPr>
              <a:t>Subfield of behavioral economics and experimental economics</a:t>
            </a:r>
          </a:p>
          <a:p>
            <a:r>
              <a:rPr lang="en-US" dirty="0" smtClean="0">
                <a:latin typeface="Arial"/>
                <a:ea typeface="Arial"/>
              </a:rPr>
              <a:t>Supplies theories and experimental designs for neuroscience (to study </a:t>
            </a:r>
            <a:r>
              <a:rPr lang="en-US" dirty="0" smtClean="0">
                <a:solidFill>
                  <a:srgbClr val="FF0000"/>
                </a:solidFill>
                <a:latin typeface="Arial"/>
                <a:ea typeface="Arial"/>
              </a:rPr>
              <a:t>higher-order cognition</a:t>
            </a:r>
            <a:r>
              <a:rPr lang="en-US" dirty="0" smtClean="0">
                <a:latin typeface="Arial"/>
                <a:ea typeface="Arial"/>
              </a:rPr>
              <a:t>)</a:t>
            </a:r>
          </a:p>
          <a:p>
            <a:r>
              <a:rPr lang="en-US" dirty="0" smtClean="0">
                <a:latin typeface="Arial"/>
                <a:ea typeface="Arial"/>
              </a:rPr>
              <a:t>Essentially, it </a:t>
            </a:r>
            <a:r>
              <a:rPr lang="en-US" dirty="0" smtClean="0">
                <a:solidFill>
                  <a:srgbClr val="3333FF"/>
                </a:solidFill>
                <a:latin typeface="Arial"/>
                <a:ea typeface="Arial"/>
              </a:rPr>
              <a:t>uses Neuroscience methods to investigate Economic (Cognitive) questions </a:t>
            </a:r>
          </a:p>
          <a:p>
            <a:pPr lvl="1"/>
            <a:r>
              <a:rPr lang="en-US" dirty="0" smtClean="0">
                <a:latin typeface="Arial"/>
                <a:ea typeface="Arial"/>
              </a:rPr>
              <a:t>Economics + Neuroscience + Psychology</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297320986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latin typeface="Arial"/>
                <a:ea typeface="Arial"/>
              </a:rPr>
              <a:t>Neuroeconomics: A View from Neuroscience</a:t>
            </a:r>
            <a:endParaRPr lang="en-US" dirty="0">
              <a:latin typeface="Arial"/>
              <a:ea typeface="Arial"/>
            </a:endParaRPr>
          </a:p>
        </p:txBody>
      </p:sp>
      <p:sp>
        <p:nvSpPr>
          <p:cNvPr id="40963" name="Rectangle 3"/>
          <p:cNvSpPr>
            <a:spLocks noGrp="1" noChangeArrowheads="1"/>
          </p:cNvSpPr>
          <p:nvPr>
            <p:ph type="body" idx="1"/>
          </p:nvPr>
        </p:nvSpPr>
        <p:spPr/>
        <p:txBody>
          <a:bodyPr>
            <a:normAutofit fontScale="77500" lnSpcReduction="20000"/>
          </a:bodyPr>
          <a:lstStyle/>
          <a:p>
            <a:pPr lvl="1"/>
            <a:r>
              <a:rPr lang="en-US" dirty="0" smtClean="0">
                <a:latin typeface="Arial"/>
                <a:ea typeface="Arial"/>
              </a:rPr>
              <a:t>Montague, Read (2007) Neuroeconomics: A View from Neuroscience. Functional Neurology, 22(4): 219-234.</a:t>
            </a:r>
            <a:endParaRPr lang="en-US" altLang="zh-TW" dirty="0" smtClean="0">
              <a:latin typeface="Arial"/>
              <a:ea typeface="Arial"/>
            </a:endParaRPr>
          </a:p>
          <a:p>
            <a:r>
              <a:rPr lang="en-US" dirty="0" smtClean="0">
                <a:solidFill>
                  <a:srgbClr val="FF0000"/>
                </a:solidFill>
                <a:latin typeface="Arial"/>
                <a:ea typeface="Arial"/>
              </a:rPr>
              <a:t>Holy Grail 1</a:t>
            </a:r>
            <a:r>
              <a:rPr lang="en-US" dirty="0" smtClean="0">
                <a:latin typeface="Arial"/>
                <a:ea typeface="Arial"/>
              </a:rPr>
              <a:t> (from Neuroscience side)</a:t>
            </a:r>
          </a:p>
          <a:p>
            <a:r>
              <a:rPr lang="en-US" dirty="0" smtClean="0">
                <a:latin typeface="Arial"/>
                <a:ea typeface="Arial"/>
              </a:rPr>
              <a:t>How does neural tissue sustain itself and process information </a:t>
            </a:r>
            <a:r>
              <a:rPr lang="en-US" dirty="0" smtClean="0">
                <a:solidFill>
                  <a:srgbClr val="3333FF"/>
                </a:solidFill>
                <a:latin typeface="Arial"/>
                <a:ea typeface="Arial"/>
              </a:rPr>
              <a:t>efficiently</a:t>
            </a:r>
            <a:r>
              <a:rPr lang="en-US" dirty="0" smtClean="0">
                <a:latin typeface="Arial"/>
                <a:ea typeface="Arial"/>
              </a:rPr>
              <a:t>?</a:t>
            </a:r>
          </a:p>
          <a:p>
            <a:pPr lvl="1"/>
            <a:r>
              <a:rPr lang="en-US" dirty="0" smtClean="0">
                <a:latin typeface="Arial"/>
                <a:ea typeface="Arial"/>
              </a:rPr>
              <a:t>Unlike computers who don’t worry about heat</a:t>
            </a:r>
          </a:p>
          <a:p>
            <a:r>
              <a:rPr lang="en-US" dirty="0" smtClean="0">
                <a:latin typeface="Arial"/>
                <a:ea typeface="Arial"/>
              </a:rPr>
              <a:t>This is </a:t>
            </a:r>
            <a:r>
              <a:rPr lang="en-US" dirty="0" err="1" smtClean="0">
                <a:solidFill>
                  <a:srgbClr val="FF0000"/>
                </a:solidFill>
                <a:latin typeface="Arial"/>
                <a:ea typeface="Arial"/>
              </a:rPr>
              <a:t>Neuroeconomics</a:t>
            </a:r>
            <a:r>
              <a:rPr lang="en-US" dirty="0" smtClean="0">
                <a:solidFill>
                  <a:srgbClr val="FF0000"/>
                </a:solidFill>
                <a:latin typeface="Arial"/>
                <a:ea typeface="Arial"/>
              </a:rPr>
              <a:t> I</a:t>
            </a:r>
            <a:endParaRPr lang="en-US" dirty="0" smtClean="0">
              <a:latin typeface="Arial"/>
              <a:ea typeface="Arial"/>
            </a:endParaRPr>
          </a:p>
          <a:p>
            <a:pPr lvl="1"/>
            <a:r>
              <a:rPr lang="en-US" altLang="zh-TW" dirty="0" smtClean="0">
                <a:solidFill>
                  <a:srgbClr val="3333FF"/>
                </a:solidFill>
                <a:latin typeface="Arial"/>
                <a:ea typeface="Arial"/>
              </a:rPr>
              <a:t>How economics can help neuroscience!</a:t>
            </a:r>
            <a:endParaRPr lang="en-US" altLang="zh-TW" dirty="0" smtClean="0">
              <a:latin typeface="Arial"/>
              <a:ea typeface="Arial"/>
            </a:endParaRPr>
          </a:p>
          <a:p>
            <a:pPr lvl="1"/>
            <a:r>
              <a:rPr lang="en-US" dirty="0" smtClean="0">
                <a:latin typeface="Arial"/>
                <a:ea typeface="Arial"/>
              </a:rPr>
              <a:t>Just like game theory helping theoretical biology…</a:t>
            </a:r>
            <a:endParaRPr lang="en-US" dirty="0">
              <a:latin typeface="Arial"/>
              <a:ea typeface="Arial"/>
            </a:endParaRPr>
          </a:p>
        </p:txBody>
      </p:sp>
      <p:pic>
        <p:nvPicPr>
          <p:cNvPr id="7" name="Picture 7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200" y="7810500"/>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237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6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latin typeface="Arial"/>
                <a:ea typeface="Arial"/>
              </a:rPr>
              <a:t>Neuroeconomics: A View from Neuroscience</a:t>
            </a:r>
            <a:endParaRPr lang="en-US" dirty="0">
              <a:latin typeface="Arial"/>
              <a:ea typeface="Arial"/>
            </a:endParaRPr>
          </a:p>
        </p:txBody>
      </p:sp>
      <p:sp>
        <p:nvSpPr>
          <p:cNvPr id="43011" name="Rectangle 3"/>
          <p:cNvSpPr>
            <a:spLocks noGrp="1" noChangeArrowheads="1"/>
          </p:cNvSpPr>
          <p:nvPr>
            <p:ph type="body" idx="1"/>
          </p:nvPr>
        </p:nvSpPr>
        <p:spPr/>
        <p:txBody>
          <a:bodyPr>
            <a:normAutofit fontScale="92500" lnSpcReduction="20000"/>
          </a:bodyPr>
          <a:lstStyle/>
          <a:p>
            <a:r>
              <a:rPr lang="en-US" dirty="0" smtClean="0">
                <a:solidFill>
                  <a:srgbClr val="FF0000"/>
                </a:solidFill>
                <a:latin typeface="Arial"/>
                <a:ea typeface="Arial"/>
              </a:rPr>
              <a:t>Holy Grail 2 </a:t>
            </a:r>
            <a:r>
              <a:rPr lang="en-US" dirty="0" smtClean="0">
                <a:latin typeface="Arial"/>
                <a:ea typeface="Arial"/>
              </a:rPr>
              <a:t>(from Economics side)</a:t>
            </a:r>
          </a:p>
          <a:p>
            <a:r>
              <a:rPr lang="en-US" dirty="0" smtClean="0">
                <a:latin typeface="Arial"/>
                <a:ea typeface="Arial"/>
              </a:rPr>
              <a:t>Can we find a </a:t>
            </a:r>
            <a:r>
              <a:rPr lang="en-US" dirty="0" smtClean="0">
                <a:solidFill>
                  <a:srgbClr val="3333FF"/>
                </a:solidFill>
                <a:latin typeface="Arial"/>
                <a:ea typeface="Arial"/>
              </a:rPr>
              <a:t>Theory of the Brain</a:t>
            </a:r>
            <a:r>
              <a:rPr lang="en-US" dirty="0" smtClean="0">
                <a:latin typeface="Arial"/>
                <a:ea typeface="Arial"/>
              </a:rPr>
              <a:t> that explains more human behavior?</a:t>
            </a:r>
          </a:p>
          <a:p>
            <a:pPr lvl="1"/>
            <a:r>
              <a:rPr lang="en-US" dirty="0" smtClean="0">
                <a:latin typeface="Arial"/>
                <a:ea typeface="Arial"/>
              </a:rPr>
              <a:t>Like Theory of the </a:t>
            </a:r>
            <a:r>
              <a:rPr lang="en-US" dirty="0" smtClean="0">
                <a:solidFill>
                  <a:srgbClr val="3333FF"/>
                </a:solidFill>
                <a:latin typeface="Arial"/>
                <a:ea typeface="Arial"/>
              </a:rPr>
              <a:t>Firm</a:t>
            </a:r>
            <a:r>
              <a:rPr lang="en-US" dirty="0" smtClean="0">
                <a:latin typeface="Arial"/>
                <a:ea typeface="Arial"/>
              </a:rPr>
              <a:t> in IO</a:t>
            </a:r>
          </a:p>
          <a:p>
            <a:pPr lvl="1"/>
            <a:r>
              <a:rPr lang="en-US" dirty="0" smtClean="0">
                <a:latin typeface="Arial"/>
                <a:ea typeface="Arial"/>
              </a:rPr>
              <a:t>EX:</a:t>
            </a:r>
            <a:r>
              <a:rPr lang="en-US" altLang="zh-TW" dirty="0" smtClean="0">
                <a:latin typeface="Arial"/>
                <a:ea typeface="Arial"/>
              </a:rPr>
              <a:t> </a:t>
            </a:r>
            <a:r>
              <a:rPr lang="en-US" dirty="0" err="1" smtClean="0">
                <a:latin typeface="Arial"/>
                <a:ea typeface="Arial"/>
              </a:rPr>
              <a:t>Fudenberg</a:t>
            </a:r>
            <a:r>
              <a:rPr lang="en-US" dirty="0" smtClean="0">
                <a:latin typeface="Arial"/>
                <a:ea typeface="Arial"/>
              </a:rPr>
              <a:t> and Levine (2006) </a:t>
            </a:r>
            <a:endParaRPr lang="en-US" altLang="zh-TW" dirty="0" smtClean="0">
              <a:latin typeface="Arial"/>
              <a:ea typeface="Arial"/>
            </a:endParaRPr>
          </a:p>
          <a:p>
            <a:r>
              <a:rPr lang="en-US" altLang="zh-TW" dirty="0" smtClean="0">
                <a:latin typeface="Arial"/>
                <a:ea typeface="Arial"/>
              </a:rPr>
              <a:t>Some already covered above</a:t>
            </a:r>
          </a:p>
          <a:p>
            <a:r>
              <a:rPr lang="en-US" altLang="zh-TW" dirty="0" smtClean="0">
                <a:latin typeface="Arial"/>
                <a:ea typeface="Arial"/>
              </a:rPr>
              <a:t>See Montague (</a:t>
            </a:r>
            <a:r>
              <a:rPr lang="en-US" altLang="zh-TW" dirty="0" err="1" smtClean="0">
                <a:latin typeface="Arial"/>
                <a:ea typeface="Arial"/>
              </a:rPr>
              <a:t>Func</a:t>
            </a:r>
            <a:r>
              <a:rPr lang="en-US" altLang="zh-TW" dirty="0" smtClean="0">
                <a:latin typeface="Arial"/>
                <a:ea typeface="Arial"/>
              </a:rPr>
              <a:t>. </a:t>
            </a:r>
            <a:r>
              <a:rPr lang="en-US" altLang="zh-TW" dirty="0" err="1" smtClean="0">
                <a:latin typeface="Arial"/>
                <a:ea typeface="Arial"/>
              </a:rPr>
              <a:t>Neuro</a:t>
            </a:r>
            <a:r>
              <a:rPr lang="en-US" altLang="zh-TW" dirty="0" smtClean="0">
                <a:latin typeface="Arial"/>
                <a:ea typeface="Arial"/>
              </a:rPr>
              <a:t>. 2007) for a </a:t>
            </a:r>
            <a:r>
              <a:rPr lang="en-US" altLang="zh-TW" dirty="0" smtClean="0">
                <a:solidFill>
                  <a:srgbClr val="3333FF"/>
                </a:solidFill>
                <a:latin typeface="Arial"/>
                <a:ea typeface="Arial"/>
              </a:rPr>
              <a:t>consumer's</a:t>
            </a:r>
            <a:r>
              <a:rPr lang="en-US" altLang="zh-TW" dirty="0" smtClean="0">
                <a:latin typeface="Arial"/>
                <a:ea typeface="Arial"/>
              </a:rPr>
              <a:t> account for this…</a:t>
            </a:r>
            <a:endParaRPr lang="en-US" dirty="0">
              <a:latin typeface="Arial"/>
              <a:ea typeface="Arial"/>
            </a:endParaRPr>
          </a:p>
        </p:txBody>
      </p:sp>
    </p:spTree>
    <p:extLst>
      <p:ext uri="{BB962C8B-B14F-4D97-AF65-F5344CB8AC3E}">
        <p14:creationId xmlns:p14="http://schemas.microsoft.com/office/powerpoint/2010/main" val="32816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latin typeface="Arial"/>
                <a:ea typeface="Arial"/>
              </a:rPr>
              <a:t>Neuroeconomics: Where We Stand?</a:t>
            </a:r>
            <a:endParaRPr lang="en-US" dirty="0">
              <a:latin typeface="Arial"/>
              <a:ea typeface="Arial"/>
            </a:endParaRPr>
          </a:p>
        </p:txBody>
      </p:sp>
      <p:sp>
        <p:nvSpPr>
          <p:cNvPr id="44035" name="Rectangle 3"/>
          <p:cNvSpPr>
            <a:spLocks noGrp="1" noChangeArrowheads="1"/>
          </p:cNvSpPr>
          <p:nvPr>
            <p:ph type="body" idx="1"/>
          </p:nvPr>
        </p:nvSpPr>
        <p:spPr/>
        <p:txBody>
          <a:bodyPr>
            <a:normAutofit fontScale="92500" lnSpcReduction="20000"/>
          </a:bodyPr>
          <a:lstStyle/>
          <a:p>
            <a:r>
              <a:rPr lang="en-US" dirty="0" smtClean="0">
                <a:latin typeface="Arial"/>
                <a:ea typeface="Arial"/>
              </a:rPr>
              <a:t>Bits and pieces are coming together</a:t>
            </a:r>
          </a:p>
          <a:p>
            <a:r>
              <a:rPr lang="en-US" dirty="0" smtClean="0">
                <a:solidFill>
                  <a:srgbClr val="FF0000"/>
                </a:solidFill>
                <a:latin typeface="Arial"/>
                <a:ea typeface="Arial"/>
              </a:rPr>
              <a:t>fMRI</a:t>
            </a:r>
            <a:r>
              <a:rPr lang="en-US" dirty="0" smtClean="0">
                <a:latin typeface="Arial"/>
                <a:ea typeface="Arial"/>
              </a:rPr>
              <a:t> (most common/advance) has great spatial resolution (areas of the brain), but</a:t>
            </a:r>
          </a:p>
          <a:p>
            <a:pPr lvl="1"/>
            <a:r>
              <a:rPr lang="en-US" dirty="0" smtClean="0">
                <a:solidFill>
                  <a:srgbClr val="3333FF"/>
                </a:solidFill>
                <a:latin typeface="Arial"/>
                <a:ea typeface="Arial"/>
              </a:rPr>
              <a:t>Temporal resolution </a:t>
            </a:r>
            <a:r>
              <a:rPr lang="en-US" dirty="0" smtClean="0">
                <a:latin typeface="Arial"/>
                <a:ea typeface="Arial"/>
              </a:rPr>
              <a:t>is still 2 second per scan</a:t>
            </a:r>
          </a:p>
          <a:p>
            <a:pPr lvl="1"/>
            <a:r>
              <a:rPr lang="en-US" dirty="0" smtClean="0">
                <a:solidFill>
                  <a:srgbClr val="FF0000"/>
                </a:solidFill>
                <a:latin typeface="Arial"/>
                <a:ea typeface="Arial"/>
              </a:rPr>
              <a:t>Activation</a:t>
            </a:r>
            <a:r>
              <a:rPr lang="en-US" dirty="0" smtClean="0">
                <a:latin typeface="Arial"/>
                <a:ea typeface="Arial"/>
              </a:rPr>
              <a:t> is indirect, not causal (only trace hemodynamic blood flow into brain regions)</a:t>
            </a:r>
          </a:p>
          <a:p>
            <a:r>
              <a:rPr lang="en-US" dirty="0" smtClean="0">
                <a:latin typeface="Arial"/>
                <a:ea typeface="Arial"/>
              </a:rPr>
              <a:t>However, combining several tools gives a much clearer picture</a:t>
            </a:r>
            <a:endParaRPr lang="en-US" dirty="0">
              <a:latin typeface="Arial"/>
              <a:ea typeface="Arial"/>
            </a:endParaRPr>
          </a:p>
        </p:txBody>
      </p:sp>
    </p:spTree>
    <p:extLst>
      <p:ext uri="{BB962C8B-B14F-4D97-AF65-F5344CB8AC3E}">
        <p14:creationId xmlns:p14="http://schemas.microsoft.com/office/powerpoint/2010/main" val="2191350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Arial"/>
                <a:ea typeface="Arial"/>
              </a:rPr>
              <a:t>Neuroeconomics: Where We Stand?</a:t>
            </a:r>
            <a:endParaRPr lang="en-US" dirty="0">
              <a:latin typeface="Arial"/>
              <a:ea typeface="Arial"/>
            </a:endParaRPr>
          </a:p>
        </p:txBody>
      </p:sp>
      <p:sp>
        <p:nvSpPr>
          <p:cNvPr id="45059" name="Rectangle 3"/>
          <p:cNvSpPr>
            <a:spLocks noGrp="1" noChangeArrowheads="1"/>
          </p:cNvSpPr>
          <p:nvPr>
            <p:ph type="body" idx="1"/>
          </p:nvPr>
        </p:nvSpPr>
        <p:spPr>
          <a:xfrm>
            <a:off x="914400" y="2400300"/>
            <a:ext cx="17373600" cy="7315200"/>
          </a:xfrm>
        </p:spPr>
        <p:txBody>
          <a:bodyPr>
            <a:normAutofit fontScale="92500" lnSpcReduction="20000"/>
          </a:bodyPr>
          <a:lstStyle/>
          <a:p>
            <a:r>
              <a:rPr lang="en-US" dirty="0" smtClean="0">
                <a:latin typeface="Arial"/>
                <a:ea typeface="Arial"/>
              </a:rPr>
              <a:t>Economics can guide experimental design</a:t>
            </a:r>
          </a:p>
          <a:p>
            <a:pPr lvl="1"/>
            <a:r>
              <a:rPr lang="en-US" dirty="0" smtClean="0">
                <a:latin typeface="Arial"/>
                <a:ea typeface="Arial"/>
              </a:rPr>
              <a:t>And can benefit from opening the black box</a:t>
            </a:r>
          </a:p>
          <a:p>
            <a:r>
              <a:rPr lang="en-US" dirty="0" smtClean="0">
                <a:latin typeface="Arial"/>
                <a:ea typeface="Arial"/>
              </a:rPr>
              <a:t>SPM8 – </a:t>
            </a:r>
            <a:r>
              <a:rPr lang="en-US" dirty="0" err="1" smtClean="0">
                <a:latin typeface="Arial"/>
                <a:ea typeface="Arial"/>
              </a:rPr>
              <a:t>Matlab</a:t>
            </a:r>
            <a:r>
              <a:rPr lang="en-US" dirty="0" smtClean="0">
                <a:latin typeface="Arial"/>
                <a:ea typeface="Arial"/>
              </a:rPr>
              <a:t> Toolbox for </a:t>
            </a:r>
            <a:r>
              <a:rPr lang="en-US" altLang="zh-TW" dirty="0" smtClean="0">
                <a:latin typeface="Arial"/>
                <a:ea typeface="Arial"/>
              </a:rPr>
              <a:t>fMRI</a:t>
            </a:r>
            <a:r>
              <a:rPr lang="en-US" dirty="0" smtClean="0">
                <a:latin typeface="Arial"/>
                <a:ea typeface="Arial"/>
              </a:rPr>
              <a:t> data/GLM</a:t>
            </a:r>
            <a:endParaRPr lang="en-US" altLang="zh-TW" dirty="0" smtClean="0">
              <a:latin typeface="Arial"/>
              <a:ea typeface="Arial"/>
            </a:endParaRPr>
          </a:p>
          <a:p>
            <a:r>
              <a:rPr lang="en-US" dirty="0" smtClean="0">
                <a:latin typeface="Arial"/>
                <a:ea typeface="Arial"/>
              </a:rPr>
              <a:t>Can you think of a study to do yourself?</a:t>
            </a:r>
          </a:p>
          <a:p>
            <a:r>
              <a:rPr lang="en-US" dirty="0" smtClean="0">
                <a:latin typeface="Arial"/>
                <a:ea typeface="Arial"/>
              </a:rPr>
              <a:t>Remember, since Imaging data are noisy:</a:t>
            </a:r>
          </a:p>
          <a:p>
            <a:pPr lvl="1"/>
            <a:r>
              <a:rPr lang="en-US" dirty="0" smtClean="0">
                <a:latin typeface="Arial"/>
                <a:ea typeface="Arial"/>
              </a:rPr>
              <a:t>Need 90+ trials per subject (to aggregate)</a:t>
            </a:r>
          </a:p>
          <a:p>
            <a:pPr lvl="1"/>
            <a:r>
              <a:rPr lang="en-US" dirty="0" smtClean="0">
                <a:latin typeface="Arial"/>
                <a:ea typeface="Arial"/>
              </a:rPr>
              <a:t>Need very clean design (treatment vs. control)</a:t>
            </a:r>
          </a:p>
          <a:p>
            <a:pPr lvl="1"/>
            <a:r>
              <a:rPr lang="en-US" dirty="0" smtClean="0">
                <a:latin typeface="Arial"/>
                <a:ea typeface="Arial"/>
              </a:rPr>
              <a:t>Interaction is difficult (typically only 1 scanner)</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1893944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Arial"/>
                <a:ea typeface="Arial"/>
              </a:rPr>
              <a:t>Recent Advancements</a:t>
            </a:r>
            <a:endParaRPr lang="en-US" dirty="0">
              <a:latin typeface="Arial"/>
              <a:ea typeface="Arial"/>
            </a:endParaRPr>
          </a:p>
        </p:txBody>
      </p:sp>
      <p:sp>
        <p:nvSpPr>
          <p:cNvPr id="45059" name="Rectangle 3"/>
          <p:cNvSpPr>
            <a:spLocks noGrp="1" noChangeArrowheads="1"/>
          </p:cNvSpPr>
          <p:nvPr>
            <p:ph type="body" idx="1"/>
          </p:nvPr>
        </p:nvSpPr>
        <p:spPr>
          <a:xfrm>
            <a:off x="762000" y="2357439"/>
            <a:ext cx="17068800" cy="7472362"/>
          </a:xfrm>
        </p:spPr>
        <p:txBody>
          <a:bodyPr>
            <a:normAutofit fontScale="92500" lnSpcReduction="20000"/>
          </a:bodyPr>
          <a:lstStyle/>
          <a:p>
            <a:pPr marL="685800" lvl="1" indent="-685800">
              <a:buFont typeface="Arial" pitchFamily="34" charset="0"/>
              <a:buChar char="•"/>
            </a:pPr>
            <a:r>
              <a:rPr lang="en-US" dirty="0">
                <a:solidFill>
                  <a:srgbClr val="3333FF"/>
                </a:solidFill>
                <a:latin typeface="Arial"/>
                <a:ea typeface="Arial"/>
              </a:rPr>
              <a:t>Chen, </a:t>
            </a:r>
            <a:r>
              <a:rPr lang="en-US" dirty="0" smtClean="0">
                <a:solidFill>
                  <a:srgbClr val="3333FF"/>
                </a:solidFill>
                <a:latin typeface="Arial"/>
                <a:ea typeface="Arial"/>
              </a:rPr>
              <a:t>Nelson </a:t>
            </a:r>
            <a:r>
              <a:rPr lang="en-US" dirty="0">
                <a:solidFill>
                  <a:srgbClr val="3333FF"/>
                </a:solidFill>
                <a:latin typeface="Arial"/>
                <a:ea typeface="Arial"/>
              </a:rPr>
              <a:t>and </a:t>
            </a:r>
            <a:r>
              <a:rPr lang="en-US" dirty="0" smtClean="0">
                <a:solidFill>
                  <a:srgbClr val="3333FF"/>
                </a:solidFill>
                <a:latin typeface="Arial"/>
                <a:ea typeface="Arial"/>
              </a:rPr>
              <a:t>Hsu (2015),</a:t>
            </a:r>
            <a:r>
              <a:rPr lang="en-US" altLang="zh-TW" dirty="0" smtClean="0">
                <a:latin typeface="Arial"/>
                <a:ea typeface="Arial"/>
              </a:rPr>
              <a:t> </a:t>
            </a:r>
            <a:r>
              <a:rPr lang="en-US" altLang="zh-TW" dirty="0">
                <a:latin typeface="Arial"/>
                <a:ea typeface="Arial"/>
              </a:rPr>
              <a:t>From </a:t>
            </a:r>
            <a:r>
              <a:rPr lang="en-US" altLang="zh-TW" dirty="0" smtClean="0">
                <a:latin typeface="Arial"/>
                <a:ea typeface="Arial"/>
              </a:rPr>
              <a:t>"Where" </a:t>
            </a:r>
            <a:r>
              <a:rPr lang="en-US" altLang="zh-TW" dirty="0">
                <a:latin typeface="Arial"/>
                <a:ea typeface="Arial"/>
              </a:rPr>
              <a:t>to </a:t>
            </a:r>
            <a:r>
              <a:rPr lang="en-US" altLang="zh-TW" dirty="0" smtClean="0">
                <a:latin typeface="Arial"/>
                <a:ea typeface="Arial"/>
              </a:rPr>
              <a:t>"What": </a:t>
            </a:r>
            <a:r>
              <a:rPr lang="en-US" altLang="zh-TW" dirty="0">
                <a:latin typeface="Arial"/>
                <a:ea typeface="Arial"/>
              </a:rPr>
              <a:t>Distributed Representations of Brand Associations in the Human Brain. </a:t>
            </a:r>
            <a:r>
              <a:rPr lang="en-US" altLang="zh-TW" i="1" dirty="0">
                <a:latin typeface="Arial"/>
                <a:ea typeface="Arial"/>
              </a:rPr>
              <a:t>Journal of Marketing Research</a:t>
            </a:r>
            <a:r>
              <a:rPr lang="en-US" altLang="zh-TW" dirty="0">
                <a:latin typeface="Arial"/>
                <a:ea typeface="Arial"/>
              </a:rPr>
              <a:t>, </a:t>
            </a:r>
            <a:r>
              <a:rPr lang="en-US" altLang="zh-TW" dirty="0" smtClean="0">
                <a:latin typeface="Arial"/>
                <a:ea typeface="Arial"/>
              </a:rPr>
              <a:t>Forthcoming.</a:t>
            </a:r>
          </a:p>
          <a:p>
            <a:pPr marL="685800" lvl="1" indent="-685800">
              <a:buFont typeface="Arial" pitchFamily="34" charset="0"/>
              <a:buChar char="•"/>
            </a:pPr>
            <a:r>
              <a:rPr lang="en-US" dirty="0" err="1" smtClean="0">
                <a:solidFill>
                  <a:srgbClr val="3333FF"/>
                </a:solidFill>
                <a:latin typeface="Arial"/>
                <a:ea typeface="Arial"/>
              </a:rPr>
              <a:t>Saez</a:t>
            </a:r>
            <a:r>
              <a:rPr lang="en-US" dirty="0">
                <a:solidFill>
                  <a:srgbClr val="3333FF"/>
                </a:solidFill>
                <a:latin typeface="Arial"/>
                <a:ea typeface="Arial"/>
              </a:rPr>
              <a:t>, </a:t>
            </a:r>
            <a:r>
              <a:rPr lang="en-US" dirty="0" smtClean="0">
                <a:solidFill>
                  <a:srgbClr val="3333FF"/>
                </a:solidFill>
                <a:latin typeface="Arial"/>
                <a:ea typeface="Arial"/>
              </a:rPr>
              <a:t>Set</a:t>
            </a:r>
            <a:r>
              <a:rPr lang="en-US" dirty="0">
                <a:solidFill>
                  <a:srgbClr val="3333FF"/>
                </a:solidFill>
                <a:latin typeface="Arial"/>
                <a:ea typeface="Arial"/>
              </a:rPr>
              <a:t>, and </a:t>
            </a:r>
            <a:r>
              <a:rPr lang="en-US" dirty="0" smtClean="0">
                <a:solidFill>
                  <a:srgbClr val="3333FF"/>
                </a:solidFill>
                <a:latin typeface="Arial"/>
                <a:ea typeface="Arial"/>
              </a:rPr>
              <a:t>Hsu (2014), </a:t>
            </a:r>
            <a:r>
              <a:rPr lang="en-US" dirty="0">
                <a:latin typeface="Arial"/>
                <a:ea typeface="Arial"/>
              </a:rPr>
              <a:t>From Genes to Behavior: Placing Cognitive Models in the Context of Biological Pathways. Frontiers in </a:t>
            </a:r>
            <a:r>
              <a:rPr lang="en-US" dirty="0" smtClean="0">
                <a:latin typeface="Arial"/>
                <a:ea typeface="Arial"/>
              </a:rPr>
              <a:t>Neuroscience. </a:t>
            </a:r>
          </a:p>
          <a:p>
            <a:pPr marL="685800" lvl="1" indent="-685800">
              <a:buFont typeface="Arial" pitchFamily="34" charset="0"/>
              <a:buChar char="•"/>
            </a:pPr>
            <a:r>
              <a:rPr lang="en-US" dirty="0" smtClean="0">
                <a:solidFill>
                  <a:srgbClr val="3333FF"/>
                </a:solidFill>
                <a:latin typeface="Arial"/>
                <a:ea typeface="Arial"/>
              </a:rPr>
              <a:t>Zhu</a:t>
            </a:r>
            <a:r>
              <a:rPr lang="en-US" dirty="0">
                <a:solidFill>
                  <a:srgbClr val="3333FF"/>
                </a:solidFill>
                <a:latin typeface="Arial"/>
                <a:ea typeface="Arial"/>
              </a:rPr>
              <a:t>, </a:t>
            </a:r>
            <a:r>
              <a:rPr lang="en-US" dirty="0" smtClean="0">
                <a:solidFill>
                  <a:srgbClr val="3333FF"/>
                </a:solidFill>
                <a:latin typeface="Arial"/>
                <a:ea typeface="Arial"/>
              </a:rPr>
              <a:t>et al. (2014), </a:t>
            </a:r>
            <a:r>
              <a:rPr lang="en-US" dirty="0">
                <a:latin typeface="Arial"/>
                <a:ea typeface="Arial"/>
              </a:rPr>
              <a:t>Damage To Dorsolateral Prefrontal Cortex Affects Tradeoffs Between Honesty And Self-Interest. Nature Neuroscience, 17: </a:t>
            </a:r>
            <a:r>
              <a:rPr lang="en-US" dirty="0" smtClean="0">
                <a:latin typeface="Arial"/>
                <a:ea typeface="Arial"/>
              </a:rPr>
              <a:t>1319-1321.</a:t>
            </a: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3317818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Arial"/>
                <a:ea typeface="Arial"/>
              </a:rPr>
              <a:t>Recent Advancements</a:t>
            </a:r>
            <a:endParaRPr lang="en-US" dirty="0">
              <a:latin typeface="Arial"/>
              <a:ea typeface="Arial"/>
            </a:endParaRPr>
          </a:p>
        </p:txBody>
      </p:sp>
      <p:sp>
        <p:nvSpPr>
          <p:cNvPr id="45059" name="Rectangle 3"/>
          <p:cNvSpPr>
            <a:spLocks noGrp="1" noChangeArrowheads="1"/>
          </p:cNvSpPr>
          <p:nvPr>
            <p:ph type="body" idx="1"/>
          </p:nvPr>
        </p:nvSpPr>
        <p:spPr>
          <a:xfrm>
            <a:off x="762000" y="2357439"/>
            <a:ext cx="17068800" cy="7472362"/>
          </a:xfrm>
        </p:spPr>
        <p:txBody>
          <a:bodyPr>
            <a:normAutofit lnSpcReduction="10000"/>
          </a:bodyPr>
          <a:lstStyle/>
          <a:p>
            <a:pPr marL="685800" lvl="1" indent="-685800">
              <a:buFont typeface="Arial" pitchFamily="34" charset="0"/>
              <a:buChar char="•"/>
            </a:pPr>
            <a:r>
              <a:rPr lang="en-US" dirty="0" err="1" smtClean="0">
                <a:solidFill>
                  <a:srgbClr val="3333FF"/>
                </a:solidFill>
                <a:latin typeface="Arial"/>
                <a:ea typeface="Arial"/>
              </a:rPr>
              <a:t>Bertoux</a:t>
            </a:r>
            <a:r>
              <a:rPr lang="en-US" dirty="0" smtClean="0">
                <a:solidFill>
                  <a:srgbClr val="3333FF"/>
                </a:solidFill>
                <a:latin typeface="Arial"/>
                <a:ea typeface="Arial"/>
              </a:rPr>
              <a:t> et al. (2014), </a:t>
            </a:r>
            <a:r>
              <a:rPr lang="en-US" dirty="0">
                <a:latin typeface="Arial"/>
                <a:ea typeface="Arial"/>
              </a:rPr>
              <a:t>Behavioral variant </a:t>
            </a:r>
            <a:r>
              <a:rPr lang="en-US" dirty="0" err="1">
                <a:latin typeface="Arial"/>
                <a:ea typeface="Arial"/>
              </a:rPr>
              <a:t>frontotemporal</a:t>
            </a:r>
            <a:r>
              <a:rPr lang="en-US" dirty="0">
                <a:latin typeface="Arial"/>
                <a:ea typeface="Arial"/>
              </a:rPr>
              <a:t> dementia patients do not succumb to the Allais paradox. </a:t>
            </a:r>
            <a:r>
              <a:rPr lang="en-US" i="1" dirty="0">
                <a:latin typeface="Arial"/>
                <a:ea typeface="Arial"/>
              </a:rPr>
              <a:t>Frontiers in </a:t>
            </a:r>
            <a:r>
              <a:rPr lang="en-US" i="1" dirty="0" smtClean="0">
                <a:latin typeface="Arial"/>
                <a:ea typeface="Arial"/>
              </a:rPr>
              <a:t>Neuroscience</a:t>
            </a:r>
            <a:r>
              <a:rPr lang="en-US" dirty="0" smtClean="0">
                <a:latin typeface="Arial"/>
                <a:ea typeface="Arial"/>
              </a:rPr>
              <a:t>.</a:t>
            </a:r>
            <a:endParaRPr lang="en-US" dirty="0">
              <a:latin typeface="Arial"/>
              <a:ea typeface="Arial"/>
            </a:endParaRPr>
          </a:p>
          <a:p>
            <a:pPr marL="685800" lvl="1" indent="-685800">
              <a:buFont typeface="Arial" pitchFamily="34" charset="0"/>
              <a:buChar char="•"/>
            </a:pPr>
            <a:r>
              <a:rPr lang="en-US" dirty="0">
                <a:solidFill>
                  <a:srgbClr val="3333FF"/>
                </a:solidFill>
                <a:latin typeface="Arial"/>
                <a:ea typeface="Arial"/>
              </a:rPr>
              <a:t>Set, </a:t>
            </a:r>
            <a:r>
              <a:rPr lang="en-US" dirty="0" smtClean="0">
                <a:solidFill>
                  <a:srgbClr val="3333FF"/>
                </a:solidFill>
                <a:latin typeface="Arial"/>
                <a:ea typeface="Arial"/>
              </a:rPr>
              <a:t>et al. (2014), </a:t>
            </a:r>
            <a:r>
              <a:rPr lang="en-US" dirty="0">
                <a:latin typeface="Arial"/>
                <a:ea typeface="Arial"/>
              </a:rPr>
              <a:t>Dissociable Contribution Of Prefrontal And Striatal Dopaminergic Genes To Learning In Economic Games. </a:t>
            </a:r>
            <a:r>
              <a:rPr lang="en-US" i="1" dirty="0" smtClean="0">
                <a:latin typeface="Arial"/>
                <a:ea typeface="Arial"/>
              </a:rPr>
              <a:t>PNAS</a:t>
            </a:r>
            <a:r>
              <a:rPr lang="en-US" dirty="0" smtClean="0">
                <a:latin typeface="Arial"/>
                <a:ea typeface="Arial"/>
              </a:rPr>
              <a:t>, </a:t>
            </a:r>
            <a:r>
              <a:rPr lang="en-US" dirty="0">
                <a:latin typeface="Arial"/>
                <a:ea typeface="Arial"/>
              </a:rPr>
              <a:t>111: </a:t>
            </a:r>
            <a:r>
              <a:rPr lang="en-US" dirty="0" smtClean="0">
                <a:latin typeface="Arial"/>
                <a:ea typeface="Arial"/>
              </a:rPr>
              <a:t>9615-9620</a:t>
            </a:r>
            <a:r>
              <a:rPr lang="en-US" dirty="0">
                <a:latin typeface="Arial"/>
                <a:ea typeface="Arial"/>
              </a:rPr>
              <a:t>.</a:t>
            </a:r>
          </a:p>
          <a:p>
            <a:pPr marL="685800" lvl="1" indent="-685800">
              <a:buFont typeface="Arial" pitchFamily="34" charset="0"/>
              <a:buChar char="•"/>
            </a:pPr>
            <a:r>
              <a:rPr lang="en-US" dirty="0" err="1" smtClean="0">
                <a:solidFill>
                  <a:srgbClr val="3333FF"/>
                </a:solidFill>
                <a:latin typeface="Arial"/>
                <a:ea typeface="Arial"/>
              </a:rPr>
              <a:t>Smidts</a:t>
            </a:r>
            <a:r>
              <a:rPr lang="en-US" dirty="0" smtClean="0">
                <a:solidFill>
                  <a:srgbClr val="3333FF"/>
                </a:solidFill>
                <a:latin typeface="Arial"/>
                <a:ea typeface="Arial"/>
              </a:rPr>
              <a:t>, et al. (2014), </a:t>
            </a:r>
            <a:r>
              <a:rPr lang="en-US" dirty="0">
                <a:latin typeface="Arial"/>
                <a:ea typeface="Arial"/>
              </a:rPr>
              <a:t>Advancing Consumer Neuroscience. </a:t>
            </a:r>
            <a:r>
              <a:rPr lang="en-US" i="1" dirty="0">
                <a:latin typeface="Arial"/>
                <a:ea typeface="Arial"/>
              </a:rPr>
              <a:t>Marketing </a:t>
            </a:r>
            <a:r>
              <a:rPr lang="en-US" i="1" dirty="0" smtClean="0">
                <a:latin typeface="Arial"/>
                <a:ea typeface="Arial"/>
              </a:rPr>
              <a:t>Let</a:t>
            </a:r>
            <a:r>
              <a:rPr lang="en-US" dirty="0" smtClean="0">
                <a:latin typeface="Arial"/>
                <a:ea typeface="Arial"/>
              </a:rPr>
              <a:t>ters.</a:t>
            </a: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3119836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Arial"/>
                <a:ea typeface="Arial"/>
              </a:rPr>
              <a:t>Recent Advancements</a:t>
            </a:r>
            <a:endParaRPr lang="en-US" dirty="0">
              <a:latin typeface="Arial"/>
              <a:ea typeface="Arial"/>
            </a:endParaRPr>
          </a:p>
        </p:txBody>
      </p:sp>
      <p:sp>
        <p:nvSpPr>
          <p:cNvPr id="45059" name="Rectangle 3"/>
          <p:cNvSpPr>
            <a:spLocks noGrp="1" noChangeArrowheads="1"/>
          </p:cNvSpPr>
          <p:nvPr>
            <p:ph type="body" idx="1"/>
          </p:nvPr>
        </p:nvSpPr>
        <p:spPr>
          <a:xfrm>
            <a:off x="762000" y="2357439"/>
            <a:ext cx="16764000" cy="7015162"/>
          </a:xfrm>
        </p:spPr>
        <p:txBody>
          <a:bodyPr>
            <a:normAutofit fontScale="92500" lnSpcReduction="20000"/>
          </a:bodyPr>
          <a:lstStyle/>
          <a:p>
            <a:pPr marL="685800" lvl="1" indent="-685800">
              <a:buFont typeface="Arial" pitchFamily="34" charset="0"/>
              <a:buChar char="•"/>
            </a:pPr>
            <a:r>
              <a:rPr lang="en-US" dirty="0" smtClean="0">
                <a:solidFill>
                  <a:srgbClr val="3333FF"/>
                </a:solidFill>
                <a:latin typeface="Arial"/>
                <a:ea typeface="Arial"/>
              </a:rPr>
              <a:t>Zhu, Mathewson and Hsu (2012), </a:t>
            </a:r>
            <a:r>
              <a:rPr lang="en-US" dirty="0" smtClean="0">
                <a:latin typeface="Arial"/>
                <a:ea typeface="Arial"/>
              </a:rPr>
              <a:t>Dissociable </a:t>
            </a:r>
            <a:r>
              <a:rPr lang="en-US" dirty="0">
                <a:latin typeface="Arial"/>
                <a:ea typeface="Arial"/>
              </a:rPr>
              <a:t>neural representations of reinforcement and belief prediction errors underlie strategic </a:t>
            </a:r>
            <a:r>
              <a:rPr lang="en-US" dirty="0" smtClean="0">
                <a:latin typeface="Arial"/>
                <a:ea typeface="Arial"/>
              </a:rPr>
              <a:t>learning, </a:t>
            </a:r>
            <a:r>
              <a:rPr lang="en-US" altLang="zh-TW" i="1" dirty="0" smtClean="0">
                <a:latin typeface="Arial"/>
                <a:ea typeface="Arial"/>
              </a:rPr>
              <a:t>PNAS, </a:t>
            </a:r>
            <a:r>
              <a:rPr lang="en-US" altLang="zh-TW" dirty="0" smtClean="0">
                <a:latin typeface="Arial"/>
                <a:ea typeface="Arial"/>
              </a:rPr>
              <a:t>109(5), 1419-1424.</a:t>
            </a:r>
            <a:endParaRPr lang="en-US" dirty="0" smtClean="0">
              <a:latin typeface="Arial"/>
              <a:ea typeface="Arial"/>
            </a:endParaRPr>
          </a:p>
          <a:p>
            <a:pPr fontAlgn="base"/>
            <a:r>
              <a:rPr lang="en-US" sz="5600" dirty="0">
                <a:solidFill>
                  <a:srgbClr val="3333FF"/>
                </a:solidFill>
                <a:latin typeface="Arial"/>
                <a:ea typeface="Arial"/>
              </a:rPr>
              <a:t>Zhu, Walsh and Hsu (2012), </a:t>
            </a:r>
            <a:r>
              <a:rPr lang="en-US" sz="5600" dirty="0" err="1">
                <a:latin typeface="Arial"/>
                <a:ea typeface="Arial"/>
              </a:rPr>
              <a:t>Neuroeconomic</a:t>
            </a:r>
            <a:r>
              <a:rPr lang="en-US" sz="5600" dirty="0">
                <a:latin typeface="Arial"/>
                <a:ea typeface="Arial"/>
              </a:rPr>
              <a:t> measures of social decision-making across the lifespan, </a:t>
            </a:r>
            <a:r>
              <a:rPr lang="en-US" sz="5600" i="1" dirty="0">
                <a:latin typeface="Arial"/>
                <a:ea typeface="Arial"/>
              </a:rPr>
              <a:t>Frontiers in Decision Neuroscience</a:t>
            </a:r>
            <a:r>
              <a:rPr lang="en-US" sz="5600" dirty="0">
                <a:latin typeface="Arial"/>
                <a:ea typeface="Arial"/>
              </a:rPr>
              <a:t>, </a:t>
            </a:r>
            <a:r>
              <a:rPr lang="en-US" sz="5600" b="1" dirty="0">
                <a:latin typeface="Arial"/>
                <a:ea typeface="Arial"/>
              </a:rPr>
              <a:t>6</a:t>
            </a:r>
            <a:r>
              <a:rPr lang="en-US" sz="5600" dirty="0">
                <a:latin typeface="Arial"/>
                <a:ea typeface="Arial"/>
              </a:rPr>
              <a:t>:128.</a:t>
            </a:r>
          </a:p>
          <a:p>
            <a:pPr marL="685800" lvl="1" indent="-685800" fontAlgn="base">
              <a:buFont typeface="Arial" pitchFamily="34" charset="0"/>
              <a:buChar char="•"/>
            </a:pPr>
            <a:r>
              <a:rPr lang="en-US" dirty="0" smtClean="0">
                <a:solidFill>
                  <a:srgbClr val="3333FF"/>
                </a:solidFill>
                <a:latin typeface="Arial"/>
                <a:ea typeface="Arial"/>
              </a:rPr>
              <a:t>Takahashi, et al. (2012), </a:t>
            </a:r>
            <a:r>
              <a:rPr lang="en-US" dirty="0" smtClean="0">
                <a:latin typeface="Arial"/>
                <a:ea typeface="Arial"/>
              </a:rPr>
              <a:t>Honesty </a:t>
            </a:r>
            <a:r>
              <a:rPr lang="en-US" dirty="0">
                <a:latin typeface="Arial"/>
                <a:ea typeface="Arial"/>
              </a:rPr>
              <a:t>mediates the relationship between serotonin and reaction to </a:t>
            </a:r>
            <a:r>
              <a:rPr lang="en-US" dirty="0" smtClean="0">
                <a:latin typeface="Arial"/>
                <a:ea typeface="Arial"/>
              </a:rPr>
              <a:t>unfairness, </a:t>
            </a:r>
            <a:r>
              <a:rPr lang="en-US" i="1" dirty="0" smtClean="0">
                <a:latin typeface="Arial"/>
                <a:ea typeface="Arial"/>
              </a:rPr>
              <a:t>PNAS, </a:t>
            </a:r>
            <a:r>
              <a:rPr lang="en-US" dirty="0" smtClean="0">
                <a:latin typeface="Arial"/>
                <a:ea typeface="Arial"/>
              </a:rPr>
              <a:t>109(11), 4281-4284.</a:t>
            </a: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355471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4294967295"/>
            <p:extLst>
              <p:ext uri="{D42A27DB-BD31-4B8C-83A1-F6EECF244321}">
                <p14:modId xmlns:p14="http://schemas.microsoft.com/office/powerpoint/2010/main" val="2286904287"/>
              </p:ext>
            </p:extLst>
          </p:nvPr>
        </p:nvGraphicFramePr>
        <p:xfrm>
          <a:off x="407168" y="1312864"/>
          <a:ext cx="17449800" cy="8757880"/>
        </p:xfrm>
        <a:graphic>
          <a:graphicData uri="http://schemas.openxmlformats.org/drawingml/2006/table">
            <a:tbl>
              <a:tblPr firstRow="1" bandRow="1">
                <a:tableStyleId>{5C22544A-7EE6-4342-B048-85BDC9FD1C3A}</a:tableStyleId>
              </a:tblPr>
              <a:tblGrid>
                <a:gridCol w="2131876"/>
                <a:gridCol w="4213506"/>
                <a:gridCol w="2734830"/>
                <a:gridCol w="8369588"/>
              </a:tblGrid>
              <a:tr h="772790">
                <a:tc>
                  <a:txBody>
                    <a:bodyPr/>
                    <a:lstStyle/>
                    <a:p>
                      <a:pPr algn="ctr"/>
                      <a:r>
                        <a:rPr lang="zh-TW" altLang="en-US" sz="3600" b="0" dirty="0" smtClean="0">
                          <a:latin typeface="標楷體" panose="03000509000000000000" pitchFamily="65" charset="-120"/>
                          <a:ea typeface="標楷體" panose="03000509000000000000" pitchFamily="65" charset="-120"/>
                        </a:rPr>
                        <a:t>頁碼</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c>
                  <a:txBody>
                    <a:bodyPr/>
                    <a:lstStyle/>
                    <a:p>
                      <a:pPr algn="ctr"/>
                      <a:r>
                        <a:rPr lang="zh-TW" altLang="en-US" sz="3600" b="0" dirty="0" smtClean="0">
                          <a:latin typeface="標楷體" panose="03000509000000000000" pitchFamily="65" charset="-120"/>
                          <a:ea typeface="標楷體" panose="03000509000000000000" pitchFamily="65" charset="-120"/>
                        </a:rPr>
                        <a:t>作品</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c>
                  <a:txBody>
                    <a:bodyPr/>
                    <a:lstStyle/>
                    <a:p>
                      <a:pPr algn="ctr"/>
                      <a:r>
                        <a:rPr lang="zh-TW" altLang="en-US" sz="3600" b="0" dirty="0" smtClean="0">
                          <a:latin typeface="標楷體" panose="03000509000000000000" pitchFamily="65" charset="-120"/>
                          <a:ea typeface="標楷體" panose="03000509000000000000" pitchFamily="65" charset="-120"/>
                        </a:rPr>
                        <a:t>版權標示</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c>
                  <a:txBody>
                    <a:bodyPr/>
                    <a:lstStyle/>
                    <a:p>
                      <a:pPr algn="ctr"/>
                      <a:r>
                        <a:rPr lang="zh-TW" altLang="en-US" sz="3600" b="0" dirty="0" smtClean="0">
                          <a:latin typeface="標楷體" panose="03000509000000000000" pitchFamily="65" charset="-120"/>
                          <a:ea typeface="標楷體" panose="03000509000000000000" pitchFamily="65" charset="-120"/>
                        </a:rPr>
                        <a:t>來源</a:t>
                      </a:r>
                      <a:r>
                        <a:rPr lang="en-US" altLang="zh-TW" sz="3600" b="0" dirty="0" smtClean="0">
                          <a:latin typeface="標楷體" panose="03000509000000000000" pitchFamily="65" charset="-120"/>
                          <a:ea typeface="標楷體" panose="03000509000000000000" pitchFamily="65" charset="-120"/>
                        </a:rPr>
                        <a:t>/</a:t>
                      </a:r>
                      <a:r>
                        <a:rPr lang="zh-TW" altLang="en-US" sz="3600" b="0" dirty="0" smtClean="0">
                          <a:latin typeface="標楷體" panose="03000509000000000000" pitchFamily="65" charset="-120"/>
                          <a:ea typeface="標楷體" panose="03000509000000000000" pitchFamily="65" charset="-120"/>
                        </a:rPr>
                        <a:t>作者</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r>
              <a:tr h="1665612">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1-35</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nchor="ctr"/>
                </a:tc>
                <a:tc>
                  <a:txBody>
                    <a:bodyPr/>
                    <a:lstStyle/>
                    <a:p>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300" dirty="0" smtClean="0">
                          <a:latin typeface="Arial" panose="020B0604020202020204" pitchFamily="34" charset="0"/>
                          <a:ea typeface="標楷體" panose="03000509000000000000" pitchFamily="65" charset="-120"/>
                          <a:cs typeface="Arial" panose="020B0604020202020204" pitchFamily="34" charset="0"/>
                        </a:rPr>
                        <a:t>國立臺灣大學 經濟學系 王道一 教授</a:t>
                      </a:r>
                    </a:p>
                  </a:txBody>
                  <a:tcPr marL="182880" marR="182880" marT="91440" marB="91440"/>
                </a:tc>
              </a:tr>
              <a:tr h="1716998">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0" i="0" u="none" strike="noStrike" kern="1200" baseline="0" dirty="0" smtClean="0">
                          <a:solidFill>
                            <a:schemeClr val="tx1"/>
                          </a:solidFill>
                          <a:latin typeface="Arial" panose="020B0604020202020204" pitchFamily="34" charset="0"/>
                          <a:ea typeface="+mn-ea"/>
                          <a:cs typeface="Arial" panose="020B0604020202020204" pitchFamily="34" charset="0"/>
                        </a:rPr>
                        <a:t> It is an empirical fact that the natural sciences have progressed ……relying as little as possible on the domain of psychology.</a:t>
                      </a:r>
                      <a:endParaRPr lang="zh-TW" altLang="en-US" sz="2000" u="none" dirty="0">
                        <a:latin typeface="Arial" panose="020B0604020202020204" pitchFamily="34" charset="0"/>
                        <a:ea typeface="標楷體" panose="03000509000000000000" pitchFamily="65" charset="-120"/>
                        <a:cs typeface="Arial" panose="020B0604020202020204" pitchFamily="34" charset="0"/>
                      </a:endParaRPr>
                    </a:p>
                  </a:txBody>
                  <a:tcPr marL="182880" marR="182880" marT="91440" marB="91440"/>
                </a:tc>
                <a:tc>
                  <a:txBody>
                    <a:bodyPr/>
                    <a:lstStyle/>
                    <a:p>
                      <a:endParaRPr lang="zh-TW" altLang="en-US" sz="23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r>
                        <a:rPr lang="en-US" altLang="zh-TW" sz="2300" kern="1200" dirty="0" err="1" smtClean="0">
                          <a:effectLst/>
                          <a:latin typeface="Arial" panose="020B0604020202020204" pitchFamily="34" charset="0"/>
                          <a:ea typeface="標楷體" panose="03000509000000000000" pitchFamily="65" charset="-120"/>
                          <a:cs typeface="Arial" panose="020B0604020202020204" pitchFamily="34" charset="0"/>
                        </a:rPr>
                        <a:t>Vilfredo</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 F.M.</a:t>
                      </a:r>
                      <a:r>
                        <a:rPr lang="en-US" altLang="zh-TW" sz="2300" kern="1200" baseline="0" dirty="0" smtClean="0">
                          <a:effectLst/>
                          <a:latin typeface="Arial" panose="020B0604020202020204" pitchFamily="34" charset="0"/>
                          <a:ea typeface="標楷體" panose="03000509000000000000" pitchFamily="65" charset="-120"/>
                          <a:cs typeface="Arial" panose="020B0604020202020204" pitchFamily="34" charset="0"/>
                        </a:rPr>
                        <a:t> </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Pareto,</a:t>
                      </a:r>
                      <a:r>
                        <a:rPr lang="en-US" altLang="zh-TW" sz="2300" kern="1200" baseline="0" dirty="0" smtClean="0">
                          <a:effectLst/>
                          <a:latin typeface="Arial" panose="020B0604020202020204" pitchFamily="34" charset="0"/>
                          <a:ea typeface="標楷體" panose="03000509000000000000" pitchFamily="65" charset="-120"/>
                          <a:cs typeface="Arial" panose="020B0604020202020204" pitchFamily="34" charset="0"/>
                        </a:rPr>
                        <a:t> </a:t>
                      </a:r>
                      <a:r>
                        <a:rPr lang="en-US" altLang="zh-TW" sz="2300" kern="1200" baseline="0" dirty="0" err="1" smtClean="0">
                          <a:effectLst/>
                          <a:latin typeface="Arial" panose="020B0604020202020204" pitchFamily="34" charset="0"/>
                          <a:ea typeface="標楷體" panose="03000509000000000000" pitchFamily="65" charset="-120"/>
                          <a:cs typeface="Arial" panose="020B0604020202020204" pitchFamily="34" charset="0"/>
                        </a:rPr>
                        <a:t>qtd</a:t>
                      </a:r>
                      <a:r>
                        <a:rPr lang="en-US" altLang="zh-TW" sz="2300" kern="1200" baseline="0" dirty="0" smtClean="0">
                          <a:effectLst/>
                          <a:latin typeface="Arial" panose="020B0604020202020204" pitchFamily="34" charset="0"/>
                          <a:ea typeface="標楷體" panose="03000509000000000000" pitchFamily="65" charset="-120"/>
                          <a:cs typeface="Arial" panose="020B0604020202020204" pitchFamily="34" charset="0"/>
                        </a:rPr>
                        <a:t>. in Richard Blundell </a:t>
                      </a:r>
                      <a:r>
                        <a:rPr lang="en-US" altLang="zh-TW" sz="2300" kern="1200" baseline="0" dirty="0" err="1" smtClean="0">
                          <a:effectLst/>
                          <a:latin typeface="Arial" panose="020B0604020202020204" pitchFamily="34" charset="0"/>
                          <a:ea typeface="標楷體" panose="03000509000000000000" pitchFamily="65" charset="-120"/>
                          <a:cs typeface="Arial" panose="020B0604020202020204" pitchFamily="34" charset="0"/>
                        </a:rPr>
                        <a:t>et.al</a:t>
                      </a:r>
                      <a:r>
                        <a:rPr lang="en-US" altLang="zh-TW" sz="2300" kern="1200" baseline="0" dirty="0" smtClean="0">
                          <a:effectLst/>
                          <a:latin typeface="Arial" panose="020B0604020202020204" pitchFamily="34" charset="0"/>
                          <a:ea typeface="標楷體" panose="03000509000000000000" pitchFamily="65" charset="-120"/>
                          <a:cs typeface="Arial" panose="020B0604020202020204" pitchFamily="34" charset="0"/>
                        </a:rPr>
                        <a:t>, </a:t>
                      </a:r>
                      <a:r>
                        <a:rPr lang="en-US" altLang="zh-TW" sz="2300" i="1" kern="1200" baseline="0" dirty="0" smtClean="0">
                          <a:effectLst/>
                          <a:latin typeface="Arial" panose="020B0604020202020204" pitchFamily="34" charset="0"/>
                          <a:ea typeface="標楷體" panose="03000509000000000000" pitchFamily="65" charset="-120"/>
                          <a:cs typeface="Arial" panose="020B0604020202020204" pitchFamily="34" charset="0"/>
                        </a:rPr>
                        <a:t>Advances in Economics and Econometrics</a:t>
                      </a:r>
                      <a:r>
                        <a:rPr lang="en-US" altLang="zh-TW" sz="2300" kern="1200" baseline="0" dirty="0" smtClean="0">
                          <a:effectLst/>
                          <a:latin typeface="Arial" panose="020B0604020202020204" pitchFamily="34" charset="0"/>
                          <a:ea typeface="標楷體" panose="03000509000000000000" pitchFamily="65" charset="-120"/>
                          <a:cs typeface="Arial" panose="020B0604020202020204" pitchFamily="34" charset="0"/>
                        </a:rPr>
                        <a:t>,Vol.2, Cambridge Up, pp.184. </a:t>
                      </a:r>
                    </a:p>
                    <a:p>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依據著作權法第</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46</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52</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65</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條合理使用</a:t>
                      </a:r>
                      <a:r>
                        <a:rPr lang="zh-TW" altLang="zh-TW" sz="2300" dirty="0" smtClean="0">
                          <a:effectLst/>
                          <a:latin typeface="Arial" panose="020B0604020202020204" pitchFamily="34" charset="0"/>
                          <a:ea typeface="標楷體" panose="03000509000000000000" pitchFamily="65" charset="-120"/>
                          <a:cs typeface="Arial" panose="020B0604020202020204" pitchFamily="34" charset="0"/>
                        </a:rPr>
                        <a:t> </a:t>
                      </a:r>
                      <a:endParaRPr lang="zh-TW" altLang="en-US" sz="2300" dirty="0" smtClean="0">
                        <a:latin typeface="Arial" panose="020B0604020202020204" pitchFamily="34" charset="0"/>
                        <a:ea typeface="標楷體" panose="03000509000000000000" pitchFamily="65" charset="-120"/>
                        <a:cs typeface="Arial" panose="020B0604020202020204" pitchFamily="34" charset="0"/>
                      </a:endParaRPr>
                    </a:p>
                  </a:txBody>
                  <a:tcPr marL="182880" marR="182880" marT="91440" marB="91440"/>
                </a:tc>
              </a:tr>
              <a:tr h="1742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nchor="ctr"/>
                </a:tc>
                <a:tc>
                  <a:txBody>
                    <a:bodyPr/>
                    <a:lstStyle/>
                    <a:p>
                      <a:r>
                        <a:rPr lang="en-US" altLang="zh-TW" sz="2000" b="0" i="0" u="none" strike="noStrike" kern="1200" baseline="0" dirty="0" smtClean="0">
                          <a:solidFill>
                            <a:schemeClr val="tx1"/>
                          </a:solidFill>
                          <a:latin typeface="Arial" panose="020B0604020202020204" pitchFamily="34" charset="0"/>
                          <a:ea typeface="+mn-ea"/>
                          <a:cs typeface="Arial" panose="020B0604020202020204" pitchFamily="34" charset="0"/>
                        </a:rPr>
                        <a:t>I hesitate to say that men will ever have the means of measuring directly the feelings of the human heart…that we must estimate their comparative amounts.</a:t>
                      </a:r>
                      <a:endParaRPr lang="zh-TW" altLang="en-US" sz="2000" dirty="0">
                        <a:latin typeface="Arial" panose="020B0604020202020204" pitchFamily="34" charset="0"/>
                        <a:cs typeface="Arial" panose="020B0604020202020204" pitchFamily="34" charset="0"/>
                      </a:endParaRPr>
                    </a:p>
                  </a:txBody>
                  <a:tcPr marL="182880" marR="182880" marT="91440" marB="91440"/>
                </a:tc>
                <a:tc>
                  <a:txBody>
                    <a:bodyPr/>
                    <a:lstStyle/>
                    <a:p>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r>
                        <a:rPr lang="en-US" altLang="zh-TW" sz="2300" dirty="0" smtClean="0">
                          <a:latin typeface="Arial" panose="020B0604020202020204" pitchFamily="34" charset="0"/>
                          <a:ea typeface="標楷體" panose="03000509000000000000" pitchFamily="65" charset="-120"/>
                          <a:cs typeface="Arial" panose="020B0604020202020204" pitchFamily="34" charset="0"/>
                        </a:rPr>
                        <a:t>William</a:t>
                      </a:r>
                      <a:r>
                        <a:rPr lang="en-US" altLang="zh-TW" sz="2300" baseline="0" dirty="0" smtClean="0">
                          <a:latin typeface="Arial" panose="020B0604020202020204" pitchFamily="34" charset="0"/>
                          <a:ea typeface="標楷體" panose="03000509000000000000" pitchFamily="65" charset="-120"/>
                          <a:cs typeface="Arial" panose="020B0604020202020204" pitchFamily="34" charset="0"/>
                        </a:rPr>
                        <a:t> Stanley Jevons, “The Theory of Political Economy,” Library of Economics and Liberty. </a:t>
                      </a:r>
                    </a:p>
                    <a:p>
                      <a:r>
                        <a:rPr lang="en-US" altLang="zh-TW" sz="2300" baseline="0" dirty="0" smtClean="0">
                          <a:latin typeface="Arial" panose="020B0604020202020204" pitchFamily="34" charset="0"/>
                          <a:ea typeface="標楷體" panose="03000509000000000000" pitchFamily="65" charset="-120"/>
                          <a:cs typeface="Arial" panose="020B0604020202020204" pitchFamily="34" charset="0"/>
                          <a:hlinkClick r:id="rId3"/>
                        </a:rPr>
                        <a:t>http://www.econlib.org/library/YPDBooks/Jevons/jvnPE1.html#Chapter 1</a:t>
                      </a:r>
                      <a:endParaRPr lang="en-US" altLang="zh-TW" sz="2300" baseline="0" dirty="0" smtClean="0">
                        <a:latin typeface="Arial" panose="020B0604020202020204" pitchFamily="34" charset="0"/>
                        <a:ea typeface="標楷體" panose="03000509000000000000" pitchFamily="65" charset="-120"/>
                        <a:cs typeface="Arial" panose="020B0604020202020204" pitchFamily="34" charset="0"/>
                      </a:endParaRPr>
                    </a:p>
                    <a:p>
                      <a:r>
                        <a:rPr lang="zh-TW" altLang="en-US" sz="2300" baseline="0" dirty="0" smtClean="0">
                          <a:latin typeface="Arial" panose="020B0604020202020204" pitchFamily="34" charset="0"/>
                          <a:ea typeface="標楷體" panose="03000509000000000000" pitchFamily="65" charset="-120"/>
                          <a:cs typeface="Arial" panose="020B0604020202020204" pitchFamily="34" charset="0"/>
                        </a:rPr>
                        <a:t>瀏覽日期：</a:t>
                      </a:r>
                      <a:r>
                        <a:rPr lang="en-US" altLang="zh-TW" sz="2300" baseline="0" dirty="0" smtClean="0">
                          <a:latin typeface="Arial" panose="020B0604020202020204" pitchFamily="34" charset="0"/>
                          <a:ea typeface="標楷體" panose="03000509000000000000" pitchFamily="65" charset="-120"/>
                          <a:cs typeface="Arial" panose="020B0604020202020204" pitchFamily="34" charset="0"/>
                        </a:rPr>
                        <a:t>2016/1/13</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依據著作權法第</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46</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52</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65</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條合理使用</a:t>
                      </a:r>
                      <a:r>
                        <a:rPr lang="zh-TW" altLang="zh-TW" sz="2300" dirty="0" smtClean="0">
                          <a:effectLst/>
                          <a:latin typeface="Arial" panose="020B0604020202020204" pitchFamily="34" charset="0"/>
                          <a:ea typeface="標楷體" panose="03000509000000000000" pitchFamily="65" charset="-120"/>
                          <a:cs typeface="Arial" panose="020B0604020202020204" pitchFamily="34" charset="0"/>
                        </a:rPr>
                        <a:t> </a:t>
                      </a:r>
                      <a:endParaRPr lang="zh-TW" altLang="en-US" sz="2300" dirty="0" smtClean="0">
                        <a:latin typeface="Arial" panose="020B0604020202020204" pitchFamily="34" charset="0"/>
                        <a:ea typeface="標楷體" panose="03000509000000000000" pitchFamily="65" charset="-120"/>
                        <a:cs typeface="Arial" panose="020B0604020202020204" pitchFamily="34" charset="0"/>
                      </a:endParaRPr>
                    </a:p>
                  </a:txBody>
                  <a:tcPr marL="182880" marR="182880" marT="91440" marB="91440"/>
                </a:tc>
              </a:tr>
              <a:tr h="1516831">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nchor="ctr"/>
                </a:tc>
                <a:tc>
                  <a:txBody>
                    <a:bodyPr/>
                    <a:lstStyle/>
                    <a:p>
                      <a:pPr marL="457200" marR="0" indent="-457200" algn="l" defTabSz="914400" rtl="0" eaLnBrk="1" fontAlgn="auto" latinLnBrk="0" hangingPunct="1">
                        <a:lnSpc>
                          <a:spcPct val="100000"/>
                        </a:lnSpc>
                        <a:spcBef>
                          <a:spcPts val="0"/>
                        </a:spcBef>
                        <a:spcAft>
                          <a:spcPts val="0"/>
                        </a:spcAft>
                        <a:buClrTx/>
                        <a:buSzTx/>
                        <a:buFontTx/>
                        <a:buAutoNum type="arabicPeriod"/>
                        <a:tabLst/>
                        <a:defRPr/>
                      </a:pPr>
                      <a:r>
                        <a:rPr lang="en-US" altLang="zh-TW" sz="2000" dirty="0" smtClean="0">
                          <a:solidFill>
                            <a:schemeClr val="tx1"/>
                          </a:solidFill>
                          <a:latin typeface="Arial" panose="020B0604020202020204" pitchFamily="34" charset="0"/>
                          <a:ea typeface="Arial"/>
                          <a:cs typeface="Arial" panose="020B0604020202020204" pitchFamily="34" charset="0"/>
                        </a:rPr>
                        <a:t>Assumption A should be judged by the accuracy of the predictions P they imply.</a:t>
                      </a:r>
                      <a:r>
                        <a:rPr lang="en-US" altLang="zh-TW" sz="2000" dirty="0" smtClean="0">
                          <a:latin typeface="Arial" panose="020B0604020202020204" pitchFamily="34" charset="0"/>
                          <a:ea typeface="Arial"/>
                          <a:cs typeface="Arial" panose="020B0604020202020204" pitchFamily="34" charset="0"/>
                        </a:rPr>
                        <a:t> </a:t>
                      </a:r>
                    </a:p>
                    <a:p>
                      <a:pPr marL="457200" marR="0" indent="-457200" algn="l" defTabSz="914400" rtl="0" eaLnBrk="1" fontAlgn="auto" latinLnBrk="0" hangingPunct="1">
                        <a:lnSpc>
                          <a:spcPct val="100000"/>
                        </a:lnSpc>
                        <a:spcBef>
                          <a:spcPts val="0"/>
                        </a:spcBef>
                        <a:spcAft>
                          <a:spcPts val="0"/>
                        </a:spcAft>
                        <a:buClrTx/>
                        <a:buSzTx/>
                        <a:buFontTx/>
                        <a:buAutoNum type="arabicPeriod"/>
                        <a:tabLst/>
                        <a:defRPr/>
                      </a:pPr>
                      <a:r>
                        <a:rPr lang="en-US" altLang="zh-TW" sz="2000" dirty="0" smtClean="0">
                          <a:solidFill>
                            <a:srgbClr val="000000"/>
                          </a:solidFill>
                          <a:latin typeface="Arial" panose="020B0604020202020204" pitchFamily="34" charset="0"/>
                          <a:ea typeface="Arial"/>
                          <a:cs typeface="Arial" panose="020B0604020202020204" pitchFamily="34" charset="0"/>
                        </a:rPr>
                        <a:t>A (empirically) false assumption A should be tolerated if it makes accurate predictions P</a:t>
                      </a:r>
                    </a:p>
                  </a:txBody>
                  <a:tcPr marL="182880" marR="182880" marT="91440" marB="91440"/>
                </a:tc>
                <a:tc>
                  <a:txBody>
                    <a:bodyPr/>
                    <a:lstStyle/>
                    <a:p>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dirty="0" smtClean="0">
                          <a:latin typeface="Arial" panose="020B0604020202020204" pitchFamily="34" charset="0"/>
                          <a:ea typeface="標楷體" panose="03000509000000000000" pitchFamily="65" charset="-120"/>
                          <a:cs typeface="Arial" panose="020B0604020202020204" pitchFamily="34" charset="0"/>
                        </a:rPr>
                        <a:t>Melton</a:t>
                      </a:r>
                      <a:r>
                        <a:rPr lang="en-US" altLang="zh-TW" sz="2300" baseline="0" dirty="0" smtClean="0">
                          <a:latin typeface="Arial" panose="020B0604020202020204" pitchFamily="34" charset="0"/>
                          <a:ea typeface="標楷體" panose="03000509000000000000" pitchFamily="65" charset="-120"/>
                          <a:cs typeface="Arial" panose="020B0604020202020204" pitchFamily="34" charset="0"/>
                        </a:rPr>
                        <a:t> Friedman, “The Methodology of Positive Economics,” </a:t>
                      </a:r>
                      <a:r>
                        <a:rPr lang="en-US" altLang="zh-TW" sz="2300" i="1" baseline="0" dirty="0" smtClean="0">
                          <a:latin typeface="Arial" panose="020B0604020202020204" pitchFamily="34" charset="0"/>
                          <a:ea typeface="標楷體" panose="03000509000000000000" pitchFamily="65" charset="-120"/>
                          <a:cs typeface="Arial" panose="020B0604020202020204" pitchFamily="34" charset="0"/>
                        </a:rPr>
                        <a:t>Essays in Positive Economics</a:t>
                      </a:r>
                      <a:r>
                        <a:rPr lang="en-US" altLang="zh-TW" sz="2300" baseline="0" dirty="0" smtClean="0">
                          <a:latin typeface="Arial" panose="020B0604020202020204" pitchFamily="34" charset="0"/>
                          <a:ea typeface="標楷體" panose="03000509000000000000" pitchFamily="65" charset="-120"/>
                          <a:cs typeface="Arial" panose="020B0604020202020204" pitchFamily="34" charset="0"/>
                        </a:rPr>
                        <a:t>, Chicago Up, 1970, pp.16-19.</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依據著作權法第</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46</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52</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65</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條合理使用</a:t>
                      </a:r>
                      <a:r>
                        <a:rPr lang="zh-TW" altLang="zh-TW" sz="2300" dirty="0" smtClean="0">
                          <a:effectLst/>
                          <a:latin typeface="Arial" panose="020B0604020202020204" pitchFamily="34" charset="0"/>
                          <a:ea typeface="標楷體" panose="03000509000000000000" pitchFamily="65" charset="-120"/>
                          <a:cs typeface="Arial" panose="020B0604020202020204" pitchFamily="34" charset="0"/>
                        </a:rPr>
                        <a:t> </a:t>
                      </a:r>
                      <a:endParaRPr lang="zh-TW" altLang="en-US" sz="2300" dirty="0" smtClean="0">
                        <a:latin typeface="Arial" panose="020B0604020202020204" pitchFamily="34" charset="0"/>
                        <a:ea typeface="標楷體" panose="03000509000000000000" pitchFamily="65" charset="-120"/>
                        <a:cs typeface="Arial" panose="020B0604020202020204" pitchFamily="34" charset="0"/>
                      </a:endParaRPr>
                    </a:p>
                  </a:txBody>
                  <a:tcPr marL="182880" marR="182880" marT="91440" marB="91440"/>
                </a:tc>
              </a:tr>
            </a:tbl>
          </a:graphicData>
        </a:graphic>
      </p:graphicFrame>
      <p:sp>
        <p:nvSpPr>
          <p:cNvPr id="5" name="文字方塊 4"/>
          <p:cNvSpPr txBox="1"/>
          <p:nvPr/>
        </p:nvSpPr>
        <p:spPr>
          <a:xfrm>
            <a:off x="7620001" y="266700"/>
            <a:ext cx="6114494" cy="1046440"/>
          </a:xfrm>
          <a:prstGeom prst="rect">
            <a:avLst/>
          </a:prstGeom>
          <a:noFill/>
        </p:spPr>
        <p:txBody>
          <a:bodyPr wrap="none" lIns="182880" tIns="91440" rIns="182880" bIns="91440" rtlCol="0">
            <a:spAutoFit/>
          </a:bodyPr>
          <a:lstStyle/>
          <a:p>
            <a:r>
              <a:rPr kumimoji="1" lang="zh-TW" altLang="en-US" sz="5600" dirty="0" smtClean="0">
                <a:latin typeface="標楷體"/>
                <a:ea typeface="標楷體"/>
              </a:rPr>
              <a:t>版權聲明</a:t>
            </a:r>
            <a:r>
              <a:rPr kumimoji="1" lang="zh-TW" altLang="en-US" sz="5600" dirty="0" smtClean="0">
                <a:solidFill>
                  <a:schemeClr val="bg1"/>
                </a:solidFill>
                <a:latin typeface="標楷體"/>
                <a:ea typeface="標楷體"/>
              </a:rPr>
              <a:t>版權聲</a:t>
            </a:r>
            <a:r>
              <a:rPr kumimoji="1" lang="zh-TW" altLang="en-US" sz="5600" dirty="0">
                <a:solidFill>
                  <a:schemeClr val="bg1"/>
                </a:solidFill>
                <a:latin typeface="標楷體"/>
                <a:ea typeface="標楷體"/>
              </a:rPr>
              <a:t>明</a:t>
            </a:r>
            <a:endParaRPr kumimoji="1" lang="zh-TW" altLang="en-US" sz="5600" dirty="0">
              <a:latin typeface="標楷體"/>
              <a:ea typeface="標楷體"/>
            </a:endParaRPr>
          </a:p>
        </p:txBody>
      </p:sp>
      <p:pic>
        <p:nvPicPr>
          <p:cNvPr id="38" name="Picture 7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457700"/>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圖片 39" descr="螢幕快照 2015-09-23 下午8.21.1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2218801"/>
            <a:ext cx="2351186" cy="1427505"/>
          </a:xfrm>
          <a:prstGeom prst="rect">
            <a:avLst/>
          </a:prstGeom>
        </p:spPr>
      </p:pic>
      <p:pic>
        <p:nvPicPr>
          <p:cNvPr id="13" name="Picture 7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7650" y="8477249"/>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c">
            <a:hlinkClick r:id="rId7"/>
          </p:cNvPr>
          <p:cNvPicPr>
            <a:picLocks noChangeArrowheads="1"/>
          </p:cNvPicPr>
          <p:nvPr/>
        </p:nvPicPr>
        <p:blipFill>
          <a:blip r:embed="rId8" cstate="print"/>
          <a:srcRect/>
          <a:stretch>
            <a:fillRect/>
          </a:stretch>
        </p:blipFill>
        <p:spPr bwMode="auto">
          <a:xfrm>
            <a:off x="7367988" y="2641559"/>
            <a:ext cx="1623612" cy="581988"/>
          </a:xfrm>
          <a:prstGeom prst="rect">
            <a:avLst/>
          </a:prstGeom>
          <a:noFill/>
          <a:ln w="9525">
            <a:noFill/>
            <a:miter lim="800000"/>
            <a:headEnd/>
            <a:tailEnd/>
          </a:ln>
        </p:spPr>
      </p:pic>
      <p:pic>
        <p:nvPicPr>
          <p:cNvPr id="14" name="Picture 7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576972"/>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66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4294967295"/>
            <p:extLst>
              <p:ext uri="{D42A27DB-BD31-4B8C-83A1-F6EECF244321}">
                <p14:modId xmlns:p14="http://schemas.microsoft.com/office/powerpoint/2010/main" val="4168617826"/>
              </p:ext>
            </p:extLst>
          </p:nvPr>
        </p:nvGraphicFramePr>
        <p:xfrm>
          <a:off x="407168" y="1312864"/>
          <a:ext cx="17449800" cy="8454022"/>
        </p:xfrm>
        <a:graphic>
          <a:graphicData uri="http://schemas.openxmlformats.org/drawingml/2006/table">
            <a:tbl>
              <a:tblPr firstRow="1" bandRow="1">
                <a:tableStyleId>{5C22544A-7EE6-4342-B048-85BDC9FD1C3A}</a:tableStyleId>
              </a:tblPr>
              <a:tblGrid>
                <a:gridCol w="2131876"/>
                <a:gridCol w="4213506"/>
                <a:gridCol w="2734830"/>
                <a:gridCol w="8369588"/>
              </a:tblGrid>
              <a:tr h="772790">
                <a:tc>
                  <a:txBody>
                    <a:bodyPr/>
                    <a:lstStyle/>
                    <a:p>
                      <a:pPr algn="ctr"/>
                      <a:r>
                        <a:rPr lang="zh-TW" altLang="en-US" sz="3600" b="0" dirty="0" smtClean="0">
                          <a:latin typeface="標楷體" panose="03000509000000000000" pitchFamily="65" charset="-120"/>
                          <a:ea typeface="標楷體" panose="03000509000000000000" pitchFamily="65" charset="-120"/>
                        </a:rPr>
                        <a:t>頁碼</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c>
                  <a:txBody>
                    <a:bodyPr/>
                    <a:lstStyle/>
                    <a:p>
                      <a:pPr algn="ctr"/>
                      <a:r>
                        <a:rPr lang="zh-TW" altLang="en-US" sz="3600" b="0" dirty="0" smtClean="0">
                          <a:latin typeface="標楷體" panose="03000509000000000000" pitchFamily="65" charset="-120"/>
                          <a:ea typeface="標楷體" panose="03000509000000000000" pitchFamily="65" charset="-120"/>
                        </a:rPr>
                        <a:t>作品</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c>
                  <a:txBody>
                    <a:bodyPr/>
                    <a:lstStyle/>
                    <a:p>
                      <a:pPr algn="ctr"/>
                      <a:r>
                        <a:rPr lang="zh-TW" altLang="en-US" sz="3600" b="0" dirty="0" smtClean="0">
                          <a:latin typeface="標楷體" panose="03000509000000000000" pitchFamily="65" charset="-120"/>
                          <a:ea typeface="標楷體" panose="03000509000000000000" pitchFamily="65" charset="-120"/>
                        </a:rPr>
                        <a:t>版權標示</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c>
                  <a:txBody>
                    <a:bodyPr/>
                    <a:lstStyle/>
                    <a:p>
                      <a:pPr algn="ctr"/>
                      <a:r>
                        <a:rPr lang="zh-TW" altLang="en-US" sz="3600" b="0" dirty="0" smtClean="0">
                          <a:latin typeface="標楷體" panose="03000509000000000000" pitchFamily="65" charset="-120"/>
                          <a:ea typeface="標楷體" panose="03000509000000000000" pitchFamily="65" charset="-120"/>
                        </a:rPr>
                        <a:t>來源</a:t>
                      </a:r>
                      <a:r>
                        <a:rPr lang="en-US" altLang="zh-TW" sz="3600" b="0" dirty="0" smtClean="0">
                          <a:latin typeface="標楷體" panose="03000509000000000000" pitchFamily="65" charset="-120"/>
                          <a:ea typeface="標楷體" panose="03000509000000000000" pitchFamily="65" charset="-120"/>
                        </a:rPr>
                        <a:t>/</a:t>
                      </a:r>
                      <a:r>
                        <a:rPr lang="zh-TW" altLang="en-US" sz="3600" b="0" dirty="0" smtClean="0">
                          <a:latin typeface="標楷體" panose="03000509000000000000" pitchFamily="65" charset="-120"/>
                          <a:ea typeface="標楷體" panose="03000509000000000000" pitchFamily="65" charset="-120"/>
                        </a:rPr>
                        <a:t>作者</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r>
              <a:tr h="1665612">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8</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nchor="ctr"/>
                </a:tc>
                <a:tc>
                  <a:txBody>
                    <a:bodyPr/>
                    <a:lstStyle/>
                    <a:p>
                      <a:r>
                        <a:rPr lang="en-US" altLang="zh-TW" sz="2300" dirty="0" smtClean="0">
                          <a:solidFill>
                            <a:srgbClr val="000000"/>
                          </a:solidFill>
                          <a:latin typeface="Arial"/>
                          <a:ea typeface="Arial"/>
                        </a:rPr>
                        <a:t>The new theory of the firm replaces the (perennially useful) fiction of a profit-maximizing firm ….interact and communicate to determine firm behavior</a:t>
                      </a:r>
                      <a:r>
                        <a:rPr lang="en-US" altLang="zh-TW" sz="2000" dirty="0" smtClean="0">
                          <a:solidFill>
                            <a:srgbClr val="000000"/>
                          </a:solidFill>
                          <a:latin typeface="Arial"/>
                          <a:ea typeface="Arial"/>
                        </a:rPr>
                        <a:t>.</a:t>
                      </a:r>
                      <a:endParaRPr lang="zh-TW" altLang="en-US" sz="2000" dirty="0" smtClean="0"/>
                    </a:p>
                  </a:txBody>
                  <a:tcPr marL="182880" marR="182880" marT="91440" marB="91440"/>
                </a:tc>
                <a:tc>
                  <a:txBody>
                    <a:bodyPr/>
                    <a:lstStyle/>
                    <a:p>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dirty="0" smtClean="0">
                          <a:latin typeface="Arial" panose="020B0604020202020204" pitchFamily="34" charset="0"/>
                          <a:ea typeface="標楷體" panose="03000509000000000000" pitchFamily="65" charset="-120"/>
                          <a:cs typeface="Arial" panose="020B0604020202020204" pitchFamily="34" charset="0"/>
                        </a:rPr>
                        <a:t>Colin</a:t>
                      </a:r>
                      <a:r>
                        <a:rPr lang="en-US" altLang="zh-TW" sz="2300" baseline="0" dirty="0" smtClean="0">
                          <a:latin typeface="Arial" panose="020B0604020202020204" pitchFamily="34" charset="0"/>
                          <a:ea typeface="標楷體" panose="03000509000000000000" pitchFamily="65" charset="-120"/>
                          <a:cs typeface="Arial" panose="020B0604020202020204" pitchFamily="34" charset="0"/>
                        </a:rPr>
                        <a:t> </a:t>
                      </a:r>
                      <a:r>
                        <a:rPr lang="en-US" altLang="zh-TW" sz="2300" baseline="0" dirty="0" err="1" smtClean="0">
                          <a:latin typeface="Arial" panose="020B0604020202020204" pitchFamily="34" charset="0"/>
                          <a:ea typeface="標楷體" panose="03000509000000000000" pitchFamily="65" charset="-120"/>
                          <a:cs typeface="Arial" panose="020B0604020202020204" pitchFamily="34" charset="0"/>
                        </a:rPr>
                        <a:t>Camerer</a:t>
                      </a:r>
                      <a:r>
                        <a:rPr lang="en-US" altLang="zh-TW" sz="2300" baseline="0" dirty="0" smtClean="0">
                          <a:latin typeface="Arial" panose="020B0604020202020204" pitchFamily="34" charset="0"/>
                          <a:ea typeface="標楷體" panose="03000509000000000000" pitchFamily="65" charset="-120"/>
                          <a:cs typeface="Arial" panose="020B0604020202020204" pitchFamily="34" charset="0"/>
                        </a:rPr>
                        <a:t>, “</a:t>
                      </a:r>
                      <a:r>
                        <a:rPr lang="en-US" altLang="zh-TW" sz="2300" baseline="0" dirty="0" err="1" smtClean="0">
                          <a:latin typeface="Arial" panose="020B0604020202020204" pitchFamily="34" charset="0"/>
                          <a:ea typeface="標楷體" panose="03000509000000000000" pitchFamily="65" charset="-120"/>
                          <a:cs typeface="Arial" panose="020B0604020202020204" pitchFamily="34" charset="0"/>
                        </a:rPr>
                        <a:t>Neuroeconomics</a:t>
                      </a:r>
                      <a:r>
                        <a:rPr lang="en-US" altLang="zh-TW" sz="2300" baseline="0" dirty="0" smtClean="0">
                          <a:latin typeface="Arial" panose="020B0604020202020204" pitchFamily="34" charset="0"/>
                          <a:ea typeface="標楷體" panose="03000509000000000000" pitchFamily="65" charset="-120"/>
                          <a:cs typeface="Arial" panose="020B0604020202020204" pitchFamily="34" charset="0"/>
                        </a:rPr>
                        <a:t>: Using Neuroscience to make economic predictions,” The Economic Journal, Vol.117,(2007), pp.28.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依據著作權法第</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46</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52</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65</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條合理使用</a:t>
                      </a:r>
                      <a:r>
                        <a:rPr lang="zh-TW" altLang="zh-TW" sz="2300" dirty="0" smtClean="0">
                          <a:effectLst/>
                          <a:latin typeface="Arial" panose="020B0604020202020204" pitchFamily="34" charset="0"/>
                          <a:ea typeface="標楷體" panose="03000509000000000000" pitchFamily="65" charset="-120"/>
                          <a:cs typeface="Arial" panose="020B0604020202020204" pitchFamily="34" charset="0"/>
                        </a:rPr>
                        <a:t> </a:t>
                      </a:r>
                      <a:endParaRPr lang="en-US" altLang="zh-TW" sz="2300" dirty="0" smtClean="0">
                        <a:effectLst/>
                        <a:latin typeface="Arial" panose="020B0604020202020204" pitchFamily="34" charset="0"/>
                        <a:ea typeface="標楷體" panose="03000509000000000000" pitchFamily="65" charset="-120"/>
                        <a:cs typeface="Arial" panose="020B0604020202020204" pitchFamily="34" charset="0"/>
                      </a:endParaRPr>
                    </a:p>
                  </a:txBody>
                  <a:tcPr marL="182880" marR="182880" marT="91440" marB="91440"/>
                </a:tc>
              </a:tr>
              <a:tr h="1716998">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nchor="ctr"/>
                </a:tc>
                <a:tc>
                  <a:txBody>
                    <a:bodyPr/>
                    <a:lstStyle/>
                    <a:p>
                      <a:pPr marL="0" indent="0">
                        <a:buFont typeface="+mj-lt"/>
                        <a:buNone/>
                      </a:pPr>
                      <a:r>
                        <a:rPr lang="en-US" altLang="zh-TW" sz="2300" dirty="0" smtClean="0">
                          <a:solidFill>
                            <a:schemeClr val="tx1"/>
                          </a:solidFill>
                          <a:latin typeface="Arial"/>
                          <a:ea typeface="Arial"/>
                        </a:rPr>
                        <a:t>1st order beliefs what do you think she will do?</a:t>
                      </a:r>
                    </a:p>
                    <a:p>
                      <a:pPr marL="0" indent="0">
                        <a:buFont typeface="+mj-lt"/>
                        <a:buNone/>
                      </a:pPr>
                      <a:r>
                        <a:rPr lang="en-US" altLang="zh-TW" sz="2300" dirty="0" smtClean="0">
                          <a:solidFill>
                            <a:schemeClr val="tx1"/>
                          </a:solidFill>
                          <a:latin typeface="Arial"/>
                          <a:ea typeface="Arial"/>
                        </a:rPr>
                        <a:t>2nd order beliefs what do you think he thinks you will do?</a:t>
                      </a:r>
                      <a:endParaRPr lang="zh-TW" altLang="en-US" sz="2300" dirty="0" smtClean="0">
                        <a:solidFill>
                          <a:schemeClr val="tx1"/>
                        </a:solidFill>
                      </a:endParaRPr>
                    </a:p>
                  </a:txBody>
                  <a:tcPr marL="182880" marR="182880" marT="91440" marB="91440"/>
                </a:tc>
                <a:tc>
                  <a:txBody>
                    <a:bodyPr/>
                    <a:lstStyle/>
                    <a:p>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r>
                        <a:rPr lang="en-US" altLang="zh-TW" sz="2400" dirty="0" err="1" smtClean="0">
                          <a:latin typeface="Arial" panose="020B0604020202020204" pitchFamily="34" charset="0"/>
                          <a:ea typeface="標楷體" panose="03000509000000000000" pitchFamily="65" charset="-120"/>
                          <a:cs typeface="Arial" panose="020B0604020202020204" pitchFamily="34" charset="0"/>
                        </a:rPr>
                        <a:t>Meghana</a:t>
                      </a:r>
                      <a:r>
                        <a:rPr lang="en-US" altLang="zh-TW" sz="2400" baseline="0" dirty="0" smtClean="0">
                          <a:latin typeface="Arial" panose="020B0604020202020204" pitchFamily="34" charset="0"/>
                          <a:ea typeface="標楷體" panose="03000509000000000000" pitchFamily="65" charset="-120"/>
                          <a:cs typeface="Arial" panose="020B0604020202020204" pitchFamily="34" charset="0"/>
                        </a:rPr>
                        <a:t> </a:t>
                      </a:r>
                      <a:r>
                        <a:rPr lang="en-US" altLang="zh-TW" sz="2400" dirty="0" smtClean="0">
                          <a:latin typeface="Arial" panose="020B0604020202020204" pitchFamily="34" charset="0"/>
                          <a:ea typeface="標楷體" panose="03000509000000000000" pitchFamily="65" charset="-120"/>
                          <a:cs typeface="Arial" panose="020B0604020202020204" pitchFamily="34" charset="0"/>
                        </a:rPr>
                        <a:t>Bhatt and Colin </a:t>
                      </a:r>
                      <a:r>
                        <a:rPr lang="en-US" altLang="zh-TW" sz="2400" dirty="0" err="1" smtClean="0">
                          <a:latin typeface="Arial" panose="020B0604020202020204" pitchFamily="34" charset="0"/>
                          <a:ea typeface="標楷體" panose="03000509000000000000" pitchFamily="65" charset="-120"/>
                          <a:cs typeface="Arial" panose="020B0604020202020204" pitchFamily="34" charset="0"/>
                        </a:rPr>
                        <a:t>Camerer</a:t>
                      </a:r>
                      <a:r>
                        <a:rPr lang="en-US" altLang="zh-TW" sz="2400" dirty="0" smtClean="0">
                          <a:latin typeface="Arial" panose="020B0604020202020204" pitchFamily="34" charset="0"/>
                          <a:ea typeface="標楷體" panose="03000509000000000000" pitchFamily="65" charset="-120"/>
                          <a:cs typeface="Arial" panose="020B0604020202020204" pitchFamily="34" charset="0"/>
                        </a:rPr>
                        <a:t>,</a:t>
                      </a:r>
                      <a:r>
                        <a:rPr lang="en-US" altLang="zh-TW" sz="2300" kern="1200" baseline="0" dirty="0" smtClean="0">
                          <a:effectLst/>
                          <a:latin typeface="Arial" panose="020B0604020202020204" pitchFamily="34" charset="0"/>
                          <a:ea typeface="標楷體" panose="03000509000000000000" pitchFamily="65" charset="-120"/>
                          <a:cs typeface="Arial" panose="020B0604020202020204" pitchFamily="34" charset="0"/>
                        </a:rPr>
                        <a:t> “Self-referential thinking and Equilibrium as States of Mind in Games,” Games and Economic Behavior, Vol.52, (2005),pp.456.</a:t>
                      </a:r>
                    </a:p>
                    <a:p>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依據著作權法第</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46</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52</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65</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條合理使用</a:t>
                      </a:r>
                      <a:r>
                        <a:rPr lang="zh-TW" altLang="zh-TW" sz="2300" dirty="0" smtClean="0">
                          <a:effectLst/>
                          <a:latin typeface="Arial" panose="020B0604020202020204" pitchFamily="34" charset="0"/>
                          <a:ea typeface="標楷體" panose="03000509000000000000" pitchFamily="65" charset="-120"/>
                          <a:cs typeface="Arial" panose="020B0604020202020204" pitchFamily="34" charset="0"/>
                        </a:rPr>
                        <a:t> </a:t>
                      </a:r>
                      <a:endParaRPr lang="en-US" altLang="zh-TW" sz="2300" dirty="0" smtClean="0">
                        <a:effectLst/>
                        <a:latin typeface="Arial" panose="020B0604020202020204" pitchFamily="34" charset="0"/>
                        <a:ea typeface="標楷體" panose="03000509000000000000" pitchFamily="65" charset="-120"/>
                        <a:cs typeface="Arial" panose="020B0604020202020204" pitchFamily="34" charset="0"/>
                      </a:endParaRPr>
                    </a:p>
                  </a:txBody>
                  <a:tcPr marL="182880" marR="182880" marT="91440" marB="91440"/>
                </a:tc>
              </a:tr>
              <a:tr h="1742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nchor="ctr"/>
                </a:tc>
                <a:tc>
                  <a:txBody>
                    <a:bodyPr/>
                    <a:lstStyle/>
                    <a:p>
                      <a:endParaRPr lang="zh-TW" altLang="en-US" sz="2300" dirty="0"/>
                    </a:p>
                  </a:txBody>
                  <a:tcPr marL="182880" marR="182880" marT="91440" marB="91440"/>
                </a:tc>
                <a:tc>
                  <a:txBody>
                    <a:bodyPr/>
                    <a:lstStyle/>
                    <a:p>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r>
                        <a:rPr lang="en-US" altLang="zh-TW" sz="2400" dirty="0" err="1" smtClean="0">
                          <a:latin typeface="Arial" panose="020B0604020202020204" pitchFamily="34" charset="0"/>
                          <a:ea typeface="標楷體" panose="03000509000000000000" pitchFamily="65" charset="-120"/>
                          <a:cs typeface="Arial" panose="020B0604020202020204" pitchFamily="34" charset="0"/>
                        </a:rPr>
                        <a:t>Meghana</a:t>
                      </a:r>
                      <a:r>
                        <a:rPr lang="en-US" altLang="zh-TW" sz="2400" baseline="0" dirty="0" smtClean="0">
                          <a:latin typeface="Arial" panose="020B0604020202020204" pitchFamily="34" charset="0"/>
                          <a:ea typeface="標楷體" panose="03000509000000000000" pitchFamily="65" charset="-120"/>
                          <a:cs typeface="Arial" panose="020B0604020202020204" pitchFamily="34" charset="0"/>
                        </a:rPr>
                        <a:t> </a:t>
                      </a:r>
                      <a:r>
                        <a:rPr lang="en-US" altLang="zh-TW" sz="2400" dirty="0" smtClean="0">
                          <a:latin typeface="Arial" panose="020B0604020202020204" pitchFamily="34" charset="0"/>
                          <a:ea typeface="標楷體" panose="03000509000000000000" pitchFamily="65" charset="-120"/>
                          <a:cs typeface="Arial" panose="020B0604020202020204" pitchFamily="34" charset="0"/>
                        </a:rPr>
                        <a:t>Bhatt and Colin </a:t>
                      </a:r>
                      <a:r>
                        <a:rPr lang="en-US" altLang="zh-TW" sz="2400" dirty="0" err="1" smtClean="0">
                          <a:latin typeface="Arial" panose="020B0604020202020204" pitchFamily="34" charset="0"/>
                          <a:ea typeface="標楷體" panose="03000509000000000000" pitchFamily="65" charset="-120"/>
                          <a:cs typeface="Arial" panose="020B0604020202020204" pitchFamily="34" charset="0"/>
                        </a:rPr>
                        <a:t>Camerer</a:t>
                      </a:r>
                      <a:r>
                        <a:rPr lang="en-US" altLang="zh-TW" sz="2400" dirty="0" smtClean="0">
                          <a:latin typeface="Arial" panose="020B0604020202020204" pitchFamily="34" charset="0"/>
                          <a:ea typeface="標楷體" panose="03000509000000000000" pitchFamily="65" charset="-120"/>
                          <a:cs typeface="Arial" panose="020B0604020202020204" pitchFamily="34" charset="0"/>
                        </a:rPr>
                        <a:t>,</a:t>
                      </a:r>
                      <a:r>
                        <a:rPr lang="en-US" altLang="zh-TW" sz="2300" kern="1200" baseline="0" dirty="0" smtClean="0">
                          <a:effectLst/>
                          <a:latin typeface="Arial" panose="020B0604020202020204" pitchFamily="34" charset="0"/>
                          <a:ea typeface="標楷體" panose="03000509000000000000" pitchFamily="65" charset="-120"/>
                          <a:cs typeface="Arial" panose="020B0604020202020204" pitchFamily="34" charset="0"/>
                        </a:rPr>
                        <a:t> “Self-referential thinking and Equilibrium as States of Mind in Games,” </a:t>
                      </a:r>
                      <a:r>
                        <a:rPr lang="en-US" altLang="zh-TW" sz="2300" i="1" kern="1200" baseline="0" dirty="0" smtClean="0">
                          <a:effectLst/>
                          <a:latin typeface="Arial" panose="020B0604020202020204" pitchFamily="34" charset="0"/>
                          <a:ea typeface="標楷體" panose="03000509000000000000" pitchFamily="65" charset="-120"/>
                          <a:cs typeface="Arial" panose="020B0604020202020204" pitchFamily="34" charset="0"/>
                        </a:rPr>
                        <a:t>Games and Economic Behavior</a:t>
                      </a:r>
                      <a:r>
                        <a:rPr lang="en-US" altLang="zh-TW" sz="2300" kern="1200" baseline="0" dirty="0" smtClean="0">
                          <a:effectLst/>
                          <a:latin typeface="Arial" panose="020B0604020202020204" pitchFamily="34" charset="0"/>
                          <a:ea typeface="標楷體" panose="03000509000000000000" pitchFamily="65" charset="-120"/>
                          <a:cs typeface="Arial" panose="020B0604020202020204" pitchFamily="34" charset="0"/>
                        </a:rPr>
                        <a:t>, No.52, (2005),pp.440 &amp;442.</a:t>
                      </a:r>
                    </a:p>
                    <a:p>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依據著作權法第</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46</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52</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65</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條合理使用</a:t>
                      </a:r>
                      <a:r>
                        <a:rPr lang="zh-TW" altLang="zh-TW" sz="2300" dirty="0" smtClean="0">
                          <a:effectLst/>
                          <a:latin typeface="Arial" panose="020B0604020202020204" pitchFamily="34" charset="0"/>
                          <a:ea typeface="標楷體" panose="03000509000000000000" pitchFamily="65" charset="-120"/>
                          <a:cs typeface="Arial" panose="020B0604020202020204" pitchFamily="34" charset="0"/>
                        </a:rPr>
                        <a:t> </a:t>
                      </a:r>
                      <a:endParaRPr lang="zh-TW" altLang="en-US" sz="2300" dirty="0" smtClean="0">
                        <a:latin typeface="Arial" panose="020B0604020202020204" pitchFamily="34" charset="0"/>
                        <a:ea typeface="標楷體" panose="03000509000000000000" pitchFamily="65" charset="-120"/>
                        <a:cs typeface="Arial" panose="020B0604020202020204" pitchFamily="34" charset="0"/>
                      </a:endParaRPr>
                    </a:p>
                  </a:txBody>
                  <a:tcPr marL="182880" marR="182880" marT="91440" marB="91440"/>
                </a:tc>
              </a:tr>
              <a:tr h="1516831">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25</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nchor="ctr"/>
                </a:tc>
                <a:tc>
                  <a:txBody>
                    <a:bodyPr/>
                    <a:lstStyle/>
                    <a:p>
                      <a:endParaRPr lang="zh-TW" altLang="en-US" sz="23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dirty="0" smtClean="0">
                          <a:latin typeface="Arial" panose="020B0604020202020204" pitchFamily="34" charset="0"/>
                          <a:ea typeface="標楷體" panose="03000509000000000000" pitchFamily="65" charset="-120"/>
                          <a:cs typeface="Arial" panose="020B0604020202020204" pitchFamily="34" charset="0"/>
                        </a:rPr>
                        <a:t>Ming Hsu, et al, “Neutral</a:t>
                      </a:r>
                      <a:r>
                        <a:rPr lang="en-US" altLang="zh-TW" sz="2300" baseline="0" dirty="0" smtClean="0">
                          <a:latin typeface="Arial" panose="020B0604020202020204" pitchFamily="34" charset="0"/>
                          <a:ea typeface="標楷體" panose="03000509000000000000" pitchFamily="65" charset="-120"/>
                          <a:cs typeface="Arial" panose="020B0604020202020204" pitchFamily="34" charset="0"/>
                        </a:rPr>
                        <a:t> Systems Responding to Degrees of Uncertainty in Human Decision-Making,</a:t>
                      </a:r>
                      <a:r>
                        <a:rPr lang="en-US" altLang="zh-TW" sz="2300" dirty="0" smtClean="0">
                          <a:latin typeface="Arial" panose="020B0604020202020204" pitchFamily="34" charset="0"/>
                          <a:ea typeface="標楷體" panose="03000509000000000000" pitchFamily="65" charset="-120"/>
                          <a:cs typeface="Arial" panose="020B0604020202020204" pitchFamily="34" charset="0"/>
                        </a:rPr>
                        <a:t>” </a:t>
                      </a:r>
                      <a:r>
                        <a:rPr lang="en-US" altLang="zh-TW" sz="2300" i="1" dirty="0" smtClean="0">
                          <a:latin typeface="Arial" panose="020B0604020202020204" pitchFamily="34" charset="0"/>
                          <a:ea typeface="標楷體" panose="03000509000000000000" pitchFamily="65" charset="-120"/>
                          <a:cs typeface="Arial" panose="020B0604020202020204" pitchFamily="34" charset="0"/>
                        </a:rPr>
                        <a:t>Science</a:t>
                      </a:r>
                      <a:r>
                        <a:rPr lang="en-US" altLang="zh-TW" sz="2300" dirty="0" smtClean="0">
                          <a:latin typeface="Arial" panose="020B0604020202020204" pitchFamily="34" charset="0"/>
                          <a:ea typeface="標楷體" panose="03000509000000000000" pitchFamily="65" charset="-120"/>
                          <a:cs typeface="Arial" panose="020B0604020202020204" pitchFamily="34" charset="0"/>
                        </a:rPr>
                        <a:t>, Vol.310,(2005),</a:t>
                      </a:r>
                      <a:r>
                        <a:rPr lang="en-US" altLang="zh-TW" sz="2300" baseline="0" dirty="0" smtClean="0">
                          <a:latin typeface="Arial" panose="020B0604020202020204" pitchFamily="34" charset="0"/>
                          <a:ea typeface="標楷體" panose="03000509000000000000" pitchFamily="65" charset="-120"/>
                          <a:cs typeface="Arial" panose="020B0604020202020204" pitchFamily="34" charset="0"/>
                        </a:rPr>
                        <a:t> pp.1682. </a:t>
                      </a:r>
                      <a:endParaRPr lang="en-US" altLang="zh-TW" sz="2300" dirty="0" smtClean="0">
                        <a:latin typeface="Arial" panose="020B0604020202020204" pitchFamily="34" charset="0"/>
                        <a:ea typeface="標楷體" panose="03000509000000000000" pitchFamily="65" charset="-12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依據著作權法第</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46</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52</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65</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條合理使用</a:t>
                      </a:r>
                      <a:r>
                        <a:rPr lang="zh-TW" altLang="zh-TW" sz="2300" dirty="0" smtClean="0">
                          <a:effectLst/>
                          <a:latin typeface="Arial" panose="020B0604020202020204" pitchFamily="34" charset="0"/>
                          <a:ea typeface="標楷體" panose="03000509000000000000" pitchFamily="65" charset="-120"/>
                          <a:cs typeface="Arial" panose="020B0604020202020204" pitchFamily="34" charset="0"/>
                        </a:rPr>
                        <a:t> </a:t>
                      </a:r>
                      <a:endParaRPr lang="en-US" altLang="zh-TW" sz="2300" dirty="0" smtClean="0">
                        <a:effectLst/>
                        <a:latin typeface="Arial" panose="020B0604020202020204" pitchFamily="34" charset="0"/>
                        <a:ea typeface="標楷體" panose="03000509000000000000" pitchFamily="65" charset="-12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300" dirty="0" smtClean="0">
                        <a:latin typeface="Arial" panose="020B0604020202020204" pitchFamily="34" charset="0"/>
                        <a:ea typeface="標楷體" panose="03000509000000000000" pitchFamily="65" charset="-120"/>
                        <a:cs typeface="Arial" panose="020B0604020202020204" pitchFamily="34" charset="0"/>
                      </a:endParaRPr>
                    </a:p>
                  </a:txBody>
                  <a:tcPr marL="182880" marR="182880" marT="91440" marB="91440"/>
                </a:tc>
              </a:tr>
            </a:tbl>
          </a:graphicData>
        </a:graphic>
      </p:graphicFrame>
      <p:sp>
        <p:nvSpPr>
          <p:cNvPr id="5" name="文字方塊 4"/>
          <p:cNvSpPr txBox="1"/>
          <p:nvPr/>
        </p:nvSpPr>
        <p:spPr>
          <a:xfrm>
            <a:off x="7620001" y="266700"/>
            <a:ext cx="6114494" cy="1046440"/>
          </a:xfrm>
          <a:prstGeom prst="rect">
            <a:avLst/>
          </a:prstGeom>
          <a:noFill/>
        </p:spPr>
        <p:txBody>
          <a:bodyPr wrap="none" lIns="182880" tIns="91440" rIns="182880" bIns="91440" rtlCol="0">
            <a:spAutoFit/>
          </a:bodyPr>
          <a:lstStyle/>
          <a:p>
            <a:r>
              <a:rPr kumimoji="1" lang="zh-TW" altLang="en-US" sz="5600" dirty="0" smtClean="0">
                <a:latin typeface="標楷體"/>
                <a:ea typeface="標楷體"/>
              </a:rPr>
              <a:t>版權聲明</a:t>
            </a:r>
            <a:r>
              <a:rPr kumimoji="1" lang="zh-TW" altLang="en-US" sz="5600" dirty="0" smtClean="0">
                <a:solidFill>
                  <a:schemeClr val="bg1"/>
                </a:solidFill>
                <a:latin typeface="標楷體"/>
                <a:ea typeface="標楷體"/>
              </a:rPr>
              <a:t>版權聲</a:t>
            </a:r>
            <a:r>
              <a:rPr kumimoji="1" lang="zh-TW" altLang="en-US" sz="5600" dirty="0">
                <a:solidFill>
                  <a:schemeClr val="bg1"/>
                </a:solidFill>
                <a:latin typeface="標楷體"/>
                <a:ea typeface="標楷體"/>
              </a:rPr>
              <a:t>明</a:t>
            </a:r>
            <a:endParaRPr kumimoji="1" lang="zh-TW" altLang="en-US" sz="5600" dirty="0">
              <a:latin typeface="標楷體"/>
              <a:ea typeface="標楷體"/>
            </a:endParaRPr>
          </a:p>
        </p:txBody>
      </p:sp>
      <p:pic>
        <p:nvPicPr>
          <p:cNvPr id="38" name="Picture 7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568" y="5038645"/>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206" y="8648700"/>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568" y="6757870"/>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206" y="2919526"/>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352800" y="6515100"/>
            <a:ext cx="2362200" cy="1073737"/>
          </a:xfrm>
          <a:prstGeom prst="rect">
            <a:avLst/>
          </a:prstGeom>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1198" y="8341783"/>
            <a:ext cx="1945403" cy="106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095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4294967295"/>
            <p:extLst>
              <p:ext uri="{D42A27DB-BD31-4B8C-83A1-F6EECF244321}">
                <p14:modId xmlns:p14="http://schemas.microsoft.com/office/powerpoint/2010/main" val="2084355061"/>
              </p:ext>
            </p:extLst>
          </p:nvPr>
        </p:nvGraphicFramePr>
        <p:xfrm>
          <a:off x="407168" y="1312864"/>
          <a:ext cx="17449800" cy="2708270"/>
        </p:xfrm>
        <a:graphic>
          <a:graphicData uri="http://schemas.openxmlformats.org/drawingml/2006/table">
            <a:tbl>
              <a:tblPr firstRow="1" bandRow="1">
                <a:tableStyleId>{5C22544A-7EE6-4342-B048-85BDC9FD1C3A}</a:tableStyleId>
              </a:tblPr>
              <a:tblGrid>
                <a:gridCol w="2131876"/>
                <a:gridCol w="4213506"/>
                <a:gridCol w="2734830"/>
                <a:gridCol w="8369588"/>
              </a:tblGrid>
              <a:tr h="772790">
                <a:tc>
                  <a:txBody>
                    <a:bodyPr/>
                    <a:lstStyle/>
                    <a:p>
                      <a:pPr algn="ctr"/>
                      <a:r>
                        <a:rPr lang="zh-TW" altLang="en-US" sz="3600" b="0" dirty="0" smtClean="0">
                          <a:latin typeface="標楷體" panose="03000509000000000000" pitchFamily="65" charset="-120"/>
                          <a:ea typeface="標楷體" panose="03000509000000000000" pitchFamily="65" charset="-120"/>
                        </a:rPr>
                        <a:t>頁碼</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c>
                  <a:txBody>
                    <a:bodyPr/>
                    <a:lstStyle/>
                    <a:p>
                      <a:pPr algn="ctr"/>
                      <a:r>
                        <a:rPr lang="zh-TW" altLang="en-US" sz="3600" b="0" dirty="0" smtClean="0">
                          <a:latin typeface="標楷體" panose="03000509000000000000" pitchFamily="65" charset="-120"/>
                          <a:ea typeface="標楷體" panose="03000509000000000000" pitchFamily="65" charset="-120"/>
                        </a:rPr>
                        <a:t>作品</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c>
                  <a:txBody>
                    <a:bodyPr/>
                    <a:lstStyle/>
                    <a:p>
                      <a:pPr algn="ctr"/>
                      <a:r>
                        <a:rPr lang="zh-TW" altLang="en-US" sz="3600" b="0" dirty="0" smtClean="0">
                          <a:latin typeface="標楷體" panose="03000509000000000000" pitchFamily="65" charset="-120"/>
                          <a:ea typeface="標楷體" panose="03000509000000000000" pitchFamily="65" charset="-120"/>
                        </a:rPr>
                        <a:t>版權標示</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c>
                  <a:txBody>
                    <a:bodyPr/>
                    <a:lstStyle/>
                    <a:p>
                      <a:pPr algn="ctr"/>
                      <a:r>
                        <a:rPr lang="zh-TW" altLang="en-US" sz="3600" b="0" dirty="0" smtClean="0">
                          <a:latin typeface="標楷體" panose="03000509000000000000" pitchFamily="65" charset="-120"/>
                          <a:ea typeface="標楷體" panose="03000509000000000000" pitchFamily="65" charset="-120"/>
                        </a:rPr>
                        <a:t>來源</a:t>
                      </a:r>
                      <a:r>
                        <a:rPr lang="en-US" altLang="zh-TW" sz="3600" b="0" dirty="0" smtClean="0">
                          <a:latin typeface="標楷體" panose="03000509000000000000" pitchFamily="65" charset="-120"/>
                          <a:ea typeface="標楷體" panose="03000509000000000000" pitchFamily="65" charset="-120"/>
                        </a:rPr>
                        <a:t>/</a:t>
                      </a:r>
                      <a:r>
                        <a:rPr lang="zh-TW" altLang="en-US" sz="3600" b="0" dirty="0" smtClean="0">
                          <a:latin typeface="標楷體" panose="03000509000000000000" pitchFamily="65" charset="-120"/>
                          <a:ea typeface="標楷體" panose="03000509000000000000" pitchFamily="65" charset="-120"/>
                        </a:rPr>
                        <a:t>作者</a:t>
                      </a:r>
                      <a:endParaRPr lang="zh-TW" altLang="en-US" sz="3600" b="0" dirty="0">
                        <a:latin typeface="標楷體" panose="03000509000000000000" pitchFamily="65" charset="-120"/>
                        <a:ea typeface="標楷體" panose="03000509000000000000" pitchFamily="65" charset="-120"/>
                      </a:endParaRPr>
                    </a:p>
                  </a:txBody>
                  <a:tcPr marL="182880" marR="182880" marT="91440" marB="91440"/>
                </a:tc>
              </a:tr>
              <a:tr h="1665612">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29</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dirty="0" smtClean="0">
                          <a:solidFill>
                            <a:srgbClr val="000000"/>
                          </a:solidFill>
                          <a:latin typeface="Arial"/>
                          <a:ea typeface="Arial"/>
                        </a:rPr>
                        <a:t>This is </a:t>
                      </a:r>
                      <a:r>
                        <a:rPr lang="en-US" altLang="zh-TW" sz="2300" dirty="0" err="1" smtClean="0">
                          <a:solidFill>
                            <a:srgbClr val="000000"/>
                          </a:solidFill>
                          <a:latin typeface="Arial"/>
                          <a:ea typeface="Arial"/>
                        </a:rPr>
                        <a:t>Neuroeconomics</a:t>
                      </a:r>
                      <a:r>
                        <a:rPr lang="en-US" altLang="zh-TW" sz="2300" dirty="0" smtClean="0">
                          <a:solidFill>
                            <a:srgbClr val="000000"/>
                          </a:solidFill>
                          <a:latin typeface="Arial"/>
                          <a:ea typeface="Arial"/>
                        </a:rPr>
                        <a:t> I</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dirty="0" smtClean="0">
                          <a:solidFill>
                            <a:srgbClr val="000000"/>
                          </a:solidFill>
                          <a:latin typeface="Arial"/>
                          <a:ea typeface="Arial"/>
                        </a:rPr>
                        <a:t>How economics can help neuroscience!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dirty="0" smtClean="0">
                          <a:solidFill>
                            <a:srgbClr val="000000"/>
                          </a:solidFill>
                          <a:latin typeface="Arial"/>
                          <a:ea typeface="Arial"/>
                        </a:rPr>
                        <a:t>Just like game theory helping theoretical biology…</a:t>
                      </a:r>
                    </a:p>
                  </a:txBody>
                  <a:tcPr marL="182880" marR="182880" marT="91440" marB="91440"/>
                </a:tc>
                <a:tc>
                  <a:txBody>
                    <a:bodyPr/>
                    <a:lstStyle/>
                    <a:p>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91440" marB="914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baseline="0" dirty="0" err="1" smtClean="0">
                          <a:latin typeface="Arial"/>
                          <a:ea typeface="標楷體" panose="03000509000000000000" pitchFamily="65" charset="-120"/>
                          <a:cs typeface="Arial"/>
                        </a:rPr>
                        <a:t>P.Montague</a:t>
                      </a:r>
                      <a:r>
                        <a:rPr lang="en-US" altLang="zh-TW" sz="2300" baseline="0" dirty="0" smtClean="0">
                          <a:latin typeface="Arial"/>
                          <a:ea typeface="標楷體" panose="03000509000000000000" pitchFamily="65" charset="-120"/>
                          <a:cs typeface="Arial"/>
                        </a:rPr>
                        <a:t>, “</a:t>
                      </a:r>
                      <a:r>
                        <a:rPr lang="en-US" altLang="zh-TW" sz="2300" baseline="0" dirty="0" err="1" smtClean="0">
                          <a:latin typeface="Arial"/>
                          <a:ea typeface="標楷體" panose="03000509000000000000" pitchFamily="65" charset="-120"/>
                          <a:cs typeface="Arial"/>
                        </a:rPr>
                        <a:t>Neuroeconomics</a:t>
                      </a:r>
                      <a:r>
                        <a:rPr lang="en-US" altLang="zh-TW" sz="2300" baseline="0" dirty="0" smtClean="0">
                          <a:latin typeface="Arial"/>
                          <a:ea typeface="標楷體" panose="03000509000000000000" pitchFamily="65" charset="-120"/>
                          <a:cs typeface="Arial"/>
                        </a:rPr>
                        <a:t>: a view form neuroscience,” (2007), Functional Neurology, Vol.27, No.4, (2007),pp.219.</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依據著作權法第</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46</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52</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a:t>
                      </a:r>
                      <a:r>
                        <a:rPr lang="en-US" altLang="zh-TW" sz="2300" kern="1200" dirty="0" smtClean="0">
                          <a:effectLst/>
                          <a:latin typeface="Arial" panose="020B0604020202020204" pitchFamily="34" charset="0"/>
                          <a:ea typeface="標楷體" panose="03000509000000000000" pitchFamily="65" charset="-120"/>
                          <a:cs typeface="Arial" panose="020B0604020202020204" pitchFamily="34" charset="0"/>
                        </a:rPr>
                        <a:t>65</a:t>
                      </a:r>
                      <a:r>
                        <a:rPr lang="zh-TW" altLang="zh-TW" sz="2300" kern="1200" dirty="0" smtClean="0">
                          <a:effectLst/>
                          <a:latin typeface="Arial" panose="020B0604020202020204" pitchFamily="34" charset="0"/>
                          <a:ea typeface="標楷體" panose="03000509000000000000" pitchFamily="65" charset="-120"/>
                          <a:cs typeface="Arial" panose="020B0604020202020204" pitchFamily="34" charset="0"/>
                        </a:rPr>
                        <a:t>條合理使用</a:t>
                      </a:r>
                      <a:r>
                        <a:rPr lang="zh-TW" altLang="zh-TW" sz="2300" dirty="0" smtClean="0">
                          <a:effectLst/>
                          <a:latin typeface="Arial" panose="020B0604020202020204" pitchFamily="34" charset="0"/>
                          <a:ea typeface="標楷體" panose="03000509000000000000" pitchFamily="65" charset="-120"/>
                          <a:cs typeface="Arial" panose="020B0604020202020204" pitchFamily="34" charset="0"/>
                        </a:rPr>
                        <a:t> </a:t>
                      </a:r>
                      <a:endParaRPr lang="zh-TW" altLang="en-US" sz="2300" dirty="0" smtClean="0">
                        <a:latin typeface="Arial"/>
                        <a:ea typeface="標楷體" panose="03000509000000000000" pitchFamily="65" charset="-120"/>
                        <a:cs typeface="Arial"/>
                      </a:endParaRPr>
                    </a:p>
                  </a:txBody>
                  <a:tcPr marL="182880" marR="182880" marT="91440" marB="91440"/>
                </a:tc>
              </a:tr>
            </a:tbl>
          </a:graphicData>
        </a:graphic>
      </p:graphicFrame>
      <p:sp>
        <p:nvSpPr>
          <p:cNvPr id="5" name="文字方塊 4"/>
          <p:cNvSpPr txBox="1"/>
          <p:nvPr/>
        </p:nvSpPr>
        <p:spPr>
          <a:xfrm>
            <a:off x="7620001" y="266700"/>
            <a:ext cx="6114494" cy="1046440"/>
          </a:xfrm>
          <a:prstGeom prst="rect">
            <a:avLst/>
          </a:prstGeom>
          <a:noFill/>
        </p:spPr>
        <p:txBody>
          <a:bodyPr wrap="none" lIns="182880" tIns="91440" rIns="182880" bIns="91440" rtlCol="0">
            <a:spAutoFit/>
          </a:bodyPr>
          <a:lstStyle/>
          <a:p>
            <a:r>
              <a:rPr kumimoji="1" lang="zh-TW" altLang="en-US" sz="5600" dirty="0" smtClean="0">
                <a:latin typeface="標楷體"/>
                <a:ea typeface="標楷體"/>
              </a:rPr>
              <a:t>版權聲明</a:t>
            </a:r>
            <a:r>
              <a:rPr kumimoji="1" lang="zh-TW" altLang="en-US" sz="5600" dirty="0" smtClean="0">
                <a:solidFill>
                  <a:schemeClr val="bg1"/>
                </a:solidFill>
                <a:latin typeface="標楷體"/>
                <a:ea typeface="標楷體"/>
              </a:rPr>
              <a:t>版權聲</a:t>
            </a:r>
            <a:r>
              <a:rPr kumimoji="1" lang="zh-TW" altLang="en-US" sz="5600" dirty="0">
                <a:solidFill>
                  <a:schemeClr val="bg1"/>
                </a:solidFill>
                <a:latin typeface="標楷體"/>
                <a:ea typeface="標楷體"/>
              </a:rPr>
              <a:t>明</a:t>
            </a:r>
            <a:endParaRPr kumimoji="1" lang="zh-TW" altLang="en-US" sz="5600" dirty="0">
              <a:latin typeface="標楷體"/>
              <a:ea typeface="標楷體"/>
            </a:endParaRPr>
          </a:p>
        </p:txBody>
      </p:sp>
      <p:pic>
        <p:nvPicPr>
          <p:cNvPr id="9" name="Picture 7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781300"/>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1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latin typeface="Arial"/>
                <a:ea typeface="Arial"/>
              </a:rPr>
              <a:t>Introduction</a:t>
            </a:r>
            <a:endParaRPr lang="en-US" dirty="0">
              <a:latin typeface="Arial"/>
              <a:ea typeface="Arial"/>
            </a:endParaRPr>
          </a:p>
        </p:txBody>
      </p:sp>
      <p:sp>
        <p:nvSpPr>
          <p:cNvPr id="69635" name="Rectangle 3"/>
          <p:cNvSpPr>
            <a:spLocks noGrp="1" noChangeArrowheads="1"/>
          </p:cNvSpPr>
          <p:nvPr>
            <p:ph type="body" idx="1"/>
          </p:nvPr>
        </p:nvSpPr>
        <p:spPr>
          <a:xfrm>
            <a:off x="914400" y="2400300"/>
            <a:ext cx="16459200" cy="7315200"/>
          </a:xfrm>
        </p:spPr>
        <p:txBody>
          <a:bodyPr>
            <a:normAutofit fontScale="85000" lnSpcReduction="20000"/>
          </a:bodyPr>
          <a:lstStyle/>
          <a:p>
            <a:r>
              <a:rPr lang="en-US" dirty="0" smtClean="0">
                <a:latin typeface="Arial"/>
                <a:ea typeface="Arial"/>
              </a:rPr>
              <a:t>Is this a sharp turn in economic thought?</a:t>
            </a:r>
          </a:p>
          <a:p>
            <a:r>
              <a:rPr lang="en-US" dirty="0" smtClean="0">
                <a:latin typeface="Arial"/>
                <a:ea typeface="Arial"/>
              </a:rPr>
              <a:t>Back in 1900, maybe yes…</a:t>
            </a:r>
          </a:p>
          <a:p>
            <a:r>
              <a:rPr lang="en-US" dirty="0" smtClean="0">
                <a:latin typeface="Arial"/>
                <a:ea typeface="Arial"/>
              </a:rPr>
              <a:t>Pareto (1897)</a:t>
            </a:r>
          </a:p>
          <a:p>
            <a:pPr lvl="1"/>
            <a:r>
              <a:rPr lang="en-US" dirty="0" smtClean="0">
                <a:latin typeface="Arial"/>
                <a:ea typeface="Arial"/>
              </a:rPr>
              <a:t>"It is an empirical fact that the natural sciences have progressed only when they have taken secondary principles as their point of departure, instead of trying to discover the essence of things. </a:t>
            </a:r>
          </a:p>
          <a:p>
            <a:pPr lvl="1"/>
            <a:r>
              <a:rPr lang="en-US" dirty="0" smtClean="0">
                <a:latin typeface="Arial"/>
                <a:ea typeface="Arial"/>
              </a:rPr>
              <a:t>…</a:t>
            </a:r>
            <a:r>
              <a:rPr lang="en-US" dirty="0" smtClean="0">
                <a:solidFill>
                  <a:srgbClr val="3333FF"/>
                </a:solidFill>
                <a:latin typeface="Arial"/>
                <a:ea typeface="Arial"/>
              </a:rPr>
              <a:t>Pure political economy has therefore a great interest in relying as little as possible on the domain of psychology.</a:t>
            </a:r>
            <a:r>
              <a:rPr lang="en-US" dirty="0" smtClean="0">
                <a:latin typeface="Arial"/>
                <a:ea typeface="Arial"/>
              </a:rPr>
              <a:t>"</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pic>
        <p:nvPicPr>
          <p:cNvPr id="7" name="Picture 7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18" y="8801099"/>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10091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latin typeface="Arial"/>
                <a:ea typeface="Arial"/>
              </a:rPr>
              <a:t>Introduction</a:t>
            </a:r>
            <a:endParaRPr lang="en-US" dirty="0">
              <a:latin typeface="Arial"/>
              <a:ea typeface="Arial"/>
            </a:endParaRPr>
          </a:p>
        </p:txBody>
      </p:sp>
      <p:sp>
        <p:nvSpPr>
          <p:cNvPr id="70659" name="Rectangle 3"/>
          <p:cNvSpPr>
            <a:spLocks noGrp="1" noChangeArrowheads="1"/>
          </p:cNvSpPr>
          <p:nvPr>
            <p:ph type="body" idx="1"/>
          </p:nvPr>
        </p:nvSpPr>
        <p:spPr/>
        <p:txBody>
          <a:bodyPr>
            <a:normAutofit fontScale="92500" lnSpcReduction="10000"/>
          </a:bodyPr>
          <a:lstStyle/>
          <a:p>
            <a:r>
              <a:rPr lang="en-US" dirty="0" smtClean="0">
                <a:latin typeface="Arial"/>
                <a:ea typeface="Arial"/>
              </a:rPr>
              <a:t>Jevons (1871), Theory of Political Economy</a:t>
            </a:r>
          </a:p>
          <a:p>
            <a:r>
              <a:rPr lang="en-US" dirty="0" smtClean="0">
                <a:latin typeface="Arial"/>
                <a:ea typeface="Arial"/>
              </a:rPr>
              <a:t>I hesitate to say that men will ever have the means of measuring directly the feelings of the human heart.  It is from the quantitative effects of the feelings that we must estimate their comparative amounts.</a:t>
            </a:r>
          </a:p>
          <a:p>
            <a:r>
              <a:rPr lang="en-US" dirty="0" smtClean="0">
                <a:latin typeface="Arial"/>
                <a:ea typeface="Arial"/>
              </a:rPr>
              <a:t>This pessimism led to the </a:t>
            </a:r>
            <a:r>
              <a:rPr lang="en-US" dirty="0" smtClean="0">
                <a:solidFill>
                  <a:srgbClr val="FF0000"/>
                </a:solidFill>
                <a:latin typeface="Arial"/>
                <a:ea typeface="Arial"/>
              </a:rPr>
              <a:t>as if </a:t>
            </a:r>
            <a:r>
              <a:rPr lang="en-US" dirty="0" smtClean="0">
                <a:latin typeface="Arial"/>
                <a:ea typeface="Arial"/>
              </a:rPr>
              <a:t>approach…</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pic>
        <p:nvPicPr>
          <p:cNvPr id="7" name="Picture 7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6972300"/>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85458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latin typeface="Arial"/>
                <a:ea typeface="Arial"/>
              </a:rPr>
              <a:t>Introduction</a:t>
            </a:r>
            <a:endParaRPr lang="en-US" dirty="0">
              <a:latin typeface="Arial"/>
              <a:ea typeface="Arial"/>
            </a:endParaRPr>
          </a:p>
        </p:txBody>
      </p:sp>
      <p:sp>
        <p:nvSpPr>
          <p:cNvPr id="71683" name="Rectangle 3"/>
          <p:cNvSpPr>
            <a:spLocks noGrp="1" noChangeArrowheads="1"/>
          </p:cNvSpPr>
          <p:nvPr>
            <p:ph type="body" idx="1"/>
          </p:nvPr>
        </p:nvSpPr>
        <p:spPr>
          <a:xfrm>
            <a:off x="762000" y="2400302"/>
            <a:ext cx="16764000" cy="6788944"/>
          </a:xfrm>
        </p:spPr>
        <p:txBody>
          <a:bodyPr>
            <a:normAutofit fontScale="85000" lnSpcReduction="20000"/>
          </a:bodyPr>
          <a:lstStyle/>
          <a:p>
            <a:r>
              <a:rPr lang="en-US" dirty="0" smtClean="0">
                <a:latin typeface="Arial"/>
                <a:ea typeface="Arial"/>
              </a:rPr>
              <a:t>Milton Friedman (1953): Positive Economics</a:t>
            </a:r>
          </a:p>
          <a:p>
            <a:r>
              <a:rPr lang="en-US" dirty="0" smtClean="0">
                <a:latin typeface="Arial"/>
                <a:ea typeface="Arial"/>
              </a:rPr>
              <a:t>If </a:t>
            </a:r>
            <a:r>
              <a:rPr lang="en-US" dirty="0" smtClean="0">
                <a:solidFill>
                  <a:srgbClr val="3333FF"/>
                </a:solidFill>
                <a:latin typeface="Arial"/>
                <a:ea typeface="Arial"/>
              </a:rPr>
              <a:t>assumption A</a:t>
            </a:r>
            <a:r>
              <a:rPr lang="en-US" dirty="0" smtClean="0">
                <a:latin typeface="Arial"/>
                <a:ea typeface="Arial"/>
              </a:rPr>
              <a:t> makes formal </a:t>
            </a:r>
            <a:r>
              <a:rPr lang="en-US" dirty="0" smtClean="0">
                <a:solidFill>
                  <a:srgbClr val="FF0000"/>
                </a:solidFill>
                <a:latin typeface="Arial"/>
                <a:ea typeface="Arial"/>
              </a:rPr>
              <a:t>predictions P</a:t>
            </a:r>
            <a:r>
              <a:rPr lang="en-US" dirty="0" smtClean="0">
                <a:latin typeface="Arial"/>
                <a:ea typeface="Arial"/>
              </a:rPr>
              <a:t>:</a:t>
            </a:r>
          </a:p>
          <a:p>
            <a:pPr marL="1028700" indent="-1028700">
              <a:buFont typeface="+mj-lt"/>
              <a:buAutoNum type="arabicPeriod"/>
            </a:pPr>
            <a:r>
              <a:rPr lang="en-US" dirty="0">
                <a:solidFill>
                  <a:srgbClr val="3333FF"/>
                </a:solidFill>
                <a:latin typeface="Arial"/>
                <a:ea typeface="Arial"/>
              </a:rPr>
              <a:t>Assumption A</a:t>
            </a:r>
            <a:r>
              <a:rPr lang="en-US" dirty="0" smtClean="0">
                <a:latin typeface="Arial"/>
                <a:ea typeface="Arial"/>
              </a:rPr>
              <a:t> should be judged by the accuracy of the </a:t>
            </a:r>
            <a:r>
              <a:rPr lang="en-US" dirty="0" smtClean="0">
                <a:solidFill>
                  <a:srgbClr val="FF0000"/>
                </a:solidFill>
                <a:latin typeface="Arial"/>
                <a:ea typeface="Arial"/>
              </a:rPr>
              <a:t>predictions P</a:t>
            </a:r>
            <a:r>
              <a:rPr lang="en-US" dirty="0" smtClean="0">
                <a:latin typeface="Arial"/>
                <a:ea typeface="Arial"/>
              </a:rPr>
              <a:t> they imply.</a:t>
            </a:r>
          </a:p>
          <a:p>
            <a:pPr marL="1028700" indent="-1028700">
              <a:buFont typeface="+mj-lt"/>
              <a:buAutoNum type="arabicPeriod"/>
            </a:pPr>
            <a:r>
              <a:rPr lang="en-US" dirty="0" smtClean="0">
                <a:latin typeface="Arial"/>
                <a:ea typeface="Arial"/>
              </a:rPr>
              <a:t>A (empirically) false </a:t>
            </a:r>
            <a:r>
              <a:rPr lang="en-US" dirty="0" smtClean="0">
                <a:solidFill>
                  <a:srgbClr val="3333FF"/>
                </a:solidFill>
                <a:latin typeface="Arial"/>
                <a:ea typeface="Arial"/>
              </a:rPr>
              <a:t>assumption </a:t>
            </a:r>
            <a:r>
              <a:rPr lang="en-US" dirty="0">
                <a:solidFill>
                  <a:srgbClr val="3333FF"/>
                </a:solidFill>
                <a:latin typeface="Arial"/>
                <a:ea typeface="Arial"/>
              </a:rPr>
              <a:t>A</a:t>
            </a:r>
            <a:r>
              <a:rPr lang="en-US" dirty="0" smtClean="0">
                <a:latin typeface="Arial"/>
                <a:ea typeface="Arial"/>
              </a:rPr>
              <a:t> should be tolerated if it makes accurate </a:t>
            </a:r>
            <a:r>
              <a:rPr lang="en-US" dirty="0" smtClean="0">
                <a:solidFill>
                  <a:srgbClr val="FF0000"/>
                </a:solidFill>
                <a:latin typeface="Arial"/>
                <a:ea typeface="Arial"/>
              </a:rPr>
              <a:t>predictions P</a:t>
            </a:r>
            <a:endParaRPr lang="en-US" dirty="0" smtClean="0">
              <a:latin typeface="Arial"/>
              <a:ea typeface="Arial"/>
            </a:endParaRPr>
          </a:p>
          <a:p>
            <a:r>
              <a:rPr lang="en-US" dirty="0" smtClean="0">
                <a:latin typeface="Arial"/>
                <a:ea typeface="Arial"/>
              </a:rPr>
              <a:t>Do you agree with this?</a:t>
            </a:r>
          </a:p>
          <a:p>
            <a:pPr lvl="1"/>
            <a:r>
              <a:rPr lang="en-US" dirty="0" smtClean="0">
                <a:latin typeface="Arial"/>
                <a:ea typeface="Arial"/>
              </a:rPr>
              <a:t>Why or why not?</a:t>
            </a:r>
            <a:endParaRPr lang="en-US" dirty="0">
              <a:latin typeface="Arial"/>
              <a:ea typeface="Arial"/>
            </a:endParaRPr>
          </a:p>
        </p:txBody>
      </p:sp>
      <p:pic>
        <p:nvPicPr>
          <p:cNvPr id="7" name="Picture 7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1400" y="6448347"/>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04967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latin typeface="Arial"/>
                <a:ea typeface="Arial"/>
              </a:rPr>
              <a:t>Introduction</a:t>
            </a:r>
            <a:endParaRPr lang="en-US" dirty="0">
              <a:latin typeface="Arial"/>
              <a:ea typeface="Arial"/>
            </a:endParaRPr>
          </a:p>
        </p:txBody>
      </p:sp>
      <p:sp>
        <p:nvSpPr>
          <p:cNvPr id="72707" name="Rectangle 3"/>
          <p:cNvSpPr>
            <a:spLocks noGrp="1" noChangeArrowheads="1"/>
          </p:cNvSpPr>
          <p:nvPr>
            <p:ph type="body" idx="1"/>
          </p:nvPr>
        </p:nvSpPr>
        <p:spPr/>
        <p:txBody>
          <a:bodyPr/>
          <a:lstStyle/>
          <a:p>
            <a:r>
              <a:rPr lang="en-US" dirty="0" smtClean="0">
                <a:latin typeface="Arial"/>
                <a:ea typeface="Arial"/>
              </a:rPr>
              <a:t>Principle (1) is fine, but principle (2) is not</a:t>
            </a:r>
          </a:p>
          <a:p>
            <a:r>
              <a:rPr lang="en-US" dirty="0" smtClean="0">
                <a:latin typeface="Arial"/>
                <a:ea typeface="Arial"/>
              </a:rPr>
              <a:t>If (2) holds, that means there is a </a:t>
            </a:r>
            <a:r>
              <a:rPr lang="en-US" dirty="0" smtClean="0">
                <a:solidFill>
                  <a:srgbClr val="FF0000"/>
                </a:solidFill>
                <a:latin typeface="Arial"/>
                <a:ea typeface="Arial"/>
              </a:rPr>
              <a:t>hidden repair condition R</a:t>
            </a:r>
            <a:r>
              <a:rPr lang="en-US" dirty="0" smtClean="0">
                <a:latin typeface="Arial"/>
                <a:ea typeface="Arial"/>
              </a:rPr>
              <a:t> so that</a:t>
            </a:r>
          </a:p>
          <a:p>
            <a:pPr lvl="1"/>
            <a:r>
              <a:rPr lang="en-US" dirty="0" smtClean="0">
                <a:latin typeface="Arial"/>
                <a:ea typeface="Arial"/>
              </a:rPr>
              <a:t>(not-A and R) </a:t>
            </a:r>
            <a:r>
              <a:rPr lang="en-US" dirty="0" smtClean="0">
                <a:latin typeface="Arial"/>
                <a:ea typeface="Arial"/>
                <a:sym typeface="Wingdings" pitchFamily="2" charset="2"/>
              </a:rPr>
              <a:t> P</a:t>
            </a:r>
            <a:endParaRPr lang="en-US" dirty="0" smtClean="0">
              <a:latin typeface="Arial"/>
              <a:ea typeface="Arial"/>
            </a:endParaRPr>
          </a:p>
          <a:p>
            <a:r>
              <a:rPr lang="en-US" dirty="0" smtClean="0">
                <a:latin typeface="Arial"/>
                <a:ea typeface="Arial"/>
              </a:rPr>
              <a:t>Hence, we should go find </a:t>
            </a:r>
            <a:r>
              <a:rPr lang="en-US" dirty="0" smtClean="0">
                <a:solidFill>
                  <a:srgbClr val="FF0000"/>
                </a:solidFill>
                <a:latin typeface="Arial"/>
                <a:ea typeface="Arial"/>
              </a:rPr>
              <a:t>condition R</a:t>
            </a:r>
          </a:p>
          <a:p>
            <a:pPr lvl="1"/>
            <a:r>
              <a:rPr lang="en-US" dirty="0" smtClean="0">
                <a:latin typeface="Arial"/>
                <a:ea typeface="Arial"/>
              </a:rPr>
              <a:t>Why stick with A </a:t>
            </a:r>
            <a:r>
              <a:rPr lang="en-US" dirty="0" smtClean="0">
                <a:latin typeface="Arial"/>
                <a:ea typeface="Arial"/>
                <a:sym typeface="Wingdings" pitchFamily="2" charset="2"/>
              </a:rPr>
              <a:t> P ???</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333240756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latin typeface="Arial"/>
                <a:ea typeface="Arial"/>
              </a:rPr>
              <a:t>Introduction</a:t>
            </a:r>
            <a:endParaRPr lang="en-US" dirty="0">
              <a:latin typeface="Arial"/>
              <a:ea typeface="Arial"/>
            </a:endParaRPr>
          </a:p>
        </p:txBody>
      </p:sp>
      <p:sp>
        <p:nvSpPr>
          <p:cNvPr id="73731" name="Rectangle 3"/>
          <p:cNvSpPr>
            <a:spLocks noGrp="1" noChangeArrowheads="1"/>
          </p:cNvSpPr>
          <p:nvPr>
            <p:ph type="body" idx="1"/>
          </p:nvPr>
        </p:nvSpPr>
        <p:spPr>
          <a:xfrm>
            <a:off x="609600" y="2400300"/>
            <a:ext cx="17678400" cy="7315200"/>
          </a:xfrm>
        </p:spPr>
        <p:txBody>
          <a:bodyPr>
            <a:normAutofit fontScale="92500" lnSpcReduction="20000"/>
          </a:bodyPr>
          <a:lstStyle/>
          <a:p>
            <a:r>
              <a:rPr lang="en-US" dirty="0" smtClean="0">
                <a:latin typeface="Arial"/>
                <a:ea typeface="Arial"/>
              </a:rPr>
              <a:t>Behavioral (</a:t>
            </a:r>
            <a:r>
              <a:rPr lang="en-US" dirty="0" smtClean="0">
                <a:solidFill>
                  <a:srgbClr val="FF0000"/>
                </a:solidFill>
                <a:latin typeface="Arial"/>
                <a:ea typeface="Arial"/>
              </a:rPr>
              <a:t>R</a:t>
            </a:r>
            <a:r>
              <a:rPr lang="en-US" dirty="0" smtClean="0">
                <a:latin typeface="Arial"/>
                <a:ea typeface="Arial"/>
              </a:rPr>
              <a:t>) vs. rational choice (</a:t>
            </a:r>
            <a:r>
              <a:rPr lang="en-US" dirty="0" smtClean="0">
                <a:solidFill>
                  <a:srgbClr val="3333FF"/>
                </a:solidFill>
                <a:latin typeface="Arial"/>
                <a:ea typeface="Arial"/>
              </a:rPr>
              <a:t>A</a:t>
            </a:r>
            <a:r>
              <a:rPr lang="en-US" dirty="0" smtClean="0">
                <a:latin typeface="Arial"/>
                <a:ea typeface="Arial"/>
              </a:rPr>
              <a:t>) models:</a:t>
            </a:r>
          </a:p>
          <a:p>
            <a:pPr lvl="1"/>
            <a:r>
              <a:rPr lang="en-US" dirty="0" smtClean="0">
                <a:latin typeface="Arial"/>
                <a:ea typeface="Arial"/>
              </a:rPr>
              <a:t>Loss-aversion</a:t>
            </a:r>
          </a:p>
          <a:p>
            <a:pPr lvl="1"/>
            <a:r>
              <a:rPr lang="en-US" dirty="0" smtClean="0">
                <a:latin typeface="Arial"/>
                <a:ea typeface="Arial"/>
              </a:rPr>
              <a:t>Learning and limited strategic thinking</a:t>
            </a:r>
          </a:p>
          <a:p>
            <a:pPr lvl="1"/>
            <a:r>
              <a:rPr lang="en-US" dirty="0" smtClean="0">
                <a:latin typeface="Arial"/>
                <a:ea typeface="Arial"/>
              </a:rPr>
              <a:t>Preference for immediate rewards</a:t>
            </a:r>
          </a:p>
          <a:p>
            <a:pPr lvl="1"/>
            <a:r>
              <a:rPr lang="en-US" dirty="0" smtClean="0">
                <a:latin typeface="Arial"/>
                <a:ea typeface="Arial"/>
              </a:rPr>
              <a:t>Preferences over social allocations (fairness, etc.)</a:t>
            </a:r>
          </a:p>
          <a:p>
            <a:r>
              <a:rPr lang="en-US" dirty="0" smtClean="0">
                <a:latin typeface="Arial"/>
                <a:ea typeface="Arial"/>
              </a:rPr>
              <a:t>Technology allows us to observe the brain</a:t>
            </a:r>
          </a:p>
          <a:p>
            <a:r>
              <a:rPr lang="en-US" dirty="0" smtClean="0">
                <a:latin typeface="Arial"/>
                <a:ea typeface="Arial"/>
              </a:rPr>
              <a:t>Why not look for more </a:t>
            </a:r>
            <a:r>
              <a:rPr lang="en-US" dirty="0" smtClean="0">
                <a:solidFill>
                  <a:srgbClr val="3333FF"/>
                </a:solidFill>
                <a:latin typeface="Arial"/>
                <a:ea typeface="Arial"/>
              </a:rPr>
              <a:t>accurate assumptions</a:t>
            </a:r>
          </a:p>
          <a:p>
            <a:r>
              <a:rPr lang="en-US" dirty="0" smtClean="0">
                <a:latin typeface="Arial"/>
                <a:ea typeface="Arial"/>
              </a:rPr>
              <a:t>to make </a:t>
            </a:r>
            <a:r>
              <a:rPr lang="en-US" dirty="0" smtClean="0">
                <a:solidFill>
                  <a:srgbClr val="FF0000"/>
                </a:solidFill>
                <a:latin typeface="Arial"/>
                <a:ea typeface="Arial"/>
              </a:rPr>
              <a:t>even better</a:t>
            </a:r>
            <a:r>
              <a:rPr lang="en-US" dirty="0" smtClean="0">
                <a:latin typeface="Arial"/>
                <a:ea typeface="Arial"/>
              </a:rPr>
              <a:t> predictions?</a:t>
            </a:r>
            <a:endParaRPr 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spTree>
    <p:extLst>
      <p:ext uri="{BB962C8B-B14F-4D97-AF65-F5344CB8AC3E}">
        <p14:creationId xmlns:p14="http://schemas.microsoft.com/office/powerpoint/2010/main" val="59591976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7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latin typeface="Arial"/>
                <a:ea typeface="Arial"/>
              </a:rPr>
              <a:t>Introduction</a:t>
            </a:r>
            <a:endParaRPr lang="en-US" dirty="0">
              <a:latin typeface="Arial"/>
              <a:ea typeface="Arial"/>
            </a:endParaRPr>
          </a:p>
        </p:txBody>
      </p:sp>
      <p:sp>
        <p:nvSpPr>
          <p:cNvPr id="74755" name="Rectangle 3"/>
          <p:cNvSpPr>
            <a:spLocks noGrp="1" noChangeArrowheads="1"/>
          </p:cNvSpPr>
          <p:nvPr>
            <p:ph type="body" idx="1"/>
          </p:nvPr>
        </p:nvSpPr>
        <p:spPr/>
        <p:txBody>
          <a:bodyPr>
            <a:normAutofit fontScale="77500" lnSpcReduction="20000"/>
          </a:bodyPr>
          <a:lstStyle/>
          <a:p>
            <a:r>
              <a:rPr lang="en-US" dirty="0" smtClean="0">
                <a:latin typeface="Arial"/>
                <a:ea typeface="Arial"/>
              </a:rPr>
              <a:t>Theory of the </a:t>
            </a:r>
            <a:r>
              <a:rPr lang="en-US" dirty="0" smtClean="0">
                <a:solidFill>
                  <a:srgbClr val="FF0000"/>
                </a:solidFill>
                <a:latin typeface="Arial"/>
                <a:ea typeface="Arial"/>
              </a:rPr>
              <a:t>firm</a:t>
            </a:r>
          </a:p>
          <a:p>
            <a:pPr lvl="1"/>
            <a:r>
              <a:rPr lang="en-US" dirty="0" smtClean="0">
                <a:latin typeface="Arial"/>
                <a:ea typeface="Arial"/>
              </a:rPr>
              <a:t>Before 1970: reduced-form production function</a:t>
            </a:r>
          </a:p>
          <a:p>
            <a:pPr lvl="1"/>
            <a:r>
              <a:rPr lang="en-US" dirty="0" smtClean="0">
                <a:latin typeface="Arial"/>
                <a:ea typeface="Arial"/>
              </a:rPr>
              <a:t>After 1970: contract theory models </a:t>
            </a:r>
            <a:r>
              <a:rPr lang="en-US" dirty="0" smtClean="0">
                <a:solidFill>
                  <a:srgbClr val="FF0000"/>
                </a:solidFill>
                <a:latin typeface="Arial"/>
                <a:ea typeface="Arial"/>
              </a:rPr>
              <a:t>firm structure</a:t>
            </a:r>
          </a:p>
          <a:p>
            <a:r>
              <a:rPr lang="en-US" dirty="0" smtClean="0">
                <a:latin typeface="Arial"/>
                <a:ea typeface="Arial"/>
              </a:rPr>
              <a:t>"The </a:t>
            </a:r>
            <a:r>
              <a:rPr lang="en-US" dirty="0" smtClean="0">
                <a:solidFill>
                  <a:srgbClr val="3333FF"/>
                </a:solidFill>
                <a:latin typeface="Arial"/>
                <a:ea typeface="Arial"/>
              </a:rPr>
              <a:t>new</a:t>
            </a:r>
            <a:r>
              <a:rPr lang="en-US" dirty="0" smtClean="0">
                <a:latin typeface="Arial"/>
                <a:ea typeface="Arial"/>
              </a:rPr>
              <a:t> theory of the </a:t>
            </a:r>
            <a:r>
              <a:rPr lang="en-US" dirty="0" smtClean="0">
                <a:solidFill>
                  <a:srgbClr val="3333FF"/>
                </a:solidFill>
                <a:latin typeface="Arial"/>
                <a:ea typeface="Arial"/>
              </a:rPr>
              <a:t>firm</a:t>
            </a:r>
            <a:r>
              <a:rPr lang="en-US" dirty="0" smtClean="0">
                <a:latin typeface="Arial"/>
                <a:ea typeface="Arial"/>
              </a:rPr>
              <a:t> replaces the (perennially useful) fiction of a </a:t>
            </a:r>
            <a:r>
              <a:rPr lang="en-US" dirty="0" smtClean="0">
                <a:solidFill>
                  <a:srgbClr val="3333FF"/>
                </a:solidFill>
                <a:latin typeface="Arial"/>
                <a:ea typeface="Arial"/>
              </a:rPr>
              <a:t>profit-maximizing firm</a:t>
            </a:r>
            <a:r>
              <a:rPr lang="en-US" altLang="zh-TW" dirty="0" smtClean="0">
                <a:solidFill>
                  <a:srgbClr val="3333FF"/>
                </a:solidFill>
                <a:latin typeface="Arial"/>
                <a:ea typeface="Arial"/>
              </a:rPr>
              <a:t> </a:t>
            </a:r>
            <a:r>
              <a:rPr lang="en-US" altLang="zh-TW" dirty="0" smtClean="0">
                <a:latin typeface="Arial"/>
                <a:ea typeface="Arial"/>
              </a:rPr>
              <a:t>which has a single goal, with a more detailed account of… </a:t>
            </a:r>
          </a:p>
          <a:p>
            <a:r>
              <a:rPr lang="en-US" altLang="zh-TW" dirty="0" smtClean="0">
                <a:latin typeface="Arial"/>
                <a:ea typeface="Arial"/>
              </a:rPr>
              <a:t>how </a:t>
            </a:r>
            <a:r>
              <a:rPr lang="en-US" altLang="zh-TW" dirty="0" smtClean="0">
                <a:solidFill>
                  <a:srgbClr val="3333FF"/>
                </a:solidFill>
                <a:latin typeface="Arial"/>
                <a:ea typeface="Arial"/>
              </a:rPr>
              <a:t>components</a:t>
            </a:r>
            <a:r>
              <a:rPr lang="en-US" altLang="zh-TW" dirty="0" smtClean="0">
                <a:latin typeface="Arial"/>
                <a:ea typeface="Arial"/>
              </a:rPr>
              <a:t> of the </a:t>
            </a:r>
            <a:r>
              <a:rPr lang="en-US" altLang="zh-TW" dirty="0" smtClean="0">
                <a:solidFill>
                  <a:srgbClr val="3333FF"/>
                </a:solidFill>
                <a:latin typeface="Arial"/>
                <a:ea typeface="Arial"/>
              </a:rPr>
              <a:t>firm</a:t>
            </a:r>
            <a:r>
              <a:rPr lang="en-US" altLang="zh-TW" dirty="0" smtClean="0">
                <a:latin typeface="Arial"/>
                <a:ea typeface="Arial"/>
              </a:rPr>
              <a:t> – </a:t>
            </a:r>
            <a:r>
              <a:rPr lang="en-US" altLang="zh-TW" dirty="0" smtClean="0">
                <a:solidFill>
                  <a:srgbClr val="3333FF"/>
                </a:solidFill>
                <a:latin typeface="Arial"/>
                <a:ea typeface="Arial"/>
              </a:rPr>
              <a:t>individuals, hierarchies, and networks </a:t>
            </a:r>
            <a:r>
              <a:rPr lang="en-US" altLang="zh-TW" dirty="0" smtClean="0">
                <a:latin typeface="Arial"/>
                <a:ea typeface="Arial"/>
              </a:rPr>
              <a:t>– interact and communicate to determine </a:t>
            </a:r>
            <a:r>
              <a:rPr lang="en-US" altLang="zh-TW" dirty="0" smtClean="0">
                <a:solidFill>
                  <a:srgbClr val="3333FF"/>
                </a:solidFill>
                <a:latin typeface="Arial"/>
                <a:ea typeface="Arial"/>
              </a:rPr>
              <a:t>firm</a:t>
            </a:r>
            <a:r>
              <a:rPr lang="en-US" altLang="zh-TW" dirty="0" smtClean="0">
                <a:latin typeface="Arial"/>
                <a:ea typeface="Arial"/>
              </a:rPr>
              <a:t> behavior."</a:t>
            </a:r>
            <a:endParaRPr lang="zh-TW" altLang="en-US" dirty="0">
              <a:latin typeface="Arial"/>
              <a:ea typeface="Arial"/>
            </a:endParaRPr>
          </a:p>
        </p:txBody>
      </p:sp>
      <p:sp>
        <p:nvSpPr>
          <p:cNvPr id="4" name="Date Placeholder 3"/>
          <p:cNvSpPr>
            <a:spLocks noGrp="1"/>
          </p:cNvSpPr>
          <p:nvPr>
            <p:ph type="dt" sz="half" idx="10"/>
          </p:nvPr>
        </p:nvSpPr>
        <p:spPr>
          <a:xfrm>
            <a:off x="0" y="9715500"/>
            <a:ext cx="9144000" cy="571500"/>
          </a:xfrm>
        </p:spPr>
        <p:txBody>
          <a:bodyPr/>
          <a:lstStyle/>
          <a:p>
            <a:fld id="{AD643D45-B76C-40A8-9218-8CDA75057F50}" type="datetime1">
              <a:rPr lang="en-US" b="1" smtClean="0">
                <a:solidFill>
                  <a:schemeClr val="bg1"/>
                </a:solidFill>
                <a:latin typeface="Arial"/>
                <a:ea typeface="Arial"/>
                <a:cs typeface="CMU Sans Serif" pitchFamily="2" charset="0"/>
              </a:rPr>
              <a:t>11/14/2016</a:t>
            </a:fld>
            <a:endParaRPr lang="en-US" b="1" dirty="0">
              <a:solidFill>
                <a:schemeClr val="bg1"/>
              </a:solidFill>
              <a:latin typeface="Arial"/>
              <a:ea typeface="Arial"/>
              <a:cs typeface="CMU Sans Serif" pitchFamily="2" charset="0"/>
            </a:endParaRPr>
          </a:p>
        </p:txBody>
      </p:sp>
      <p:pic>
        <p:nvPicPr>
          <p:cNvPr id="7" name="Picture 7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662" y="7696199"/>
            <a:ext cx="633012" cy="6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85188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theme/theme1.xml><?xml version="1.0" encoding="utf-8"?>
<a:theme xmlns:a="http://schemas.openxmlformats.org/drawingml/2006/main" name="Beamer">
  <a:themeElements>
    <a:clrScheme name="Beamer">
      <a:dk1>
        <a:sysClr val="windowText" lastClr="000000"/>
      </a:dk1>
      <a:lt1>
        <a:sysClr val="window" lastClr="FFFFFF"/>
      </a:lt1>
      <a:dk2>
        <a:srgbClr val="000000"/>
      </a:dk2>
      <a:lt2>
        <a:srgbClr val="FFFFFF"/>
      </a:lt2>
      <a:accent1>
        <a:srgbClr val="FF0000"/>
      </a:accent1>
      <a:accent2>
        <a:srgbClr val="0000CC"/>
      </a:accent2>
      <a:accent3>
        <a:srgbClr val="00B050"/>
      </a:accent3>
      <a:accent4>
        <a:srgbClr val="5F0060"/>
      </a:accent4>
      <a:accent5>
        <a:srgbClr val="FFFF00"/>
      </a:accent5>
      <a:accent6>
        <a:srgbClr val="FFC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CFF">
            <a:alpha val="75000"/>
          </a:srgbClr>
        </a:solidFill>
      </a:spPr>
      <a:bodyPr wrap="square" rtlCol="0">
        <a:spAutoFit/>
      </a:bodyPr>
      <a:lstStyle>
        <a:defPPr>
          <a:defRPr sz="2800" dirty="0" smtClean="0">
            <a:solidFill>
              <a:srgbClr val="FF0000"/>
            </a:solidFill>
          </a:defRPr>
        </a:defPPr>
      </a:lstStyle>
    </a:txDef>
  </a:objectDefaults>
  <a:extraClrSchemeLst/>
</a:theme>
</file>

<file path=ppt/theme/theme2.xml><?xml version="1.0" encoding="utf-8"?>
<a:theme xmlns:a="http://schemas.openxmlformats.org/drawingml/2006/main" name="版權聲明">
  <a:themeElements>
    <a:clrScheme name="Beamer">
      <a:dk1>
        <a:sysClr val="windowText" lastClr="000000"/>
      </a:dk1>
      <a:lt1>
        <a:sysClr val="window" lastClr="FFFFFF"/>
      </a:lt1>
      <a:dk2>
        <a:srgbClr val="000000"/>
      </a:dk2>
      <a:lt2>
        <a:srgbClr val="FFFFFF"/>
      </a:lt2>
      <a:accent1>
        <a:srgbClr val="FF0000"/>
      </a:accent1>
      <a:accent2>
        <a:srgbClr val="0000CC"/>
      </a:accent2>
      <a:accent3>
        <a:srgbClr val="00B050"/>
      </a:accent3>
      <a:accent4>
        <a:srgbClr val="5F0060"/>
      </a:accent4>
      <a:accent5>
        <a:srgbClr val="FFFF00"/>
      </a:accent5>
      <a:accent6>
        <a:srgbClr val="FFC000"/>
      </a:accent6>
      <a:hlink>
        <a:srgbClr val="0000FF"/>
      </a:hlink>
      <a:folHlink>
        <a:srgbClr val="80008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Beamer</Template>
  <TotalTime>15167</TotalTime>
  <Words>2613</Words>
  <Application>Microsoft Office PowerPoint</Application>
  <PresentationFormat>自訂</PresentationFormat>
  <Paragraphs>346</Paragraphs>
  <Slides>39</Slides>
  <Notes>7</Notes>
  <HiddenSlides>0</HiddenSlides>
  <MMClips>0</MMClips>
  <ScaleCrop>false</ScaleCrop>
  <HeadingPairs>
    <vt:vector size="8" baseType="variant">
      <vt:variant>
        <vt:lpstr>使用字型</vt:lpstr>
      </vt:variant>
      <vt:variant>
        <vt:i4>12</vt:i4>
      </vt:variant>
      <vt:variant>
        <vt:lpstr>佈景主題</vt:lpstr>
      </vt:variant>
      <vt:variant>
        <vt:i4>3</vt:i4>
      </vt:variant>
      <vt:variant>
        <vt:lpstr>內嵌 OLE 伺服程式</vt:lpstr>
      </vt:variant>
      <vt:variant>
        <vt:i4>1</vt:i4>
      </vt:variant>
      <vt:variant>
        <vt:lpstr>投影片標題</vt:lpstr>
      </vt:variant>
      <vt:variant>
        <vt:i4>39</vt:i4>
      </vt:variant>
    </vt:vector>
  </HeadingPairs>
  <TitlesOfParts>
    <vt:vector size="55" baseType="lpstr">
      <vt:lpstr>Arial</vt:lpstr>
      <vt:lpstr>新細明體</vt:lpstr>
      <vt:lpstr>Calibri</vt:lpstr>
      <vt:lpstr>Verdana</vt:lpstr>
      <vt:lpstr>Arial Unicode MS</vt:lpstr>
      <vt:lpstr>Garamond</vt:lpstr>
      <vt:lpstr>CMU Sans Serif</vt:lpstr>
      <vt:lpstr>標楷體</vt:lpstr>
      <vt:lpstr>Times New Roman</vt:lpstr>
      <vt:lpstr>cwTeX Q Ming</vt:lpstr>
      <vt:lpstr>Wingdings</vt:lpstr>
      <vt:lpstr>cwTeX Q Hei</vt:lpstr>
      <vt:lpstr>Beamer</vt:lpstr>
      <vt:lpstr>版權聲明</vt:lpstr>
      <vt:lpstr>自訂設計</vt:lpstr>
      <vt:lpstr>方程式</vt:lpstr>
      <vt:lpstr>實驗經濟學一：行為賽局論 Experimental Economics I: Behavioral Game Theory    第十二講：神經經濟學導論  Lecture 12: Neuroeconomics: An Introduction</vt:lpstr>
      <vt:lpstr>Outline</vt:lpstr>
      <vt:lpstr>Introduction</vt:lpstr>
      <vt:lpstr>Introduction</vt:lpstr>
      <vt:lpstr>Introduction</vt:lpstr>
      <vt:lpstr>Introduction</vt:lpstr>
      <vt:lpstr>Introduction</vt:lpstr>
      <vt:lpstr>Introduction</vt:lpstr>
      <vt:lpstr>Introduction</vt:lpstr>
      <vt:lpstr>Introduction</vt:lpstr>
      <vt:lpstr>Introduction</vt:lpstr>
      <vt:lpstr>Neuroscientific Facts</vt:lpstr>
      <vt:lpstr>Neuroscientific Tools</vt:lpstr>
      <vt:lpstr>Neuroscientific Tools</vt:lpstr>
      <vt:lpstr>Evidence for Rational Choice Principles</vt:lpstr>
      <vt:lpstr>Evidence for Rational Choice Principles</vt:lpstr>
      <vt:lpstr>Evidence for Rational Choice Principles</vt:lpstr>
      <vt:lpstr>Evidence for Behavioral Economics Principles</vt:lpstr>
      <vt:lpstr>Evidence for Behavioral Economics Principles</vt:lpstr>
      <vt:lpstr>Evidence for Behavioral Economics Principles</vt:lpstr>
      <vt:lpstr>Evidence for Behavioral Economics Principles</vt:lpstr>
      <vt:lpstr>Evidence for Behavioral Economics Principles</vt:lpstr>
      <vt:lpstr>Evidence for Behavioral Economics Principles</vt:lpstr>
      <vt:lpstr>Evidence for New Psychological Variables</vt:lpstr>
      <vt:lpstr>Evidence for New Psychological Variables</vt:lpstr>
      <vt:lpstr>Evidence for New Psychological Variables</vt:lpstr>
      <vt:lpstr>Evidence for New Psychological Variables</vt:lpstr>
      <vt:lpstr>Conclusion</vt:lpstr>
      <vt:lpstr>Conclusion</vt:lpstr>
      <vt:lpstr>Neuroeconomics: A View from Neuroscience</vt:lpstr>
      <vt:lpstr>Neuroeconomics: A View from Neuroscience</vt:lpstr>
      <vt:lpstr>Neuroeconomics: Where We Stand?</vt:lpstr>
      <vt:lpstr>Neuroeconomics: Where We Stand?</vt:lpstr>
      <vt:lpstr>Recent Advancements</vt:lpstr>
      <vt:lpstr>Recent Advancements</vt:lpstr>
      <vt:lpstr>Recent Advancements</vt:lpstr>
      <vt:lpstr>PowerPoint 簡報</vt:lpstr>
      <vt:lpstr>PowerPoint 簡報</vt:lpstr>
      <vt:lpstr>PowerPoint 簡報</vt:lpstr>
    </vt:vector>
  </TitlesOfParts>
  <Company>Carthage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Joseph Tao-yi Wang</dc:creator>
  <cp:lastModifiedBy>user</cp:lastModifiedBy>
  <cp:revision>295</cp:revision>
  <cp:lastPrinted>2013-05-16T23:43:57Z</cp:lastPrinted>
  <dcterms:created xsi:type="dcterms:W3CDTF">2010-12-25T14:19:53Z</dcterms:created>
  <dcterms:modified xsi:type="dcterms:W3CDTF">2016-11-14T04:07:45Z</dcterms:modified>
</cp:coreProperties>
</file>