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5" r:id="rId2"/>
    <p:sldMasterId id="2147483686" r:id="rId3"/>
    <p:sldMasterId id="2147483699" r:id="rId4"/>
  </p:sldMasterIdLst>
  <p:notesMasterIdLst>
    <p:notesMasterId r:id="rId32"/>
  </p:notesMasterIdLst>
  <p:handoutMasterIdLst>
    <p:handoutMasterId r:id="rId33"/>
  </p:handoutMasterIdLst>
  <p:sldIdLst>
    <p:sldId id="32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21" r:id="rId28"/>
    <p:sldId id="322" r:id="rId29"/>
    <p:sldId id="323" r:id="rId30"/>
    <p:sldId id="324" r:id="rId31"/>
  </p:sldIdLst>
  <p:sldSz cx="18288000" cy="10287000"/>
  <p:notesSz cx="7315200" cy="9601200"/>
  <p:embeddedFontLst>
    <p:embeddedFont>
      <p:font typeface="標楷體" panose="03000509000000000000" pitchFamily="65" charset="-12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Arial" charset="0"/>
      </a:defRPr>
    </a:lvl1pPr>
    <a:lvl2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Arial" charset="0"/>
      </a:defRPr>
    </a:lvl2pPr>
    <a:lvl3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Arial" charset="0"/>
      </a:defRPr>
    </a:lvl3pPr>
    <a:lvl4pPr marL="274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Arial" charset="0"/>
      </a:defRPr>
    </a:lvl4pPr>
    <a:lvl5pPr marL="3657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Arial" charset="0"/>
      </a:defRPr>
    </a:lvl5pPr>
    <a:lvl6pPr marL="4572000" algn="l" defTabSz="18288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Arial" charset="0"/>
      </a:defRPr>
    </a:lvl6pPr>
    <a:lvl7pPr marL="5486400" algn="l" defTabSz="18288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Arial" charset="0"/>
      </a:defRPr>
    </a:lvl7pPr>
    <a:lvl8pPr marL="6400800" algn="l" defTabSz="18288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Arial" charset="0"/>
      </a:defRPr>
    </a:lvl8pPr>
    <a:lvl9pPr marL="7315200" algn="l" defTabSz="18288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40">
          <p15:clr>
            <a:srgbClr val="A4A3A4"/>
          </p15:clr>
        </p15:guide>
        <p15:guide id="4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210"/>
      </p:cViewPr>
      <p:guideLst>
        <p:guide orient="horz" pos="2160"/>
        <p:guide orient="horz" pos="3240"/>
        <p:guide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19883E0-DEE3-438C-99DE-CDF871A9F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2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9D0F5E-4EE0-40D3-998A-329A9B0ED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2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914400"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828800"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743200"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3657600" algn="l" rtl="0" fontAlgn="base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166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300" dirty="0" smtClean="0"/>
              <a:t>A</a:t>
            </a:r>
            <a:r>
              <a:rPr lang="en-US" altLang="zh-TW" sz="2300" baseline="30000" dirty="0" smtClean="0"/>
              <a:t>B</a:t>
            </a:r>
            <a:r>
              <a:rPr lang="en-US" altLang="zh-TW" sz="2300" dirty="0" smtClean="0"/>
              <a:t>(t) = </a:t>
            </a:r>
            <a:r>
              <a:rPr lang="el-GR" altLang="zh-TW" sz="2300" dirty="0" smtClean="0"/>
              <a:t>φ</a:t>
            </a:r>
            <a:r>
              <a:rPr lang="en-US" altLang="zh-TW" sz="2300" dirty="0" smtClean="0"/>
              <a:t>A</a:t>
            </a:r>
            <a:r>
              <a:rPr lang="en-US" altLang="zh-TW" sz="2300" baseline="30000" dirty="0" smtClean="0"/>
              <a:t>B</a:t>
            </a:r>
            <a:r>
              <a:rPr lang="en-US" altLang="zh-TW" sz="2300" dirty="0" smtClean="0"/>
              <a:t>(t-1) + (1 - </a:t>
            </a:r>
            <a:r>
              <a:rPr lang="el-GR" altLang="zh-TW" sz="2300" dirty="0" smtClean="0"/>
              <a:t>ε</a:t>
            </a:r>
            <a:r>
              <a:rPr lang="en-US" altLang="zh-TW" sz="2300" dirty="0" smtClean="0"/>
              <a:t>) * </a:t>
            </a:r>
            <a:r>
              <a:rPr lang="en-US" altLang="zh-TW" sz="2300" dirty="0" smtClean="0">
                <a:solidFill>
                  <a:srgbClr val="FF0000"/>
                </a:solidFill>
              </a:rPr>
              <a:t>1</a:t>
            </a:r>
            <a:r>
              <a:rPr lang="en-US" altLang="zh-TW" sz="2300" dirty="0" smtClean="0"/>
              <a:t> </a:t>
            </a:r>
            <a:r>
              <a:rPr lang="en-US" altLang="zh-TW" sz="2300" dirty="0" smtClean="0">
                <a:solidFill>
                  <a:schemeClr val="hlink"/>
                </a:solidFill>
              </a:rPr>
              <a:t>* [ 1 - </a:t>
            </a:r>
            <a:r>
              <a:rPr lang="el-GR" altLang="zh-TW" sz="2300" dirty="0" smtClean="0">
                <a:solidFill>
                  <a:schemeClr val="hlink"/>
                </a:solidFill>
              </a:rPr>
              <a:t>ρ</a:t>
            </a:r>
            <a:r>
              <a:rPr lang="en-US" altLang="zh-TW" sz="2300" dirty="0" smtClean="0">
                <a:solidFill>
                  <a:schemeClr val="hlink"/>
                </a:solidFill>
              </a:rPr>
              <a:t> (t-1) ]</a:t>
            </a:r>
          </a:p>
          <a:p>
            <a:r>
              <a:rPr lang="en-US" altLang="zh-TW" sz="2300" dirty="0" smtClean="0"/>
              <a:t>A</a:t>
            </a:r>
            <a:r>
              <a:rPr lang="en-US" altLang="zh-TW" sz="2300" baseline="30000" dirty="0" smtClean="0"/>
              <a:t>T</a:t>
            </a:r>
            <a:r>
              <a:rPr lang="en-US" altLang="zh-TW" sz="2300" dirty="0" smtClean="0"/>
              <a:t>(t) = </a:t>
            </a:r>
            <a:r>
              <a:rPr lang="el-GR" altLang="zh-TW" sz="2300" dirty="0" smtClean="0"/>
              <a:t>φ</a:t>
            </a:r>
            <a:r>
              <a:rPr lang="en-US" altLang="zh-TW" sz="2300" dirty="0" smtClean="0"/>
              <a:t>A</a:t>
            </a:r>
            <a:r>
              <a:rPr lang="en-US" altLang="zh-TW" sz="2300" baseline="30000" dirty="0" smtClean="0"/>
              <a:t>T</a:t>
            </a:r>
            <a:r>
              <a:rPr lang="en-US" altLang="zh-TW" sz="2300" dirty="0" smtClean="0"/>
              <a:t>(t-1) + </a:t>
            </a:r>
            <a:r>
              <a:rPr lang="el-GR" altLang="zh-TW" sz="2300" dirty="0" smtClean="0"/>
              <a:t>ε </a:t>
            </a:r>
            <a:r>
              <a:rPr lang="en-US" altLang="zh-TW" sz="2300" dirty="0" smtClean="0"/>
              <a:t>* </a:t>
            </a:r>
            <a:r>
              <a:rPr lang="en-US" altLang="zh-TW" sz="2300" dirty="0" smtClean="0">
                <a:solidFill>
                  <a:srgbClr val="FF0000"/>
                </a:solidFill>
              </a:rPr>
              <a:t>1</a:t>
            </a:r>
            <a:r>
              <a:rPr lang="en-US" altLang="zh-TW" sz="2300" dirty="0" smtClean="0"/>
              <a:t> </a:t>
            </a:r>
            <a:r>
              <a:rPr lang="en-US" altLang="zh-TW" sz="2300" dirty="0" smtClean="0">
                <a:solidFill>
                  <a:schemeClr val="hlink"/>
                </a:solidFill>
              </a:rPr>
              <a:t>* [ 1 - </a:t>
            </a:r>
            <a:r>
              <a:rPr lang="el-GR" altLang="zh-TW" sz="2300" dirty="0" smtClean="0">
                <a:solidFill>
                  <a:schemeClr val="hlink"/>
                </a:solidFill>
              </a:rPr>
              <a:t>ρ</a:t>
            </a:r>
            <a:r>
              <a:rPr lang="en-US" altLang="zh-TW" sz="2300" dirty="0" smtClean="0">
                <a:solidFill>
                  <a:schemeClr val="hlink"/>
                </a:solidFill>
              </a:rPr>
              <a:t> (t-1) ]</a:t>
            </a:r>
            <a:endParaRPr lang="en-US" altLang="zh-TW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300" dirty="0" smtClean="0"/>
              <a:t>Alternatively,</a:t>
            </a:r>
          </a:p>
          <a:p>
            <a:r>
              <a:rPr lang="en-US" altLang="zh-TW" sz="2300" dirty="0" smtClean="0">
                <a:solidFill>
                  <a:srgbClr val="FF0000"/>
                </a:solidFill>
              </a:rPr>
              <a:t>Weighted Average Reinforcement:</a:t>
            </a:r>
          </a:p>
          <a:p>
            <a:r>
              <a:rPr lang="en-US" altLang="zh-TW" sz="2300" dirty="0" smtClean="0"/>
              <a:t>A</a:t>
            </a:r>
            <a:r>
              <a:rPr lang="en-US" altLang="zh-TW" sz="2300" baseline="30000" dirty="0" smtClean="0"/>
              <a:t>B</a:t>
            </a:r>
            <a:r>
              <a:rPr lang="en-US" altLang="zh-TW" sz="2300" dirty="0" smtClean="0"/>
              <a:t>(t) = </a:t>
            </a:r>
            <a:r>
              <a:rPr lang="el-GR" altLang="zh-TW" sz="2300" dirty="0" smtClean="0"/>
              <a:t>φ</a:t>
            </a:r>
            <a:r>
              <a:rPr lang="en-US" altLang="zh-TW" sz="2300" dirty="0" smtClean="0"/>
              <a:t>A</a:t>
            </a:r>
            <a:r>
              <a:rPr lang="en-US" altLang="zh-TW" sz="2300" baseline="30000" dirty="0" smtClean="0"/>
              <a:t>B</a:t>
            </a:r>
            <a:r>
              <a:rPr lang="en-US" altLang="zh-TW" sz="2300" dirty="0" smtClean="0"/>
              <a:t>(t-1) + </a:t>
            </a:r>
            <a:r>
              <a:rPr lang="en-US" altLang="zh-TW" sz="2300" u="sng" dirty="0" smtClean="0">
                <a:solidFill>
                  <a:schemeClr val="hlink"/>
                </a:solidFill>
              </a:rPr>
              <a:t>(1 - </a:t>
            </a:r>
            <a:r>
              <a:rPr lang="el-GR" altLang="zh-TW" sz="2300" u="sng" dirty="0" smtClean="0">
                <a:solidFill>
                  <a:schemeClr val="hlink"/>
                </a:solidFill>
              </a:rPr>
              <a:t>φ</a:t>
            </a:r>
            <a:r>
              <a:rPr lang="en-US" altLang="zh-TW" sz="2300" u="sng" dirty="0" smtClean="0">
                <a:solidFill>
                  <a:schemeClr val="hlink"/>
                </a:solidFill>
              </a:rPr>
              <a:t>)</a:t>
            </a:r>
            <a:r>
              <a:rPr lang="en-US" altLang="zh-TW" sz="2300" dirty="0" smtClean="0"/>
              <a:t> (1 - </a:t>
            </a:r>
            <a:r>
              <a:rPr lang="el-GR" altLang="zh-TW" sz="2300" dirty="0" smtClean="0"/>
              <a:t>ε</a:t>
            </a:r>
            <a:r>
              <a:rPr lang="en-US" altLang="zh-TW" sz="2300" dirty="0" smtClean="0"/>
              <a:t>) * </a:t>
            </a:r>
            <a:r>
              <a:rPr lang="en-US" altLang="zh-TW" sz="2300" dirty="0" smtClean="0">
                <a:solidFill>
                  <a:srgbClr val="FF0000"/>
                </a:solidFill>
              </a:rPr>
              <a:t>1</a:t>
            </a:r>
            <a:r>
              <a:rPr lang="en-US" altLang="zh-TW" sz="2300" dirty="0" smtClean="0"/>
              <a:t> </a:t>
            </a:r>
          </a:p>
          <a:p>
            <a:r>
              <a:rPr lang="en-US" altLang="zh-TW" sz="2300" dirty="0" smtClean="0"/>
              <a:t>A</a:t>
            </a:r>
            <a:r>
              <a:rPr lang="en-US" altLang="zh-TW" sz="2300" baseline="30000" dirty="0" smtClean="0"/>
              <a:t>T</a:t>
            </a:r>
            <a:r>
              <a:rPr lang="en-US" altLang="zh-TW" sz="2300" dirty="0" smtClean="0"/>
              <a:t>(t) = </a:t>
            </a:r>
            <a:r>
              <a:rPr lang="el-GR" altLang="zh-TW" sz="2300" dirty="0" smtClean="0"/>
              <a:t>φ</a:t>
            </a:r>
            <a:r>
              <a:rPr lang="en-US" altLang="zh-TW" sz="2300" dirty="0" smtClean="0"/>
              <a:t>A</a:t>
            </a:r>
            <a:r>
              <a:rPr lang="en-US" altLang="zh-TW" sz="2300" baseline="30000" dirty="0" smtClean="0"/>
              <a:t>T</a:t>
            </a:r>
            <a:r>
              <a:rPr lang="en-US" altLang="zh-TW" sz="2300" dirty="0" smtClean="0"/>
              <a:t>(t-1) + </a:t>
            </a:r>
            <a:r>
              <a:rPr lang="en-US" altLang="zh-TW" sz="2300" u="sng" dirty="0" smtClean="0">
                <a:solidFill>
                  <a:schemeClr val="hlink"/>
                </a:solidFill>
              </a:rPr>
              <a:t>(1 - </a:t>
            </a:r>
            <a:r>
              <a:rPr lang="el-GR" altLang="zh-TW" sz="2300" u="sng" dirty="0" smtClean="0">
                <a:solidFill>
                  <a:schemeClr val="hlink"/>
                </a:solidFill>
              </a:rPr>
              <a:t>φ</a:t>
            </a:r>
            <a:r>
              <a:rPr lang="en-US" altLang="zh-TW" sz="2300" u="sng" dirty="0" smtClean="0">
                <a:solidFill>
                  <a:schemeClr val="hlink"/>
                </a:solidFill>
              </a:rPr>
              <a:t>)</a:t>
            </a:r>
            <a:r>
              <a:rPr lang="en-US" altLang="zh-TW" sz="2300" dirty="0" smtClean="0"/>
              <a:t> </a:t>
            </a:r>
            <a:r>
              <a:rPr lang="el-GR" altLang="zh-TW" sz="2300" dirty="0" smtClean="0"/>
              <a:t>ε </a:t>
            </a:r>
            <a:r>
              <a:rPr lang="en-US" altLang="zh-TW" sz="2300" dirty="0" smtClean="0"/>
              <a:t>* </a:t>
            </a:r>
            <a:r>
              <a:rPr lang="en-US" altLang="zh-TW" sz="2300" dirty="0" smtClean="0">
                <a:solidFill>
                  <a:srgbClr val="FF0000"/>
                </a:solidFill>
              </a:rPr>
              <a:t>1</a:t>
            </a:r>
            <a:r>
              <a:rPr lang="en-US" altLang="zh-TW" sz="2300" dirty="0" smtClean="0"/>
              <a:t> </a:t>
            </a:r>
            <a:endParaRPr lang="el-GR" altLang="zh-TW" sz="2300" dirty="0" smtClean="0"/>
          </a:p>
          <a:p>
            <a:endParaRPr lang="zh-TW" altLang="en-US" sz="2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2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2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2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ED89-917D-4930-9F94-E83C479DB6C6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1"/>
            <a:ext cx="15544800" cy="2205038"/>
          </a:xfrm>
          <a:noFill/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17145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5" y="0"/>
            <a:ext cx="9151434" cy="1714500"/>
          </a:xfrm>
          <a:solidFill>
            <a:srgbClr val="0000CC"/>
          </a:solidFill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753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3"/>
            <a:ext cx="16459200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886453"/>
            <a:ext cx="16459200" cy="3257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9372600"/>
            <a:ext cx="42672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9372600"/>
            <a:ext cx="57912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06400" y="9372600"/>
            <a:ext cx="42672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8EBB9E-5585-4628-A8EA-17145F42E80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4EDA7D-9256-44FC-80DF-201FB7E1F8D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6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689F49-8364-4F19-9B6B-2F95293364D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  <a:noFill/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87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5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3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19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9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7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5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3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17145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2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3" y="0"/>
            <a:ext cx="9151434" cy="1714500"/>
          </a:xfrm>
          <a:solidFill>
            <a:srgbClr val="0000CC"/>
          </a:solidFill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7185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  <a:noFill/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144000" cy="17145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3" y="0"/>
            <a:ext cx="9151434" cy="1714500"/>
          </a:xfrm>
          <a:solidFill>
            <a:srgbClr val="0000CC"/>
          </a:solidFill>
        </p:spPr>
        <p:txBody>
          <a:bodyPr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lvl1pPr algn="ctr">
              <a:defRPr b="0" i="0" u="none" baseline="0">
                <a:ln w="12700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標楷體"/>
              </a:defRPr>
            </a:lvl1pPr>
          </a:lstStyle>
          <a:p>
            <a:pPr>
              <a:defRPr/>
            </a:pPr>
            <a:fld id="{8362879D-D997-DF4E-8B30-2D0F71F725D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146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44003" y="0"/>
            <a:ext cx="9151434" cy="1371600"/>
          </a:xfrm>
          <a:solidFill>
            <a:srgbClr val="0000CC"/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fld id="{8046A324-AF98-4F6E-918E-61C3F126EE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59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9715502"/>
            <a:ext cx="9144000" cy="618892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fld id="{8046A324-AF98-4F6E-918E-61C3F126EE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9715500"/>
            <a:ext cx="6858000" cy="571500"/>
          </a:xfrm>
        </p:spPr>
        <p:txBody>
          <a:bodyPr>
            <a:noAutofit/>
          </a:bodyPr>
          <a:lstStyle>
            <a:lvl1pPr marL="0" indent="0" algn="r">
              <a:buNone/>
              <a:defRPr sz="36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Joseph Tao-</a:t>
            </a:r>
            <a:r>
              <a:rPr lang="en-US" dirty="0" err="1" smtClean="0"/>
              <a:t>yi</a:t>
            </a:r>
            <a:r>
              <a:rPr lang="en-US" dirty="0" smtClean="0"/>
              <a:t>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fld id="{8046A324-AF98-4F6E-918E-61C3F126EE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9715500"/>
            <a:ext cx="5486400" cy="571500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  <a:lvl2pPr marL="914400" indent="0">
              <a:buNone/>
              <a:defRPr>
                <a:solidFill>
                  <a:schemeClr val="bg1"/>
                </a:solidFill>
              </a:defRPr>
            </a:lvl2pPr>
            <a:lvl3pPr marL="1828800" indent="0">
              <a:buNone/>
              <a:defRPr>
                <a:solidFill>
                  <a:schemeClr val="bg1"/>
                </a:solidFill>
              </a:defRPr>
            </a:lvl3pPr>
            <a:lvl4pPr marL="2743200" indent="0">
              <a:buNone/>
              <a:defRPr>
                <a:solidFill>
                  <a:schemeClr val="bg1"/>
                </a:solidFill>
              </a:defRPr>
            </a:lvl4pPr>
            <a:lvl5pPr marL="365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Joseph Tao-</a:t>
            </a:r>
            <a:r>
              <a:rPr lang="en-US" dirty="0" err="1" smtClean="0"/>
              <a:t>yi</a:t>
            </a:r>
            <a:r>
              <a:rPr lang="en-US" dirty="0" smtClean="0"/>
              <a:t>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/>
          <a:p>
            <a:pPr>
              <a:defRPr/>
            </a:pPr>
            <a:fld id="{8046A324-AF98-4F6E-918E-61C3F126EED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0" y="9715500"/>
            <a:ext cx="5486400" cy="571500"/>
          </a:xfrm>
        </p:spPr>
        <p:txBody>
          <a:bodyPr>
            <a:normAutofit/>
          </a:bodyPr>
          <a:lstStyle>
            <a:lvl1pPr marL="0" indent="0" algn="r">
              <a:buNone/>
              <a:defRPr sz="3600" b="1">
                <a:solidFill>
                  <a:schemeClr val="bg1"/>
                </a:solidFill>
              </a:defRPr>
            </a:lvl1pPr>
            <a:lvl2pPr marL="914400" indent="0">
              <a:buNone/>
              <a:defRPr>
                <a:solidFill>
                  <a:schemeClr val="bg1"/>
                </a:solidFill>
              </a:defRPr>
            </a:lvl2pPr>
            <a:lvl3pPr marL="1828800" indent="0">
              <a:buNone/>
              <a:defRPr>
                <a:solidFill>
                  <a:schemeClr val="bg1"/>
                </a:solidFill>
              </a:defRPr>
            </a:lvl3pPr>
            <a:lvl4pPr marL="2743200" indent="0">
              <a:buNone/>
              <a:defRPr>
                <a:solidFill>
                  <a:schemeClr val="bg1"/>
                </a:solidFill>
              </a:defRPr>
            </a:lvl4pPr>
            <a:lvl5pPr marL="365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Joseph Tao-</a:t>
            </a:r>
            <a:r>
              <a:rPr lang="en-US" dirty="0" err="1" smtClean="0"/>
              <a:t>yi</a:t>
            </a:r>
            <a:r>
              <a:rPr lang="en-US" dirty="0" smtClean="0"/>
              <a:t>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800" y="75819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fld id="{80E647FF-3601-4656-832E-BF98CB63649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144005" y="0"/>
            <a:ext cx="9151434" cy="1371600"/>
          </a:xfrm>
          <a:solidFill>
            <a:srgbClr val="0000CC"/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36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20800" y="1485900"/>
            <a:ext cx="4267200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46A324-AF98-4F6E-918E-61C3F126EED0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-5638800" y="75819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fld id="{67317627-2641-4CC5-8977-C5719D17EF03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16459200" cy="17145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2400301"/>
            <a:ext cx="16459200" cy="325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5886451"/>
            <a:ext cx="16459200" cy="325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-5638800" y="7581900"/>
            <a:ext cx="9144000" cy="5715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  <a:ln/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fld id="{EBCCB279-5649-4183-8C2F-1CE1C7100E60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5638800" y="7581900"/>
            <a:ext cx="9144000" cy="5715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0" y="71247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6553200" y="7124700"/>
            <a:ext cx="4267200" cy="406400"/>
          </a:xfrm>
          <a:prstGeom prst="rect">
            <a:avLst/>
          </a:prstGeom>
        </p:spPr>
        <p:txBody>
          <a:bodyPr lIns="182880" tIns="91440" rIns="182880" bIns="91440"/>
          <a:lstStyle>
            <a:lvl1pPr>
              <a:defRPr/>
            </a:lvl1pPr>
          </a:lstStyle>
          <a:p>
            <a:pPr>
              <a:defRPr/>
            </a:pPr>
            <a:fld id="{5810EA74-3088-4934-804E-8297EE7596B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992132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 </a:t>
            </a:r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26797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973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0350"/>
            <a:ext cx="15544800" cy="204470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59277"/>
            <a:ext cx="15544800" cy="22510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7409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945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301876"/>
            <a:ext cx="8080376" cy="9620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3263901"/>
            <a:ext cx="8080376" cy="59245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1" y="2301876"/>
            <a:ext cx="8083550" cy="9620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1" y="3263901"/>
            <a:ext cx="8083550" cy="59245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9376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536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20800" y="1485900"/>
            <a:ext cx="4267200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46A324-AF98-4F6E-918E-61C3F126EED0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9459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1" y="409577"/>
            <a:ext cx="6016626" cy="1743074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8874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1" y="2152650"/>
            <a:ext cx="6016626" cy="703580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521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9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20750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1800"/>
            <a:ext cx="10972800" cy="120650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4635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4779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750"/>
            <a:ext cx="4114800" cy="8775700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750"/>
            <a:ext cx="12039600" cy="8775700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0726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3197227"/>
            <a:ext cx="15544800" cy="2203450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 </a:t>
            </a:r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01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55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4626" y="6610350"/>
            <a:ext cx="15544800" cy="204470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44626" y="4359277"/>
            <a:ext cx="15544800" cy="22510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30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15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95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301876"/>
            <a:ext cx="8080376" cy="9620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3263901"/>
            <a:ext cx="8080376" cy="59245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9290051" y="2301876"/>
            <a:ext cx="8083550" cy="9620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9290051" y="3263901"/>
            <a:ext cx="8083550" cy="592455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2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5" y="2302670"/>
            <a:ext cx="8083550" cy="95964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5" y="3262312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020800" y="1485900"/>
            <a:ext cx="4267200" cy="5476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46A324-AF98-4F6E-918E-61C3F126EED0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7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21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04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1" y="409577"/>
            <a:ext cx="6016626" cy="1743074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8874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1" y="2152650"/>
            <a:ext cx="6016626" cy="703580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52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9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584576" y="920750"/>
            <a:ext cx="10972800" cy="61722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kumimoji="1" lang="zh-TW" altLang="en-US" smtClean="0"/>
              <a:t>將圖片拖曳至版面配置區或按一下圖示以新增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84576" y="8051800"/>
            <a:ext cx="10972800" cy="1206500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89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51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258800" y="412750"/>
            <a:ext cx="4114800" cy="8775700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412750"/>
            <a:ext cx="12039600" cy="8775700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2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00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020800" y="1485900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47FF-3601-4656-832E-BF98CB636498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91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0" y="97155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20800" y="1485900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7627-2641-4CC5-8977-C5719D17EF03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0059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16459200" cy="17145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2400303"/>
            <a:ext cx="16459200" cy="325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14400" y="5886453"/>
            <a:ext cx="16459200" cy="325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9715500"/>
            <a:ext cx="914400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9144000" y="9715500"/>
            <a:ext cx="9144000" cy="571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020800" y="1485900"/>
            <a:ext cx="4267200" cy="5476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B279-5649-4183-8C2F-1CE1C7100E60}" type="slidenum">
              <a:rPr lang="en-US" altLang="zh-TW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003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077200" cy="67437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0"/>
            <a:ext cx="8077200" cy="67437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0" y="9715500"/>
            <a:ext cx="91440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20800" y="1485900"/>
            <a:ext cx="4267200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2E52BA-3827-4D9E-B6DA-1BECCE1269A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</p:spPr>
        <p:txBody>
          <a:bodyPr lIns="182880" tIns="91440" rIns="182880" bIns="91440" anchor="ctr" anchorCtr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>
                    <a:lumMod val="65000"/>
                  </a:schemeClr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>
              <a:solidFill>
                <a:prstClr val="white">
                  <a:lumMod val="65000"/>
                </a:prst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9144005" y="0"/>
            <a:ext cx="9151434" cy="1371600"/>
          </a:xfrm>
          <a:prstGeom prst="rect">
            <a:avLst/>
          </a:prstGeom>
          <a:solidFill>
            <a:srgbClr val="0000CC"/>
          </a:solidFill>
        </p:spPr>
        <p:txBody>
          <a:bodyPr lIns="182880" tIns="91440" rIns="182880" bIns="9144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>
                    <a:lumMod val="65000"/>
                  </a:schemeClr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>
              <a:solidFill>
                <a:prstClr val="white">
                  <a:lumMod val="65000"/>
                </a:prst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71603"/>
            <a:ext cx="18288000" cy="754858"/>
          </a:xfrm>
          <a:prstGeom prst="rect">
            <a:avLst/>
          </a:prstGeom>
          <a:gradFill flip="none" rotWithShape="1">
            <a:gsLst>
              <a:gs pos="20000">
                <a:srgbClr val="000000"/>
              </a:gs>
              <a:gs pos="45000">
                <a:srgbClr val="0A128C"/>
              </a:gs>
              <a:gs pos="100000">
                <a:srgbClr val="181CC7"/>
              </a:gs>
            </a:gsLst>
            <a:lin ang="10800000" scaled="1"/>
            <a:tileRect/>
          </a:gradFill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5105400" y="9739314"/>
            <a:ext cx="4267200" cy="547688"/>
          </a:xfrm>
          <a:prstGeom prst="rect">
            <a:avLst/>
          </a:prstGeom>
          <a:solidFill>
            <a:schemeClr val="bg1"/>
          </a:solidFill>
        </p:spPr>
        <p:txBody>
          <a:bodyPr vert="horz" lIns="175810" tIns="87908" rIns="175810" bIns="87908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3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8798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7596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63950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35193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4399178" algn="l" defTabSz="17596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5279014" algn="l" defTabSz="17596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6158850" algn="l" defTabSz="17596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7038685" algn="l" defTabSz="17596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046A324-AF98-4F6E-918E-61C3F126EED0}" type="slidenum">
              <a:rPr lang="en-US" altLang="zh-TW" smtClean="0">
                <a:ea typeface="Arial"/>
              </a:rPr>
              <a:pPr>
                <a:defRPr/>
              </a:pPr>
              <a:t>‹#›</a:t>
            </a:fld>
            <a:endParaRPr lang="en-US" altLang="zh-TW" dirty="0">
              <a:ea typeface="Arial"/>
            </a:endParaRPr>
          </a:p>
        </p:txBody>
      </p:sp>
      <p:pic>
        <p:nvPicPr>
          <p:cNvPr id="11" name="Picture 3" descr="D:\logo\Logo及片頭尾\logo黑字透明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384" y="9109607"/>
            <a:ext cx="3546368" cy="10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98" r:id="rId13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Arial"/>
          <a:ea typeface="Arial"/>
          <a:cs typeface="Arial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Arial"/>
          <a:ea typeface="Arial"/>
          <a:cs typeface="Arial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Arial"/>
          <a:ea typeface="Arial"/>
          <a:cs typeface="Arial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Arial"/>
          <a:ea typeface="Arial"/>
          <a:cs typeface="Arial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/>
          <a:ea typeface="Arial"/>
          <a:cs typeface="Arial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Arial"/>
          <a:ea typeface="Arial"/>
          <a:cs typeface="Arial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</p:spPr>
        <p:txBody>
          <a:bodyPr lIns="182880" tIns="91440" rIns="182880" bIns="91440" anchor="ctr" anchorCtr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>
                    <a:lumMod val="65000"/>
                  </a:schemeClr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9144003" y="0"/>
            <a:ext cx="9151434" cy="1371600"/>
          </a:xfrm>
          <a:prstGeom prst="rect">
            <a:avLst/>
          </a:prstGeom>
          <a:solidFill>
            <a:srgbClr val="0000CC"/>
          </a:solidFill>
        </p:spPr>
        <p:txBody>
          <a:bodyPr lIns="182880" tIns="91440" rIns="182880" bIns="9144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>
                    <a:lumMod val="65000"/>
                  </a:schemeClr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MU Sans Serif" pitchFamily="50" charset="0"/>
                <a:ea typeface="CMU Sans Serif" pitchFamily="50" charset="0"/>
                <a:cs typeface="CMU Sans Serif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" y="1028700"/>
            <a:ext cx="18288000" cy="1028700"/>
          </a:xfrm>
          <a:prstGeom prst="rect">
            <a:avLst/>
          </a:prstGeom>
          <a:gradFill flip="none" rotWithShape="1">
            <a:gsLst>
              <a:gs pos="20000">
                <a:srgbClr val="000000"/>
              </a:gs>
              <a:gs pos="45000">
                <a:srgbClr val="0A128C"/>
              </a:gs>
              <a:gs pos="100000">
                <a:srgbClr val="181CC7"/>
              </a:gs>
            </a:gsLst>
            <a:lin ang="10800000" scaled="1"/>
            <a:tileRect/>
          </a:gradFill>
        </p:spPr>
        <p:txBody>
          <a:bodyPr vert="horz" lIns="182880" tIns="91440" rIns="182880" bIns="9144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19964400" y="1181101"/>
            <a:ext cx="5791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 dirty="0"/>
          </a:p>
        </p:txBody>
      </p:sp>
      <p:sp>
        <p:nvSpPr>
          <p:cNvPr id="11" name="投影片編號版面配置區 4"/>
          <p:cNvSpPr txBox="1">
            <a:spLocks/>
          </p:cNvSpPr>
          <p:nvPr/>
        </p:nvSpPr>
        <p:spPr>
          <a:xfrm>
            <a:off x="6553200" y="9410700"/>
            <a:ext cx="4267200" cy="406400"/>
          </a:xfrm>
          <a:prstGeom prst="rect">
            <a:avLst/>
          </a:prstGeom>
        </p:spPr>
        <p:txBody>
          <a:bodyPr lIns="182880" tIns="91440" rIns="182880" bIns="91440">
            <a:scene3d>
              <a:camera prst="orthographicFront"/>
              <a:lightRig rig="threePt" dir="t"/>
            </a:scene3d>
            <a:sp3d>
              <a:bevelT w="0"/>
            </a:sp3d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0" i="0" u="none" kern="1200" baseline="0">
                <a:ln w="12700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標楷體" pitchFamily="65" charset="-120"/>
                <a:cs typeface="+mn-cs"/>
              </a:defRPr>
            </a:lvl9pPr>
          </a:lstStyle>
          <a:p>
            <a:pPr>
              <a:defRPr/>
            </a:pPr>
            <a:fld id="{8362879D-D997-DF4E-8B30-2D0F71F725D5}" type="slidenum">
              <a:rPr lang="en-US" altLang="zh-TW" smtClean="0">
                <a:ea typeface="標楷體"/>
              </a:rPr>
              <a:pPr>
                <a:defRPr/>
              </a:pPr>
              <a:t>‹#›</a:t>
            </a:fld>
            <a:endParaRPr lang="en-US" altLang="zh-TW" dirty="0">
              <a:ea typeface="標楷體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5105400" y="9739314"/>
            <a:ext cx="4267200" cy="547688"/>
          </a:xfrm>
          <a:prstGeom prst="rect">
            <a:avLst/>
          </a:prstGeom>
          <a:solidFill>
            <a:schemeClr val="bg1"/>
          </a:solidFill>
        </p:spPr>
        <p:txBody>
          <a:bodyPr vert="horz" lIns="175810" tIns="87908" rIns="175810" bIns="87908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30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87983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7596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63950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35193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4399178" algn="l" defTabSz="17596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5279014" algn="l" defTabSz="17596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6158850" algn="l" defTabSz="17596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7038685" algn="l" defTabSz="17596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046A324-AF98-4F6E-918E-61C3F126EED0}" type="slidenum">
              <a:rPr lang="en-US" altLang="zh-TW" smtClean="0">
                <a:ea typeface="Arial"/>
              </a:rPr>
              <a:pPr>
                <a:defRPr/>
              </a:pPr>
              <a:t>‹#›</a:t>
            </a:fld>
            <a:endParaRPr lang="en-US" altLang="zh-TW" dirty="0">
              <a:ea typeface="Arial"/>
            </a:endParaRPr>
          </a:p>
        </p:txBody>
      </p:sp>
      <p:pic>
        <p:nvPicPr>
          <p:cNvPr id="14" name="Picture 3" descr="D:\logo\Logo及片頭尾\logo黑字透明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384" y="9109607"/>
            <a:ext cx="3546368" cy="104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9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defTabSz="1828800" rtl="0" eaLnBrk="1" latinLnBrk="0" hangingPunct="1">
        <a:spcBef>
          <a:spcPct val="0"/>
        </a:spcBef>
        <a:buNone/>
        <a:defRPr sz="7200" kern="1200">
          <a:solidFill>
            <a:schemeClr val="bg1"/>
          </a:solidFill>
          <a:latin typeface="Times New Roman"/>
          <a:ea typeface="CMU Sans Serif" pitchFamily="50" charset="0"/>
          <a:cs typeface="Times New Roman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Times New Roman"/>
          <a:ea typeface="CMU Sans Serif" pitchFamily="50" charset="0"/>
          <a:cs typeface="Times New Roman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kumimoji="1" lang="zh-TW" altLang="en-US" dirty="0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15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kumimoji="1" lang="zh-TW" altLang="en-US" dirty="0" smtClean="0"/>
              <a:t>按一下以編輯母片文字樣式</a:t>
            </a:r>
          </a:p>
          <a:p>
            <a:pPr lvl="1"/>
            <a:r>
              <a:rPr kumimoji="1" lang="zh-TW" altLang="en-US" dirty="0" smtClean="0"/>
              <a:t>第二層</a:t>
            </a:r>
          </a:p>
          <a:p>
            <a:pPr lvl="2"/>
            <a:r>
              <a:rPr kumimoji="1" lang="zh-TW" altLang="en-US" dirty="0" smtClean="0"/>
              <a:t>第三層</a:t>
            </a:r>
          </a:p>
          <a:p>
            <a:pPr lvl="3"/>
            <a:r>
              <a:rPr kumimoji="1" lang="zh-TW" altLang="en-US" dirty="0" smtClean="0"/>
              <a:t>第四層</a:t>
            </a:r>
          </a:p>
          <a:p>
            <a:pPr lvl="4"/>
            <a:r>
              <a:rPr kumimoji="1" lang="zh-TW" altLang="en-US" dirty="0" smtClean="0"/>
              <a:t>第五層</a:t>
            </a:r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EFB0-8977-9544-8B22-B5FC2A262C2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912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標楷體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標楷體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標楷體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標楷體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標楷體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標楷體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9200" cy="171450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kumimoji="1" lang="zh-TW" altLang="en-US" dirty="0" smtClean="0"/>
              <a:t>按一下以編輯母片標題樣式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150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lvl="0"/>
            <a:r>
              <a:rPr kumimoji="1" lang="zh-TW" altLang="en-US" dirty="0" smtClean="0"/>
              <a:t>按一下以編輯母片文字樣式</a:t>
            </a:r>
          </a:p>
          <a:p>
            <a:pPr lvl="1"/>
            <a:r>
              <a:rPr kumimoji="1" lang="zh-TW" altLang="en-US" dirty="0" smtClean="0"/>
              <a:t>第二層</a:t>
            </a:r>
          </a:p>
          <a:p>
            <a:pPr lvl="2"/>
            <a:r>
              <a:rPr kumimoji="1" lang="zh-TW" altLang="en-US" dirty="0" smtClean="0"/>
              <a:t>第三層</a:t>
            </a:r>
          </a:p>
          <a:p>
            <a:pPr lvl="3"/>
            <a:r>
              <a:rPr kumimoji="1" lang="zh-TW" altLang="en-US" dirty="0" smtClean="0"/>
              <a:t>第四層</a:t>
            </a:r>
          </a:p>
          <a:p>
            <a:pPr lvl="4"/>
            <a:r>
              <a:rPr kumimoji="1" lang="zh-TW" altLang="en-US" dirty="0" smtClean="0"/>
              <a:t>第五層</a:t>
            </a:r>
            <a:endParaRPr kumimoji="1"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9274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EFB0-8977-9544-8B22-B5FC2A262C26}" type="slidenum">
              <a:rPr kumimoji="1"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0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標楷體"/>
          <a:cs typeface="+mj-cs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6400" kern="1200">
          <a:solidFill>
            <a:schemeClr val="tx1"/>
          </a:solidFill>
          <a:latin typeface="+mn-lt"/>
          <a:ea typeface="標楷體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標楷體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標楷體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標楷體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標楷體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deed.zh_T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hyperlink" Target="http://ocw.aca.ntu.edu.tw/ntu-ocw/index.php/ocw/copyright_declar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ocw.aca.ntu.edu.tw/ntu-ocw/index.php/ocw/copyright_declaratio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ocw.aca.ntu.edu.tw/ntu-ocw/index.php/ocw/copyright_declaratio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ocw.aca.ntu.edu.tw/ntu-ocw/index.php/ocw/copyright_declaration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creativecommons.org/licenses/by-nc-sa/3.0/tw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hyperlink" Target="http://ocw.aca.ntu.edu.tw/ntu-ocw/index.php/ocw/copyright_declarati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201" y="3009902"/>
            <a:ext cx="15544800" cy="2205038"/>
          </a:xfrm>
        </p:spPr>
        <p:txBody>
          <a:bodyPr/>
          <a:lstStyle/>
          <a:p>
            <a:r>
              <a:rPr lang="zh-TW" altLang="en-US" sz="8000" dirty="0">
                <a:latin typeface="標楷體"/>
                <a:ea typeface="標楷體"/>
                <a:cs typeface="CMU Sans Serif" pitchFamily="2" charset="0"/>
              </a:rPr>
              <a:t>實驗經濟學一：行為賽局論</a:t>
            </a:r>
            <a:r>
              <a:rPr lang="en-US" altLang="zh-TW" sz="8000" dirty="0">
                <a:latin typeface="標楷體"/>
                <a:ea typeface="標楷體"/>
                <a:cs typeface="CMU Sans Serif" pitchFamily="2" charset="0"/>
              </a:rPr>
              <a:t/>
            </a:r>
            <a:br>
              <a:rPr lang="en-US" altLang="zh-TW" sz="8000" dirty="0">
                <a:latin typeface="標楷體"/>
                <a:ea typeface="標楷體"/>
                <a:cs typeface="CMU Sans Serif" pitchFamily="2" charset="0"/>
              </a:rPr>
            </a:b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Experimental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Economics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I: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Behavioral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Game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Theory</a:t>
            </a:r>
            <a:r>
              <a:rPr lang="zh-TW" altLang="en-US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/>
            </a:r>
            <a:b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</a:br>
            <a: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  <a:t/>
            </a:r>
            <a:br>
              <a:rPr lang="en-US" altLang="zh-TW" sz="4000" b="0" dirty="0">
                <a:latin typeface="Times New Roman"/>
                <a:ea typeface="cwTeX Q Hei" panose="02000803000000000000" pitchFamily="2" charset="-120"/>
                <a:cs typeface="Times New Roman"/>
              </a:rPr>
            </a:br>
            <a:r>
              <a:rPr lang="en-US" altLang="zh-TW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zh-TW" altLang="en-US" sz="4000" dirty="0" smtClean="0">
                <a:latin typeface="標楷體"/>
                <a:ea typeface="標楷體"/>
                <a:cs typeface="Times New Roman"/>
              </a:rPr>
              <a:t>第九講：學習理論：制約、計牌與</a:t>
            </a:r>
            <a:r>
              <a:rPr lang="en-US" altLang="zh-TW" sz="4000" dirty="0" smtClean="0">
                <a:latin typeface="標楷體"/>
                <a:ea typeface="標楷體"/>
                <a:cs typeface="Times New Roman"/>
              </a:rPr>
              <a:t>EWA</a:t>
            </a:r>
            <a:br>
              <a:rPr lang="en-US" altLang="zh-TW" sz="4000" dirty="0" smtClean="0">
                <a:latin typeface="標楷體"/>
                <a:ea typeface="標楷體"/>
                <a:cs typeface="Times New Roman"/>
              </a:rPr>
            </a:br>
            <a:r>
              <a:rPr lang="zh-TW" altLang="en-US" sz="4000" dirty="0" smtClean="0">
                <a:latin typeface="標楷體"/>
                <a:ea typeface="標楷體"/>
                <a:cs typeface="Times New Roman"/>
              </a:rPr>
              <a:t> </a:t>
            </a:r>
            <a:r>
              <a:rPr lang="en-US" altLang="zh-TW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Lecture 9:</a:t>
            </a:r>
            <a:r>
              <a:rPr lang="zh-TW" altLang="en-US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Learning:</a:t>
            </a:r>
            <a:r>
              <a:rPr lang="zh-TW" altLang="en-US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Reinforcement,</a:t>
            </a:r>
            <a:r>
              <a:rPr lang="zh-TW" altLang="en-US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Fictitious</a:t>
            </a:r>
            <a:r>
              <a:rPr lang="zh-TW" altLang="en-US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Play,</a:t>
            </a:r>
            <a:r>
              <a:rPr lang="zh-TW" altLang="en-US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and</a:t>
            </a:r>
            <a:r>
              <a:rPr lang="zh-TW" altLang="en-US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 </a:t>
            </a:r>
            <a:r>
              <a:rPr lang="en-US" altLang="zh-TW" sz="4000" b="0" dirty="0" smtClean="0">
                <a:latin typeface="Times New Roman"/>
                <a:ea typeface="cwTeX Q Hei" panose="02000803000000000000" pitchFamily="2" charset="-120"/>
                <a:cs typeface="Times New Roman"/>
              </a:rPr>
              <a:t>EWA</a:t>
            </a:r>
            <a:endParaRPr lang="en-US" sz="4000" b="0" dirty="0">
              <a:latin typeface="Times New Roman"/>
              <a:ea typeface="cwTeX Q Hei" panose="02000803000000000000" pitchFamily="2" charset="-120"/>
              <a:cs typeface="Times New Roman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48000" y="6057900"/>
            <a:ext cx="12954000" cy="16383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授課教師：國立臺灣大學 經濟學系 王道一教授</a:t>
            </a:r>
            <a:r>
              <a:rPr lang="zh-TW" altLang="en-US" sz="4000" dirty="0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（</a:t>
            </a:r>
            <a:r>
              <a:rPr lang="en-US" altLang="zh-TW" sz="4000" dirty="0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Joseph Tao-</a:t>
            </a:r>
            <a:r>
              <a:rPr lang="en-US" altLang="zh-TW" sz="4000" dirty="0" err="1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yi</a:t>
            </a:r>
            <a:r>
              <a:rPr lang="en-US" altLang="zh-TW" sz="4000" dirty="0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 Wang </a:t>
            </a:r>
            <a:r>
              <a:rPr lang="zh-TW" altLang="en-US" sz="4000" dirty="0">
                <a:latin typeface="Times New Roman" panose="02020603050405020304" pitchFamily="18" charset="0"/>
                <a:ea typeface="cwTeX Q Hei" panose="02000803000000000000" pitchFamily="2" charset="-120"/>
                <a:cs typeface="Times New Roman" panose="02020603050405020304" pitchFamily="18" charset="0"/>
              </a:rPr>
              <a:t>）</a:t>
            </a:r>
            <a:endParaRPr lang="en-US" altLang="zh-TW" sz="4000" dirty="0">
              <a:latin typeface="Times New Roman" panose="02020603050405020304" pitchFamily="18" charset="0"/>
              <a:ea typeface="cwTeX Q Hei" panose="02000803000000000000" pitchFamily="2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zh-TW" sz="3200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  <a:p>
            <a:pPr algn="just">
              <a:lnSpc>
                <a:spcPct val="80000"/>
              </a:lnSpc>
              <a:defRPr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defRPr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本課程指定教材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Colin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Camerer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pPr>
              <a:lnSpc>
                <a:spcPct val="80000"/>
              </a:lnSpc>
              <a:defRPr/>
            </a:pP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zh-TW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York: Russell Sage Foundation; New Jersey:</a:t>
            </a:r>
          </a:p>
          <a:p>
            <a:pPr>
              <a:lnSpc>
                <a:spcPct val="80000"/>
              </a:lnSpc>
              <a:defRPr/>
            </a:pP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Princeton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UP,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2003.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altLang="zh-TW" sz="3600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>
              <a:latin typeface="cwTeX Q Hei" panose="02000803000000000000" pitchFamily="2" charset="-120"/>
              <a:ea typeface="cwTeX Q Hei" panose="02000803000000000000" pitchFamily="2" charset="-120"/>
            </a:endParaRPr>
          </a:p>
        </p:txBody>
      </p:sp>
      <p:pic>
        <p:nvPicPr>
          <p:cNvPr id="10" name="Picture 15" descr="c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962" y="8392802"/>
            <a:ext cx="2133599" cy="76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705600" y="8343900"/>
            <a:ext cx="7162800" cy="1661517"/>
          </a:xfrm>
          <a:prstGeom prst="rect">
            <a:avLst/>
          </a:prstGeom>
        </p:spPr>
        <p:txBody>
          <a:bodyPr wrap="square" lIns="182862" tIns="91431" rIns="182862" bIns="91431">
            <a:spAutoFit/>
          </a:bodyPr>
          <a:lstStyle/>
          <a:p>
            <a:pPr algn="just"/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【</a:t>
            </a:r>
            <a:r>
              <a:rPr lang="zh-TW" altLang="en-US" sz="2400" b="1" dirty="0">
                <a:latin typeface="Times New Roman" pitchFamily="18" charset="0"/>
                <a:cs typeface="Times New Roman" pitchFamily="18" charset="0"/>
              </a:rPr>
              <a:t>本著作除另有註明外，採取</a:t>
            </a:r>
            <a:r>
              <a:rPr lang="zh-TW" altLang="en-US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創用</a:t>
            </a:r>
            <a:r>
              <a:rPr lang="en-US" altLang="zh-TW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CC</a:t>
            </a:r>
            <a:r>
              <a:rPr lang="zh-TW" altLang="en-US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「姓名標示－非商業性－相同方式分享」臺灣</a:t>
            </a:r>
            <a:r>
              <a:rPr lang="en-US" altLang="zh-TW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3.0</a:t>
            </a:r>
            <a:r>
              <a:rPr lang="zh-TW" altLang="en-US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版</a:t>
            </a:r>
            <a:r>
              <a:rPr lang="zh-TW" altLang="en-US" sz="2400" b="1" dirty="0">
                <a:latin typeface="Times New Roman" pitchFamily="18" charset="0"/>
                <a:cs typeface="Times New Roman" pitchFamily="18" charset="0"/>
              </a:rPr>
              <a:t>授權釋出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8322304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Could you being doing both?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71700"/>
            <a:ext cx="16459200" cy="6972300"/>
          </a:xfrm>
        </p:spPr>
        <p:txBody>
          <a:bodyPr>
            <a:noAutofit/>
          </a:bodyPr>
          <a:lstStyle/>
          <a:p>
            <a:r>
              <a:rPr lang="en-US" sz="4500" dirty="0"/>
              <a:t>Reinforcement does not update beliefs</a:t>
            </a:r>
          </a:p>
          <a:p>
            <a:pPr lvl="1"/>
            <a:r>
              <a:rPr lang="en-US" sz="4500" dirty="0"/>
              <a:t>But people DO update!</a:t>
            </a:r>
          </a:p>
          <a:p>
            <a:r>
              <a:rPr lang="en-US" sz="4500" dirty="0"/>
              <a:t>Fictitious play doesn’t react</a:t>
            </a:r>
          </a:p>
          <a:p>
            <a:pPr>
              <a:buFontTx/>
              <a:buNone/>
            </a:pPr>
            <a:r>
              <a:rPr lang="en-US" sz="4500" dirty="0"/>
              <a:t>	to actual payoffs</a:t>
            </a:r>
          </a:p>
          <a:p>
            <a:pPr lvl="1"/>
            <a:r>
              <a:rPr lang="en-US" sz="4500" dirty="0"/>
              <a:t>But people DO respond</a:t>
            </a:r>
          </a:p>
          <a:p>
            <a:r>
              <a:rPr lang="en-US" sz="4500" dirty="0">
                <a:solidFill>
                  <a:srgbClr val="FF0000"/>
                </a:solidFill>
              </a:rPr>
              <a:t>EWA: a hybrid of two</a:t>
            </a:r>
          </a:p>
          <a:p>
            <a:pPr lvl="1"/>
            <a:r>
              <a:rPr lang="en-US" sz="4500" dirty="0" err="1"/>
              <a:t>Camerer</a:t>
            </a:r>
            <a:r>
              <a:rPr lang="en-US" sz="4500" dirty="0"/>
              <a:t> and Ho </a:t>
            </a:r>
          </a:p>
          <a:p>
            <a:pPr lvl="1">
              <a:buFontTx/>
              <a:buNone/>
            </a:pPr>
            <a:r>
              <a:rPr lang="en-US" sz="4500" dirty="0"/>
              <a:t>	(Econometrica, 1999)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852400" y="3495676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L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5401926" y="3495676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R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0363200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T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2852400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3, 3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401926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0, 1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0363200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B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2852400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1, 0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5401926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1, 1</a:t>
            </a:r>
          </a:p>
        </p:txBody>
      </p:sp>
      <p:pic>
        <p:nvPicPr>
          <p:cNvPr id="15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85725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9121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Experience-Weighted Attraction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628900"/>
            <a:ext cx="16916400" cy="65151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 </a:t>
            </a:r>
            <a:r>
              <a:rPr lang="el-GR" dirty="0"/>
              <a:t>δ</a:t>
            </a:r>
            <a:r>
              <a:rPr lang="en-US" dirty="0"/>
              <a:t> : the weight players give to forgone payoffs from </a:t>
            </a:r>
            <a:r>
              <a:rPr lang="en-US" dirty="0" err="1"/>
              <a:t>unchosen</a:t>
            </a:r>
            <a:r>
              <a:rPr lang="en-US" dirty="0"/>
              <a:t> strategies</a:t>
            </a:r>
          </a:p>
          <a:p>
            <a:pPr lvl="1"/>
            <a:r>
              <a:rPr lang="en-US" dirty="0"/>
              <a:t>Law of effect vs. Law of simulated effect</a:t>
            </a:r>
          </a:p>
          <a:p>
            <a:r>
              <a:rPr lang="en-US" dirty="0"/>
              <a:t>A</a:t>
            </a:r>
            <a:r>
              <a:rPr lang="en-US" baseline="30000" dirty="0"/>
              <a:t>B</a:t>
            </a:r>
            <a:r>
              <a:rPr lang="en-US" dirty="0"/>
              <a:t>(t) = [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N(t-1)</a:t>
            </a:r>
            <a:r>
              <a:rPr lang="en-US" dirty="0"/>
              <a:t> A</a:t>
            </a:r>
            <a:r>
              <a:rPr lang="en-US" baseline="30000" dirty="0"/>
              <a:t>B</a:t>
            </a:r>
            <a:r>
              <a:rPr lang="en-US" dirty="0"/>
              <a:t>(t-1) +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] / </a:t>
            </a:r>
            <a:r>
              <a:rPr lang="en-US" dirty="0">
                <a:solidFill>
                  <a:schemeClr val="hlink"/>
                </a:solidFill>
              </a:rPr>
              <a:t>N(t)</a:t>
            </a:r>
          </a:p>
          <a:p>
            <a:r>
              <a:rPr lang="en-US" dirty="0"/>
              <a:t>A</a:t>
            </a:r>
            <a:r>
              <a:rPr lang="en-US" baseline="30000" dirty="0"/>
              <a:t>T</a:t>
            </a:r>
            <a:r>
              <a:rPr lang="en-US" dirty="0"/>
              <a:t>(t) = [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N(t-1)</a:t>
            </a:r>
            <a:r>
              <a:rPr lang="en-US" dirty="0"/>
              <a:t> A</a:t>
            </a:r>
            <a:r>
              <a:rPr lang="en-US" baseline="30000" dirty="0"/>
              <a:t>T</a:t>
            </a:r>
            <a:r>
              <a:rPr lang="en-US" dirty="0"/>
              <a:t>(t-1) +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l-GR" dirty="0"/>
              <a:t>δ</a:t>
            </a:r>
            <a:r>
              <a:rPr lang="en-US" dirty="0"/>
              <a:t>] / </a:t>
            </a:r>
            <a:r>
              <a:rPr lang="en-US" dirty="0">
                <a:solidFill>
                  <a:schemeClr val="hlink"/>
                </a:solidFill>
              </a:rPr>
              <a:t>N(t)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where</a:t>
            </a:r>
            <a:r>
              <a:rPr lang="zh-TW" altLang="en-US" dirty="0" smtClean="0">
                <a:ea typeface="標楷體" pitchFamily="65" charset="-120"/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N(t)</a:t>
            </a:r>
            <a:r>
              <a:rPr lang="en-US" dirty="0"/>
              <a:t> = </a:t>
            </a:r>
            <a:r>
              <a:rPr lang="el-GR" dirty="0"/>
              <a:t>φ</a:t>
            </a:r>
            <a:r>
              <a:rPr lang="en-US" dirty="0"/>
              <a:t>(1 - </a:t>
            </a:r>
            <a:r>
              <a:rPr lang="el-GR" dirty="0"/>
              <a:t>κ</a:t>
            </a:r>
            <a:r>
              <a:rPr lang="en-US" dirty="0"/>
              <a:t>) </a:t>
            </a:r>
            <a:r>
              <a:rPr lang="en-US" dirty="0">
                <a:solidFill>
                  <a:schemeClr val="hlink"/>
                </a:solidFill>
              </a:rPr>
              <a:t>N(t-1)</a:t>
            </a:r>
            <a:r>
              <a:rPr lang="en-US" dirty="0"/>
              <a:t> + 1 </a:t>
            </a:r>
          </a:p>
          <a:p>
            <a:r>
              <a:rPr lang="en-US" dirty="0">
                <a:solidFill>
                  <a:schemeClr val="hlink"/>
                </a:solidFill>
              </a:rPr>
              <a:t>N(t):</a:t>
            </a:r>
            <a:r>
              <a:rPr lang="en-US" altLang="zh-TW" dirty="0">
                <a:solidFill>
                  <a:schemeClr val="hlink"/>
                </a:solidFill>
              </a:rPr>
              <a:t> </a:t>
            </a:r>
            <a:r>
              <a:rPr lang="en-US" dirty="0" smtClean="0"/>
              <a:t>Experience </a:t>
            </a:r>
            <a:r>
              <a:rPr lang="en-US" dirty="0"/>
              <a:t>weight (weakly increasing)</a:t>
            </a:r>
          </a:p>
        </p:txBody>
      </p:sp>
      <p:pic>
        <p:nvPicPr>
          <p:cNvPr id="7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71247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0326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EWA Special Case: Reinforcement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00300"/>
            <a:ext cx="17221200" cy="7086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baseline="30000" dirty="0"/>
              <a:t>B</a:t>
            </a:r>
            <a:r>
              <a:rPr lang="en-US" dirty="0"/>
              <a:t>(t) = [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N(t-1)</a:t>
            </a:r>
            <a:r>
              <a:rPr lang="en-US" dirty="0"/>
              <a:t> A</a:t>
            </a:r>
            <a:r>
              <a:rPr lang="en-US" baseline="30000" dirty="0"/>
              <a:t>B</a:t>
            </a:r>
            <a:r>
              <a:rPr lang="en-US" dirty="0"/>
              <a:t>(t-1) +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(B,L)</a:t>
            </a:r>
            <a:r>
              <a:rPr lang="en-US" dirty="0"/>
              <a:t> ] / </a:t>
            </a:r>
            <a:r>
              <a:rPr lang="en-US" dirty="0">
                <a:solidFill>
                  <a:schemeClr val="hlink"/>
                </a:solidFill>
              </a:rPr>
              <a:t>N(t)</a:t>
            </a:r>
          </a:p>
          <a:p>
            <a:r>
              <a:rPr lang="en-US" dirty="0"/>
              <a:t>A</a:t>
            </a:r>
            <a:r>
              <a:rPr lang="en-US" baseline="30000" dirty="0"/>
              <a:t>T</a:t>
            </a:r>
            <a:r>
              <a:rPr lang="en-US" dirty="0"/>
              <a:t>(t) = [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N(t-1)</a:t>
            </a:r>
            <a:r>
              <a:rPr lang="en-US" dirty="0"/>
              <a:t> A</a:t>
            </a:r>
            <a:r>
              <a:rPr lang="en-US" baseline="30000" dirty="0"/>
              <a:t>T</a:t>
            </a:r>
            <a:r>
              <a:rPr lang="en-US" dirty="0"/>
              <a:t>(t-1) +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(T,L)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] / </a:t>
            </a:r>
            <a:r>
              <a:rPr lang="en-US" dirty="0">
                <a:solidFill>
                  <a:schemeClr val="hlink"/>
                </a:solidFill>
              </a:rPr>
              <a:t>N(t)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where</a:t>
            </a:r>
            <a:r>
              <a:rPr lang="zh-TW" altLang="en-US" dirty="0" smtClean="0">
                <a:ea typeface="標楷體" pitchFamily="65" charset="-120"/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N(t)</a:t>
            </a:r>
            <a:r>
              <a:rPr lang="en-US" dirty="0"/>
              <a:t> = </a:t>
            </a:r>
            <a:r>
              <a:rPr lang="el-GR" dirty="0"/>
              <a:t>φ</a:t>
            </a:r>
            <a:r>
              <a:rPr lang="en-US" dirty="0"/>
              <a:t>(1 - </a:t>
            </a:r>
            <a:r>
              <a:rPr lang="el-GR" dirty="0"/>
              <a:t>κ</a:t>
            </a:r>
            <a:r>
              <a:rPr lang="en-US" dirty="0"/>
              <a:t>) </a:t>
            </a:r>
            <a:r>
              <a:rPr lang="en-US" dirty="0">
                <a:solidFill>
                  <a:schemeClr val="hlink"/>
                </a:solidFill>
              </a:rPr>
              <a:t>N(t-1)</a:t>
            </a:r>
            <a:r>
              <a:rPr lang="en-US" dirty="0"/>
              <a:t> + 1 </a:t>
            </a:r>
            <a:endParaRPr lang="en-US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 = 0, N(0) = 1</a:t>
            </a:r>
            <a:r>
              <a:rPr lang="en-US" dirty="0" smtClean="0"/>
              <a:t>: Reinforcement!</a:t>
            </a:r>
          </a:p>
          <a:p>
            <a:r>
              <a:rPr lang="el-GR" dirty="0" smtClean="0">
                <a:solidFill>
                  <a:srgbClr val="3333FF"/>
                </a:solidFill>
              </a:rPr>
              <a:t>κ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3333FF"/>
                </a:solidFill>
              </a:rPr>
              <a:t>= 1</a:t>
            </a:r>
            <a:r>
              <a:rPr lang="en-US" dirty="0"/>
              <a:t>: </a:t>
            </a:r>
            <a:r>
              <a:rPr lang="en-US" dirty="0" smtClean="0"/>
              <a:t>(</a:t>
            </a:r>
            <a:r>
              <a:rPr lang="en-US" dirty="0"/>
              <a:t>Simple) cumulative </a:t>
            </a:r>
            <a:r>
              <a:rPr lang="en-US" dirty="0" smtClean="0"/>
              <a:t>reinforcement</a:t>
            </a:r>
          </a:p>
          <a:p>
            <a:pPr lvl="1"/>
            <a:r>
              <a:rPr lang="en-US" dirty="0" smtClean="0">
                <a:solidFill>
                  <a:schemeClr val="hlink"/>
                </a:solidFill>
              </a:rPr>
              <a:t>N(t) = 1 </a:t>
            </a:r>
            <a:r>
              <a:rPr lang="en-US" dirty="0" smtClean="0"/>
              <a:t>for all t</a:t>
            </a:r>
            <a:endParaRPr lang="en-US" dirty="0"/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0</a:t>
            </a:r>
            <a:r>
              <a:rPr lang="en-US" dirty="0"/>
              <a:t>: (Weighted) average reinforcement</a:t>
            </a:r>
          </a:p>
          <a:p>
            <a:pPr lvl="1"/>
            <a:r>
              <a:rPr lang="en-US" dirty="0"/>
              <a:t>Weights are </a:t>
            </a:r>
            <a:r>
              <a:rPr lang="el-GR" dirty="0">
                <a:solidFill>
                  <a:srgbClr val="FF0000"/>
                </a:solidFill>
              </a:rPr>
              <a:t>φ</a:t>
            </a:r>
            <a:r>
              <a:rPr lang="en-US" dirty="0">
                <a:solidFill>
                  <a:srgbClr val="FF0000"/>
                </a:solidFill>
              </a:rPr>
              <a:t>/ (</a:t>
            </a:r>
            <a:r>
              <a:rPr lang="el-GR" dirty="0">
                <a:solidFill>
                  <a:srgbClr val="FF0000"/>
                </a:solidFill>
              </a:rPr>
              <a:t>φ</a:t>
            </a:r>
            <a:r>
              <a:rPr lang="en-US" dirty="0">
                <a:solidFill>
                  <a:srgbClr val="FF0000"/>
                </a:solidFill>
              </a:rPr>
              <a:t> + 1)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1/(</a:t>
            </a:r>
            <a:r>
              <a:rPr lang="el-GR" dirty="0">
                <a:solidFill>
                  <a:srgbClr val="FF0000"/>
                </a:solidFill>
              </a:rPr>
              <a:t>φ</a:t>
            </a:r>
            <a:r>
              <a:rPr lang="en-US" dirty="0">
                <a:solidFill>
                  <a:srgbClr val="FF0000"/>
                </a:solidFill>
              </a:rPr>
              <a:t> + 1)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0" y="88011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311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EWA S.C.: Weighted Fictitious Play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00300"/>
            <a:ext cx="17221200" cy="6743700"/>
          </a:xfrm>
        </p:spPr>
        <p:txBody>
          <a:bodyPr/>
          <a:lstStyle/>
          <a:p>
            <a:r>
              <a:rPr lang="en-US" sz="4000" dirty="0"/>
              <a:t>A</a:t>
            </a:r>
            <a:r>
              <a:rPr lang="en-US" sz="4000" baseline="30000" dirty="0"/>
              <a:t>B</a:t>
            </a:r>
            <a:r>
              <a:rPr lang="en-US" sz="4000" dirty="0"/>
              <a:t>(t) = [ </a:t>
            </a:r>
            <a:r>
              <a:rPr lang="el-GR" sz="4000" dirty="0"/>
              <a:t>φ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hlink"/>
                </a:solidFill>
              </a:rPr>
              <a:t>N(t-1)</a:t>
            </a:r>
            <a:r>
              <a:rPr lang="en-US" sz="4000" dirty="0"/>
              <a:t> A</a:t>
            </a:r>
            <a:r>
              <a:rPr lang="en-US" sz="4000" baseline="30000" dirty="0"/>
              <a:t>B</a:t>
            </a:r>
            <a:r>
              <a:rPr lang="en-US" sz="4000" dirty="0"/>
              <a:t>(t-1) + </a:t>
            </a:r>
            <a:r>
              <a:rPr lang="el-GR" sz="4000" dirty="0">
                <a:solidFill>
                  <a:srgbClr val="FF0000"/>
                </a:solidFill>
              </a:rPr>
              <a:t>π</a:t>
            </a:r>
            <a:r>
              <a:rPr lang="en-US" sz="4000" dirty="0">
                <a:solidFill>
                  <a:srgbClr val="FF0000"/>
                </a:solidFill>
              </a:rPr>
              <a:t>(B,L)</a:t>
            </a:r>
            <a:r>
              <a:rPr lang="en-US" sz="4000" dirty="0"/>
              <a:t> ] / </a:t>
            </a:r>
            <a:r>
              <a:rPr lang="en-US" sz="4000" dirty="0">
                <a:solidFill>
                  <a:schemeClr val="hlink"/>
                </a:solidFill>
              </a:rPr>
              <a:t>N(t)</a:t>
            </a:r>
          </a:p>
          <a:p>
            <a:r>
              <a:rPr lang="en-US" sz="4000" dirty="0"/>
              <a:t>A</a:t>
            </a:r>
            <a:r>
              <a:rPr lang="en-US" sz="4000" baseline="30000" dirty="0"/>
              <a:t>T</a:t>
            </a:r>
            <a:r>
              <a:rPr lang="en-US" sz="4000" dirty="0"/>
              <a:t>(t) = [ </a:t>
            </a:r>
            <a:r>
              <a:rPr lang="el-GR" sz="4000" dirty="0"/>
              <a:t>φ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hlink"/>
                </a:solidFill>
              </a:rPr>
              <a:t>N(t-1)</a:t>
            </a:r>
            <a:r>
              <a:rPr lang="en-US" sz="4000" dirty="0"/>
              <a:t> A</a:t>
            </a:r>
            <a:r>
              <a:rPr lang="en-US" sz="4000" baseline="30000" dirty="0"/>
              <a:t>T</a:t>
            </a:r>
            <a:r>
              <a:rPr lang="en-US" sz="4000" dirty="0"/>
              <a:t>(t-1) + </a:t>
            </a:r>
            <a:r>
              <a:rPr lang="el-GR" sz="4000" dirty="0">
                <a:solidFill>
                  <a:srgbClr val="FF0000"/>
                </a:solidFill>
              </a:rPr>
              <a:t>π</a:t>
            </a:r>
            <a:r>
              <a:rPr lang="en-US" sz="4000" dirty="0">
                <a:solidFill>
                  <a:srgbClr val="FF0000"/>
                </a:solidFill>
              </a:rPr>
              <a:t>(T,L)</a:t>
            </a:r>
            <a:r>
              <a:rPr lang="en-US" sz="4000" dirty="0"/>
              <a:t> </a:t>
            </a:r>
            <a:r>
              <a:rPr lang="el-GR" sz="4000" dirty="0"/>
              <a:t>δ</a:t>
            </a:r>
            <a:r>
              <a:rPr lang="en-US" sz="4000" dirty="0"/>
              <a:t>] / </a:t>
            </a:r>
            <a:r>
              <a:rPr lang="en-US" sz="4000" dirty="0">
                <a:solidFill>
                  <a:schemeClr val="hlink"/>
                </a:solidFill>
              </a:rPr>
              <a:t>N(t)</a:t>
            </a:r>
            <a:endParaRPr lang="en-US" sz="4000" dirty="0"/>
          </a:p>
          <a:p>
            <a:pPr>
              <a:buFontTx/>
              <a:buNone/>
            </a:pPr>
            <a:r>
              <a:rPr lang="en-US" sz="4000" dirty="0"/>
              <a:t>	where</a:t>
            </a:r>
            <a:r>
              <a:rPr lang="zh-TW" altLang="en-US" sz="4000" dirty="0">
                <a:ea typeface="標楷體" pitchFamily="65" charset="-120"/>
              </a:rPr>
              <a:t> </a:t>
            </a:r>
            <a:r>
              <a:rPr lang="en-US" sz="4000" dirty="0">
                <a:solidFill>
                  <a:schemeClr val="hlink"/>
                </a:solidFill>
              </a:rPr>
              <a:t>N(t)</a:t>
            </a:r>
            <a:r>
              <a:rPr lang="en-US" sz="4000" dirty="0"/>
              <a:t> = </a:t>
            </a:r>
            <a:r>
              <a:rPr lang="el-GR" sz="4000" dirty="0"/>
              <a:t>φ</a:t>
            </a:r>
            <a:r>
              <a:rPr lang="en-US" sz="4000" dirty="0"/>
              <a:t>(1 - </a:t>
            </a:r>
            <a:r>
              <a:rPr lang="el-GR" sz="4000" dirty="0"/>
              <a:t>κ</a:t>
            </a:r>
            <a:r>
              <a:rPr lang="en-US" sz="4000" dirty="0"/>
              <a:t>) </a:t>
            </a:r>
            <a:r>
              <a:rPr lang="en-US" sz="4000" dirty="0">
                <a:solidFill>
                  <a:schemeClr val="hlink"/>
                </a:solidFill>
              </a:rPr>
              <a:t>N(t-1)</a:t>
            </a:r>
            <a:r>
              <a:rPr lang="en-US" sz="4000" dirty="0"/>
              <a:t> + 1 </a:t>
            </a:r>
          </a:p>
          <a:p>
            <a:r>
              <a:rPr lang="el-GR" sz="4000" dirty="0">
                <a:solidFill>
                  <a:srgbClr val="FF0000"/>
                </a:solidFill>
              </a:rPr>
              <a:t>δ</a:t>
            </a:r>
            <a:r>
              <a:rPr lang="en-US" sz="4000" dirty="0">
                <a:solidFill>
                  <a:srgbClr val="FF0000"/>
                </a:solidFill>
              </a:rPr>
              <a:t> = 1, </a:t>
            </a:r>
            <a:r>
              <a:rPr lang="el-GR" sz="4000" dirty="0">
                <a:solidFill>
                  <a:srgbClr val="FF0000"/>
                </a:solidFill>
              </a:rPr>
              <a:t>κ</a:t>
            </a:r>
            <a:r>
              <a:rPr lang="en-US" sz="4000" dirty="0">
                <a:solidFill>
                  <a:srgbClr val="FF0000"/>
                </a:solidFill>
              </a:rPr>
              <a:t> = 0 : </a:t>
            </a:r>
            <a:r>
              <a:rPr lang="en-US" sz="4000" dirty="0"/>
              <a:t>Weighted Fictitious Play!</a:t>
            </a:r>
          </a:p>
          <a:p>
            <a:pPr lvl="1"/>
            <a:r>
              <a:rPr lang="en-US" sz="4000" dirty="0"/>
              <a:t>Good Homework exercise…</a:t>
            </a:r>
          </a:p>
          <a:p>
            <a:pPr lvl="1"/>
            <a:r>
              <a:rPr lang="en-US" sz="4000" dirty="0"/>
              <a:t>Hint: N(t)=1 + </a:t>
            </a:r>
            <a:r>
              <a:rPr lang="el-GR" sz="4000" dirty="0"/>
              <a:t>φ</a:t>
            </a:r>
            <a:r>
              <a:rPr lang="en-US" sz="4000" dirty="0"/>
              <a:t> +…+ </a:t>
            </a:r>
            <a:r>
              <a:rPr lang="el-GR" sz="4000" dirty="0"/>
              <a:t>φ</a:t>
            </a:r>
            <a:r>
              <a:rPr lang="en-US" sz="4000" baseline="30000" dirty="0"/>
              <a:t>t-1</a:t>
            </a:r>
            <a:r>
              <a:rPr lang="en-US" sz="4000" dirty="0"/>
              <a:t>; Posterior is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95" y="7429500"/>
            <a:ext cx="13243560" cy="1380172"/>
          </a:xfrm>
          <a:prstGeom prst="rect">
            <a:avLst/>
          </a:prstGeom>
        </p:spPr>
      </p:pic>
      <p:pic>
        <p:nvPicPr>
          <p:cNvPr id="9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8004326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33147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667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EWA S.C.: Weighted Fictitious Play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400300"/>
            <a:ext cx="17221200" cy="67437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B</a:t>
            </a:r>
            <a:r>
              <a:rPr lang="en-US" dirty="0"/>
              <a:t>(t) = [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N(t-1)</a:t>
            </a:r>
            <a:r>
              <a:rPr lang="en-US" dirty="0"/>
              <a:t> A</a:t>
            </a:r>
            <a:r>
              <a:rPr lang="en-US" baseline="30000" dirty="0"/>
              <a:t>B</a:t>
            </a:r>
            <a:r>
              <a:rPr lang="en-US" dirty="0"/>
              <a:t>(t-1) +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(B,L)</a:t>
            </a:r>
            <a:r>
              <a:rPr lang="en-US" dirty="0"/>
              <a:t> ] / </a:t>
            </a:r>
            <a:r>
              <a:rPr lang="en-US" dirty="0">
                <a:solidFill>
                  <a:schemeClr val="hlink"/>
                </a:solidFill>
              </a:rPr>
              <a:t>N(t)</a:t>
            </a:r>
          </a:p>
          <a:p>
            <a:r>
              <a:rPr lang="en-US" dirty="0"/>
              <a:t>A</a:t>
            </a:r>
            <a:r>
              <a:rPr lang="en-US" baseline="30000" dirty="0"/>
              <a:t>T</a:t>
            </a:r>
            <a:r>
              <a:rPr lang="en-US" dirty="0"/>
              <a:t>(t) = [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N(t-1)</a:t>
            </a:r>
            <a:r>
              <a:rPr lang="en-US" dirty="0"/>
              <a:t> A</a:t>
            </a:r>
            <a:r>
              <a:rPr lang="en-US" baseline="30000" dirty="0"/>
              <a:t>T</a:t>
            </a:r>
            <a:r>
              <a:rPr lang="en-US" dirty="0"/>
              <a:t>(t-1) +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(T,L)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] / </a:t>
            </a:r>
            <a:r>
              <a:rPr lang="en-US" dirty="0">
                <a:solidFill>
                  <a:schemeClr val="hlink"/>
                </a:solidFill>
              </a:rPr>
              <a:t>N(t)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where</a:t>
            </a:r>
            <a:r>
              <a:rPr lang="zh-TW" altLang="en-US" dirty="0" smtClean="0">
                <a:ea typeface="標楷體" pitchFamily="65" charset="-120"/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N(t)</a:t>
            </a:r>
            <a:r>
              <a:rPr lang="en-US" dirty="0"/>
              <a:t> = </a:t>
            </a:r>
            <a:r>
              <a:rPr lang="el-GR" dirty="0"/>
              <a:t>φ</a:t>
            </a:r>
            <a:r>
              <a:rPr lang="en-US" dirty="0"/>
              <a:t>(1 - </a:t>
            </a:r>
            <a:r>
              <a:rPr lang="el-GR" dirty="0"/>
              <a:t>κ</a:t>
            </a:r>
            <a:r>
              <a:rPr lang="en-US" dirty="0"/>
              <a:t>) </a:t>
            </a:r>
            <a:r>
              <a:rPr lang="en-US" dirty="0">
                <a:solidFill>
                  <a:schemeClr val="hlink"/>
                </a:solidFill>
              </a:rPr>
              <a:t>N(t-1)</a:t>
            </a:r>
            <a:r>
              <a:rPr lang="en-US" dirty="0"/>
              <a:t> + 1 </a:t>
            </a:r>
            <a:endParaRPr lang="en-US" altLang="zh-TW" dirty="0"/>
          </a:p>
          <a:p>
            <a:r>
              <a:rPr lang="el-GR" dirty="0" smtClean="0"/>
              <a:t>δ</a:t>
            </a:r>
            <a:r>
              <a:rPr lang="en-US" dirty="0" smtClean="0"/>
              <a:t> </a:t>
            </a:r>
            <a:r>
              <a:rPr lang="en-US" dirty="0"/>
              <a:t>= 1, </a:t>
            </a:r>
            <a:r>
              <a:rPr lang="el-GR" dirty="0"/>
              <a:t>κ</a:t>
            </a:r>
            <a:r>
              <a:rPr lang="en-US" dirty="0"/>
              <a:t> = 0 : Weighted Fictitious Play!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φ</a:t>
            </a:r>
            <a:r>
              <a:rPr lang="en-US" dirty="0">
                <a:solidFill>
                  <a:srgbClr val="FF0000"/>
                </a:solidFill>
              </a:rPr>
              <a:t> = 1: </a:t>
            </a:r>
            <a:r>
              <a:rPr lang="en-US" dirty="0"/>
              <a:t>Fictitious Play</a:t>
            </a:r>
          </a:p>
          <a:p>
            <a:pPr lvl="1"/>
            <a:r>
              <a:rPr lang="el-GR" dirty="0">
                <a:solidFill>
                  <a:srgbClr val="FF0000"/>
                </a:solidFill>
              </a:rPr>
              <a:t>φ</a:t>
            </a:r>
            <a:r>
              <a:rPr lang="en-US" dirty="0">
                <a:solidFill>
                  <a:srgbClr val="FF0000"/>
                </a:solidFill>
              </a:rPr>
              <a:t> = 0: </a:t>
            </a:r>
            <a:r>
              <a:rPr lang="en-US" dirty="0" err="1"/>
              <a:t>Cournot</a:t>
            </a:r>
            <a:r>
              <a:rPr lang="en-US" dirty="0"/>
              <a:t> best-response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52197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85725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9718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EWAcube_comparison_CHW_EJ08_vs_eyelear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81109"/>
            <a:ext cx="16459200" cy="582733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/>
          </p:cNvSpPr>
          <p:nvPr/>
        </p:nvSpPr>
        <p:spPr bwMode="auto">
          <a:xfrm>
            <a:off x="7264400" y="8939212"/>
            <a:ext cx="330200" cy="105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4592" tIns="82296" rIns="164592" bIns="82296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35075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646238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034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606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178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750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5800" dirty="0">
              <a:solidFill>
                <a:srgbClr val="FFFFFF"/>
              </a:solidFill>
              <a:latin typeface="Arial"/>
              <a:ea typeface="Arial"/>
              <a:cs typeface="Arial"/>
              <a:sym typeface="Gill Sans" charset="0"/>
            </a:endParaRPr>
          </a:p>
        </p:txBody>
      </p:sp>
      <p:sp>
        <p:nvSpPr>
          <p:cNvPr id="37893" name="Text Box 5"/>
          <p:cNvSpPr txBox="1">
            <a:spLocks/>
          </p:cNvSpPr>
          <p:nvPr/>
        </p:nvSpPr>
        <p:spPr bwMode="auto">
          <a:xfrm>
            <a:off x="6537326" y="8641561"/>
            <a:ext cx="5076824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4592" tIns="82296" rIns="164592" bIns="82296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35075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646238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034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606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178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750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z="2200" dirty="0">
                <a:latin typeface="Arial"/>
                <a:ea typeface="Arial"/>
                <a:cs typeface="Arial"/>
                <a:sym typeface="Gill Sans" charset="0"/>
              </a:rPr>
              <a:t>δ</a:t>
            </a:r>
            <a:r>
              <a:rPr lang="en-US" sz="2200" dirty="0">
                <a:latin typeface="Arial"/>
                <a:ea typeface="Arial"/>
                <a:cs typeface="Arial"/>
                <a:sym typeface="Gill Sans" charset="0"/>
              </a:rPr>
              <a:t>: attraction weight on forgone payoffs </a:t>
            </a:r>
          </a:p>
          <a:p>
            <a:pPr algn="ctr"/>
            <a:r>
              <a:rPr lang="el-GR" sz="2200" dirty="0">
                <a:latin typeface="Arial"/>
                <a:ea typeface="Arial"/>
                <a:cs typeface="Arial"/>
                <a:sym typeface="Gill Sans" charset="0"/>
              </a:rPr>
              <a:t>φ</a:t>
            </a:r>
            <a:r>
              <a:rPr lang="en-US" sz="2200" dirty="0">
                <a:latin typeface="Arial"/>
                <a:ea typeface="Arial"/>
                <a:cs typeface="Arial"/>
                <a:sym typeface="Gill Sans" charset="0"/>
              </a:rPr>
              <a:t>: decay of previous attractions</a:t>
            </a:r>
          </a:p>
          <a:p>
            <a:pPr algn="ctr"/>
            <a:r>
              <a:rPr lang="el-GR" sz="2200" dirty="0">
                <a:latin typeface="Arial"/>
                <a:ea typeface="Arial"/>
                <a:cs typeface="Arial"/>
                <a:sym typeface="Gill Sans" charset="0"/>
              </a:rPr>
              <a:t>κ</a:t>
            </a:r>
            <a:r>
              <a:rPr lang="en-US" sz="2200" dirty="0">
                <a:latin typeface="Arial"/>
                <a:ea typeface="Arial"/>
                <a:cs typeface="Arial"/>
                <a:sym typeface="Gill Sans" charset="0"/>
              </a:rPr>
              <a:t>: growth rate of attractions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18288000" cy="1600200"/>
          </a:xfrm>
        </p:spPr>
        <p:txBody>
          <a:bodyPr/>
          <a:lstStyle/>
          <a:p>
            <a:r>
              <a:rPr lang="en-US" dirty="0"/>
              <a:t>EWA </a:t>
            </a:r>
            <a:r>
              <a:rPr lang="en-US" altLang="zh-TW" dirty="0"/>
              <a:t>Cube: </a:t>
            </a:r>
            <a:r>
              <a:rPr lang="en-US" dirty="0" err="1"/>
              <a:t>Camerer</a:t>
            </a:r>
            <a:r>
              <a:rPr lang="en-US" dirty="0"/>
              <a:t>, Wang, Ho (EJ 2008) </a:t>
            </a:r>
            <a:br>
              <a:rPr lang="en-US" dirty="0"/>
            </a:br>
            <a:r>
              <a:rPr lang="en-US" dirty="0"/>
              <a:t>    vs. Wang, </a:t>
            </a:r>
            <a:r>
              <a:rPr lang="en-US" dirty="0" err="1"/>
              <a:t>Knoepfle</a:t>
            </a:r>
            <a:r>
              <a:rPr lang="en-US" dirty="0"/>
              <a:t>, </a:t>
            </a:r>
            <a:r>
              <a:rPr lang="en-US" dirty="0" err="1"/>
              <a:t>Camerer</a:t>
            </a:r>
            <a:r>
              <a:rPr lang="en-US" dirty="0"/>
              <a:t> (JEEA 2009) </a:t>
            </a:r>
            <a:endParaRPr lang="en-US" sz="4800" dirty="0"/>
          </a:p>
        </p:txBody>
      </p:sp>
      <p:pic>
        <p:nvPicPr>
          <p:cNvPr id="9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0" y="79629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8" y="7662823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941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EWA Parameters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3333FF"/>
                </a:solidFill>
              </a:rPr>
              <a:t>δ</a:t>
            </a:r>
            <a:r>
              <a:rPr lang="en-US" dirty="0">
                <a:solidFill>
                  <a:srgbClr val="3333FF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Decay</a:t>
            </a:r>
            <a:r>
              <a:rPr lang="en-US" dirty="0"/>
              <a:t> of previous attractions</a:t>
            </a:r>
          </a:p>
          <a:p>
            <a:endParaRPr lang="en-US" dirty="0"/>
          </a:p>
          <a:p>
            <a:r>
              <a:rPr lang="el-GR" dirty="0">
                <a:solidFill>
                  <a:srgbClr val="3333FF"/>
                </a:solidFill>
              </a:rPr>
              <a:t>κ</a:t>
            </a:r>
            <a:r>
              <a:rPr lang="en-US" dirty="0">
                <a:solidFill>
                  <a:srgbClr val="3333FF"/>
                </a:solidFill>
              </a:rPr>
              <a:t>: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rate attractions grow</a:t>
            </a:r>
          </a:p>
          <a:p>
            <a:endParaRPr lang="en-US" dirty="0"/>
          </a:p>
          <a:p>
            <a:r>
              <a:rPr lang="en-US" dirty="0">
                <a:solidFill>
                  <a:srgbClr val="3333FF"/>
                </a:solidFill>
              </a:rPr>
              <a:t>N(t):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strength of initial attractions </a:t>
            </a:r>
            <a:r>
              <a:rPr lang="en-US" dirty="0"/>
              <a:t>(in units of “experience-equivalence”)</a:t>
            </a:r>
          </a:p>
          <a:p>
            <a:pPr lvl="1"/>
            <a:r>
              <a:rPr lang="el-GR" dirty="0">
                <a:solidFill>
                  <a:srgbClr val="3333FF"/>
                </a:solidFill>
              </a:rPr>
              <a:t>φ</a:t>
            </a:r>
            <a:r>
              <a:rPr lang="en-US" dirty="0">
                <a:solidFill>
                  <a:srgbClr val="3333FF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Weight in N(t)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5907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EWAcube_comparison_CHW_EJ08_vs_eyelear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39" y="2933700"/>
            <a:ext cx="18081661" cy="6400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/>
          </p:cNvSpPr>
          <p:nvPr/>
        </p:nvSpPr>
        <p:spPr bwMode="auto">
          <a:xfrm>
            <a:off x="7264400" y="8939212"/>
            <a:ext cx="330200" cy="105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4592" tIns="82296" rIns="164592" bIns="82296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35075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646238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034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606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178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750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5800" dirty="0">
              <a:solidFill>
                <a:srgbClr val="FFFFFF"/>
              </a:solidFill>
              <a:latin typeface="Arial"/>
              <a:ea typeface="Arial"/>
              <a:cs typeface="Arial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18288000" cy="1485900"/>
          </a:xfrm>
        </p:spPr>
        <p:txBody>
          <a:bodyPr/>
          <a:lstStyle/>
          <a:p>
            <a:r>
              <a:rPr lang="en-US" dirty="0" smtClean="0"/>
              <a:t>EWA </a:t>
            </a:r>
            <a:r>
              <a:rPr lang="en-US" altLang="zh-TW" dirty="0" smtClean="0"/>
              <a:t>Cube: </a:t>
            </a:r>
            <a:r>
              <a:rPr lang="en-US" dirty="0" err="1" smtClean="0"/>
              <a:t>Camerer</a:t>
            </a:r>
            <a:r>
              <a:rPr lang="en-US" dirty="0"/>
              <a:t>, Wang, Ho (</a:t>
            </a:r>
            <a:r>
              <a:rPr lang="en-US" dirty="0" smtClean="0"/>
              <a:t>EJ 2008) </a:t>
            </a:r>
            <a:br>
              <a:rPr lang="en-US" dirty="0" smtClean="0"/>
            </a:br>
            <a:r>
              <a:rPr lang="en-US" dirty="0" smtClean="0"/>
              <a:t>    vs</a:t>
            </a:r>
            <a:r>
              <a:rPr lang="en-US" dirty="0"/>
              <a:t>. </a:t>
            </a:r>
            <a:r>
              <a:rPr lang="en-US" dirty="0" smtClean="0"/>
              <a:t>Wang</a:t>
            </a:r>
            <a:r>
              <a:rPr lang="en-US" dirty="0"/>
              <a:t>, </a:t>
            </a:r>
            <a:r>
              <a:rPr lang="en-US" dirty="0" err="1"/>
              <a:t>Knoepfle</a:t>
            </a:r>
            <a:r>
              <a:rPr lang="en-US" dirty="0"/>
              <a:t>, </a:t>
            </a:r>
            <a:r>
              <a:rPr lang="en-US" dirty="0" err="1"/>
              <a:t>Camerer</a:t>
            </a:r>
            <a:r>
              <a:rPr lang="en-US" dirty="0"/>
              <a:t> </a:t>
            </a:r>
            <a:r>
              <a:rPr lang="en-US" dirty="0" smtClean="0"/>
              <a:t>(JEEA 2009) </a:t>
            </a:r>
            <a:endParaRPr lang="en-US" dirty="0"/>
          </a:p>
        </p:txBody>
      </p:sp>
      <p:pic>
        <p:nvPicPr>
          <p:cNvPr id="9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439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/>
          </p:cNvSpPr>
          <p:nvPr/>
        </p:nvSpPr>
        <p:spPr bwMode="auto">
          <a:xfrm>
            <a:off x="7391400" y="8267700"/>
            <a:ext cx="5076824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4592" tIns="82296" rIns="164592" bIns="82296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235075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646238" defTabSz="8223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1034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5606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0178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475038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sz="2200" dirty="0">
                <a:latin typeface="Arial"/>
                <a:ea typeface="Arial"/>
                <a:cs typeface="Arial"/>
                <a:sym typeface="Gill Sans" charset="0"/>
              </a:rPr>
              <a:t>δ</a:t>
            </a:r>
            <a:r>
              <a:rPr lang="en-US" sz="2200" dirty="0">
                <a:latin typeface="Arial"/>
                <a:ea typeface="Arial"/>
                <a:cs typeface="Arial"/>
                <a:sym typeface="Gill Sans" charset="0"/>
              </a:rPr>
              <a:t>: attraction weight on forgone payoffs </a:t>
            </a:r>
          </a:p>
          <a:p>
            <a:pPr algn="ctr"/>
            <a:r>
              <a:rPr lang="el-GR" sz="2200" dirty="0">
                <a:latin typeface="Arial"/>
                <a:ea typeface="Arial"/>
                <a:cs typeface="Arial"/>
                <a:sym typeface="Gill Sans" charset="0"/>
              </a:rPr>
              <a:t>φ</a:t>
            </a:r>
            <a:r>
              <a:rPr lang="en-US" sz="2200" dirty="0">
                <a:latin typeface="Arial"/>
                <a:ea typeface="Arial"/>
                <a:cs typeface="Arial"/>
                <a:sym typeface="Gill Sans" charset="0"/>
              </a:rPr>
              <a:t>: decay of previous attractions</a:t>
            </a:r>
          </a:p>
          <a:p>
            <a:pPr algn="ctr"/>
            <a:r>
              <a:rPr lang="el-GR" sz="2200" dirty="0">
                <a:latin typeface="Arial"/>
                <a:ea typeface="Arial"/>
                <a:cs typeface="Arial"/>
                <a:sym typeface="Gill Sans" charset="0"/>
              </a:rPr>
              <a:t>κ</a:t>
            </a:r>
            <a:r>
              <a:rPr lang="en-US" sz="2200" dirty="0">
                <a:latin typeface="Arial"/>
                <a:ea typeface="Arial"/>
                <a:cs typeface="Arial"/>
                <a:sym typeface="Gill Sans" charset="0"/>
              </a:rPr>
              <a:t>: growth rate of attractions</a:t>
            </a:r>
          </a:p>
        </p:txBody>
      </p:sp>
      <p:pic>
        <p:nvPicPr>
          <p:cNvPr id="8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0" y="83439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94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Prediction Power of EWA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EWA generally improves accuracy in about 35 games (except for mixed ones)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Camerer</a:t>
            </a:r>
            <a:r>
              <a:rPr lang="en-US" dirty="0"/>
              <a:t> and Ho (book chapter, 1999)</a:t>
            </a:r>
          </a:p>
          <a:p>
            <a:pPr lvl="1"/>
            <a:r>
              <a:rPr lang="en-US" dirty="0"/>
              <a:t>“Long version” of the Econometrica paper?</a:t>
            </a:r>
          </a:p>
          <a:p>
            <a:r>
              <a:rPr lang="en-US" dirty="0"/>
              <a:t>BGT, Ch. 6 provides two examples:</a:t>
            </a:r>
          </a:p>
          <a:p>
            <a:pPr lvl="1"/>
            <a:r>
              <a:rPr lang="en-US" dirty="0"/>
              <a:t>Continental Divide</a:t>
            </a:r>
          </a:p>
          <a:p>
            <a:pPr lvl="1"/>
            <a:r>
              <a:rPr lang="en-US" dirty="0"/>
              <a:t>p-Beauty Contest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48981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Power of EWA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0000"/>
                </a:solidFill>
              </a:rPr>
              <a:t>Overfitting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Too many parameters?</a:t>
            </a:r>
          </a:p>
          <a:p>
            <a:pPr>
              <a:lnSpc>
                <a:spcPct val="90000"/>
              </a:lnSpc>
            </a:pPr>
            <a:r>
              <a:rPr lang="en-US" dirty="0"/>
              <a:t>Can be tested: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LR test: Restricted </a:t>
            </a:r>
            <a:r>
              <a:rPr lang="en-US" dirty="0"/>
              <a:t>fit vs. Unrestricted</a:t>
            </a:r>
          </a:p>
          <a:p>
            <a:pPr>
              <a:lnSpc>
                <a:spcPct val="90000"/>
              </a:lnSpc>
            </a:pPr>
            <a:r>
              <a:rPr lang="en-US" dirty="0"/>
              <a:t>Better </a:t>
            </a:r>
            <a:r>
              <a:rPr lang="en-US" dirty="0">
                <a:solidFill>
                  <a:srgbClr val="3333FF"/>
                </a:solidFill>
              </a:rPr>
              <a:t>Out-of-sample </a:t>
            </a:r>
            <a:r>
              <a:rPr lang="en-US" dirty="0"/>
              <a:t>Prediction Power: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Estimate parameters and predict “new data”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prone to </a:t>
            </a:r>
            <a:r>
              <a:rPr lang="en-US" dirty="0" err="1"/>
              <a:t>overfitting</a:t>
            </a:r>
            <a:r>
              <a:rPr lang="en-US" dirty="0"/>
              <a:t> (because of new data)</a:t>
            </a:r>
          </a:p>
          <a:p>
            <a:pPr>
              <a:lnSpc>
                <a:spcPct val="90000"/>
              </a:lnSpc>
            </a:pPr>
            <a:r>
              <a:rPr lang="en-US" dirty="0"/>
              <a:t>1-parameter “</a:t>
            </a:r>
            <a:r>
              <a:rPr lang="en-US" dirty="0">
                <a:solidFill>
                  <a:srgbClr val="FF0000"/>
                </a:solidFill>
              </a:rPr>
              <a:t>self-tuned EWA</a:t>
            </a:r>
            <a:r>
              <a:rPr lang="en-US" dirty="0"/>
              <a:t>” works too: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EWA “Lite” </a:t>
            </a:r>
            <a:r>
              <a:rPr lang="en-US" dirty="0" smtClean="0"/>
              <a:t>does </a:t>
            </a:r>
            <a:r>
              <a:rPr lang="en-US" dirty="0"/>
              <a:t>as good as reinforcement or fictitious play, even on data with new games</a:t>
            </a:r>
          </a:p>
        </p:txBody>
      </p:sp>
    </p:spTree>
    <p:extLst>
      <p:ext uri="{BB962C8B-B14F-4D97-AF65-F5344CB8AC3E}">
        <p14:creationId xmlns:p14="http://schemas.microsoft.com/office/powerpoint/2010/main" val="313398366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Learning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0"/>
            <a:ext cx="16764000" cy="7086600"/>
          </a:xfrm>
        </p:spPr>
        <p:txBody>
          <a:bodyPr>
            <a:normAutofit fontScale="92500" lnSpcReduction="20000"/>
          </a:bodyPr>
          <a:lstStyle/>
          <a:p>
            <a:pPr marL="1219200" indent="-1219200">
              <a:buFontTx/>
              <a:buAutoNum type="arabicPeriod"/>
            </a:pPr>
            <a:r>
              <a:rPr lang="en-US" sz="5600" dirty="0">
                <a:solidFill>
                  <a:srgbClr val="FF0000"/>
                </a:solidFill>
              </a:rPr>
              <a:t>Learning</a:t>
            </a:r>
            <a:r>
              <a:rPr lang="en-US" sz="5600" dirty="0"/>
              <a:t>: What you do after you see "results"...</a:t>
            </a:r>
          </a:p>
          <a:p>
            <a:pPr marL="1219200" indent="-1219200">
              <a:buFontTx/>
              <a:buAutoNum type="arabicPeriod"/>
            </a:pPr>
            <a:r>
              <a:rPr lang="en-US" sz="5600" dirty="0">
                <a:solidFill>
                  <a:srgbClr val="FF0000"/>
                </a:solidFill>
              </a:rPr>
              <a:t>What we know now</a:t>
            </a:r>
            <a:r>
              <a:rPr lang="en-US" sz="5600" dirty="0"/>
              <a:t>: (various learning rules)</a:t>
            </a:r>
          </a:p>
          <a:p>
            <a:pPr marL="1981200" lvl="1" indent="-1066800">
              <a:buFontTx/>
              <a:buAutoNum type="arabicPeriod"/>
            </a:pPr>
            <a:r>
              <a:rPr lang="en-US" sz="4800" dirty="0">
                <a:solidFill>
                  <a:srgbClr val="3333FF"/>
                </a:solidFill>
              </a:rPr>
              <a:t>Reinforcement</a:t>
            </a:r>
          </a:p>
          <a:p>
            <a:pPr marL="1981200" lvl="1" indent="-1066800">
              <a:buFontTx/>
              <a:buAutoNum type="arabicPeriod"/>
            </a:pPr>
            <a:r>
              <a:rPr lang="en-US" sz="4800" dirty="0">
                <a:solidFill>
                  <a:srgbClr val="3333FF"/>
                </a:solidFill>
              </a:rPr>
              <a:t>Belief learning</a:t>
            </a:r>
          </a:p>
          <a:p>
            <a:pPr marL="1981200" lvl="1" indent="-1066800">
              <a:buFontTx/>
              <a:buAutoNum type="arabicPeriod"/>
            </a:pPr>
            <a:r>
              <a:rPr lang="en-US" sz="4800" dirty="0">
                <a:solidFill>
                  <a:srgbClr val="3333FF"/>
                </a:solidFill>
              </a:rPr>
              <a:t>EWA: </a:t>
            </a:r>
            <a:r>
              <a:rPr lang="en-US" sz="4800" dirty="0"/>
              <a:t>a hybrid of reinforcement and belief learning</a:t>
            </a:r>
          </a:p>
          <a:p>
            <a:pPr marL="1981200" lvl="1" indent="-1066800">
              <a:buFontTx/>
              <a:buAutoNum type="arabicPeriod"/>
            </a:pPr>
            <a:r>
              <a:rPr lang="en-US" sz="4800" dirty="0">
                <a:solidFill>
                  <a:srgbClr val="3333FF"/>
                </a:solidFill>
              </a:rPr>
              <a:t>Others:</a:t>
            </a:r>
            <a:r>
              <a:rPr lang="en-US" sz="4800" dirty="0"/>
              <a:t> Evolutionary, anticipatory learning, imitation, learning direction theory, rule learning, etc.</a:t>
            </a:r>
            <a:r>
              <a:rPr lang="zh-TW" altLang="en-US" sz="4800" dirty="0"/>
              <a:t> </a:t>
            </a:r>
            <a:endParaRPr lang="en-US" sz="4800" dirty="0"/>
          </a:p>
          <a:p>
            <a:pPr marL="1219200" indent="-1219200">
              <a:buFontTx/>
              <a:buAutoNum type="arabicPeriod"/>
            </a:pPr>
            <a:r>
              <a:rPr lang="en-US" sz="5600" dirty="0">
                <a:solidFill>
                  <a:srgbClr val="FF0000"/>
                </a:solidFill>
              </a:rPr>
              <a:t>Further research</a:t>
            </a:r>
            <a:r>
              <a:rPr lang="en-US" sz="5600" dirty="0"/>
              <a:t>:</a:t>
            </a:r>
          </a:p>
          <a:p>
            <a:pPr marL="1981200" lvl="1" indent="-1066800">
              <a:buFontTx/>
              <a:buAutoNum type="arabicPeriod"/>
            </a:pPr>
            <a:r>
              <a:rPr lang="en-US" sz="4800" dirty="0">
                <a:solidFill>
                  <a:srgbClr val="3333FF"/>
                </a:solidFill>
              </a:rPr>
              <a:t>Beyond: </a:t>
            </a:r>
            <a:r>
              <a:rPr lang="en-US" sz="4800" dirty="0"/>
              <a:t>New direction for research in learning </a:t>
            </a:r>
          </a:p>
          <a:p>
            <a:pPr marL="1981200" lvl="1" indent="-1066800">
              <a:buFontTx/>
              <a:buAutoNum type="arabicPeriod"/>
            </a:pPr>
            <a:r>
              <a:rPr lang="en-US" sz="4800" dirty="0">
                <a:solidFill>
                  <a:srgbClr val="3333FF"/>
                </a:solidFill>
              </a:rPr>
              <a:t>Application:</a:t>
            </a:r>
            <a:r>
              <a:rPr lang="en-US" sz="4800" dirty="0"/>
              <a:t> How can we use these tools?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9495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Learning Rules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Other rules include: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Anticipatory learning (Sophistication):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Sophisticated players are aware that others are learning </a:t>
            </a:r>
            <a:r>
              <a:rPr lang="en-US" dirty="0" smtClean="0"/>
              <a:t>–</a:t>
            </a:r>
            <a:r>
              <a:rPr lang="zh-TW" altLang="en-US" dirty="0" smtClean="0"/>
              <a:t> </a:t>
            </a:r>
            <a:r>
              <a:rPr lang="en-US" dirty="0" smtClean="0"/>
              <a:t>BR </a:t>
            </a:r>
            <a:r>
              <a:rPr lang="en-US" dirty="0"/>
              <a:t>to </a:t>
            </a:r>
            <a:r>
              <a:rPr lang="en-US" dirty="0" err="1"/>
              <a:t>Cournot</a:t>
            </a:r>
            <a:r>
              <a:rPr lang="en-US" dirty="0"/>
              <a:t>, etc. (level-k)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333FF"/>
                </a:solidFill>
              </a:rPr>
              <a:t>Soph. EWA: </a:t>
            </a:r>
            <a:r>
              <a:rPr lang="en-US" dirty="0" err="1"/>
              <a:t>Camerer</a:t>
            </a:r>
            <a:r>
              <a:rPr lang="en-US" dirty="0"/>
              <a:t>, Ho, Chong (JET 2002)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Imitation:</a:t>
            </a:r>
            <a:r>
              <a:rPr lang="en-US" dirty="0"/>
              <a:t> Imitate average or “best” player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333FF"/>
                </a:solidFill>
              </a:rPr>
              <a:t>Learning direction theory: </a:t>
            </a:r>
            <a:r>
              <a:rPr lang="en-US" dirty="0"/>
              <a:t>Move toward BR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Rule learning: </a:t>
            </a:r>
            <a:r>
              <a:rPr lang="en-US" dirty="0"/>
              <a:t>Learn which “rule” to 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Stahl (GEB 2000)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0364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research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19200" indent="-1219200"/>
            <a:r>
              <a:rPr lang="en-US" dirty="0"/>
              <a:t>Here is where we stand. </a:t>
            </a:r>
          </a:p>
          <a:p>
            <a:pPr marL="1219200" indent="-1219200"/>
            <a:r>
              <a:rPr lang="en-US" dirty="0">
                <a:solidFill>
                  <a:srgbClr val="3333FF"/>
                </a:solidFill>
              </a:rPr>
              <a:t>Are there new direction for research in learning?</a:t>
            </a:r>
          </a:p>
          <a:p>
            <a:pPr marL="1981200" lvl="1" indent="-1066800">
              <a:buFontTx/>
              <a:buChar char="•"/>
            </a:pPr>
            <a:r>
              <a:rPr lang="en-US" dirty="0"/>
              <a:t>How does “</a:t>
            </a:r>
            <a:r>
              <a:rPr lang="en-US" dirty="0">
                <a:solidFill>
                  <a:srgbClr val="FF0000"/>
                </a:solidFill>
              </a:rPr>
              <a:t>information acquisition</a:t>
            </a:r>
            <a:r>
              <a:rPr lang="en-US" dirty="0"/>
              <a:t>” help us study how people learn?</a:t>
            </a:r>
          </a:p>
          <a:p>
            <a:pPr marL="1981200" lvl="1" indent="-1066800">
              <a:buFontTx/>
              <a:buChar char="•"/>
            </a:pPr>
            <a:r>
              <a:rPr lang="en-US" dirty="0"/>
              <a:t>Learning direction theory and imitation are still “loose ends” to be filled</a:t>
            </a:r>
          </a:p>
          <a:p>
            <a:pPr marL="1219200" indent="-1219200">
              <a:buNone/>
            </a:pPr>
            <a:r>
              <a:rPr lang="en-US" dirty="0">
                <a:solidFill>
                  <a:srgbClr val="FF0000"/>
                </a:solidFill>
              </a:rPr>
              <a:t>Holy Grail: How do people “actually” learn?</a:t>
            </a:r>
          </a:p>
        </p:txBody>
      </p:sp>
    </p:spTree>
    <p:extLst>
      <p:ext uri="{BB962C8B-B14F-4D97-AF65-F5344CB8AC3E}">
        <p14:creationId xmlns:p14="http://schemas.microsoft.com/office/powerpoint/2010/main" val="397593949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research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19200" indent="-1219200">
              <a:lnSpc>
                <a:spcPct val="90000"/>
              </a:lnSpc>
            </a:pPr>
            <a:r>
              <a:rPr lang="en-US" dirty="0"/>
              <a:t>How can we use these tools?</a:t>
            </a:r>
          </a:p>
          <a:p>
            <a:pPr marL="1219200" indent="-1219200">
              <a:lnSpc>
                <a:spcPct val="90000"/>
              </a:lnSpc>
            </a:pPr>
            <a:r>
              <a:rPr lang="en-US" dirty="0"/>
              <a:t>Econometric Properties of learning rules:</a:t>
            </a:r>
          </a:p>
          <a:p>
            <a:pPr marL="1981200" lvl="1" indent="-1066800">
              <a:lnSpc>
                <a:spcPct val="90000"/>
              </a:lnSpc>
            </a:pPr>
            <a:r>
              <a:rPr lang="en-US" dirty="0"/>
              <a:t>Salmon (Econometrica 2001): </a:t>
            </a:r>
            <a:r>
              <a:rPr lang="en-US" dirty="0">
                <a:solidFill>
                  <a:srgbClr val="3333FF"/>
                </a:solidFill>
              </a:rPr>
              <a:t>Simulate data via certain learning rules and estimate them</a:t>
            </a:r>
          </a:p>
          <a:p>
            <a:pPr marL="1981200" lvl="1" indent="-1066800">
              <a:lnSpc>
                <a:spcPct val="90000"/>
              </a:lnSpc>
            </a:pPr>
            <a:r>
              <a:rPr lang="en-US" dirty="0"/>
              <a:t>Identification is bad for mixed strategy equilibrium and games with few strategies</a:t>
            </a:r>
          </a:p>
          <a:p>
            <a:pPr marL="1981200" lvl="1" indent="-1066800">
              <a:lnSpc>
                <a:spcPct val="90000"/>
              </a:lnSpc>
            </a:pPr>
            <a:r>
              <a:rPr lang="en-US" dirty="0"/>
              <a:t>EWA estimation does well on </a:t>
            </a:r>
            <a:r>
              <a:rPr lang="el-GR" dirty="0"/>
              <a:t>δ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others are okay if 1000 periods </a:t>
            </a:r>
            <a:r>
              <a:rPr lang="en-US" dirty="0" smtClean="0"/>
              <a:t>(but not </a:t>
            </a:r>
            <a:r>
              <a:rPr lang="en-US" dirty="0"/>
              <a:t>30 periods)</a:t>
            </a:r>
          </a:p>
          <a:p>
            <a:pPr marL="1219200" indent="-1219200">
              <a:lnSpc>
                <a:spcPct val="90000"/>
              </a:lnSpc>
            </a:pPr>
            <a:r>
              <a:rPr lang="en-US" dirty="0"/>
              <a:t>Can use this to “</a:t>
            </a:r>
            <a:r>
              <a:rPr lang="en-US" dirty="0">
                <a:solidFill>
                  <a:srgbClr val="3333FF"/>
                </a:solidFill>
              </a:rPr>
              <a:t>test designs</a:t>
            </a:r>
            <a:r>
              <a:rPr lang="en-US"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0" y="72212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82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0"/>
            <a:ext cx="16459200" cy="72009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Learning: </a:t>
            </a:r>
            <a:r>
              <a:rPr lang="en-US" dirty="0"/>
              <a:t>How people react to past history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olidFill>
                  <a:srgbClr val="3333FF"/>
                </a:solidFill>
                <a:sym typeface="Wingdings" pitchFamily="2" charset="2"/>
              </a:rPr>
              <a:t>Reinforcement</a:t>
            </a:r>
          </a:p>
          <a:p>
            <a:r>
              <a:rPr lang="en-US" dirty="0">
                <a:solidFill>
                  <a:srgbClr val="3333FF"/>
                </a:solidFill>
                <a:sym typeface="Wingdings" pitchFamily="2" charset="2"/>
              </a:rPr>
              <a:t>Belief Learning </a:t>
            </a:r>
          </a:p>
          <a:p>
            <a:pPr lvl="1"/>
            <a:r>
              <a:rPr lang="en-US" dirty="0">
                <a:sym typeface="Wingdings" pitchFamily="2" charset="2"/>
              </a:rPr>
              <a:t>Fictitious play, </a:t>
            </a:r>
            <a:r>
              <a:rPr lang="en-US" dirty="0" err="1">
                <a:sym typeface="Wingdings" pitchFamily="2" charset="2"/>
              </a:rPr>
              <a:t>Cournot</a:t>
            </a:r>
            <a:r>
              <a:rPr lang="en-US" dirty="0">
                <a:sym typeface="Wingdings" pitchFamily="2" charset="2"/>
              </a:rPr>
              <a:t>, etc.</a:t>
            </a:r>
          </a:p>
          <a:p>
            <a:r>
              <a:rPr lang="en-US" dirty="0">
                <a:solidFill>
                  <a:srgbClr val="3333FF"/>
                </a:solidFill>
              </a:rPr>
              <a:t>EWA: a Hybrid model</a:t>
            </a:r>
          </a:p>
          <a:p>
            <a:pPr lvl="1"/>
            <a:r>
              <a:rPr lang="en-US" dirty="0"/>
              <a:t>Performs better even “out-of-sample”</a:t>
            </a:r>
          </a:p>
          <a:p>
            <a:r>
              <a:rPr lang="en-US" dirty="0">
                <a:solidFill>
                  <a:srgbClr val="FF0000"/>
                </a:solidFill>
              </a:rPr>
              <a:t>Design tests: </a:t>
            </a:r>
            <a:r>
              <a:rPr lang="en-US" dirty="0"/>
              <a:t>simulate and estimate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2757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332464"/>
              </p:ext>
            </p:extLst>
          </p:nvPr>
        </p:nvGraphicFramePr>
        <p:xfrm>
          <a:off x="407168" y="1312864"/>
          <a:ext cx="17449800" cy="783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1-23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3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國立臺灣大學 經濟學系 王道一 教授</a:t>
                      </a: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3, 4, </a:t>
                      </a:r>
                      <a:r>
                        <a:rPr lang="en-US" altLang="zh-TW" sz="3200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7, 10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u="none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Colin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err="1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Camerer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Behavioral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Game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Theory: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Experiments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Strategic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Interaction.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New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York:</a:t>
                      </a:r>
                      <a:r>
                        <a:rPr lang="en-US" altLang="zh-TW" sz="2300" baseline="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Russell Sage Foundation; New Jersey: 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Princeton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UP,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2003. pp.266.</a:t>
                      </a:r>
                    </a:p>
                    <a:p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</a:t>
                      </a:r>
                      <a:r>
                        <a:rPr lang="zh-TW" altLang="zh-TW" sz="23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endParaRPr lang="zh-TW" altLang="en-US" sz="2300" dirty="0" smtClean="0">
                        <a:latin typeface="Arial"/>
                        <a:ea typeface="BiauKai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  <a:tr h="1742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32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(t) = </a:t>
                      </a:r>
                      <a:r>
                        <a:rPr lang="el-GR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(t-1) + (1 - </a:t>
                      </a:r>
                      <a:r>
                        <a:rPr lang="el-GR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 * 1 </a:t>
                      </a:r>
                    </a:p>
                    <a:p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(t) = </a:t>
                      </a:r>
                      <a:r>
                        <a:rPr lang="el-GR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(t-1) + </a:t>
                      </a:r>
                      <a:r>
                        <a:rPr lang="el-GR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ε </a:t>
                      </a:r>
                      <a:r>
                        <a:rPr lang="en-US" altLang="zh-TW" sz="23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* 1 </a:t>
                      </a:r>
                      <a:endParaRPr lang="el-GR" altLang="zh-TW" sz="23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endParaRPr lang="en-US" altLang="zh-TW" sz="2300" dirty="0" smtClean="0">
                        <a:solidFill>
                          <a:schemeClr val="tx1"/>
                        </a:solidFill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Colin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err="1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Camerer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Behavioral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Game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Theory: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Experiments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Strategic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Interaction.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New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York:</a:t>
                      </a:r>
                      <a:r>
                        <a:rPr lang="en-US" altLang="zh-TW" sz="2300" baseline="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Russell Sage Foundation; New Jersey: 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Princeton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UP,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2003. pp.268.</a:t>
                      </a:r>
                    </a:p>
                    <a:p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</a:t>
                      </a:r>
                      <a:r>
                        <a:rPr lang="zh-TW" altLang="zh-TW" sz="23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endParaRPr lang="en-US" altLang="zh-TW" sz="2300" dirty="0" smtClean="0">
                        <a:effectLst/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(t) =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(t-1) + (1 -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ε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 * 1 * [ 1 -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(t-1) ]</a:t>
                      </a:r>
                    </a:p>
                    <a:p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…A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(t) =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(t-1) + </a:t>
                      </a:r>
                      <a:r>
                        <a:rPr lang="en-US" altLang="zh-TW" sz="2300" u="sng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(1 - </a:t>
                      </a:r>
                      <a:r>
                        <a:rPr lang="el-GR" altLang="zh-TW" sz="2300" u="sng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u="sng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ε 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* 1 </a:t>
                      </a:r>
                      <a:endParaRPr lang="el-GR" altLang="zh-TW" sz="23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  <a:p>
                      <a:endParaRPr lang="zh-TW" altLang="en-US" sz="2300" dirty="0">
                        <a:latin typeface="Arial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Colin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err="1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Camerer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Behavioral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Game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Theory: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Experiments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Strategic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Interaction.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New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York:</a:t>
                      </a:r>
                      <a:r>
                        <a:rPr lang="en-US" altLang="zh-TW" sz="2300" baseline="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Russell Sage Foundation; New Jersey: 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Princeton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UP,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2003. pp.268.</a:t>
                      </a:r>
                    </a:p>
                    <a:p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</a:t>
                      </a:r>
                      <a:endParaRPr lang="en-US" altLang="zh-TW" sz="2300" dirty="0" smtClean="0">
                        <a:effectLst/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solidFill>
                  <a:prstClr val="black"/>
                </a:solidFill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prstClr val="white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prstClr val="white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solidFill>
                <a:prstClr val="black"/>
              </a:solidFill>
              <a:latin typeface="標楷體"/>
              <a:ea typeface="標楷體"/>
            </a:endParaRPr>
          </a:p>
        </p:txBody>
      </p:sp>
      <p:pic>
        <p:nvPicPr>
          <p:cNvPr id="38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053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圖片 39" descr="螢幕快照 2015-09-23 下午8.21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18801"/>
            <a:ext cx="2351186" cy="1427505"/>
          </a:xfrm>
          <a:prstGeom prst="rect">
            <a:avLst/>
          </a:prstGeom>
        </p:spPr>
      </p:pic>
      <p:pic>
        <p:nvPicPr>
          <p:cNvPr id="13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37" y="7922266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c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6068" y="2641559"/>
            <a:ext cx="1623612" cy="5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935" y="60579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螢幕快照 2015-12-28 下午2.40.3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48100"/>
            <a:ext cx="2019300" cy="15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46700502"/>
              </p:ext>
            </p:extLst>
          </p:nvPr>
        </p:nvGraphicFramePr>
        <p:xfrm>
          <a:off x="407168" y="1312864"/>
          <a:ext cx="17449800" cy="805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8-9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300" dirty="0" smtClean="0">
                          <a:latin typeface="Arial"/>
                          <a:cs typeface="Arial"/>
                        </a:rPr>
                        <a:t>Pt-1(L) = (3 ρ + 1) / (5 ρ + 1)</a:t>
                      </a:r>
                      <a:endParaRPr lang="en-US" altLang="zh-TW" sz="230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zh-TW" sz="2300" dirty="0" smtClean="0">
                          <a:latin typeface="Arial"/>
                          <a:cs typeface="Arial"/>
                        </a:rPr>
                        <a:t>Pt-1(R) = (2 ρ + 0) / (5 ρ + 1) </a:t>
                      </a:r>
                      <a:endParaRPr lang="en-US" altLang="zh-TW" sz="2300" dirty="0" smtClean="0">
                        <a:latin typeface="Arial"/>
                        <a:cs typeface="Arial"/>
                      </a:endParaRPr>
                    </a:p>
                    <a:p>
                      <a:endParaRPr lang="zh-TW" altLang="en-US" sz="2300" dirty="0"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Colin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err="1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Camerer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Behavioral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Game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Theory: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Experiments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Strategic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Interaction.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New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York:</a:t>
                      </a:r>
                      <a:r>
                        <a:rPr lang="en-US" altLang="zh-TW" sz="2300" baseline="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Russell Sage Foundation; New Jersey: 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Princeton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UP,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2003. pp.269.</a:t>
                      </a:r>
                    </a:p>
                    <a:p>
                      <a:r>
                        <a:rPr lang="zh-TW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3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altLang="en-US" sz="23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(t) = [ 3 (3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+ 1) + 0 (2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+ 0) ] / (5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+ 1) </a:t>
                      </a:r>
                    </a:p>
                    <a:p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(t) = [ 1 (3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+ 1) + 1 (2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+ 0) ] / (5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ρ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300" u="none" dirty="0"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Colin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E.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err="1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Camerer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Behavioral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Game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Theory: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Experiments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Strategic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Interaction.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New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York: Russell Sage Foundation; New Jersey: 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Princeton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UP,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2003. pp.269.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 </a:t>
                      </a:r>
                      <a:endParaRPr lang="zh-TW" altLang="en-US" sz="2300" kern="1200" dirty="0" smtClean="0">
                        <a:solidFill>
                          <a:schemeClr val="dk1"/>
                        </a:solidFill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  <a:tr h="1742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altLang="en-US" sz="32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(t) = [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N(t-1) 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(t-1) + 1] / N(t)</a:t>
                      </a:r>
                    </a:p>
                    <a:p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…-N(t)</a:t>
                      </a:r>
                      <a:r>
                        <a:rPr lang="en-US" altLang="zh-TW" sz="23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where</a:t>
                      </a:r>
                      <a:r>
                        <a:rPr lang="zh-TW" altLang="en-US" sz="2300" dirty="0" smtClean="0">
                          <a:solidFill>
                            <a:srgbClr val="000000"/>
                          </a:solidFill>
                          <a:latin typeface="Arial"/>
                          <a:ea typeface="標楷體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N(t) =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(1 -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κ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 N(t-1) + 1 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Colin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E.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err="1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Camerer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Behavioral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Game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Theory: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Experiments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Strategic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Interaction.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New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York: Russell Sage Foundation; New Jersey: 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Princeton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UP,</a:t>
                      </a:r>
                      <a:r>
                        <a:rPr lang="zh-TW" altLang="en-US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2003. pp.269.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solidFill>
                            <a:schemeClr val="dk1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 </a:t>
                      </a:r>
                      <a:endParaRPr lang="en-US" altLang="zh-TW" sz="2300" kern="1200" dirty="0" smtClean="0">
                        <a:solidFill>
                          <a:schemeClr val="dk1"/>
                        </a:solidFill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12-14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(t) = [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N(t-1) 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(t-1) +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π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(B,L) ] / N(t)</a:t>
                      </a:r>
                    </a:p>
                    <a:p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(t) = [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N(t-1) A</a:t>
                      </a:r>
                      <a:r>
                        <a:rPr lang="en-US" altLang="zh-TW" sz="2300" baseline="30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(t-1) +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π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(T,L)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δ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] / N(t…Weights are 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/ (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+ 1) and 1/(</a:t>
                      </a:r>
                      <a:r>
                        <a:rPr lang="el-GR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φ</a:t>
                      </a:r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+ 1)</a:t>
                      </a:r>
                      <a:endParaRPr lang="zh-TW" altLang="en-US" sz="2300" dirty="0">
                        <a:latin typeface="Arial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Colin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err="1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Camerer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Behavioral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Game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Theory: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Experiments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Strategic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Interaction.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New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York:</a:t>
                      </a:r>
                      <a:r>
                        <a:rPr lang="en-US" altLang="zh-TW" sz="2300" baseline="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Russell Sage Foundation; New Jersey: 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Princeton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UP,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2003. pp.267.</a:t>
                      </a:r>
                    </a:p>
                    <a:p>
                      <a:r>
                        <a:rPr lang="zh-TW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條合理使用</a:t>
                      </a:r>
                      <a:r>
                        <a:rPr lang="zh-TW" altLang="zh-TW" sz="23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3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solidFill>
                  <a:prstClr val="black"/>
                </a:solidFill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prstClr val="white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prstClr val="white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solidFill>
                <a:prstClr val="black"/>
              </a:solidFill>
              <a:latin typeface="標楷體"/>
              <a:ea typeface="標楷體"/>
            </a:endParaRPr>
          </a:p>
        </p:txBody>
      </p:sp>
      <p:pic>
        <p:nvPicPr>
          <p:cNvPr id="38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10099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83439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5151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289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80811199"/>
              </p:ext>
            </p:extLst>
          </p:nvPr>
        </p:nvGraphicFramePr>
        <p:xfrm>
          <a:off x="407168" y="1312864"/>
          <a:ext cx="17449800" cy="748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Colin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err="1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Camerer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Behavioral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Game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Theory: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Experiments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Strategic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Interaction.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New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York:</a:t>
                      </a:r>
                      <a:r>
                        <a:rPr lang="en-US" altLang="zh-TW" sz="2300" baseline="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Russell Sage Foundation; New Jersey: 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Princeton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UP,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2003. pp.283.</a:t>
                      </a:r>
                    </a:p>
                    <a:p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</a:t>
                      </a:r>
                      <a:r>
                        <a:rPr lang="zh-TW" altLang="zh-TW" sz="23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endParaRPr lang="en-US" altLang="zh-TW" sz="2300" dirty="0" smtClean="0">
                        <a:effectLst/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  <a:tr h="171699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dirty="0" smtClean="0">
                          <a:latin typeface="Arial"/>
                          <a:cs typeface="Arial"/>
                        </a:rPr>
                        <a:t>φ = 1: Fictitious Play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dirty="0" smtClean="0">
                          <a:latin typeface="Arial"/>
                          <a:cs typeface="Arial"/>
                        </a:rPr>
                        <a:t>φ = 0: </a:t>
                      </a:r>
                      <a:r>
                        <a:rPr lang="en-US" altLang="zh-TW" sz="2300" dirty="0" err="1" smtClean="0">
                          <a:latin typeface="Arial"/>
                          <a:cs typeface="Arial"/>
                        </a:rPr>
                        <a:t>Cournot</a:t>
                      </a:r>
                      <a:r>
                        <a:rPr lang="en-US" altLang="zh-TW" sz="2300" dirty="0" smtClean="0">
                          <a:latin typeface="Arial"/>
                          <a:cs typeface="Arial"/>
                        </a:rPr>
                        <a:t> best-response</a:t>
                      </a:r>
                      <a:endParaRPr lang="zh-TW" altLang="en-US" sz="2300" dirty="0" smtClean="0"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300" u="none" dirty="0"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Colin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err="1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Camerer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Behavioral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Game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Theory: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Experiments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Strategic</a:t>
                      </a:r>
                      <a:r>
                        <a:rPr lang="zh-TW" altLang="en-US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i="1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Interaction.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New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York:</a:t>
                      </a:r>
                      <a:r>
                        <a:rPr lang="en-US" altLang="zh-TW" sz="2300" baseline="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Russell Sage Foundation; New Jersey: 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Princeton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UP,</a:t>
                      </a:r>
                      <a:r>
                        <a:rPr lang="zh-TW" altLang="en-US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2003. pp.283.</a:t>
                      </a:r>
                    </a:p>
                    <a:p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</a:t>
                      </a:r>
                      <a:r>
                        <a:rPr lang="zh-TW" altLang="zh-TW" sz="23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endParaRPr lang="zh-TW" altLang="en-US" sz="2300" dirty="0" smtClean="0">
                        <a:latin typeface="Arial"/>
                        <a:ea typeface="BiauKai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  <a:tr h="1742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15&amp;17</a:t>
                      </a:r>
                      <a:endParaRPr lang="zh-TW" altLang="en-US" sz="3200" dirty="0" smtClean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en-US" altLang="zh-TW" sz="2000" dirty="0" smtClean="0">
                        <a:solidFill>
                          <a:schemeClr val="tx1"/>
                        </a:solidFill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300" baseline="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John Nash, “Two-Person Cooperative Games,” </a:t>
                      </a:r>
                      <a:r>
                        <a:rPr lang="en-US" altLang="zh-TW" sz="2300" baseline="0" dirty="0" err="1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Econometrica</a:t>
                      </a:r>
                      <a:r>
                        <a:rPr lang="en-US" altLang="zh-TW" sz="2300" baseline="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 Vol.21, No.1, (Jan., 1953), pp136-137.</a:t>
                      </a:r>
                    </a:p>
                    <a:p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</a:t>
                      </a:r>
                      <a:r>
                        <a:rPr lang="zh-TW" altLang="zh-TW" sz="23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endParaRPr lang="en-US" altLang="zh-TW" sz="2300" dirty="0" smtClean="0">
                        <a:effectLst/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  <a:tr h="15168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15&amp;17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endParaRPr lang="zh-TW" altLang="en-US" sz="2300" dirty="0"/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36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altLang="zh-TW" sz="2300" dirty="0" smtClean="0">
                          <a:solidFill>
                            <a:srgbClr val="000000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Alvin</a:t>
                      </a:r>
                      <a:r>
                        <a:rPr lang="en-US" altLang="zh-TW" sz="2300" baseline="0" dirty="0" smtClean="0">
                          <a:solidFill>
                            <a:srgbClr val="000000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Roth and Michael </a:t>
                      </a:r>
                      <a:r>
                        <a:rPr lang="en-US" altLang="zh-TW" sz="23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W.K.Malouf</a:t>
                      </a:r>
                      <a:r>
                        <a:rPr lang="en-US" altLang="zh-TW" sz="2300" baseline="0" dirty="0" smtClean="0">
                          <a:solidFill>
                            <a:srgbClr val="000000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 “Game-Theoretical Models and the Role of Information in Bargaining,” </a:t>
                      </a:r>
                      <a:r>
                        <a:rPr lang="en-US" altLang="zh-TW" sz="2300" i="1" baseline="0" dirty="0" smtClean="0">
                          <a:solidFill>
                            <a:srgbClr val="000000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Psychological </a:t>
                      </a:r>
                      <a:r>
                        <a:rPr lang="en-US" altLang="zh-TW" sz="2300" i="1" baseline="0" dirty="0" err="1" smtClean="0">
                          <a:solidFill>
                            <a:srgbClr val="000000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Review,</a:t>
                      </a:r>
                      <a:r>
                        <a:rPr lang="en-US" altLang="zh-TW" sz="23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Vol</a:t>
                      </a:r>
                      <a:r>
                        <a:rPr lang="en-US" altLang="zh-TW" sz="2300" baseline="0" dirty="0" smtClean="0">
                          <a:solidFill>
                            <a:srgbClr val="000000"/>
                          </a:solidFill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. 86, No.6, pp586.</a:t>
                      </a:r>
                    </a:p>
                    <a:p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</a:t>
                      </a:r>
                      <a:r>
                        <a:rPr lang="zh-TW" altLang="zh-TW" sz="23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endParaRPr lang="en-US" altLang="zh-TW" sz="2300" dirty="0" smtClean="0">
                        <a:effectLst/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solidFill>
                  <a:prstClr val="black"/>
                </a:solidFill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prstClr val="white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prstClr val="white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solidFill>
                <a:prstClr val="black"/>
              </a:solidFill>
              <a:latin typeface="標楷體"/>
              <a:ea typeface="標楷體"/>
            </a:endParaRPr>
          </a:p>
        </p:txBody>
      </p:sp>
      <p:pic>
        <p:nvPicPr>
          <p:cNvPr id="38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192" y="4299856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43" y="77343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27" y="601836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289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33700"/>
            <a:ext cx="4076632" cy="381000"/>
          </a:xfrm>
          <a:prstGeom prst="rect">
            <a:avLst/>
          </a:prstGeom>
        </p:spPr>
      </p:pic>
      <p:pic>
        <p:nvPicPr>
          <p:cNvPr id="2" name="圖片 1" descr="螢幕快照 2015-12-28 下午4.47.3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6" y="5645337"/>
            <a:ext cx="2216470" cy="1346199"/>
          </a:xfrm>
          <a:prstGeom prst="rect">
            <a:avLst/>
          </a:prstGeom>
        </p:spPr>
      </p:pic>
      <p:pic>
        <p:nvPicPr>
          <p:cNvPr id="3" name="圖片 2" descr="螢幕快照 2015-12-28 下午4.47.5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63" y="7379387"/>
            <a:ext cx="201599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1383675"/>
              </p:ext>
            </p:extLst>
          </p:nvPr>
        </p:nvGraphicFramePr>
        <p:xfrm>
          <a:off x="407168" y="1312864"/>
          <a:ext cx="17449800" cy="270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6"/>
                <a:gridCol w="4213506"/>
                <a:gridCol w="2734830"/>
                <a:gridCol w="8369588"/>
              </a:tblGrid>
              <a:tr h="7727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頁碼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作品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版權標示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來源</a:t>
                      </a:r>
                      <a:r>
                        <a:rPr lang="en-US" altLang="zh-TW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3600" b="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作者</a:t>
                      </a:r>
                      <a:endParaRPr lang="zh-TW" altLang="en-US" sz="3600" b="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82880" marR="182880" marT="91440" marB="91440"/>
                </a:tc>
              </a:tr>
              <a:tr h="1665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altLang="en-US" sz="3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Arial"/>
                          <a:cs typeface="Arial"/>
                        </a:rPr>
                        <a:t>Simulate data via certain learning rules and estimate them Identification…estimation does well on δ, others are okay if 1000 periods (but not 30 periods)</a:t>
                      </a:r>
                      <a:endParaRPr lang="zh-TW" altLang="en-US" sz="2000" dirty="0"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endParaRPr lang="zh-TW" altLang="en-US" sz="2300" dirty="0"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300" dirty="0" err="1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T.C.Salmon</a:t>
                      </a:r>
                      <a:r>
                        <a:rPr lang="en-US" altLang="zh-TW" sz="2300" dirty="0" smtClean="0"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, “An Evaluation of Econometric Models of Adaptive Learning,” Econometrica,Vol.69, No.6, (2001), pp.1597-1628.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依據著作權法第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46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52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、</a:t>
                      </a:r>
                      <a:r>
                        <a:rPr lang="en-US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65</a:t>
                      </a:r>
                      <a:r>
                        <a:rPr lang="zh-TW" altLang="zh-TW" sz="2300" kern="12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條合理使用</a:t>
                      </a:r>
                      <a:r>
                        <a:rPr lang="zh-TW" altLang="zh-TW" sz="2300" dirty="0" smtClean="0">
                          <a:effectLst/>
                          <a:latin typeface="Arial"/>
                          <a:ea typeface="標楷體" panose="03000509000000000000" pitchFamily="65" charset="-120"/>
                          <a:cs typeface="Arial"/>
                        </a:rPr>
                        <a:t> </a:t>
                      </a:r>
                      <a:endParaRPr lang="zh-TW" altLang="en-US" sz="2300" dirty="0" smtClean="0">
                        <a:latin typeface="Arial"/>
                        <a:ea typeface="BiauKai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300" dirty="0" smtClean="0">
                        <a:latin typeface="Arial"/>
                        <a:ea typeface="標楷體" panose="03000509000000000000" pitchFamily="65" charset="-120"/>
                        <a:cs typeface="Arial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620001" y="266700"/>
            <a:ext cx="6114494" cy="104644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kumimoji="1" lang="zh-TW" altLang="en-US" sz="5600" dirty="0" smtClean="0">
                <a:solidFill>
                  <a:prstClr val="black"/>
                </a:solidFill>
                <a:latin typeface="標楷體"/>
                <a:ea typeface="標楷體"/>
              </a:rPr>
              <a:t>版權聲明</a:t>
            </a:r>
            <a:r>
              <a:rPr kumimoji="1" lang="zh-TW" altLang="en-US" sz="5600" dirty="0" smtClean="0">
                <a:solidFill>
                  <a:prstClr val="white"/>
                </a:solidFill>
                <a:latin typeface="標楷體"/>
                <a:ea typeface="標楷體"/>
              </a:rPr>
              <a:t>版權聲</a:t>
            </a:r>
            <a:r>
              <a:rPr kumimoji="1" lang="zh-TW" altLang="en-US" sz="5600" dirty="0">
                <a:solidFill>
                  <a:prstClr val="white"/>
                </a:solidFill>
                <a:latin typeface="標楷體"/>
                <a:ea typeface="標楷體"/>
              </a:rPr>
              <a:t>明</a:t>
            </a:r>
            <a:endParaRPr kumimoji="1" lang="zh-TW" altLang="en-US" sz="5600" dirty="0">
              <a:solidFill>
                <a:prstClr val="black"/>
              </a:solidFill>
              <a:latin typeface="標楷體"/>
              <a:ea typeface="標楷體"/>
            </a:endParaRPr>
          </a:p>
        </p:txBody>
      </p:sp>
      <p:pic>
        <p:nvPicPr>
          <p:cNvPr id="11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786023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do after you see…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71700"/>
            <a:ext cx="16459200" cy="6972300"/>
          </a:xfrm>
        </p:spPr>
        <p:txBody>
          <a:bodyPr>
            <a:normAutofit/>
          </a:bodyPr>
          <a:lstStyle/>
          <a:p>
            <a:r>
              <a:rPr lang="en-US" sz="5000" dirty="0"/>
              <a:t>Suppose you are playing </a:t>
            </a:r>
            <a:r>
              <a:rPr lang="en-US" sz="5000" dirty="0" smtClean="0"/>
              <a:t>"stag hunt"</a:t>
            </a:r>
            <a:endParaRPr lang="en-US" sz="5000" dirty="0"/>
          </a:p>
          <a:p>
            <a:r>
              <a:rPr lang="en-US" sz="5000" dirty="0"/>
              <a:t>(B, L) happened last time</a:t>
            </a:r>
          </a:p>
          <a:p>
            <a:r>
              <a:rPr lang="en-US" sz="5000" dirty="0"/>
              <a:t>What would you do now?</a:t>
            </a:r>
          </a:p>
          <a:p>
            <a:endParaRPr lang="en-US" sz="5000" dirty="0"/>
          </a:p>
          <a:p>
            <a:r>
              <a:rPr lang="en-US" sz="5000" dirty="0"/>
              <a:t>Change strategy?</a:t>
            </a:r>
          </a:p>
          <a:p>
            <a:r>
              <a:rPr lang="en-US" sz="5000" dirty="0"/>
              <a:t>Stick to it?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852400" y="3495676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L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401926" y="3495676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R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0363200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T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852400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3, 3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5401926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0, 1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0363200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B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2852400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1, 0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5401926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1, 1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8505747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1970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do after you see…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71700"/>
            <a:ext cx="16764000" cy="6972300"/>
          </a:xfrm>
        </p:spPr>
        <p:txBody>
          <a:bodyPr>
            <a:noAutofit/>
          </a:bodyPr>
          <a:lstStyle/>
          <a:p>
            <a:r>
              <a:rPr lang="en-US" sz="5000" dirty="0"/>
              <a:t>A robot (pre-programmed) would stick to it</a:t>
            </a:r>
          </a:p>
          <a:p>
            <a:pPr lvl="1"/>
            <a:r>
              <a:rPr lang="en-US" sz="5000" dirty="0"/>
              <a:t>Evolutionary approach</a:t>
            </a:r>
          </a:p>
          <a:p>
            <a:r>
              <a:rPr lang="en-US" sz="5000" dirty="0"/>
              <a:t>But humans think twice</a:t>
            </a:r>
          </a:p>
          <a:p>
            <a:r>
              <a:rPr lang="en-US" sz="5000" dirty="0"/>
              <a:t>How would you switch?</a:t>
            </a:r>
          </a:p>
          <a:p>
            <a:r>
              <a:rPr lang="en-US" sz="5000" dirty="0">
                <a:solidFill>
                  <a:srgbClr val="FF0000"/>
                </a:solidFill>
              </a:rPr>
              <a:t>Reinforcement:</a:t>
            </a:r>
          </a:p>
          <a:p>
            <a:pPr lvl="1"/>
            <a:r>
              <a:rPr lang="en-US" sz="5000" dirty="0"/>
              <a:t>Choices </a:t>
            </a:r>
            <a:r>
              <a:rPr lang="en-US" sz="5000" dirty="0" smtClean="0"/>
              <a:t>"reinforced" </a:t>
            </a:r>
            <a:r>
              <a:rPr lang="en-US" sz="5000" dirty="0"/>
              <a:t>by</a:t>
            </a:r>
          </a:p>
          <a:p>
            <a:pPr lvl="1">
              <a:buFontTx/>
              <a:buNone/>
            </a:pPr>
            <a:r>
              <a:rPr lang="en-US" sz="5000" dirty="0"/>
              <a:t>	previous payoffs</a:t>
            </a:r>
          </a:p>
          <a:p>
            <a:pPr lvl="1"/>
            <a:r>
              <a:rPr lang="en-US" sz="5000" dirty="0" smtClean="0"/>
              <a:t>"Very bad" </a:t>
            </a:r>
            <a:r>
              <a:rPr lang="en-US" sz="5000" dirty="0"/>
              <a:t>reasoning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2852400" y="3495676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L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401926" y="3495676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R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0363200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T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2852400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3, 3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5401926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0, 1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0363200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B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2852400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1, 0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5401926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1, 1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5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84963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2538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3333FF"/>
                </a:solidFill>
              </a:rPr>
              <a:t>Update attractions</a:t>
            </a:r>
            <a:r>
              <a:rPr lang="en-US" dirty="0"/>
              <a:t> (tendency to play a certain strategy) after given history</a:t>
            </a:r>
          </a:p>
          <a:p>
            <a:r>
              <a:rPr lang="en-US" dirty="0">
                <a:solidFill>
                  <a:srgbClr val="FF0000"/>
                </a:solidFill>
              </a:rPr>
              <a:t>Reinforcement: </a:t>
            </a:r>
          </a:p>
          <a:p>
            <a:pPr lvl="1"/>
            <a:r>
              <a:rPr lang="en-US" dirty="0"/>
              <a:t>Choices “reinforced” by previous payoffs</a:t>
            </a:r>
          </a:p>
          <a:p>
            <a:pPr lvl="1"/>
            <a:r>
              <a:rPr lang="en-US" dirty="0"/>
              <a:t>Allow spillovers to “neighboring strategies” </a:t>
            </a:r>
            <a:r>
              <a:rPr lang="el-GR" dirty="0"/>
              <a:t>ε</a:t>
            </a:r>
          </a:p>
          <a:p>
            <a:r>
              <a:rPr lang="en-US" dirty="0"/>
              <a:t>Example: (</a:t>
            </a:r>
            <a:r>
              <a:rPr lang="en-US" dirty="0" smtClean="0">
                <a:solidFill>
                  <a:srgbClr val="FF0000"/>
                </a:solidFill>
              </a:rPr>
              <a:t>cumulative reinforcement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>
                <a:solidFill>
                  <a:srgbClr val="3333FF"/>
                </a:solidFill>
              </a:rPr>
              <a:t>A</a:t>
            </a:r>
            <a:r>
              <a:rPr lang="en-US" baseline="30000" dirty="0">
                <a:solidFill>
                  <a:srgbClr val="3333FF"/>
                </a:solidFill>
              </a:rPr>
              <a:t>B</a:t>
            </a:r>
            <a:r>
              <a:rPr lang="en-US" dirty="0">
                <a:solidFill>
                  <a:srgbClr val="3333FF"/>
                </a:solidFill>
              </a:rPr>
              <a:t>(t) </a:t>
            </a:r>
            <a:r>
              <a:rPr lang="en-US" dirty="0"/>
              <a:t>= </a:t>
            </a:r>
            <a:r>
              <a:rPr lang="el-GR" dirty="0"/>
              <a:t>φ</a:t>
            </a:r>
            <a:r>
              <a:rPr lang="en-US" dirty="0">
                <a:solidFill>
                  <a:srgbClr val="3333FF"/>
                </a:solidFill>
              </a:rPr>
              <a:t>A</a:t>
            </a:r>
            <a:r>
              <a:rPr lang="en-US" baseline="30000" dirty="0">
                <a:solidFill>
                  <a:srgbClr val="3333FF"/>
                </a:solidFill>
              </a:rPr>
              <a:t>B</a:t>
            </a:r>
            <a:r>
              <a:rPr lang="en-US" dirty="0">
                <a:solidFill>
                  <a:srgbClr val="3333FF"/>
                </a:solidFill>
              </a:rPr>
              <a:t>(t-1)</a:t>
            </a:r>
            <a:r>
              <a:rPr lang="en-US" dirty="0"/>
              <a:t> + (1 - </a:t>
            </a:r>
            <a:r>
              <a:rPr lang="el-GR" dirty="0"/>
              <a:t>ε</a:t>
            </a:r>
            <a:r>
              <a:rPr lang="en-US" dirty="0"/>
              <a:t>) </a:t>
            </a:r>
            <a:r>
              <a:rPr lang="en-US" altLang="zh-TW" dirty="0"/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3333FF"/>
                </a:solidFill>
              </a:rPr>
              <a:t>A</a:t>
            </a:r>
            <a:r>
              <a:rPr lang="en-US" baseline="30000" dirty="0">
                <a:solidFill>
                  <a:srgbClr val="3333FF"/>
                </a:solidFill>
              </a:rPr>
              <a:t>T</a:t>
            </a:r>
            <a:r>
              <a:rPr lang="en-US" dirty="0">
                <a:solidFill>
                  <a:srgbClr val="3333FF"/>
                </a:solidFill>
              </a:rPr>
              <a:t>(t) </a:t>
            </a:r>
            <a:r>
              <a:rPr lang="en-US" dirty="0"/>
              <a:t>= </a:t>
            </a:r>
            <a:r>
              <a:rPr lang="el-GR" dirty="0"/>
              <a:t>φ</a:t>
            </a:r>
            <a:r>
              <a:rPr lang="en-US" dirty="0">
                <a:solidFill>
                  <a:srgbClr val="3333FF"/>
                </a:solidFill>
              </a:rPr>
              <a:t>A</a:t>
            </a:r>
            <a:r>
              <a:rPr lang="en-US" baseline="30000" dirty="0">
                <a:solidFill>
                  <a:srgbClr val="3333FF"/>
                </a:solidFill>
              </a:rPr>
              <a:t>T</a:t>
            </a:r>
            <a:r>
              <a:rPr lang="en-US" dirty="0">
                <a:solidFill>
                  <a:srgbClr val="3333FF"/>
                </a:solidFill>
              </a:rPr>
              <a:t>(t-1) </a:t>
            </a:r>
            <a:r>
              <a:rPr lang="en-US" dirty="0"/>
              <a:t>+ </a:t>
            </a:r>
            <a:r>
              <a:rPr lang="el-GR" dirty="0"/>
              <a:t>ε </a:t>
            </a:r>
            <a:r>
              <a:rPr lang="en-US" altLang="zh-TW" dirty="0"/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9629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6824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Reinforcement Learning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69356"/>
            <a:ext cx="17221200" cy="67889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(More General) </a:t>
            </a:r>
            <a:r>
              <a:rPr lang="en-US" dirty="0" smtClean="0">
                <a:solidFill>
                  <a:srgbClr val="FF0000"/>
                </a:solidFill>
              </a:rPr>
              <a:t>Cumulative Reinforcement: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</a:t>
            </a:r>
            <a:r>
              <a:rPr lang="en-US" baseline="30000" dirty="0"/>
              <a:t>B</a:t>
            </a:r>
            <a:r>
              <a:rPr lang="en-US" dirty="0"/>
              <a:t>(t) = </a:t>
            </a:r>
            <a:r>
              <a:rPr lang="el-GR" dirty="0"/>
              <a:t>φ</a:t>
            </a:r>
            <a:r>
              <a:rPr lang="en-US" dirty="0"/>
              <a:t>A</a:t>
            </a:r>
            <a:r>
              <a:rPr lang="en-US" baseline="30000" dirty="0"/>
              <a:t>B</a:t>
            </a:r>
            <a:r>
              <a:rPr lang="en-US" dirty="0"/>
              <a:t>(t-1) + (1 - </a:t>
            </a:r>
            <a:r>
              <a:rPr lang="el-GR" dirty="0"/>
              <a:t>ε</a:t>
            </a:r>
            <a:r>
              <a:rPr lang="en-US" dirty="0"/>
              <a:t>) </a:t>
            </a:r>
            <a:r>
              <a:rPr lang="en-US" altLang="zh-TW" dirty="0"/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altLang="zh-TW" dirty="0">
                <a:solidFill>
                  <a:schemeClr val="hlink"/>
                </a:solidFill>
              </a:rPr>
              <a:t>* </a:t>
            </a:r>
            <a:r>
              <a:rPr lang="en-US" dirty="0">
                <a:solidFill>
                  <a:schemeClr val="hlink"/>
                </a:solidFill>
              </a:rPr>
              <a:t>[ 1 - </a:t>
            </a:r>
            <a:r>
              <a:rPr lang="el-GR" dirty="0">
                <a:solidFill>
                  <a:schemeClr val="hlink"/>
                </a:solidFill>
              </a:rPr>
              <a:t>ρ</a:t>
            </a:r>
            <a:r>
              <a:rPr lang="en-US" dirty="0">
                <a:solidFill>
                  <a:schemeClr val="hlink"/>
                </a:solidFill>
              </a:rPr>
              <a:t> (t-1) ]</a:t>
            </a:r>
          </a:p>
          <a:p>
            <a:r>
              <a:rPr lang="en-US" dirty="0"/>
              <a:t>A</a:t>
            </a:r>
            <a:r>
              <a:rPr lang="en-US" baseline="30000" dirty="0"/>
              <a:t>T</a:t>
            </a:r>
            <a:r>
              <a:rPr lang="en-US" dirty="0"/>
              <a:t>(t) = </a:t>
            </a:r>
            <a:r>
              <a:rPr lang="el-GR" dirty="0"/>
              <a:t>φ</a:t>
            </a:r>
            <a:r>
              <a:rPr lang="en-US" dirty="0"/>
              <a:t>A</a:t>
            </a:r>
            <a:r>
              <a:rPr lang="en-US" baseline="30000" dirty="0"/>
              <a:t>T</a:t>
            </a:r>
            <a:r>
              <a:rPr lang="en-US" dirty="0"/>
              <a:t>(t-1) + </a:t>
            </a:r>
            <a:r>
              <a:rPr lang="el-GR" dirty="0"/>
              <a:t>ε </a:t>
            </a:r>
            <a:r>
              <a:rPr lang="en-US" altLang="zh-TW" dirty="0"/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r>
              <a:rPr lang="en-US" altLang="zh-TW" dirty="0">
                <a:solidFill>
                  <a:schemeClr val="hlink"/>
                </a:solidFill>
              </a:rPr>
              <a:t>* </a:t>
            </a:r>
            <a:r>
              <a:rPr lang="en-US" dirty="0">
                <a:solidFill>
                  <a:schemeClr val="hlink"/>
                </a:solidFill>
              </a:rPr>
              <a:t>[ 1 - </a:t>
            </a:r>
            <a:r>
              <a:rPr lang="el-GR" dirty="0">
                <a:solidFill>
                  <a:schemeClr val="hlink"/>
                </a:solidFill>
              </a:rPr>
              <a:t>ρ</a:t>
            </a:r>
            <a:r>
              <a:rPr lang="en-US" dirty="0">
                <a:solidFill>
                  <a:schemeClr val="hlink"/>
                </a:solidFill>
              </a:rPr>
              <a:t> (t-1) 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Alternatively,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Weighted Average Reinforcement: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</a:t>
            </a:r>
            <a:r>
              <a:rPr lang="en-US" baseline="30000" dirty="0"/>
              <a:t>B</a:t>
            </a:r>
            <a:r>
              <a:rPr lang="en-US" dirty="0"/>
              <a:t>(t) = </a:t>
            </a:r>
            <a:r>
              <a:rPr lang="el-GR" dirty="0"/>
              <a:t>φ</a:t>
            </a:r>
            <a:r>
              <a:rPr lang="en-US" dirty="0"/>
              <a:t>A</a:t>
            </a:r>
            <a:r>
              <a:rPr lang="en-US" baseline="30000" dirty="0"/>
              <a:t>B</a:t>
            </a:r>
            <a:r>
              <a:rPr lang="en-US" dirty="0"/>
              <a:t>(t-1) + </a:t>
            </a:r>
            <a:r>
              <a:rPr lang="en-US" u="sng" dirty="0">
                <a:solidFill>
                  <a:schemeClr val="hlink"/>
                </a:solidFill>
              </a:rPr>
              <a:t>(1 - </a:t>
            </a:r>
            <a:r>
              <a:rPr lang="el-GR" u="sng" dirty="0">
                <a:solidFill>
                  <a:schemeClr val="hlink"/>
                </a:solidFill>
              </a:rPr>
              <a:t>φ</a:t>
            </a:r>
            <a:r>
              <a:rPr lang="en-US" u="sng" dirty="0">
                <a:solidFill>
                  <a:schemeClr val="hlink"/>
                </a:solidFill>
              </a:rPr>
              <a:t>)</a:t>
            </a:r>
            <a:r>
              <a:rPr lang="en-US" dirty="0"/>
              <a:t> (1 - </a:t>
            </a:r>
            <a:r>
              <a:rPr lang="el-GR" dirty="0"/>
              <a:t>ε</a:t>
            </a:r>
            <a:r>
              <a:rPr lang="en-US" dirty="0"/>
              <a:t>) </a:t>
            </a:r>
            <a:r>
              <a:rPr lang="en-US" altLang="zh-TW" dirty="0"/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</a:p>
          <a:p>
            <a:r>
              <a:rPr lang="en-US" dirty="0"/>
              <a:t>A</a:t>
            </a:r>
            <a:r>
              <a:rPr lang="en-US" baseline="30000" dirty="0"/>
              <a:t>T</a:t>
            </a:r>
            <a:r>
              <a:rPr lang="en-US" dirty="0"/>
              <a:t>(t) = </a:t>
            </a:r>
            <a:r>
              <a:rPr lang="el-GR" dirty="0"/>
              <a:t>φ</a:t>
            </a:r>
            <a:r>
              <a:rPr lang="en-US" dirty="0"/>
              <a:t>A</a:t>
            </a:r>
            <a:r>
              <a:rPr lang="en-US" baseline="30000" dirty="0"/>
              <a:t>T</a:t>
            </a:r>
            <a:r>
              <a:rPr lang="en-US" dirty="0"/>
              <a:t>(t-1) + </a:t>
            </a:r>
            <a:r>
              <a:rPr lang="en-US" u="sng" dirty="0">
                <a:solidFill>
                  <a:schemeClr val="hlink"/>
                </a:solidFill>
              </a:rPr>
              <a:t>(1 - </a:t>
            </a:r>
            <a:r>
              <a:rPr lang="el-GR" u="sng" dirty="0">
                <a:solidFill>
                  <a:schemeClr val="hlink"/>
                </a:solidFill>
              </a:rPr>
              <a:t>φ</a:t>
            </a:r>
            <a:r>
              <a:rPr lang="en-US" u="sng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l-GR" dirty="0"/>
              <a:t>ε </a:t>
            </a:r>
            <a:r>
              <a:rPr lang="en-US" altLang="zh-TW" dirty="0"/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9715500"/>
            <a:ext cx="9144000" cy="571500"/>
          </a:xfrm>
          <a:prstGeom prst="rect">
            <a:avLst/>
          </a:prstGeom>
        </p:spPr>
        <p:txBody>
          <a:bodyPr/>
          <a:lstStyle/>
          <a:p>
            <a:fld id="{AD643D45-B76C-40A8-9218-8CDA75057F50}" type="datetime1">
              <a:rPr lang="en-US" b="1" smtClean="0">
                <a:solidFill>
                  <a:prstClr val="white"/>
                </a:solidFill>
                <a:latin typeface="Arial"/>
                <a:ea typeface="Arial"/>
                <a:cs typeface="Arial"/>
              </a:rPr>
              <a:pPr/>
              <a:t>10/3/2016</a:t>
            </a:fld>
            <a:endParaRPr lang="en-US" b="1" dirty="0" smtClean="0">
              <a:solidFill>
                <a:prstClr val="whit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80391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01720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"else" </a:t>
            </a:r>
            <a:r>
              <a:rPr lang="en-US" dirty="0"/>
              <a:t>could you do…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71700"/>
            <a:ext cx="16459200" cy="69723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500" dirty="0"/>
              <a:t>Would you </a:t>
            </a:r>
            <a:r>
              <a:rPr lang="en-US" sz="4500" dirty="0" smtClean="0"/>
              <a:t>"</a:t>
            </a:r>
            <a:r>
              <a:rPr lang="en-US" sz="4500" dirty="0" smtClean="0">
                <a:solidFill>
                  <a:srgbClr val="FF0000"/>
                </a:solidFill>
              </a:rPr>
              <a:t>update </a:t>
            </a:r>
            <a:r>
              <a:rPr lang="en-US" sz="4500" dirty="0">
                <a:solidFill>
                  <a:srgbClr val="FF0000"/>
                </a:solidFill>
              </a:rPr>
              <a:t>your beliefs </a:t>
            </a:r>
            <a:r>
              <a:rPr lang="en-US" sz="4500" dirty="0"/>
              <a:t>about what others </a:t>
            </a:r>
            <a:r>
              <a:rPr lang="en-US" sz="4500" dirty="0" smtClean="0"/>
              <a:t>do"?</a:t>
            </a:r>
            <a:endParaRPr lang="en-US" sz="4500" dirty="0"/>
          </a:p>
          <a:p>
            <a:pPr lvl="1">
              <a:lnSpc>
                <a:spcPct val="90000"/>
              </a:lnSpc>
            </a:pPr>
            <a:r>
              <a:rPr lang="en-US" sz="4500" dirty="0">
                <a:solidFill>
                  <a:srgbClr val="3333FF"/>
                </a:solidFill>
              </a:rPr>
              <a:t>Belief learning models</a:t>
            </a:r>
          </a:p>
          <a:p>
            <a:pPr>
              <a:lnSpc>
                <a:spcPct val="90000"/>
              </a:lnSpc>
            </a:pPr>
            <a:r>
              <a:rPr lang="en-US" sz="4500" dirty="0">
                <a:solidFill>
                  <a:srgbClr val="FF0000"/>
                </a:solidFill>
              </a:rPr>
              <a:t>Fictitious play</a:t>
            </a:r>
          </a:p>
          <a:p>
            <a:pPr lvl="1">
              <a:lnSpc>
                <a:spcPct val="90000"/>
              </a:lnSpc>
            </a:pPr>
            <a:r>
              <a:rPr lang="en-US" sz="4500" dirty="0"/>
              <a:t>Keep track of frequency</a:t>
            </a:r>
          </a:p>
          <a:p>
            <a:pPr lvl="1">
              <a:lnSpc>
                <a:spcPct val="90000"/>
              </a:lnSpc>
            </a:pPr>
            <a:r>
              <a:rPr lang="en-US" sz="4500" dirty="0"/>
              <a:t>Ex: rock-paper-scissors</a:t>
            </a:r>
          </a:p>
          <a:p>
            <a:pPr>
              <a:lnSpc>
                <a:spcPct val="90000"/>
              </a:lnSpc>
            </a:pPr>
            <a:r>
              <a:rPr lang="en-US" sz="4500" dirty="0" err="1">
                <a:solidFill>
                  <a:srgbClr val="FF0000"/>
                </a:solidFill>
              </a:rPr>
              <a:t>Cournot</a:t>
            </a:r>
            <a:r>
              <a:rPr lang="en-US" sz="4500" dirty="0">
                <a:solidFill>
                  <a:srgbClr val="FF0000"/>
                </a:solidFill>
              </a:rPr>
              <a:t> best-response</a:t>
            </a:r>
          </a:p>
          <a:p>
            <a:pPr lvl="1">
              <a:lnSpc>
                <a:spcPct val="90000"/>
              </a:lnSpc>
            </a:pPr>
            <a:r>
              <a:rPr lang="en-US" sz="4500" dirty="0"/>
              <a:t>What you did last time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4500" dirty="0"/>
              <a:t>	is what you’ll do now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2852400" y="3495676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L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401926" y="3495676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R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0363200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T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2852400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3, 3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5401926" y="5257800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0, 1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0363200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B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2852400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1, 0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5401926" y="7093744"/>
            <a:ext cx="1828800" cy="1371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82880" tIns="91440" rIns="182880" bIns="91440" anchor="ctr"/>
          <a:lstStyle/>
          <a:p>
            <a:pPr algn="ctr"/>
            <a:r>
              <a:rPr kumimoji="1" lang="en-US" altLang="zh-TW" sz="6400" dirty="0">
                <a:latin typeface="Arial"/>
                <a:ea typeface="Arial"/>
                <a:cs typeface="Arial"/>
              </a:rPr>
              <a:t>1, 1</a:t>
            </a:r>
          </a:p>
        </p:txBody>
      </p:sp>
      <p:pic>
        <p:nvPicPr>
          <p:cNvPr id="15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85725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4870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Fictitious Play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2"/>
            <a:ext cx="16611600" cy="67889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Other weights?  </a:t>
            </a:r>
            <a:r>
              <a:rPr lang="en-US" dirty="0">
                <a:solidFill>
                  <a:srgbClr val="FF0000"/>
                </a:solidFill>
              </a:rPr>
              <a:t>Weighted fictitious play </a:t>
            </a:r>
          </a:p>
          <a:p>
            <a:pPr lvl="1"/>
            <a:r>
              <a:rPr lang="en-US" dirty="0">
                <a:solidFill>
                  <a:srgbClr val="3333FF"/>
                </a:solidFill>
              </a:rPr>
              <a:t>Fictitious </a:t>
            </a:r>
            <a:r>
              <a:rPr lang="en-US" dirty="0" smtClean="0">
                <a:solidFill>
                  <a:srgbClr val="3333FF"/>
                </a:solidFill>
              </a:rPr>
              <a:t>play:</a:t>
            </a:r>
            <a:r>
              <a:rPr lang="en-US" dirty="0" smtClean="0"/>
              <a:t> </a:t>
            </a:r>
            <a:r>
              <a:rPr lang="en-US" dirty="0"/>
              <a:t>weigh all history equally (</a:t>
            </a:r>
            <a:r>
              <a:rPr lang="el-GR" dirty="0"/>
              <a:t>ρ</a:t>
            </a:r>
            <a:r>
              <a:rPr lang="en-US" dirty="0"/>
              <a:t>=1)</a:t>
            </a:r>
          </a:p>
          <a:p>
            <a:pPr lvl="1"/>
            <a:r>
              <a:rPr lang="en-US" dirty="0" err="1">
                <a:solidFill>
                  <a:srgbClr val="3333FF"/>
                </a:solidFill>
              </a:rPr>
              <a:t>Cournot</a:t>
            </a:r>
            <a:r>
              <a:rPr lang="en-US" dirty="0">
                <a:solidFill>
                  <a:srgbClr val="3333FF"/>
                </a:solidFill>
              </a:rPr>
              <a:t>:</a:t>
            </a:r>
            <a:r>
              <a:rPr lang="en-US" dirty="0"/>
              <a:t> focus only on the last period (</a:t>
            </a:r>
            <a:r>
              <a:rPr lang="el-GR" dirty="0"/>
              <a:t>ρ</a:t>
            </a:r>
            <a:r>
              <a:rPr lang="en-US" dirty="0"/>
              <a:t>=0)</a:t>
            </a:r>
          </a:p>
          <a:p>
            <a:r>
              <a:rPr lang="en-US" dirty="0">
                <a:solidFill>
                  <a:srgbClr val="FF0000"/>
                </a:solidFill>
              </a:rPr>
              <a:t>Prior: 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t-1</a:t>
            </a:r>
            <a:r>
              <a:rPr lang="en-US" dirty="0"/>
              <a:t>(L) = 3/5, P</a:t>
            </a:r>
            <a:r>
              <a:rPr lang="en-US" baseline="-25000" dirty="0"/>
              <a:t>t-1</a:t>
            </a:r>
            <a:r>
              <a:rPr lang="en-US" dirty="0"/>
              <a:t>(R) = 2/5 </a:t>
            </a:r>
          </a:p>
          <a:p>
            <a:r>
              <a:rPr lang="en-US" dirty="0">
                <a:solidFill>
                  <a:srgbClr val="FF0000"/>
                </a:solidFill>
              </a:rPr>
              <a:t>Posterior: 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t-1</a:t>
            </a:r>
            <a:r>
              <a:rPr lang="en-US" dirty="0"/>
              <a:t>(L) = (</a:t>
            </a:r>
            <a:r>
              <a:rPr lang="en-US" dirty="0" smtClean="0"/>
              <a:t>3 </a:t>
            </a:r>
            <a:r>
              <a:rPr lang="el-GR" dirty="0" smtClean="0">
                <a:solidFill>
                  <a:schemeClr val="hlink"/>
                </a:solidFill>
              </a:rPr>
              <a:t>ρ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 / (</a:t>
            </a:r>
            <a:r>
              <a:rPr lang="en-US" dirty="0" smtClean="0"/>
              <a:t>5 </a:t>
            </a:r>
            <a:r>
              <a:rPr lang="el-GR" dirty="0" smtClean="0">
                <a:solidFill>
                  <a:schemeClr val="hlink"/>
                </a:solidFill>
              </a:rPr>
              <a:t>ρ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t-1</a:t>
            </a:r>
            <a:r>
              <a:rPr lang="en-US" dirty="0"/>
              <a:t>(R) = (2 </a:t>
            </a:r>
            <a:r>
              <a:rPr lang="el-GR" dirty="0" smtClean="0">
                <a:solidFill>
                  <a:schemeClr val="hlink"/>
                </a:solidFill>
              </a:rPr>
              <a:t>ρ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) / (</a:t>
            </a:r>
            <a:r>
              <a:rPr lang="en-US" dirty="0" smtClean="0"/>
              <a:t>5 </a:t>
            </a:r>
            <a:r>
              <a:rPr lang="el-GR" dirty="0" smtClean="0">
                <a:solidFill>
                  <a:schemeClr val="hlink"/>
                </a:solidFill>
              </a:rPr>
              <a:t>ρ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) </a:t>
            </a:r>
          </a:p>
          <a:p>
            <a:pPr lvl="1"/>
            <a:r>
              <a:rPr lang="el-GR" dirty="0" smtClean="0"/>
              <a:t>ρ</a:t>
            </a:r>
            <a:r>
              <a:rPr lang="en-US" dirty="0" smtClean="0"/>
              <a:t> = decay factor </a:t>
            </a:r>
            <a:endParaRPr lang="en-US" dirty="0"/>
          </a:p>
        </p:txBody>
      </p:sp>
      <p:pic>
        <p:nvPicPr>
          <p:cNvPr id="7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7438947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3399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Weighted Fictitious Play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00302"/>
            <a:ext cx="17221200" cy="67889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Posterior: 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t-1</a:t>
            </a:r>
            <a:r>
              <a:rPr lang="en-US" dirty="0"/>
              <a:t>(L) = (</a:t>
            </a:r>
            <a:r>
              <a:rPr lang="en-US" dirty="0" smtClean="0"/>
              <a:t>3 </a:t>
            </a:r>
            <a:r>
              <a:rPr lang="el-GR" dirty="0" smtClean="0">
                <a:solidFill>
                  <a:schemeClr val="hlink"/>
                </a:solidFill>
              </a:rPr>
              <a:t>ρ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 / (</a:t>
            </a:r>
            <a:r>
              <a:rPr lang="en-US" dirty="0" smtClean="0"/>
              <a:t>5 </a:t>
            </a:r>
            <a:r>
              <a:rPr lang="el-GR" dirty="0" smtClean="0">
                <a:solidFill>
                  <a:schemeClr val="hlink"/>
                </a:solidFill>
              </a:rPr>
              <a:t>ρ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</a:t>
            </a:r>
            <a:r>
              <a:rPr lang="en-US" baseline="-25000" dirty="0"/>
              <a:t>t-1</a:t>
            </a:r>
            <a:r>
              <a:rPr lang="en-US" dirty="0"/>
              <a:t>(R) = (</a:t>
            </a:r>
            <a:r>
              <a:rPr lang="en-US" dirty="0" smtClean="0"/>
              <a:t>2 </a:t>
            </a:r>
            <a:r>
              <a:rPr lang="el-GR" dirty="0" smtClean="0">
                <a:solidFill>
                  <a:schemeClr val="hlink"/>
                </a:solidFill>
              </a:rPr>
              <a:t>ρ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) / (</a:t>
            </a:r>
            <a:r>
              <a:rPr lang="en-US" dirty="0" smtClean="0"/>
              <a:t>5 </a:t>
            </a:r>
            <a:r>
              <a:rPr lang="el-GR" dirty="0" smtClean="0">
                <a:solidFill>
                  <a:schemeClr val="hlink"/>
                </a:solidFill>
              </a:rPr>
              <a:t>ρ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)</a:t>
            </a:r>
            <a:endParaRPr lang="zh-TW" altLang="en-US" dirty="0">
              <a:ea typeface="標楷體" pitchFamily="65" charset="-120"/>
            </a:endParaRPr>
          </a:p>
          <a:p>
            <a:r>
              <a:rPr lang="en-US" dirty="0" smtClean="0"/>
              <a:t>Use </a:t>
            </a:r>
            <a:r>
              <a:rPr lang="en-US" dirty="0"/>
              <a:t>this belief to compute payoffs:</a:t>
            </a:r>
          </a:p>
          <a:p>
            <a:r>
              <a:rPr lang="en-US" sz="6000" dirty="0"/>
              <a:t>A</a:t>
            </a:r>
            <a:r>
              <a:rPr lang="en-US" sz="6000" baseline="30000" dirty="0"/>
              <a:t>T</a:t>
            </a:r>
            <a:r>
              <a:rPr lang="en-US" sz="6000" dirty="0"/>
              <a:t>(t) = [ </a:t>
            </a:r>
            <a:r>
              <a:rPr lang="en-US" sz="6000" dirty="0">
                <a:solidFill>
                  <a:srgbClr val="FF0000"/>
                </a:solidFill>
              </a:rPr>
              <a:t>3</a:t>
            </a:r>
            <a:r>
              <a:rPr lang="en-US" sz="6000" dirty="0"/>
              <a:t> (3</a:t>
            </a:r>
            <a:r>
              <a:rPr lang="el-GR" sz="6000" dirty="0"/>
              <a:t>ρ</a:t>
            </a:r>
            <a:r>
              <a:rPr lang="en-US" sz="6000" dirty="0"/>
              <a:t> + 1) + </a:t>
            </a:r>
            <a:r>
              <a:rPr lang="en-US" sz="6000" dirty="0">
                <a:solidFill>
                  <a:srgbClr val="FF0000"/>
                </a:solidFill>
              </a:rPr>
              <a:t>0</a:t>
            </a:r>
            <a:r>
              <a:rPr lang="en-US" sz="6000" dirty="0"/>
              <a:t> (2</a:t>
            </a:r>
            <a:r>
              <a:rPr lang="el-GR" sz="6000" dirty="0"/>
              <a:t>ρ</a:t>
            </a:r>
            <a:r>
              <a:rPr lang="en-US" sz="6000" dirty="0"/>
              <a:t> + 0) ] / (5</a:t>
            </a:r>
            <a:r>
              <a:rPr lang="el-GR" sz="6000" dirty="0"/>
              <a:t>ρ</a:t>
            </a:r>
            <a:r>
              <a:rPr lang="en-US" sz="6000" dirty="0"/>
              <a:t> + 1) </a:t>
            </a:r>
          </a:p>
          <a:p>
            <a:r>
              <a:rPr lang="en-US" sz="6000" dirty="0"/>
              <a:t>A</a:t>
            </a:r>
            <a:r>
              <a:rPr lang="en-US" sz="6000" baseline="30000" dirty="0"/>
              <a:t>B</a:t>
            </a:r>
            <a:r>
              <a:rPr lang="en-US" sz="6000" dirty="0"/>
              <a:t>(t) = [ </a:t>
            </a:r>
            <a:r>
              <a:rPr lang="en-US" sz="6000" dirty="0">
                <a:solidFill>
                  <a:srgbClr val="FF0000"/>
                </a:solidFill>
              </a:rPr>
              <a:t>1</a:t>
            </a:r>
            <a:r>
              <a:rPr lang="en-US" sz="6000" dirty="0"/>
              <a:t> (3</a:t>
            </a:r>
            <a:r>
              <a:rPr lang="el-GR" sz="6000" dirty="0"/>
              <a:t>ρ</a:t>
            </a:r>
            <a:r>
              <a:rPr lang="en-US" sz="6000" dirty="0"/>
              <a:t> + 1) + </a:t>
            </a:r>
            <a:r>
              <a:rPr lang="en-US" sz="6000" dirty="0">
                <a:solidFill>
                  <a:srgbClr val="FF0000"/>
                </a:solidFill>
              </a:rPr>
              <a:t>1</a:t>
            </a:r>
            <a:r>
              <a:rPr lang="en-US" sz="6000" dirty="0"/>
              <a:t> (2</a:t>
            </a:r>
            <a:r>
              <a:rPr lang="el-GR" sz="6000" dirty="0"/>
              <a:t>ρ</a:t>
            </a:r>
            <a:r>
              <a:rPr lang="en-US" sz="6000" dirty="0"/>
              <a:t> + 0) ] / (5</a:t>
            </a:r>
            <a:r>
              <a:rPr lang="el-GR" sz="6000" dirty="0"/>
              <a:t>ρ</a:t>
            </a:r>
            <a:r>
              <a:rPr lang="en-US" sz="6000" dirty="0"/>
              <a:t> + 1)</a:t>
            </a:r>
          </a:p>
          <a:p>
            <a:r>
              <a:rPr lang="en-US" dirty="0" smtClean="0"/>
              <a:t>Note: Actually payoff received play no role</a:t>
            </a:r>
            <a:endParaRPr lang="el-GR" dirty="0"/>
          </a:p>
        </p:txBody>
      </p:sp>
      <p:pic>
        <p:nvPicPr>
          <p:cNvPr id="7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0" y="73533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381500"/>
            <a:ext cx="633012" cy="6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260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P_t (L) = \frac{I(L,h(t)) + &#10;                   (\varphi + \cdots \varphi^{t-1})\cdot P_{t-1}(L)}&#10;                  {1+\varphi + \cdots \varphi^{t-1}}&#10;$$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 P_t (L) = \frac{I(L,h(t)) + &#10;                   (\varphi + \cdots \varphi^{t-1})\cdot P_{t-1}(L)}&#10;                  {1+\varphi + \cdots \varphi^{t-1}}&#10;$$&#10;&#10;\end{document}"/>
  <p:tag name="IGUANATEXSIZE" val="30"/>
</p:tagLst>
</file>

<file path=ppt/theme/theme1.xml><?xml version="1.0" encoding="utf-8"?>
<a:theme xmlns:a="http://schemas.openxmlformats.org/drawingml/2006/main" name="Beamer Class Presentation">
  <a:themeElements>
    <a:clrScheme name="Beam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00CC"/>
      </a:accent2>
      <a:accent3>
        <a:srgbClr val="00B050"/>
      </a:accent3>
      <a:accent4>
        <a:srgbClr val="5F0060"/>
      </a:accent4>
      <a:accent5>
        <a:srgbClr val="FFFF0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版權聲明">
  <a:themeElements>
    <a:clrScheme name="Beam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0000"/>
      </a:accent1>
      <a:accent2>
        <a:srgbClr val="0000CC"/>
      </a:accent2>
      <a:accent3>
        <a:srgbClr val="00B050"/>
      </a:accent3>
      <a:accent4>
        <a:srgbClr val="5F0060"/>
      </a:accent4>
      <a:accent5>
        <a:srgbClr val="FFFF00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7627</TotalTime>
  <Words>2245</Words>
  <Application>Microsoft Office PowerPoint</Application>
  <PresentationFormat>自訂</PresentationFormat>
  <Paragraphs>305</Paragraphs>
  <Slides>27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27</vt:i4>
      </vt:variant>
    </vt:vector>
  </HeadingPairs>
  <TitlesOfParts>
    <vt:vector size="41" baseType="lpstr">
      <vt:lpstr>Arial</vt:lpstr>
      <vt:lpstr>新細明體</vt:lpstr>
      <vt:lpstr>cwTeX Q Hei</vt:lpstr>
      <vt:lpstr>標楷體</vt:lpstr>
      <vt:lpstr>BiauKai</vt:lpstr>
      <vt:lpstr>Calibri</vt:lpstr>
      <vt:lpstr>CMU Sans Serif</vt:lpstr>
      <vt:lpstr>Gill Sans</vt:lpstr>
      <vt:lpstr>Times New Roman</vt:lpstr>
      <vt:lpstr>Wingdings</vt:lpstr>
      <vt:lpstr>Beamer Class Presentation</vt:lpstr>
      <vt:lpstr>版權聲明</vt:lpstr>
      <vt:lpstr>自訂設計</vt:lpstr>
      <vt:lpstr>1_自訂設計</vt:lpstr>
      <vt:lpstr>實驗經濟學一：行為賽局論 Experimental Economics I: Behavioral Game Theory    第九講：學習理論：制約、計牌與EWA  Lecture 9: Learning: Reinforcement, Fictitious Play, and EWA</vt:lpstr>
      <vt:lpstr>Outline: Learning</vt:lpstr>
      <vt:lpstr>What you do after you see…</vt:lpstr>
      <vt:lpstr>What you do after you see…</vt:lpstr>
      <vt:lpstr>Reinforcement Learning</vt:lpstr>
      <vt:lpstr>Reinforcement Learning</vt:lpstr>
      <vt:lpstr>What "else" could you do…</vt:lpstr>
      <vt:lpstr>Weighted Fictitious Play</vt:lpstr>
      <vt:lpstr>Weighted Fictitious Play</vt:lpstr>
      <vt:lpstr>Could you being doing both?</vt:lpstr>
      <vt:lpstr>Experience-Weighted Attraction</vt:lpstr>
      <vt:lpstr>EWA Special Case: Reinforcement</vt:lpstr>
      <vt:lpstr>EWA S.C.: Weighted Fictitious Play</vt:lpstr>
      <vt:lpstr>EWA S.C.: Weighted Fictitious Play</vt:lpstr>
      <vt:lpstr>EWA Cube: Camerer, Wang, Ho (EJ 2008)      vs. Wang, Knoepfle, Camerer (JEEA 2009) </vt:lpstr>
      <vt:lpstr>Interpretation of EWA Parameters</vt:lpstr>
      <vt:lpstr>EWA Cube: Camerer, Wang, Ho (EJ 2008)      vs. Wang, Knoepfle, Camerer (JEEA 2009) </vt:lpstr>
      <vt:lpstr>Prediction Power of EWA</vt:lpstr>
      <vt:lpstr>Prediction Power of EWA</vt:lpstr>
      <vt:lpstr>Other Learning Rules</vt:lpstr>
      <vt:lpstr>Further research</vt:lpstr>
      <vt:lpstr>Further research</vt:lpstr>
      <vt:lpstr>Conclusion</vt:lpstr>
      <vt:lpstr>PowerPoint 簡報</vt:lpstr>
      <vt:lpstr>PowerPoint 簡報</vt:lpstr>
      <vt:lpstr>PowerPoint 簡報</vt:lpstr>
      <vt:lpstr>PowerPoint 簡報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and Experimental Economics: An Introduction</dc:title>
  <dc:creator>Tao-yi Joseph Wang</dc:creator>
  <cp:lastModifiedBy>user</cp:lastModifiedBy>
  <cp:revision>71</cp:revision>
  <dcterms:created xsi:type="dcterms:W3CDTF">2007-12-17T02:51:01Z</dcterms:created>
  <dcterms:modified xsi:type="dcterms:W3CDTF">2016-10-03T09:16:01Z</dcterms:modified>
</cp:coreProperties>
</file>