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  <p:sldMasterId id="2147483712" r:id="rId2"/>
  </p:sldMasterIdLst>
  <p:notesMasterIdLst>
    <p:notesMasterId r:id="rId53"/>
  </p:notesMasterIdLst>
  <p:handoutMasterIdLst>
    <p:handoutMasterId r:id="rId54"/>
  </p:handoutMasterIdLst>
  <p:sldIdLst>
    <p:sldId id="339" r:id="rId3"/>
    <p:sldId id="341" r:id="rId4"/>
    <p:sldId id="342" r:id="rId5"/>
    <p:sldId id="314" r:id="rId6"/>
    <p:sldId id="344" r:id="rId7"/>
    <p:sldId id="345" r:id="rId8"/>
    <p:sldId id="346" r:id="rId9"/>
    <p:sldId id="347" r:id="rId10"/>
    <p:sldId id="348" r:id="rId11"/>
    <p:sldId id="349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363" r:id="rId20"/>
    <p:sldId id="350" r:id="rId21"/>
    <p:sldId id="320" r:id="rId22"/>
    <p:sldId id="321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2" r:id="rId32"/>
    <p:sldId id="364" r:id="rId33"/>
    <p:sldId id="359" r:id="rId34"/>
    <p:sldId id="360" r:id="rId35"/>
    <p:sldId id="361" r:id="rId36"/>
    <p:sldId id="328" r:id="rId37"/>
    <p:sldId id="310" r:id="rId38"/>
    <p:sldId id="329" r:id="rId39"/>
    <p:sldId id="267" r:id="rId40"/>
    <p:sldId id="308" r:id="rId41"/>
    <p:sldId id="330" r:id="rId42"/>
    <p:sldId id="331" r:id="rId43"/>
    <p:sldId id="337" r:id="rId44"/>
    <p:sldId id="271" r:id="rId45"/>
    <p:sldId id="374" r:id="rId46"/>
    <p:sldId id="381" r:id="rId47"/>
    <p:sldId id="380" r:id="rId48"/>
    <p:sldId id="379" r:id="rId49"/>
    <p:sldId id="376" r:id="rId50"/>
    <p:sldId id="377" r:id="rId51"/>
    <p:sldId id="378" r:id="rId52"/>
  </p:sldIdLst>
  <p:sldSz cx="18288000" cy="10287000"/>
  <p:notesSz cx="7099300" cy="10234613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標楷體" panose="03000509000000000000" pitchFamily="65" charset="-120"/>
      <p:regular r:id="rId5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0">
          <p15:clr>
            <a:srgbClr val="A4A3A4"/>
          </p15:clr>
        </p15:guide>
        <p15:guide id="4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鄭紹鈺 鄭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2806BA"/>
    <a:srgbClr val="0066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9" autoAdjust="0"/>
    <p:restoredTop sz="95916" autoAdjust="0"/>
  </p:normalViewPr>
  <p:slideViewPr>
    <p:cSldViewPr>
      <p:cViewPr varScale="1">
        <p:scale>
          <a:sx n="65" d="100"/>
          <a:sy n="65" d="100"/>
        </p:scale>
        <p:origin x="192" y="252"/>
      </p:cViewPr>
      <p:guideLst>
        <p:guide orient="horz" pos="2160"/>
        <p:guide pos="2880"/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42" y="17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TW" dirty="0">
              <a:ea typeface="標楷體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TW" dirty="0">
              <a:ea typeface="標楷體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TW" dirty="0">
              <a:ea typeface="標楷體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55BE02B-DEB9-4279-8FA7-9BDED60303BD}" type="slidenum">
              <a:rPr lang="en-US" altLang="zh-TW">
                <a:ea typeface="標楷體"/>
              </a:rPr>
              <a:pPr>
                <a:defRPr/>
              </a:pPr>
              <a:t>‹#›</a:t>
            </a:fld>
            <a:endParaRPr lang="en-US" altLang="zh-TW" dirty="0"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510241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標楷體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標楷體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dirty="0" smtClean="0"/>
              <a:t>Click to edit Master text styles</a:t>
            </a:r>
          </a:p>
          <a:p>
            <a:pPr lvl="1"/>
            <a:r>
              <a:rPr lang="en-US" altLang="zh-TW" noProof="0" dirty="0" smtClean="0"/>
              <a:t>Second level</a:t>
            </a:r>
          </a:p>
          <a:p>
            <a:pPr lvl="2"/>
            <a:r>
              <a:rPr lang="en-US" altLang="zh-TW" noProof="0" dirty="0" smtClean="0"/>
              <a:t>Third level</a:t>
            </a:r>
          </a:p>
          <a:p>
            <a:pPr lvl="3"/>
            <a:r>
              <a:rPr lang="en-US" altLang="zh-TW" noProof="0" dirty="0" smtClean="0"/>
              <a:t>Fourth level</a:t>
            </a:r>
          </a:p>
          <a:p>
            <a:pPr lvl="4"/>
            <a:r>
              <a:rPr lang="en-US" altLang="zh-TW" noProof="0" dirty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175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標楷體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0175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標楷體"/>
                <a:cs typeface="Arial" charset="0"/>
              </a:defRPr>
            </a:lvl1pPr>
          </a:lstStyle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754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標楷體"/>
        <a:cs typeface="Arial" charset="0"/>
      </a:defRPr>
    </a:lvl1pPr>
    <a:lvl2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標楷體"/>
        <a:cs typeface="Arial" charset="0"/>
      </a:defRPr>
    </a:lvl2pPr>
    <a:lvl3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標楷體"/>
        <a:cs typeface="Arial" charset="0"/>
      </a:defRPr>
    </a:lvl3pPr>
    <a:lvl4pPr marL="2743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標楷體"/>
        <a:cs typeface="Arial" charset="0"/>
      </a:defRPr>
    </a:lvl4pPr>
    <a:lvl5pPr marL="3657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標楷體"/>
        <a:cs typeface="Arial" charset="0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166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A20FB-9B2A-4441-B9BB-1E9F775FB4B2}" type="slidenum">
              <a:rPr lang="en-US" altLang="zh-TW" smtClean="0"/>
              <a:pPr>
                <a:defRPr/>
              </a:pPr>
              <a:t>12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2247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0AAC2-36C9-4B4A-B180-EA86A3E7D870}" type="slidenum">
              <a:rPr lang="en-US" altLang="zh-TW" smtClean="0"/>
              <a:pPr>
                <a:defRPr/>
              </a:pPr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7341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53C39-F38D-4F89-B4A5-6D54C2F1C5BE}" type="slidenum">
              <a:rPr lang="en-US" altLang="zh-TW" smtClean="0"/>
              <a:pPr>
                <a:defRPr/>
              </a:pPr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8188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20A62-DEBD-4F82-9F20-09519C3B7B5A}" type="slidenum">
              <a:rPr lang="en-US" altLang="zh-TW" smtClean="0"/>
              <a:pPr>
                <a:defRPr/>
              </a:pPr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8924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7761D-5763-4CC2-9EA4-4E2E979C9B23}" type="slidenum">
              <a:rPr lang="en-US" altLang="zh-TW" smtClean="0"/>
              <a:pPr>
                <a:defRPr/>
              </a:pPr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280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F3234-43A8-45B5-A123-07C0478834D9}" type="slidenum">
              <a:rPr lang="en-US" altLang="zh-TW" smtClean="0"/>
              <a:pPr>
                <a:defRPr/>
              </a:pPr>
              <a:t>17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1395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8691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1429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91278-929C-49CB-A190-F042DB24F3AB}" type="slidenum">
              <a:rPr lang="en-US" altLang="zh-TW" smtClean="0"/>
              <a:pPr>
                <a:defRPr/>
              </a:pPr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4821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CCCA0-C6A3-414E-BC95-45D380FB9E47}" type="slidenum">
              <a:rPr lang="en-US" altLang="zh-TW" smtClean="0"/>
              <a:pPr>
                <a:defRPr/>
              </a:pPr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124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02526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en-US" altLang="zh-TW" sz="2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86060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en-US" altLang="zh-TW" sz="2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8787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sz="24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93706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sz="4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53786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sz="4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144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5976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23341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29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48909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1234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32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7960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en-US" sz="1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74796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33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48398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34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28550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87044" name="投影片編號版面配置區 3"/>
          <p:cNvSpPr txBox="1">
            <a:spLocks noGrp="1"/>
          </p:cNvSpPr>
          <p:nvPr/>
        </p:nvSpPr>
        <p:spPr bwMode="auto">
          <a:xfrm>
            <a:off x="4021088" y="9720175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E9CE03-FF18-46D4-81A1-5F9749994E8B}" type="slidenum">
              <a:rPr lang="en-US" altLang="zh-TW" sz="1200">
                <a:ea typeface="標楷體"/>
              </a:rPr>
              <a:pPr algn="r"/>
              <a:t>35</a:t>
            </a:fld>
            <a:endParaRPr lang="en-US" altLang="zh-TW" sz="1200" dirty="0"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018268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88068" name="投影片編號版面配置區 3"/>
          <p:cNvSpPr txBox="1">
            <a:spLocks noGrp="1"/>
          </p:cNvSpPr>
          <p:nvPr/>
        </p:nvSpPr>
        <p:spPr bwMode="auto">
          <a:xfrm>
            <a:off x="4021088" y="9720175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94C6A3-05A3-4B6E-B543-7D998B7DF2F9}" type="slidenum">
              <a:rPr lang="en-US" altLang="zh-TW" sz="1200">
                <a:ea typeface="標楷體"/>
              </a:rPr>
              <a:pPr algn="r"/>
              <a:t>36</a:t>
            </a:fld>
            <a:endParaRPr lang="en-US" altLang="zh-TW" sz="1200" dirty="0"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917403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D608C-53FE-446E-B4C9-2C51A046B7AF}" type="slidenum">
              <a:rPr lang="en-US" altLang="zh-TW" smtClean="0"/>
              <a:pPr>
                <a:defRPr/>
              </a:pPr>
              <a:t>37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65884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4D660-0872-425B-9D14-5CDCCF395E5E}" type="slidenum">
              <a:rPr lang="en-US" altLang="zh-TW" smtClean="0"/>
              <a:pPr>
                <a:defRPr/>
              </a:pPr>
              <a:t>38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569034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66F77-81DE-450B-98C6-E901A0E00DD3}" type="slidenum">
              <a:rPr lang="en-US" altLang="zh-TW" smtClean="0"/>
              <a:pPr>
                <a:defRPr/>
              </a:pPr>
              <a:t>39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45196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F5D55-B8C5-4556-94A0-B4472AD8A59E}" type="slidenum">
              <a:rPr lang="en-US" altLang="zh-TW" smtClean="0"/>
              <a:pPr>
                <a:defRPr/>
              </a:pPr>
              <a:t>40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51439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43F63-B68E-41EC-968A-0DDEBDCC9A68}" type="slidenum">
              <a:rPr lang="en-US" altLang="zh-TW" smtClean="0"/>
              <a:pPr>
                <a:defRPr/>
              </a:pPr>
              <a:t>41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10066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43F63-B68E-41EC-968A-0DDEBDCC9A68}" type="slidenum">
              <a:rPr lang="en-US" altLang="zh-TW" smtClean="0"/>
              <a:pPr>
                <a:defRPr/>
              </a:pPr>
              <a:t>42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942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en-US" sz="10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95475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E534C-3E14-4974-A104-ACD604635B01}" type="slidenum">
              <a:rPr lang="en-US" altLang="zh-TW" smtClean="0"/>
              <a:pPr>
                <a:defRPr/>
              </a:pPr>
              <a:t>43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27880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49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50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1679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990600" lvl="1" indent="-533400">
              <a:lnSpc>
                <a:spcPct val="90000"/>
              </a:lnSpc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900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6876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dirty="0" smtClean="0"/>
              <a:t>明</a:t>
            </a:r>
            <a:r>
              <a:rPr lang="en-US" altLang="zh-TW" dirty="0" smtClean="0"/>
              <a:t>)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2C83E-CA6F-47C1-889A-F9CB039D4244}" type="slidenum">
              <a:rPr lang="en-US" altLang="zh-TW" smtClean="0"/>
              <a:pPr>
                <a:defRPr/>
              </a:pPr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8910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26CC0-E644-4A93-AB63-3176CC6232B4}" type="slidenum">
              <a:rPr lang="en-US" altLang="zh-TW" smtClean="0"/>
              <a:pPr>
                <a:defRPr/>
              </a:pPr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9248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17145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3" y="0"/>
            <a:ext cx="9151434" cy="17145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ctr">
              <a:defRPr b="0" i="0" u="none" baseline="0">
                <a:ln w="1270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標楷體"/>
              </a:defRPr>
            </a:lvl1pPr>
          </a:lstStyle>
          <a:p>
            <a:pPr>
              <a:defRPr/>
            </a:pPr>
            <a:fld id="{8362879D-D997-DF4E-8B30-2D0F71F725D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146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992132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679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97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0350"/>
            <a:ext cx="15544800" cy="204470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59277"/>
            <a:ext cx="15544800" cy="22510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740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94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1876"/>
            <a:ext cx="8080376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3901"/>
            <a:ext cx="8080376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1" y="2301876"/>
            <a:ext cx="8083550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1" y="3263901"/>
            <a:ext cx="8083550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937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536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945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1" y="409577"/>
            <a:ext cx="6016626" cy="174307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8874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1" y="2152650"/>
            <a:ext cx="6016626" cy="70358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2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9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20750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1800"/>
            <a:ext cx="10972800" cy="12065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46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44003" y="0"/>
            <a:ext cx="9151434" cy="13716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9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477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5700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039600" cy="8775700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072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715502"/>
            <a:ext cx="9144000" cy="618892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9715500"/>
            <a:ext cx="6858000" cy="571500"/>
          </a:xfrm>
        </p:spPr>
        <p:txBody>
          <a:bodyPr>
            <a:noAutofit/>
          </a:bodyPr>
          <a:lstStyle>
            <a:lvl1pPr marL="0" indent="0" algn="r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9715500"/>
            <a:ext cx="5486400" cy="5715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914400" indent="0">
              <a:buNone/>
              <a:defRPr>
                <a:solidFill>
                  <a:schemeClr val="bg1"/>
                </a:solidFill>
              </a:defRPr>
            </a:lvl2pPr>
            <a:lvl3pPr marL="1828800" indent="0">
              <a:buNone/>
              <a:defRPr>
                <a:solidFill>
                  <a:schemeClr val="bg1"/>
                </a:solidFill>
              </a:defRPr>
            </a:lvl3pPr>
            <a:lvl4pPr marL="2743200" indent="0">
              <a:buNone/>
              <a:defRPr>
                <a:solidFill>
                  <a:schemeClr val="bg1"/>
                </a:solidFill>
              </a:defRPr>
            </a:lvl4pPr>
            <a:lvl5pPr marL="365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9715500"/>
            <a:ext cx="5486400" cy="5715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914400" indent="0">
              <a:buNone/>
              <a:defRPr>
                <a:solidFill>
                  <a:schemeClr val="bg1"/>
                </a:solidFill>
              </a:defRPr>
            </a:lvl2pPr>
            <a:lvl3pPr marL="1828800" indent="0">
              <a:buNone/>
              <a:defRPr>
                <a:solidFill>
                  <a:schemeClr val="bg1"/>
                </a:solidFill>
              </a:defRPr>
            </a:lvl3pPr>
            <a:lvl4pPr marL="2743200" indent="0">
              <a:buNone/>
              <a:defRPr>
                <a:solidFill>
                  <a:schemeClr val="bg1"/>
                </a:solidFill>
              </a:defRPr>
            </a:lvl4pPr>
            <a:lvl5pPr marL="365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67317627-2641-4CC5-8977-C5719D17EF0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6459200" cy="1714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5886451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EBCCB279-5649-4183-8C2F-1CE1C7100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5810EA74-3088-4934-804E-8297EE7596B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9144003" y="0"/>
            <a:ext cx="9151434" cy="1371600"/>
          </a:xfrm>
          <a:prstGeom prst="rect">
            <a:avLst/>
          </a:prstGeom>
          <a:solidFill>
            <a:srgbClr val="0000CC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" y="1028700"/>
            <a:ext cx="18288000" cy="1028700"/>
          </a:xfrm>
          <a:prstGeom prst="rect">
            <a:avLst/>
          </a:prstGeom>
          <a:gradFill flip="none" rotWithShape="1">
            <a:gsLst>
              <a:gs pos="20000">
                <a:srgbClr val="000000"/>
              </a:gs>
              <a:gs pos="45000">
                <a:srgbClr val="0A128C"/>
              </a:gs>
              <a:gs pos="100000">
                <a:srgbClr val="181CC7"/>
              </a:gs>
            </a:gsLst>
            <a:lin ang="10800000" scaled="1"/>
            <a:tileRect/>
          </a:gradFill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3" descr="D:\logo\Logo及片頭尾\logo黑字透明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384" y="9109607"/>
            <a:ext cx="3546368" cy="10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19964400" y="1181101"/>
            <a:ext cx="5791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1" name="投影片編號版面配置區 4"/>
          <p:cNvSpPr txBox="1">
            <a:spLocks/>
          </p:cNvSpPr>
          <p:nvPr userDrawn="1"/>
        </p:nvSpPr>
        <p:spPr>
          <a:xfrm>
            <a:off x="6553200" y="9410700"/>
            <a:ext cx="4267200" cy="406400"/>
          </a:xfrm>
          <a:prstGeom prst="rect">
            <a:avLst/>
          </a:prstGeom>
        </p:spPr>
        <p:txBody>
          <a:bodyPr lIns="182880" tIns="91440" rIns="182880" bIns="91440"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0" i="0" u="none" kern="1200" baseline="0">
                <a:ln w="1270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9pPr>
          </a:lstStyle>
          <a:p>
            <a:pPr>
              <a:defRPr/>
            </a:pPr>
            <a:fld id="{8362879D-D997-DF4E-8B30-2D0F71F725D5}" type="slidenum">
              <a:rPr lang="en-US" altLang="zh-TW" smtClean="0">
                <a:ea typeface="標楷體"/>
              </a:rPr>
              <a:pPr>
                <a:defRPr/>
              </a:pPr>
              <a:t>‹#›</a:t>
            </a:fld>
            <a:endParaRPr lang="en-US" altLang="zh-TW" dirty="0"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3083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8" r:id="rId6"/>
    <p:sldLayoutId id="2147483709" r:id="rId7"/>
    <p:sldLayoutId id="2147483710" r:id="rId8"/>
    <p:sldLayoutId id="2147483711" r:id="rId9"/>
    <p:sldLayoutId id="2147483724" r:id="rId10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828800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imes New Roman"/>
          <a:ea typeface="CMU Sans Serif" pitchFamily="50" charset="0"/>
          <a:cs typeface="Times New Roman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15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912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標楷體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標楷體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標楷體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標楷體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標楷體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標楷體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___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___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___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Public_doma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___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___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info/copyright_declar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info/copyright_declar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info/copyright_declar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info/copyright_declar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://ocw.aca.ntu.edu.tw/ntu-ocw/index.php/ocw/copyright_declarati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___6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ocw.aca.ntu.edu.tw/ntu-ocw/index.php/ocw/copyright_declaration" TargetMode="External"/><Relationship Id="rId13" Type="http://schemas.openxmlformats.org/officeDocument/2006/relationships/hyperlink" Target="http://creativecommons.org/licenses/by-sa/3.0/" TargetMode="External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hyperlink" Target="http://creativecommons.org/licenses/by-nc-sa/3.0/tw/" TargetMode="External"/><Relationship Id="rId11" Type="http://schemas.openxmlformats.org/officeDocument/2006/relationships/image" Target="../media/image5.emf"/><Relationship Id="rId5" Type="http://schemas.openxmlformats.org/officeDocument/2006/relationships/hyperlink" Target="https://en.wikipedia.org/wiki/Scientific_method" TargetMode="External"/><Relationship Id="rId10" Type="http://schemas.openxmlformats.org/officeDocument/2006/relationships/oleObject" Target="../embeddings/Microsoft_Excel_97-2003____7.xls"/><Relationship Id="rId4" Type="http://schemas.openxmlformats.org/officeDocument/2006/relationships/hyperlink" Target="http://www.merriam-webster.com/dictionary/science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hyperlink" Target="http://en.wikipedia.org/wiki/Public_domain" TargetMode="External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Microsoft_Excel_97-2003____8.xls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11" Type="http://schemas.openxmlformats.org/officeDocument/2006/relationships/oleObject" Target="../embeddings/Microsoft_Excel_97-2003____9.xls"/><Relationship Id="rId5" Type="http://schemas.openxmlformats.org/officeDocument/2006/relationships/hyperlink" Target="http://creativecommons.org/licenses/by-nc-sa/3.0/tw/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commons.wikimedia.org/wiki/File:Chicago_bot.jpg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___10.xls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3.png"/><Relationship Id="rId10" Type="http://schemas.openxmlformats.org/officeDocument/2006/relationships/oleObject" Target="../embeddings/Microsoft_Excel_97-2003____11.xls"/><Relationship Id="rId4" Type="http://schemas.openxmlformats.org/officeDocument/2006/relationships/hyperlink" Target="http://ocw.aca.ntu.edu.tw/ntu-ocw/index.php/ocw/copyright_declaration" TargetMode="External"/><Relationship Id="rId9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Microsoft_Excel_97-2003____12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hyperlink" Target="http://ocw.aca.ntu.edu.tw/ntu-ocw/index.php/ocw/copyright_declaration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gutenberg.net.au/ebooks03/0300071h/printall.html" TargetMode="External"/><Relationship Id="rId9" Type="http://schemas.openxmlformats.org/officeDocument/2006/relationships/hyperlink" Target="http://creativecommons.org/licenses/by-nc-sa/3.0/t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nc-sa/3.0/tw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3009901"/>
            <a:ext cx="15544800" cy="2205038"/>
          </a:xfrm>
        </p:spPr>
        <p:txBody>
          <a:bodyPr/>
          <a:lstStyle/>
          <a:p>
            <a:r>
              <a:rPr lang="zh-TW" altLang="en-US" sz="8000" dirty="0">
                <a:latin typeface="標楷體"/>
                <a:ea typeface="標楷體"/>
                <a:cs typeface="CMU Sans Serif" pitchFamily="2" charset="0"/>
              </a:rPr>
              <a:t>實驗經濟學一：行為賽局論</a:t>
            </a:r>
            <a:r>
              <a:rPr lang="en-US" altLang="zh-TW" sz="8000" dirty="0">
                <a:latin typeface="標楷體"/>
                <a:ea typeface="標楷體"/>
                <a:cs typeface="CMU Sans Serif" pitchFamily="2" charset="0"/>
              </a:rPr>
              <a:t/>
            </a:r>
            <a:br>
              <a:rPr lang="en-US" altLang="zh-TW" sz="8000" dirty="0">
                <a:latin typeface="標楷體"/>
                <a:ea typeface="標楷體"/>
                <a:cs typeface="CMU Sans Serif" pitchFamily="2" charset="0"/>
              </a:rPr>
            </a:b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Experimental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Economics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I: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Behavioral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Game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Theory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/>
            </a:r>
            <a:b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</a:b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/>
            </a:r>
            <a:b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</a:br>
            <a:r>
              <a:rPr lang="zh-TW" altLang="en-US" sz="4000" dirty="0">
                <a:latin typeface="標楷體"/>
                <a:ea typeface="標楷體"/>
                <a:cs typeface="Times New Roman"/>
              </a:rPr>
              <a:t>第一講：實驗經濟學概述 </a:t>
            </a:r>
            <a:r>
              <a:rPr lang="en-US" altLang="zh-TW" sz="4000" dirty="0">
                <a:latin typeface="標楷體"/>
                <a:ea typeface="標楷體"/>
                <a:cs typeface="Times New Roman"/>
              </a:rPr>
              <a:t/>
            </a:r>
            <a:br>
              <a:rPr lang="en-US" altLang="zh-TW" sz="4000" dirty="0">
                <a:latin typeface="標楷體"/>
                <a:ea typeface="標楷體"/>
                <a:cs typeface="Times New Roman"/>
              </a:rPr>
            </a:br>
            <a:r>
              <a:rPr lang="zh-TW" altLang="en-US" sz="4000" dirty="0">
                <a:latin typeface="標楷體"/>
                <a:ea typeface="標楷體"/>
                <a:cs typeface="Times New Roman"/>
              </a:rPr>
              <a:t>    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Lecture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1: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Experimental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Economics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and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Behavioral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Game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Theory</a:t>
            </a:r>
            <a:endParaRPr lang="en-US" sz="4000" b="0" dirty="0">
              <a:latin typeface="Times New Roman"/>
              <a:ea typeface="cwTeX Q Hei" panose="02000803000000000000" pitchFamily="2" charset="-120"/>
              <a:cs typeface="Times New Roman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48000" y="6057900"/>
            <a:ext cx="12954000" cy="16383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授課教師：國立臺灣大學 經濟學系 王道一教授</a:t>
            </a:r>
            <a:r>
              <a:rPr lang="zh-TW" altLang="en-US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（</a:t>
            </a:r>
            <a:r>
              <a:rPr lang="en-US" altLang="zh-TW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Joseph Tao-</a:t>
            </a:r>
            <a:r>
              <a:rPr lang="en-US" altLang="zh-TW" sz="4000" dirty="0" err="1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yi</a:t>
            </a:r>
            <a:r>
              <a:rPr lang="en-US" altLang="zh-TW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 Wang </a:t>
            </a:r>
            <a:r>
              <a:rPr lang="zh-TW" altLang="en-US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）</a:t>
            </a:r>
            <a:endParaRPr lang="en-US" altLang="zh-TW" sz="4000" dirty="0">
              <a:latin typeface="Times New Roman" panose="02020603050405020304" pitchFamily="18" charset="0"/>
              <a:ea typeface="cwTeX Q Hei" panose="02000803000000000000" pitchFamily="2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zh-TW" sz="3200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  <a:p>
            <a:pPr algn="just">
              <a:lnSpc>
                <a:spcPct val="80000"/>
              </a:lnSpc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本課程指定教材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Colin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>
              <a:lnSpc>
                <a:spcPct val="80000"/>
              </a:lnSpc>
              <a:defRPr/>
            </a:pP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York: Russell Sage Foundation; New Jersey: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Princeton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UP,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altLang="zh-TW" sz="3600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pic>
        <p:nvPicPr>
          <p:cNvPr id="10" name="Picture 15" descr="c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61" y="8392802"/>
            <a:ext cx="2133599" cy="7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705600" y="8343900"/>
            <a:ext cx="7162800" cy="923330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just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sz="2400" b="1" dirty="0">
                <a:latin typeface="Times New Roman" pitchFamily="18" charset="0"/>
                <a:cs typeface="Times New Roman" pitchFamily="18" charset="0"/>
              </a:rPr>
              <a:t>本著作除另有註明外，採取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創用</a:t>
            </a:r>
            <a:r>
              <a:rPr lang="en-US" altLang="zh-TW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CC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「姓名標示－非商業性－相同方式分享」臺灣</a:t>
            </a:r>
            <a:r>
              <a:rPr lang="en-US" altLang="zh-TW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3.0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版</a:t>
            </a:r>
            <a:r>
              <a:rPr lang="zh-TW" altLang="en-US" sz="2400" b="1" dirty="0">
                <a:latin typeface="Times New Roman" pitchFamily="18" charset="0"/>
                <a:cs typeface="Times New Roman" pitchFamily="18" charset="0"/>
              </a:rPr>
              <a:t>授權釋出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】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Market Experiments and Market Design</a:t>
            </a:r>
            <a:endParaRPr lang="zh-TW" altLang="en-US" sz="5600" dirty="0">
              <a:latin typeface="Arial"/>
              <a:ea typeface="cwTeX Q Hei" panose="02000803000000000000" pitchFamily="2" charset="-120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459200" cy="7086600"/>
          </a:xfrm>
        </p:spPr>
        <p:txBody>
          <a:bodyPr>
            <a:noAutofit/>
          </a:bodyPr>
          <a:lstStyle/>
          <a:p>
            <a:pPr lvl="3"/>
            <a:r>
              <a:rPr lang="zh-TW" altLang="en-US" dirty="0">
                <a:latin typeface="Arial"/>
                <a:ea typeface="標楷體"/>
                <a:cs typeface="Arial"/>
              </a:rPr>
              <a:t>市場實驗與市場設計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The Pit Market 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交易坑市場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altLang="zh-TW" sz="4000" dirty="0">
                <a:latin typeface="Arial"/>
                <a:ea typeface="標楷體"/>
                <a:cs typeface="Arial"/>
              </a:rPr>
              <a:t>Chamberlin (JPE, 1948) 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張伯倫</a:t>
            </a:r>
          </a:p>
          <a:p>
            <a:pPr lvl="1"/>
            <a:r>
              <a:rPr lang="en-US" altLang="zh-TW" sz="4000" dirty="0">
                <a:latin typeface="Arial"/>
                <a:ea typeface="標楷體"/>
                <a:cs typeface="Arial"/>
              </a:rPr>
              <a:t>Smith (JPE, 1962) 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臥龍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‧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史密斯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Experiment: Seeing the Invisible Hand</a:t>
            </a:r>
          </a:p>
          <a:p>
            <a:pPr lvl="2"/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課堂實驗：發現看不見的手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solidFill>
                <a:srgbClr val="0000FF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altLang="zh-TW" sz="4000" dirty="0">
                <a:latin typeface="Arial"/>
                <a:ea typeface="標楷體"/>
                <a:cs typeface="Arial"/>
              </a:rPr>
              <a:t>Ran in Principles of Microeconomics Class</a:t>
            </a:r>
          </a:p>
          <a:p>
            <a:pPr lvl="2"/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在大一經濟學原理有做過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</a:p>
          <a:p>
            <a:pPr lvl="1"/>
            <a:r>
              <a:rPr lang="en-US" altLang="zh-TW" sz="4000" dirty="0">
                <a:latin typeface="Arial"/>
                <a:ea typeface="標楷體"/>
                <a:cs typeface="Arial"/>
              </a:rPr>
              <a:t>See instructions 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請見實驗說明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5504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73869"/>
              </p:ext>
            </p:extLst>
          </p:nvPr>
        </p:nvGraphicFramePr>
        <p:xfrm>
          <a:off x="4419600" y="2552700"/>
          <a:ext cx="9474200" cy="678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hart" r:id="rId4" imgW="4914900" imgH="4695825" progId="Excel.Sheet.8">
                  <p:embed/>
                </p:oleObj>
              </mc:Choice>
              <mc:Fallback>
                <p:oleObj name="Chart" r:id="rId4" imgW="4914900" imgH="46958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52700"/>
                        <a:ext cx="9474200" cy="6788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68200" y="8711440"/>
            <a:ext cx="1524000" cy="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092595"/>
              </p:ext>
            </p:extLst>
          </p:nvPr>
        </p:nvGraphicFramePr>
        <p:xfrm>
          <a:off x="4406900" y="2400302"/>
          <a:ext cx="9474200" cy="678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Chart" r:id="rId4" imgW="4914900" imgH="4695825" progId="Excel.Sheet.8">
                  <p:embed/>
                </p:oleObj>
              </mc:Choice>
              <mc:Fallback>
                <p:oleObj name="Chart" r:id="rId4" imgW="4914900" imgH="46958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400302"/>
                        <a:ext cx="9474200" cy="6788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68200" y="8559040"/>
            <a:ext cx="1524000" cy="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69311"/>
              </p:ext>
            </p:extLst>
          </p:nvPr>
        </p:nvGraphicFramePr>
        <p:xfrm>
          <a:off x="4406900" y="2400302"/>
          <a:ext cx="9474200" cy="678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Chart" r:id="rId4" imgW="4914900" imgH="4695825" progId="Excel.Sheet.8">
                  <p:embed/>
                </p:oleObj>
              </mc:Choice>
              <mc:Fallback>
                <p:oleObj name="Chart" r:id="rId4" imgW="4914900" imgH="46958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400302"/>
                        <a:ext cx="9474200" cy="6788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27626" y="6160295"/>
            <a:ext cx="3959224" cy="1978818"/>
            <a:chOff x="1615" y="2587"/>
            <a:chExt cx="1247" cy="831"/>
          </a:xfrm>
        </p:grpSpPr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615" y="2606"/>
              <a:ext cx="1247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wTeX Q Hei" panose="02000803000000000000" pitchFamily="2" charset="-120"/>
                <a:ea typeface="cwTeX Q Hei" panose="02000803000000000000" pitchFamily="2" charset="-120"/>
              </a:endParaRPr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2861" y="2587"/>
              <a:ext cx="0" cy="83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wTeX Q Hei" panose="02000803000000000000" pitchFamily="2" charset="-120"/>
                <a:ea typeface="cwTeX Q Hei" panose="02000803000000000000" pitchFamily="2" charset="-120"/>
              </a:endParaRPr>
            </a:p>
          </p:txBody>
        </p:sp>
      </p:grpSp>
      <p:pic>
        <p:nvPicPr>
          <p:cNvPr id="10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68200" y="8572500"/>
            <a:ext cx="1524000" cy="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50427" y="2514600"/>
            <a:ext cx="16323174" cy="69723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Prices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成交價格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07F Economics I 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經濟學一</a:t>
            </a:r>
            <a:endParaRPr lang="zh-TW" altLang="en-US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Pit Market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交易坑市場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A: 6, 6, 6, 8, 5, 6, 6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B: 5, 5, 4, 6, 6, 6, 7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Double Auction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雙邊喊價市場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A: 5, 5, 5, 5, 5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B: 5, 5, 6, 6, 6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C: 4, 5, 5, 6, 5, 5</a:t>
            </a:r>
          </a:p>
        </p:txBody>
      </p:sp>
      <p:pic>
        <p:nvPicPr>
          <p:cNvPr id="2" name="圖片 1" descr="Chicago_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1" y="2095500"/>
            <a:ext cx="6613258" cy="4838700"/>
          </a:xfrm>
          <a:prstGeom prst="rect">
            <a:avLst/>
          </a:prstGeom>
        </p:spPr>
      </p:pic>
      <p:pic>
        <p:nvPicPr>
          <p:cNvPr id="7" name="Picture 150" descr="Wiki publicDoma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6362700"/>
            <a:ext cx="5859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74" name="Rectangle 1810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Invisible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208225"/>
            <a:ext cx="1907428" cy="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螢幕快照 2015-09-23 下午7.37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24100"/>
            <a:ext cx="11658600" cy="68841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6496507"/>
              </p:ext>
            </p:extLst>
          </p:nvPr>
        </p:nvGraphicFramePr>
        <p:xfrm>
          <a:off x="990600" y="3619500"/>
          <a:ext cx="14782800" cy="564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Chart" r:id="rId4" imgW="9344168" imgH="4524566" progId="Excel.Sheet.8">
                  <p:embed/>
                </p:oleObj>
              </mc:Choice>
              <mc:Fallback>
                <p:oleObj name="Chart" r:id="rId4" imgW="9344168" imgH="4524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19500"/>
                        <a:ext cx="14782800" cy="5645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810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71700"/>
            <a:ext cx="182880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5600" dirty="0">
                <a:latin typeface="+mj-lt"/>
                <a:ea typeface="cwTeX Q Hei" panose="02000803000000000000" pitchFamily="2" charset="-120"/>
                <a:cs typeface="CMU Sans Serif" pitchFamily="2" charset="0"/>
              </a:rPr>
              <a:t>Pit Market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CMU Sans Serif" pitchFamily="2" charset="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交易坑市場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1: </a:t>
            </a:r>
            <a:r>
              <a:rPr lang="en-US" altLang="zh-TW" sz="5600" dirty="0">
                <a:solidFill>
                  <a:srgbClr val="2806BA"/>
                </a:solidFill>
                <a:latin typeface="+mj-lt"/>
                <a:ea typeface="cwTeX Q Hei" panose="02000803000000000000" pitchFamily="2" charset="-120"/>
              </a:rPr>
              <a:t>5, 6, 5, 3, 8, 8, 8</a:t>
            </a:r>
            <a:endParaRPr lang="en-US" altLang="zh-TW" sz="5600" dirty="0">
              <a:solidFill>
                <a:srgbClr val="FFFF00"/>
              </a:solidFill>
              <a:latin typeface="+mj-lt"/>
              <a:ea typeface="cwTeX Q Hei" panose="02000803000000000000" pitchFamily="2" charset="-120"/>
            </a:endParaRPr>
          </a:p>
          <a:p>
            <a:r>
              <a:rPr lang="en-US" altLang="zh-TW" sz="5600" dirty="0">
                <a:latin typeface="+mj-lt"/>
                <a:ea typeface="cwTeX Q Hei" panose="02000803000000000000" pitchFamily="2" charset="-120"/>
                <a:cs typeface="CMU Sans Serif" pitchFamily="2" charset="0"/>
              </a:rPr>
              <a:t>Pit Market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CMU Sans Serif" pitchFamily="2" charset="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交易坑市場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2: </a:t>
            </a:r>
            <a:r>
              <a:rPr lang="en-US" altLang="zh-TW" sz="5600" dirty="0">
                <a:solidFill>
                  <a:srgbClr val="2806BA"/>
                </a:solidFill>
                <a:latin typeface="+mj-lt"/>
                <a:ea typeface="cwTeX Q Hei" panose="02000803000000000000" pitchFamily="2" charset="-120"/>
              </a:rPr>
              <a:t>6, 4, 8, 4, 6, 7, 7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,</a:t>
            </a:r>
            <a:r>
              <a:rPr lang="en-US" altLang="zh-TW" sz="5600" dirty="0">
                <a:solidFill>
                  <a:srgbClr val="FFFF00"/>
                </a:solidFill>
                <a:latin typeface="+mj-lt"/>
                <a:ea typeface="cwTeX Q Hei" panose="02000803000000000000" pitchFamily="2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7, 5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7969" y="4487116"/>
            <a:ext cx="8793113" cy="1661993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altLang="zh-TW" sz="48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(08S</a:t>
            </a:r>
            <a:r>
              <a:rPr lang="zh-TW" altLang="en-US" sz="48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 </a:t>
            </a:r>
            <a:r>
              <a:rPr lang="en-US" altLang="zh-TW" sz="48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Experimental Economics </a:t>
            </a:r>
          </a:p>
          <a:p>
            <a:pPr algn="r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</a:rPr>
              <a:t>實驗經濟學</a:t>
            </a:r>
            <a:r>
              <a:rPr lang="en-US" altLang="zh-TW" sz="4800" dirty="0">
                <a:solidFill>
                  <a:srgbClr val="FF0000"/>
                </a:solidFill>
                <a:latin typeface="+mj-lt"/>
              </a:rPr>
              <a:t>)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9199550"/>
            <a:ext cx="1907428" cy="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71700"/>
            <a:ext cx="18440400" cy="1600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Double Auction</a:t>
            </a:r>
            <a:r>
              <a:rPr lang="zh-TW" altLang="en-US" sz="5600" dirty="0">
                <a:latin typeface="+mj-lt"/>
                <a:ea typeface="cwTeX Q Hei" panose="02000803000000000000" pitchFamily="2" charset="-120"/>
              </a:rPr>
              <a:t>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雙邊喊價市場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1: </a:t>
            </a:r>
            <a:r>
              <a:rPr lang="en-US" altLang="zh-TW" sz="5600" dirty="0">
                <a:solidFill>
                  <a:srgbClr val="2806BA"/>
                </a:solidFill>
                <a:latin typeface="+mj-lt"/>
                <a:ea typeface="cwTeX Q Hei" panose="02000803000000000000" pitchFamily="2" charset="-120"/>
              </a:rPr>
              <a:t>6,</a:t>
            </a:r>
            <a:r>
              <a:rPr lang="en-US" altLang="zh-TW" sz="56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10</a:t>
            </a:r>
            <a:r>
              <a:rPr lang="en-US" altLang="zh-TW" sz="5600" dirty="0">
                <a:solidFill>
                  <a:srgbClr val="2806BA"/>
                </a:solidFill>
                <a:latin typeface="+mj-lt"/>
                <a:ea typeface="cwTeX Q Hei" panose="02000803000000000000" pitchFamily="2" charset="-120"/>
              </a:rPr>
              <a:t>, 7, 7, 7, 8, 8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, 7</a:t>
            </a:r>
          </a:p>
          <a:p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Double Auction</a:t>
            </a:r>
            <a:r>
              <a:rPr lang="zh-TW" altLang="en-US" sz="5600" dirty="0">
                <a:latin typeface="+mj-lt"/>
                <a:ea typeface="cwTeX Q Hei" panose="02000803000000000000" pitchFamily="2" charset="-120"/>
              </a:rPr>
              <a:t>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雙邊喊價市場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2 : </a:t>
            </a:r>
            <a:r>
              <a:rPr lang="en-US" altLang="zh-TW" sz="5600" dirty="0">
                <a:solidFill>
                  <a:srgbClr val="2806BA"/>
                </a:solidFill>
                <a:latin typeface="+mj-lt"/>
                <a:ea typeface="cwTeX Q Hei" panose="02000803000000000000" pitchFamily="2" charset="-120"/>
              </a:rPr>
              <a:t>7, 6, 6, 6, 6, 7, 7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, 7</a:t>
            </a: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7355177"/>
              </p:ext>
            </p:extLst>
          </p:nvPr>
        </p:nvGraphicFramePr>
        <p:xfrm>
          <a:off x="990600" y="3619500"/>
          <a:ext cx="14782800" cy="564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Chart" r:id="rId4" imgW="9344168" imgH="4524566" progId="Excel.Sheet.8">
                  <p:embed/>
                </p:oleObj>
              </mc:Choice>
              <mc:Fallback>
                <p:oleObj name="Chart" r:id="rId4" imgW="9344168" imgH="4524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19500"/>
                        <a:ext cx="14782800" cy="5645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10"/>
          <p:cNvSpPr>
            <a:spLocks noGrp="1" noChangeArrowheads="1"/>
          </p:cNvSpPr>
          <p:nvPr>
            <p:ph type="title"/>
          </p:nvPr>
        </p:nvSpPr>
        <p:spPr>
          <a:xfrm>
            <a:off x="0" y="989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Seeing the Invisible Hand 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發現看不見的手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06400" y="3885242"/>
            <a:ext cx="3721260" cy="1046440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altLang="zh-TW" sz="56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(mistake?)</a:t>
            </a:r>
            <a:endParaRPr lang="en-US" sz="5600" dirty="0">
              <a:solidFill>
                <a:srgbClr val="FF0000"/>
              </a:solidFill>
              <a:latin typeface="+mj-lt"/>
              <a:ea typeface="cwTeX Q Hei" panose="02000803000000000000" pitchFamily="2" charset="-120"/>
            </a:endParaRPr>
          </a:p>
        </p:txBody>
      </p:sp>
      <p:pic>
        <p:nvPicPr>
          <p:cNvPr id="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4372" y="9158135"/>
            <a:ext cx="1907428" cy="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Market Design: Nobel Prize of 2012</a:t>
            </a:r>
            <a:endParaRPr lang="zh-TW" altLang="en-US" sz="5600" dirty="0">
              <a:latin typeface="Arial"/>
              <a:ea typeface="cwTeX Q Hei" panose="02000803000000000000" pitchFamily="2" charset="-120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16611600" cy="7315200"/>
          </a:xfrm>
        </p:spPr>
        <p:txBody>
          <a:bodyPr>
            <a:normAutofit fontScale="77500" lnSpcReduction="20000"/>
          </a:bodyPr>
          <a:lstStyle/>
          <a:p>
            <a:pPr lvl="3"/>
            <a:r>
              <a:rPr lang="zh-TW" altLang="en-US" dirty="0" smtClean="0">
                <a:latin typeface="Arial"/>
                <a:ea typeface="標楷體"/>
                <a:cs typeface="Arial"/>
              </a:rPr>
              <a:t>市場設計：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2012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年瑞典央行紀念諾貝爾經濟科學獎得主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Lloyd </a:t>
            </a: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S.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Shapley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夏普利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Gale-Shapley algorithm finds stable matching in matching markets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提出演算法求配對分發市場的穩定解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Alvin E. Roth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(AER!) </a:t>
            </a:r>
            <a:r>
              <a:rPr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艾文</a:t>
            </a:r>
            <a:r>
              <a:rPr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‧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羅斯</a:t>
            </a:r>
            <a:r>
              <a:rPr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Test this in the lab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在「實驗室」中驗證夏普利的理論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Take this to the field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在「現場」設計穩定配對分發制度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Medical Residents, School Choice, Kidney Exchange…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實習醫生、學校分發、器官交換市場等等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8600" y="8496300"/>
            <a:ext cx="715448" cy="6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28233" y="4610100"/>
            <a:ext cx="715448" cy="6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400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Behavioral Game Theory 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行為賽局論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大綱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00300"/>
            <a:ext cx="17373600" cy="7086600"/>
          </a:xfrm>
        </p:spPr>
        <p:txBody>
          <a:bodyPr>
            <a:normAutofit fontScale="77500" lnSpcReduction="20000"/>
          </a:bodyPr>
          <a:lstStyle/>
          <a:p>
            <a:pPr marL="1219200" indent="-12192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What is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Game Theory Good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for?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3">
              <a:lnSpc>
                <a:spcPct val="120000"/>
              </a:lnSpc>
              <a:defRPr/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(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賽局論有甚麼用？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  <a:p>
            <a:pPr marL="1219200" indent="-1219200">
              <a:lnSpc>
                <a:spcPct val="120000"/>
              </a:lnSpc>
              <a:buFontTx/>
              <a:buAutoNum type="arabicPeriod"/>
            </a:pP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Three Examples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三個例子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):</a:t>
            </a:r>
            <a:endParaRPr lang="zh-TW" altLang="en-US" dirty="0">
              <a:solidFill>
                <a:srgbClr val="0000FF"/>
              </a:solidFill>
              <a:latin typeface="Arial"/>
              <a:ea typeface="標楷體"/>
              <a:cs typeface="Arial"/>
            </a:endParaRPr>
          </a:p>
          <a:p>
            <a:pPr marL="1981200" lvl="1" indent="-10668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Ultimatum </a:t>
            </a:r>
            <a:r>
              <a:rPr lang="en-US" altLang="zh-TW" dirty="0">
                <a:latin typeface="Arial"/>
                <a:ea typeface="標楷體"/>
                <a:cs typeface="Arial"/>
              </a:rPr>
              <a:t>Bargaining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最後通牒談判實驗</a:t>
            </a:r>
            <a:r>
              <a:rPr lang="en-US" altLang="zh-TW" sz="4000" dirty="0" smtClean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marL="1981200" lvl="1" indent="-10668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>
                <a:latin typeface="Arial"/>
                <a:ea typeface="標楷體"/>
                <a:cs typeface="Arial"/>
              </a:rPr>
              <a:t>Continental Divide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產業發展分水嶺實驗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marL="1981200" lvl="1" indent="-10668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>
                <a:latin typeface="Arial"/>
                <a:ea typeface="標楷體"/>
                <a:cs typeface="Arial"/>
              </a:rPr>
              <a:t>Beauty Contests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選美結果猜測實驗</a:t>
            </a:r>
            <a:r>
              <a:rPr lang="en-US" altLang="zh-TW" sz="4000" dirty="0" smtClean="0"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  <a:p>
            <a:pPr marL="1219200" indent="-12192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Experimental Regularity and Behavioral Game Theory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一致的實驗結果與行為賽局論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  <a:p>
            <a:pPr marL="1219200" indent="-12192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Conclusion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結論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latin typeface="Arial"/>
              <a:ea typeface="標楷體"/>
              <a:cs typeface="Arial"/>
            </a:endParaRPr>
          </a:p>
          <a:p>
            <a:pPr>
              <a:defRPr/>
            </a:pPr>
            <a:endParaRPr lang="zh-TW" altLang="en-US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6591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762000"/>
          </a:xfrm>
        </p:spPr>
        <p:txBody>
          <a:bodyPr/>
          <a:lstStyle/>
          <a:p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3 Cores of Economics </a:t>
            </a:r>
            <a:r>
              <a:rPr lang="zh-TW" altLang="en-US" sz="5600" dirty="0">
                <a:latin typeface="標楷體"/>
                <a:ea typeface="標楷體"/>
              </a:rPr>
              <a:t>經濟學三大核心</a:t>
            </a:r>
            <a:r>
              <a:rPr lang="zh-TW" altLang="en-US" sz="5600" dirty="0" smtClean="0">
                <a:latin typeface="標楷體"/>
                <a:ea typeface="標楷體"/>
              </a:rPr>
              <a:t>方法論</a:t>
            </a:r>
            <a:endParaRPr lang="en-US" sz="5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057400"/>
            <a:ext cx="17221200" cy="77724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Micro, Macro, Metrics 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個體，總體，計量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en-US" altLang="zh-TW" dirty="0" smtClean="0">
                <a:latin typeface="+mj-lt"/>
                <a:ea typeface="cwTeX Q Hei" panose="02000803000000000000" pitchFamily="2" charset="-120"/>
                <a:cs typeface="CMU Sans Serif" pitchFamily="2" charset="0"/>
              </a:rPr>
              <a:t>Because of 1st year course</a:t>
            </a:r>
            <a:r>
              <a:rPr lang="zh-TW" altLang="en-US" dirty="0" smtClean="0">
                <a:latin typeface="+mj-lt"/>
                <a:ea typeface="cwTeX Q Hei" panose="02000803000000000000" pitchFamily="2" charset="-120"/>
                <a:cs typeface="CMU Sans Serif" pitchFamily="2" charset="0"/>
              </a:rPr>
              <a:t>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CMU Sans Serif" pitchFamily="2" charset="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因為是博一必修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+mj-lt"/>
                <a:ea typeface="cwTeX Q Hei" panose="02000803000000000000" pitchFamily="2" charset="-120"/>
              </a:rPr>
              <a:t>Economic Theory 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/>
                <a:ea typeface="標楷體"/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/>
                <a:ea typeface="標楷體"/>
              </a:rPr>
              <a:t>經濟理論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/>
                <a:ea typeface="標楷體"/>
              </a:rPr>
              <a:t>/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/>
                <a:ea typeface="標楷體"/>
              </a:rPr>
              <a:t>模型建構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/>
                <a:ea typeface="標楷體"/>
              </a:rPr>
              <a:t>)</a:t>
            </a:r>
            <a:endParaRPr lang="en-US" altLang="zh-TW" b="1" dirty="0" smtClean="0">
              <a:solidFill>
                <a:srgbClr val="0000FF"/>
              </a:solidFill>
              <a:latin typeface="標楷體"/>
              <a:ea typeface="標楷體"/>
            </a:endParaRPr>
          </a:p>
          <a:p>
            <a:pPr lvl="1"/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Mathematical/graphical/verbal models</a:t>
            </a:r>
          </a:p>
          <a:p>
            <a:pPr lvl="3"/>
            <a:r>
              <a:rPr lang="en-US" altLang="zh-TW" dirty="0" smtClean="0">
                <a:latin typeface="標楷體"/>
                <a:ea typeface="標楷體"/>
              </a:rPr>
              <a:t>(</a:t>
            </a:r>
            <a:r>
              <a:rPr lang="zh-TW" altLang="en-US" dirty="0" smtClean="0">
                <a:latin typeface="標楷體"/>
                <a:ea typeface="標楷體"/>
              </a:rPr>
              <a:t>數學模型、圖形模型、嘴砲模型</a:t>
            </a:r>
            <a:r>
              <a:rPr lang="en-US" altLang="zh-TW" dirty="0" smtClean="0">
                <a:latin typeface="標楷體"/>
                <a:ea typeface="標楷體"/>
              </a:rPr>
              <a:t>)</a:t>
            </a:r>
            <a:endParaRPr lang="en-US" dirty="0" smtClean="0">
              <a:latin typeface="+mn-ea"/>
              <a:ea typeface="+mn-ea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+mj-lt"/>
                <a:ea typeface="cwTeX Q Hei" panose="02000803000000000000" pitchFamily="2" charset="-120"/>
              </a:rPr>
              <a:t>Data Analysis </a:t>
            </a:r>
            <a:r>
              <a:rPr lang="en-US" altLang="zh-TW" sz="4400" b="1" dirty="0">
                <a:solidFill>
                  <a:srgbClr val="0000FF"/>
                </a:solidFill>
                <a:latin typeface="+mj-lt"/>
                <a:ea typeface="cwTeX Q Hei" panose="02000803000000000000" pitchFamily="2" charset="-12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latin typeface="標楷體"/>
                <a:ea typeface="標楷體"/>
              </a:rPr>
              <a:t>資料分析</a:t>
            </a:r>
            <a:r>
              <a:rPr lang="en-US" altLang="zh-TW" sz="4400" b="1" dirty="0">
                <a:solidFill>
                  <a:srgbClr val="0000FF"/>
                </a:solidFill>
                <a:latin typeface="標楷體"/>
                <a:ea typeface="標楷體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latin typeface="標楷體"/>
                <a:ea typeface="標楷體"/>
              </a:rPr>
              <a:t>計量方法</a:t>
            </a:r>
            <a:r>
              <a:rPr lang="en-US" altLang="zh-TW" sz="4400" b="1" dirty="0">
                <a:solidFill>
                  <a:srgbClr val="0000FF"/>
                </a:solidFill>
                <a:latin typeface="標楷體"/>
                <a:ea typeface="標楷體"/>
              </a:rPr>
              <a:t>)</a:t>
            </a:r>
            <a:endParaRPr lang="en-US" altLang="zh-TW" b="1" dirty="0" smtClean="0">
              <a:solidFill>
                <a:srgbClr val="0000FF"/>
              </a:solidFill>
              <a:latin typeface="標楷體"/>
              <a:ea typeface="標楷體"/>
            </a:endParaRPr>
          </a:p>
          <a:p>
            <a:pPr lvl="1"/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Statistical methods, </a:t>
            </a:r>
            <a:r>
              <a:rPr lang="en-US" altLang="zh-TW" dirty="0" smtClean="0">
                <a:latin typeface="+mj-lt"/>
                <a:ea typeface="標楷體"/>
              </a:rPr>
              <a:t>graphs</a:t>
            </a:r>
            <a:r>
              <a:rPr lang="en-US" altLang="zh-TW" dirty="0" smtClean="0">
                <a:latin typeface="標楷體"/>
                <a:ea typeface="標楷體"/>
              </a:rPr>
              <a:t> </a:t>
            </a:r>
            <a:r>
              <a:rPr lang="en-US" altLang="zh-TW" sz="4400" dirty="0">
                <a:latin typeface="標楷體"/>
                <a:ea typeface="標楷體"/>
              </a:rPr>
              <a:t>(</a:t>
            </a:r>
            <a:r>
              <a:rPr lang="zh-TW" altLang="en-US" sz="4400" dirty="0">
                <a:latin typeface="標楷體"/>
                <a:ea typeface="標楷體"/>
              </a:rPr>
              <a:t>統計方法、製作圖表</a:t>
            </a:r>
            <a:r>
              <a:rPr lang="en-US" altLang="zh-TW" sz="4400" dirty="0">
                <a:latin typeface="標楷體"/>
                <a:ea typeface="標楷體"/>
              </a:rPr>
              <a:t>)</a:t>
            </a:r>
            <a:endParaRPr lang="en-US" dirty="0" smtClean="0">
              <a:latin typeface="+mn-ea"/>
              <a:ea typeface="+mn-ea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+mj-lt"/>
                <a:ea typeface="cwTeX Q Hei" panose="02000803000000000000" pitchFamily="2" charset="-120"/>
              </a:rPr>
              <a:t>Data Collection </a:t>
            </a:r>
            <a:r>
              <a:rPr lang="en-US" altLang="zh-TW" sz="4400" b="1" dirty="0">
                <a:solidFill>
                  <a:srgbClr val="0000FF"/>
                </a:solidFill>
                <a:latin typeface="標楷體"/>
                <a:ea typeface="標楷體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latin typeface="標楷體"/>
                <a:ea typeface="標楷體"/>
              </a:rPr>
              <a:t>資料取得</a:t>
            </a:r>
            <a:r>
              <a:rPr lang="en-US" altLang="zh-TW" sz="4400" b="1" dirty="0">
                <a:solidFill>
                  <a:srgbClr val="0000FF"/>
                </a:solidFill>
                <a:latin typeface="標楷體"/>
                <a:ea typeface="標楷體"/>
              </a:rPr>
              <a:t>)</a:t>
            </a:r>
            <a:endParaRPr lang="en-US" altLang="zh-TW" b="1" dirty="0" smtClean="0">
              <a:solidFill>
                <a:srgbClr val="0000FF"/>
              </a:solidFill>
              <a:latin typeface="標楷體"/>
              <a:ea typeface="標楷體"/>
            </a:endParaRPr>
          </a:p>
          <a:p>
            <a:pPr lvl="1"/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Surveys, experimental </a:t>
            </a:r>
            <a:r>
              <a:rPr lang="en-US" altLang="zh-TW" dirty="0">
                <a:latin typeface="+mj-lt"/>
                <a:ea typeface="cwTeX Q Hei" panose="02000803000000000000" pitchFamily="2" charset="-120"/>
              </a:rPr>
              <a:t>m</a:t>
            </a:r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ethods, requesting data</a:t>
            </a:r>
          </a:p>
          <a:p>
            <a:pPr lvl="3"/>
            <a:r>
              <a:rPr lang="en-US" altLang="zh-TW" dirty="0">
                <a:latin typeface="+mj-lt"/>
                <a:ea typeface="cwTeX Q Hei" panose="02000803000000000000" pitchFamily="2" charset="-120"/>
              </a:rPr>
              <a:t>(</a:t>
            </a:r>
            <a:r>
              <a:rPr lang="zh-TW" altLang="en-US" dirty="0" smtClean="0">
                <a:latin typeface="標楷體"/>
                <a:ea typeface="標楷體"/>
              </a:rPr>
              <a:t>問卷調查、實驗方法、索取資料的管道</a:t>
            </a:r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)</a:t>
            </a:r>
            <a:endParaRPr lang="en-US" dirty="0">
              <a:latin typeface="+mj-lt"/>
              <a:ea typeface="cwTeX Q Hei" panose="02000803000000000000" pitchFamily="2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00300"/>
            <a:ext cx="17221200" cy="7429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Game </a:t>
            </a:r>
            <a:r>
              <a:rPr lang="en-US" dirty="0" smtClean="0">
                <a:latin typeface="Arial"/>
                <a:ea typeface="+mn-ea"/>
                <a:cs typeface="Arial"/>
              </a:rPr>
              <a:t>Theory: What </a:t>
            </a:r>
            <a:r>
              <a:rPr lang="en-US" dirty="0">
                <a:latin typeface="Arial"/>
                <a:ea typeface="+mn-ea"/>
                <a:cs typeface="Arial"/>
              </a:rPr>
              <a:t>happens </a:t>
            </a:r>
            <a:r>
              <a:rPr lang="en-US" dirty="0" smtClean="0">
                <a:latin typeface="Arial"/>
                <a:ea typeface="+mn-ea"/>
                <a:cs typeface="Arial"/>
              </a:rPr>
              <a:t>if people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or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dirty="0" smtClean="0">
                <a:latin typeface="Arial"/>
                <a:ea typeface="+mn-ea"/>
                <a:cs typeface="Arial"/>
              </a:rPr>
              <a:t>nations interact.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賽局論研究「人們」互動的結果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Game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賽局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: Taxonomy </a:t>
            </a:r>
            <a:r>
              <a:rPr lang="en-US" altLang="zh-TW" dirty="0">
                <a:latin typeface="Arial"/>
                <a:ea typeface="標楷體"/>
                <a:cs typeface="Arial"/>
              </a:rPr>
              <a:t>of strategic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situations</a:t>
            </a:r>
            <a:r>
              <a:rPr lang="zh-TW" altLang="en-US" dirty="0">
                <a:latin typeface="Arial"/>
                <a:ea typeface="標楷體"/>
                <a:cs typeface="Arial"/>
              </a:rPr>
              <a:t>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3">
              <a:lnSpc>
                <a:spcPct val="120000"/>
              </a:lnSpc>
            </a:pPr>
            <a:r>
              <a:rPr lang="zh-TW" altLang="en-US" dirty="0" smtClean="0">
                <a:latin typeface="Arial"/>
                <a:ea typeface="標楷體"/>
                <a:cs typeface="Arial"/>
              </a:rPr>
              <a:t>需要籌思對策的各種情境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Strategies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策略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, </a:t>
            </a:r>
            <a:r>
              <a:rPr lang="en-US" altLang="zh-TW" dirty="0">
                <a:latin typeface="Arial"/>
                <a:ea typeface="標楷體"/>
                <a:cs typeface="Arial"/>
              </a:rPr>
              <a:t>Players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參與者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, </a:t>
            </a:r>
            <a:r>
              <a:rPr lang="en-US" altLang="zh-TW" dirty="0">
                <a:latin typeface="Arial"/>
                <a:ea typeface="標楷體"/>
                <a:cs typeface="Arial"/>
              </a:rPr>
              <a:t>Payoffs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報酬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Arial"/>
                <a:ea typeface="標楷體"/>
                <a:cs typeface="Arial"/>
              </a:rPr>
              <a:t>Important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Milestones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重要里程碑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GEB: </a:t>
            </a:r>
            <a:r>
              <a:rPr lang="en-US" altLang="zh-TW" dirty="0">
                <a:latin typeface="Arial"/>
                <a:ea typeface="標楷體"/>
                <a:cs typeface="Arial"/>
              </a:rPr>
              <a:t>Von Neumann &amp; Morgenstern (1944)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Nash 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Equilibrium</a:t>
            </a:r>
            <a:r>
              <a:rPr lang="zh-TW" altLang="en-US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奈許均衡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: </a:t>
            </a:r>
            <a:r>
              <a:rPr lang="en-US" altLang="zh-TW" dirty="0">
                <a:latin typeface="Arial"/>
                <a:ea typeface="標楷體"/>
                <a:cs typeface="Arial"/>
              </a:rPr>
              <a:t>Nash (PNAS, 1950)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Asymmetric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information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as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Types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把資訊不透明看作每個人有不同類型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: </a:t>
            </a:r>
            <a:r>
              <a:rPr lang="en-US" altLang="zh-TW" dirty="0" err="1">
                <a:latin typeface="Arial"/>
                <a:ea typeface="標楷體"/>
                <a:cs typeface="Arial"/>
              </a:rPr>
              <a:t>Harsanyi</a:t>
            </a:r>
            <a:r>
              <a:rPr lang="en-US" altLang="zh-TW" dirty="0">
                <a:latin typeface="Arial"/>
                <a:ea typeface="標楷體"/>
                <a:cs typeface="Arial"/>
              </a:rPr>
              <a:t> (MS, 1967-68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What is Game Theory? 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何謂賽局論？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17526000" cy="7315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Power of game theory: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G</a:t>
            </a:r>
            <a:r>
              <a:rPr lang="en-US" dirty="0" smtClean="0">
                <a:latin typeface="Arial"/>
                <a:ea typeface="+mn-ea"/>
                <a:cs typeface="Arial"/>
              </a:rPr>
              <a:t>enerality/precision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3">
              <a:lnSpc>
                <a:spcPct val="120000"/>
              </a:lnSpc>
            </a:pPr>
            <a:r>
              <a:rPr lang="zh-TW" altLang="en-US" sz="5100" dirty="0" smtClean="0">
                <a:latin typeface="Arial"/>
                <a:ea typeface="標楷體"/>
                <a:cs typeface="Arial"/>
              </a:rPr>
              <a:t>賽局論能廣泛應用在不同的領域，也能做精確的預測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Analytical Game Theory 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數學賽局「論」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Mathematical derivations of what players with different cognitive capabilities are likely to </a:t>
            </a:r>
            <a:r>
              <a:rPr lang="en-US" dirty="0" smtClean="0">
                <a:latin typeface="Arial"/>
                <a:ea typeface="+mn-ea"/>
                <a:cs typeface="Arial"/>
              </a:rPr>
              <a:t>do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3">
              <a:lnSpc>
                <a:spcPct val="120000"/>
              </a:lnSpc>
            </a:pPr>
            <a:r>
              <a:rPr lang="zh-TW" altLang="en-US" sz="5100" dirty="0" smtClean="0">
                <a:latin typeface="Arial"/>
                <a:ea typeface="標楷體"/>
                <a:cs typeface="Arial"/>
              </a:rPr>
              <a:t>用數學分析不同聰明程度的玩家在不同的賽局採取何種對策</a:t>
            </a:r>
            <a:endParaRPr lang="en-US" sz="5100" dirty="0" smtClean="0">
              <a:latin typeface="Arial"/>
              <a:ea typeface="+mn-ea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Possible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Barrier</a:t>
            </a:r>
            <a:r>
              <a:rPr lang="en-US" dirty="0" smtClean="0">
                <a:latin typeface="Arial"/>
                <a:ea typeface="+mn-ea"/>
                <a:cs typeface="Arial"/>
              </a:rPr>
              <a:t>: Highly mathematical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Bigger Problem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可能的問題是需要很多數學，但更大的問題是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Based </a:t>
            </a:r>
            <a:r>
              <a:rPr lang="en-US" dirty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on introspection and guesses, not observations about how people actually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play</a:t>
            </a:r>
            <a:endParaRPr lang="en-US" dirty="0">
              <a:solidFill>
                <a:srgbClr val="0000FF"/>
              </a:solidFill>
              <a:latin typeface="Arial"/>
              <a:ea typeface="+mn-ea"/>
              <a:cs typeface="Arial"/>
            </a:endParaRPr>
          </a:p>
          <a:p>
            <a:pPr lvl="3">
              <a:lnSpc>
                <a:spcPct val="120000"/>
              </a:lnSpc>
            </a:pPr>
            <a:r>
              <a:rPr lang="zh-TW" altLang="en-US" sz="5100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根據數學家的自我想像與猜測，而非人們實際上怎麼做</a:t>
            </a:r>
            <a:endParaRPr lang="en-US" altLang="zh-TW" sz="5100" dirty="0" smtClean="0">
              <a:solidFill>
                <a:srgbClr val="0000FF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r>
              <a:rPr lang="en-US" altLang="zh-TW" sz="5600" dirty="0">
                <a:latin typeface="Arial"/>
                <a:ea typeface="標楷體"/>
                <a:cs typeface="Arial"/>
              </a:rPr>
              <a:t>What is Game Theory? 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何謂賽局論？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pic>
        <p:nvPicPr>
          <p:cNvPr id="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267700"/>
            <a:ext cx="609600" cy="5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4404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+mn-ea"/>
                <a:cs typeface="Arial"/>
              </a:rPr>
              <a:t>What is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Behavioral</a:t>
            </a:r>
            <a:r>
              <a:rPr lang="en-US" sz="5600" dirty="0">
                <a:latin typeface="Arial"/>
                <a:ea typeface="+mn-ea"/>
                <a:cs typeface="Arial"/>
              </a:rPr>
              <a:t> Game Theory?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459200" cy="7086600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Von Neumann and Morgenstern (1944):</a:t>
            </a:r>
          </a:p>
          <a:p>
            <a:r>
              <a:rPr lang="en-US" altLang="zh-TW" dirty="0" smtClean="0">
                <a:latin typeface="Arial"/>
                <a:ea typeface="cwTeX Q Hei" panose="02000803000000000000" pitchFamily="2" charset="-120"/>
                <a:cs typeface="Arial"/>
              </a:rPr>
              <a:t>“Our 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knowledge of the relevant facts of economics is incomparably smaller than that commanded in physics at the time when </a:t>
            </a:r>
            <a:r>
              <a:rPr lang="en-US" altLang="zh-TW" dirty="0" err="1">
                <a:latin typeface="Arial"/>
                <a:ea typeface="cwTeX Q Hei" panose="02000803000000000000" pitchFamily="2" charset="-120"/>
                <a:cs typeface="Arial"/>
              </a:rPr>
              <a:t>mathematization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 of that subject was achieved</a:t>
            </a:r>
            <a:r>
              <a:rPr lang="en-US" altLang="zh-TW" dirty="0" smtClean="0">
                <a:latin typeface="Arial"/>
                <a:ea typeface="cwTeX Q Hei" panose="02000803000000000000" pitchFamily="2" charset="-120"/>
                <a:cs typeface="Arial"/>
              </a:rPr>
              <a:t>…”</a:t>
            </a:r>
          </a:p>
          <a:p>
            <a:pPr lvl="3"/>
            <a:r>
              <a:rPr lang="zh-TW" altLang="en-US" dirty="0">
                <a:latin typeface="標楷體"/>
                <a:ea typeface="標楷體"/>
              </a:rPr>
              <a:t>「</a:t>
            </a:r>
            <a:r>
              <a:rPr lang="zh-TW" altLang="en-US" dirty="0" smtClean="0">
                <a:latin typeface="標楷體"/>
                <a:ea typeface="標楷體"/>
              </a:rPr>
              <a:t>跟</a:t>
            </a:r>
            <a:r>
              <a:rPr lang="zh-TW" altLang="en-US" dirty="0">
                <a:latin typeface="標楷體"/>
                <a:ea typeface="標楷體"/>
              </a:rPr>
              <a:t>物理學</a:t>
            </a:r>
            <a:r>
              <a:rPr lang="en-US" altLang="zh-TW" dirty="0">
                <a:latin typeface="標楷體"/>
                <a:ea typeface="標楷體"/>
              </a:rPr>
              <a:t>(</a:t>
            </a:r>
            <a:r>
              <a:rPr lang="zh-TW" altLang="en-US" dirty="0">
                <a:latin typeface="標楷體"/>
                <a:ea typeface="標楷體"/>
              </a:rPr>
              <a:t>在三百年前</a:t>
            </a:r>
            <a:r>
              <a:rPr lang="en-US" altLang="zh-TW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數理化的時候相比，目前我們對於跟經濟學相關的事實和實證結果真的知道太少了</a:t>
            </a:r>
            <a:r>
              <a:rPr lang="zh-TW" altLang="en-US" dirty="0" smtClean="0">
                <a:latin typeface="標楷體"/>
                <a:ea typeface="標楷體"/>
              </a:rPr>
              <a:t>！</a:t>
            </a:r>
            <a:r>
              <a:rPr lang="en-US" altLang="zh-TW" dirty="0" smtClean="0">
                <a:latin typeface="標楷體"/>
                <a:ea typeface="標楷體"/>
              </a:rPr>
              <a:t>……</a:t>
            </a:r>
            <a:endParaRPr lang="en-US" altLang="zh-TW" dirty="0">
              <a:latin typeface="標楷體"/>
              <a:ea typeface="標楷體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277101"/>
            <a:ext cx="609600" cy="5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249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+mn-ea"/>
                <a:cs typeface="Arial"/>
              </a:rPr>
              <a:t>What is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Behavioral</a:t>
            </a:r>
            <a:r>
              <a:rPr lang="en-US" sz="5600" dirty="0">
                <a:latin typeface="Arial"/>
                <a:ea typeface="+mn-ea"/>
                <a:cs typeface="Arial"/>
              </a:rPr>
              <a:t> Game Theory?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459200" cy="7086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latin typeface="Arial"/>
                <a:ea typeface="標楷體"/>
                <a:cs typeface="Arial"/>
              </a:rPr>
              <a:t>Von Neumann and Morgenstern (1944):</a:t>
            </a:r>
          </a:p>
          <a:p>
            <a:r>
              <a:rPr lang="en-US" altLang="zh-TW" dirty="0" smtClean="0">
                <a:latin typeface="Arial"/>
                <a:ea typeface="標楷體"/>
                <a:cs typeface="Arial"/>
              </a:rPr>
              <a:t>“It would have been absurd in physics to expect </a:t>
            </a:r>
            <a:r>
              <a:rPr lang="en-US" altLang="zh-TW" dirty="0" err="1" smtClean="0">
                <a:latin typeface="Arial"/>
                <a:ea typeface="標楷體"/>
                <a:cs typeface="Arial"/>
              </a:rPr>
              <a:t>Kepler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and Newton without </a:t>
            </a:r>
            <a:r>
              <a:rPr lang="en-US" altLang="zh-TW" dirty="0" err="1" smtClean="0">
                <a:latin typeface="Arial"/>
                <a:ea typeface="標楷體"/>
                <a:cs typeface="Arial"/>
              </a:rPr>
              <a:t>Tycho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Brahe---and…</a:t>
            </a:r>
          </a:p>
          <a:p>
            <a:pPr lvl="1"/>
            <a:r>
              <a:rPr lang="zh-TW" altLang="en-US" sz="4000" dirty="0">
                <a:latin typeface="Arial"/>
                <a:ea typeface="標楷體"/>
                <a:cs typeface="Arial"/>
              </a:rPr>
              <a:t>「在物理學上，要是沒有泰谷的天文觀測紀錄，刻卜勒和牛頓不可能寫出行星運動定律。</a:t>
            </a:r>
            <a:r>
              <a:rPr lang="en-US" altLang="zh-TW" sz="4000" dirty="0" smtClean="0">
                <a:latin typeface="Arial"/>
                <a:ea typeface="標楷體"/>
                <a:cs typeface="Arial"/>
              </a:rPr>
              <a:t>……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」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“…there is no reason to hope for an easier development in economics.”</a:t>
            </a:r>
          </a:p>
          <a:p>
            <a:pPr lvl="1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「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……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同樣地，如果沒有足夠資料，經濟學如何有同樣的發展？當然不可能！」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7565452"/>
            <a:ext cx="609600" cy="5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879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0"/>
            <a:ext cx="183642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+mn-ea"/>
                <a:cs typeface="Arial"/>
              </a:rPr>
              <a:t>What is Game Theory Good For?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賽局有啥用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?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00300"/>
            <a:ext cx="17526000" cy="7086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ea typeface="+mn-ea"/>
                <a:cs typeface="Arial"/>
              </a:rPr>
              <a:t>Is Game Theory meant </a:t>
            </a:r>
            <a:r>
              <a:rPr lang="en-US" dirty="0" smtClean="0">
                <a:latin typeface="Arial"/>
                <a:ea typeface="+mn-ea"/>
                <a:cs typeface="Arial"/>
              </a:rPr>
              <a:t>to 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賽局論可以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Predict </a:t>
            </a:r>
            <a:r>
              <a:rPr lang="en-US" dirty="0">
                <a:latin typeface="Arial"/>
                <a:ea typeface="+mn-ea"/>
                <a:cs typeface="Arial"/>
              </a:rPr>
              <a:t>what people do, 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預測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人們的行為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Explain</a:t>
            </a:r>
            <a:r>
              <a:rPr lang="en-US" dirty="0">
                <a:latin typeface="Arial"/>
                <a:ea typeface="+mn-ea"/>
                <a:cs typeface="Arial"/>
              </a:rPr>
              <a:t> why people act </a:t>
            </a:r>
            <a:r>
              <a:rPr lang="en-US" altLang="zh-TW" dirty="0">
                <a:latin typeface="Arial"/>
                <a:ea typeface="標楷體"/>
                <a:cs typeface="Arial"/>
              </a:rPr>
              <a:t>this</a:t>
            </a:r>
            <a:r>
              <a:rPr lang="en-US" dirty="0">
                <a:latin typeface="Arial"/>
                <a:ea typeface="+mn-ea"/>
                <a:cs typeface="Arial"/>
              </a:rPr>
              <a:t> ways</a:t>
            </a:r>
            <a:r>
              <a:rPr lang="en-US" dirty="0" smtClean="0">
                <a:latin typeface="Arial"/>
                <a:ea typeface="+mn-ea"/>
                <a:cs typeface="Arial"/>
              </a:rPr>
              <a:t>,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解釋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人們的行為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Advise</a:t>
            </a:r>
            <a:r>
              <a:rPr lang="en-US" dirty="0">
                <a:latin typeface="Arial"/>
                <a:ea typeface="+mn-ea"/>
                <a:cs typeface="Arial"/>
              </a:rPr>
              <a:t> people what to do?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建議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人們該怎麼做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marL="685800" lvl="1" indent="-685800">
              <a:buFont typeface="Arial" pitchFamily="34" charset="0"/>
              <a:buChar char="•"/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C</a:t>
            </a:r>
            <a:r>
              <a:rPr lang="en-US" dirty="0" smtClean="0">
                <a:latin typeface="Arial"/>
                <a:ea typeface="+mn-ea"/>
                <a:cs typeface="Arial"/>
              </a:rPr>
              <a:t>ase </a:t>
            </a:r>
            <a:r>
              <a:rPr lang="en-US" sz="4000" dirty="0"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實例</a:t>
            </a:r>
            <a:r>
              <a:rPr lang="en-US" sz="4000" dirty="0">
                <a:latin typeface="Arial"/>
                <a:ea typeface="+mn-ea"/>
                <a:cs typeface="Arial"/>
              </a:rPr>
              <a:t>)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: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dirty="0">
                <a:latin typeface="Arial"/>
                <a:ea typeface="+mn-ea"/>
                <a:cs typeface="Arial"/>
              </a:rPr>
              <a:t>auction theory &amp; real world </a:t>
            </a:r>
            <a:r>
              <a:rPr lang="en-US" dirty="0" smtClean="0">
                <a:latin typeface="Arial"/>
                <a:ea typeface="+mn-ea"/>
                <a:cs typeface="Arial"/>
              </a:rPr>
              <a:t>auctions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 smtClean="0">
                <a:latin typeface="Arial"/>
                <a:ea typeface="+mn-ea"/>
                <a:cs typeface="Arial"/>
              </a:rPr>
              <a:t>Auction Theory </a:t>
            </a:r>
            <a:r>
              <a:rPr lang="en-US" sz="4000" dirty="0"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拍賣理論</a:t>
            </a:r>
            <a:r>
              <a:rPr lang="en-US" sz="4000" dirty="0">
                <a:latin typeface="Arial"/>
                <a:ea typeface="+mn-ea"/>
                <a:cs typeface="Arial"/>
              </a:rPr>
              <a:t>)</a:t>
            </a:r>
            <a:endParaRPr lang="en-US" dirty="0" smtClean="0">
              <a:latin typeface="Arial"/>
              <a:ea typeface="+mn-ea"/>
              <a:cs typeface="Arial"/>
            </a:endParaRPr>
          </a:p>
          <a:p>
            <a:pPr marL="914400" lvl="1" indent="0" algn="r">
              <a:buNone/>
            </a:pPr>
            <a:r>
              <a:rPr lang="en-US" dirty="0" smtClean="0">
                <a:latin typeface="Arial"/>
                <a:ea typeface="+mn-ea"/>
                <a:cs typeface="Arial"/>
              </a:rPr>
              <a:t>vs. Experimental Evidence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實驗結果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 smtClean="0">
                <a:latin typeface="Arial"/>
                <a:ea typeface="+mn-ea"/>
                <a:cs typeface="Arial"/>
              </a:rPr>
              <a:t>Auction Theory </a:t>
            </a:r>
            <a:r>
              <a:rPr lang="en-US" sz="4000" dirty="0"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拍賣理論</a:t>
            </a:r>
            <a:r>
              <a:rPr lang="en-US" sz="4000" dirty="0">
                <a:latin typeface="Arial"/>
                <a:ea typeface="+mn-ea"/>
                <a:cs typeface="Arial"/>
              </a:rPr>
              <a:t>)</a:t>
            </a:r>
          </a:p>
          <a:p>
            <a:pPr marL="914400" lvl="1" indent="0" algn="r">
              <a:buNone/>
            </a:pPr>
            <a:r>
              <a:rPr lang="en-US" dirty="0" smtClean="0">
                <a:latin typeface="Arial"/>
                <a:ea typeface="+mn-ea"/>
                <a:cs typeface="Arial"/>
              </a:rPr>
              <a:t>vs</a:t>
            </a:r>
            <a:r>
              <a:rPr lang="en-US" dirty="0">
                <a:latin typeface="Arial"/>
                <a:ea typeface="+mn-ea"/>
                <a:cs typeface="Arial"/>
              </a:rPr>
              <a:t>. Real </a:t>
            </a:r>
            <a:r>
              <a:rPr lang="en-US" dirty="0" smtClean="0">
                <a:latin typeface="Arial"/>
                <a:ea typeface="+mn-ea"/>
                <a:cs typeface="Arial"/>
              </a:rPr>
              <a:t>World Auction Design </a:t>
            </a:r>
            <a:r>
              <a:rPr lang="en-US" sz="4000" dirty="0"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拍賣制度設計</a:t>
            </a:r>
            <a:r>
              <a:rPr lang="en-US" sz="4000" dirty="0">
                <a:latin typeface="Arial"/>
                <a:ea typeface="+mn-ea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</p:txBody>
      </p:sp>
      <p:pic>
        <p:nvPicPr>
          <p:cNvPr id="5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568" y="8496300"/>
            <a:ext cx="482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182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+mn-ea"/>
                <a:cs typeface="Arial"/>
              </a:rPr>
              <a:t>Three Examples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三個例子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221200" cy="7086600"/>
          </a:xfrm>
        </p:spPr>
        <p:txBody>
          <a:bodyPr>
            <a:normAutofit lnSpcReduction="10000"/>
          </a:bodyPr>
          <a:lstStyle/>
          <a:p>
            <a:pPr marL="1219200" indent="-1219200">
              <a:lnSpc>
                <a:spcPct val="90000"/>
              </a:lnSpc>
              <a:spcAft>
                <a:spcPts val="1200"/>
              </a:spcAft>
            </a:pPr>
            <a:r>
              <a:rPr lang="en-US" altLang="zh-TW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BGT: </a:t>
            </a:r>
            <a:r>
              <a:rPr lang="en-US" altLang="zh-TW" b="1" u="sng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what</a:t>
            </a:r>
            <a:r>
              <a:rPr lang="en-US" b="1" u="sng" dirty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 players actually </a:t>
            </a:r>
            <a:r>
              <a:rPr lang="en-US" b="1" u="sng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do</a:t>
            </a:r>
            <a:endParaRPr lang="en-US" dirty="0" smtClean="0">
              <a:solidFill>
                <a:srgbClr val="0000FF"/>
              </a:solidFill>
              <a:latin typeface="Arial"/>
              <a:ea typeface="+mn-ea"/>
              <a:cs typeface="Arial"/>
            </a:endParaRPr>
          </a:p>
          <a:p>
            <a:pPr marL="3733800" lvl="3" indent="-1219200">
              <a:lnSpc>
                <a:spcPct val="90000"/>
              </a:lnSpc>
              <a:spcAft>
                <a:spcPts val="1200"/>
              </a:spcAft>
            </a:pP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行為賽局論：人們實際怎麼</a:t>
            </a:r>
            <a:r>
              <a:rPr lang="zh-TW" altLang="en-US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做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)</a:t>
            </a:r>
          </a:p>
          <a:p>
            <a:pPr marL="2019300" lvl="1" indent="-1219200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Arial"/>
                <a:ea typeface="+mn-ea"/>
                <a:cs typeface="Arial"/>
              </a:rPr>
              <a:t>By utilizing results from hundreds of </a:t>
            </a:r>
            <a:r>
              <a:rPr lang="en-US" dirty="0" smtClean="0">
                <a:latin typeface="Arial"/>
                <a:ea typeface="+mn-ea"/>
                <a:cs typeface="Arial"/>
              </a:rPr>
              <a:t>experiments</a:t>
            </a:r>
            <a:r>
              <a:rPr lang="zh-TW" altLang="en-US" dirty="0" smtClean="0">
                <a:latin typeface="Arial"/>
                <a:ea typeface="+mn-ea"/>
                <a:cs typeface="Arial"/>
              </a:rPr>
              <a:t> </a:t>
            </a:r>
            <a:r>
              <a:rPr lang="zh-TW" altLang="en-US" sz="4000" dirty="0" smtClean="0">
                <a:latin typeface="Arial"/>
                <a:ea typeface="標楷體"/>
                <a:cs typeface="Arial"/>
              </a:rPr>
              <a:t>根據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上百個「爾虞我詐」的實驗結果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 marL="1219200" indent="-1219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dirty="0" smtClean="0">
                <a:latin typeface="Arial"/>
                <a:ea typeface="+mn-ea"/>
                <a:cs typeface="Arial"/>
              </a:rPr>
              <a:t>Ultimatum </a:t>
            </a:r>
            <a:r>
              <a:rPr lang="en-US" dirty="0">
                <a:latin typeface="Arial"/>
                <a:ea typeface="+mn-ea"/>
                <a:cs typeface="Arial"/>
              </a:rPr>
              <a:t>Bargaining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最後通牒談判實驗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 marL="1219200" indent="-1219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dirty="0">
                <a:latin typeface="Arial"/>
                <a:ea typeface="+mn-ea"/>
                <a:cs typeface="Arial"/>
              </a:rPr>
              <a:t>Beauty Contests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選美結果預測實驗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</a:p>
          <a:p>
            <a:pPr marL="1219200" indent="-1219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dirty="0">
                <a:latin typeface="Arial"/>
                <a:ea typeface="+mn-ea"/>
                <a:cs typeface="Arial"/>
              </a:rPr>
              <a:t>Continental Divide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產業發展分水嶺實驗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418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+mn-ea"/>
                <a:cs typeface="Arial"/>
              </a:rPr>
              <a:t>Three Examples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三個例子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00300"/>
            <a:ext cx="17526000" cy="7086600"/>
          </a:xfrm>
        </p:spPr>
        <p:txBody>
          <a:bodyPr>
            <a:noAutofit/>
          </a:bodyPr>
          <a:lstStyle/>
          <a:p>
            <a:pPr marL="1219200" indent="-1219200">
              <a:lnSpc>
                <a:spcPct val="90000"/>
              </a:lnSpc>
            </a:pPr>
            <a:r>
              <a:rPr lang="en-US" sz="4800" dirty="0">
                <a:latin typeface="Arial"/>
                <a:ea typeface="+mn-ea"/>
                <a:cs typeface="Arial"/>
              </a:rPr>
              <a:t>Goal</a:t>
            </a:r>
            <a:r>
              <a:rPr lang="en-US" altLang="zh-TW" sz="4800" dirty="0">
                <a:latin typeface="Arial"/>
                <a:ea typeface="標楷體"/>
                <a:cs typeface="Arial"/>
              </a:rPr>
              <a:t>: </a:t>
            </a:r>
            <a:r>
              <a:rPr lang="en-US" sz="4800" dirty="0">
                <a:latin typeface="Arial"/>
                <a:ea typeface="+mn-ea"/>
                <a:cs typeface="Arial"/>
              </a:rPr>
              <a:t>Show how BGT can </a:t>
            </a:r>
          </a:p>
          <a:p>
            <a:pPr marL="1219200" indent="-1219200">
              <a:lnSpc>
                <a:spcPct val="90000"/>
              </a:lnSpc>
            </a:pPr>
            <a:r>
              <a:rPr lang="en-US" sz="4800" dirty="0">
                <a:latin typeface="Arial"/>
                <a:ea typeface="+mn-ea"/>
                <a:cs typeface="Arial"/>
              </a:rPr>
              <a:t>explain what people do more accurately </a:t>
            </a:r>
          </a:p>
          <a:p>
            <a:pPr marL="1219200" indent="-1219200">
              <a:lnSpc>
                <a:spcPct val="90000"/>
              </a:lnSpc>
            </a:pPr>
            <a:r>
              <a:rPr lang="en-US" sz="4800" dirty="0">
                <a:latin typeface="Arial"/>
                <a:ea typeface="+mn-ea"/>
                <a:cs typeface="Arial"/>
              </a:rPr>
              <a:t>by </a:t>
            </a:r>
            <a:r>
              <a:rPr lang="en-US" sz="48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extending</a:t>
            </a:r>
            <a:r>
              <a:rPr lang="en-US" sz="4800" dirty="0">
                <a:latin typeface="Arial"/>
                <a:ea typeface="+mn-ea"/>
                <a:cs typeface="Arial"/>
              </a:rPr>
              <a:t> game theory to include: </a:t>
            </a:r>
          </a:p>
          <a:p>
            <a:pPr marL="2019300" lvl="1" indent="-1219200">
              <a:lnSpc>
                <a:spcPct val="90000"/>
              </a:lnSpc>
            </a:pPr>
            <a:r>
              <a:rPr lang="en-US" sz="48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social preferences (fairness)</a:t>
            </a:r>
            <a:r>
              <a:rPr lang="en-US" sz="4800" dirty="0">
                <a:latin typeface="Arial"/>
                <a:ea typeface="+mn-ea"/>
                <a:cs typeface="Arial"/>
              </a:rPr>
              <a:t>, </a:t>
            </a:r>
          </a:p>
          <a:p>
            <a:pPr marL="2019300" lvl="1" indent="-1219200">
              <a:lnSpc>
                <a:spcPct val="90000"/>
              </a:lnSpc>
            </a:pPr>
            <a:r>
              <a:rPr lang="en-US" sz="48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limited strategic thinking</a:t>
            </a:r>
            <a:r>
              <a:rPr lang="en-US" sz="4800" dirty="0">
                <a:latin typeface="Arial"/>
                <a:ea typeface="+mn-ea"/>
                <a:cs typeface="Arial"/>
              </a:rPr>
              <a:t>, and</a:t>
            </a:r>
          </a:p>
          <a:p>
            <a:pPr marL="2019300" lvl="1" indent="-1219200">
              <a:lnSpc>
                <a:spcPct val="90000"/>
              </a:lnSpc>
            </a:pPr>
            <a:r>
              <a:rPr lang="en-US" sz="48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learning</a:t>
            </a:r>
            <a:r>
              <a:rPr lang="en-US" sz="4800" dirty="0">
                <a:latin typeface="Arial"/>
                <a:ea typeface="+mn-ea"/>
                <a:cs typeface="Arial"/>
              </a:rPr>
              <a:t>.</a:t>
            </a:r>
          </a:p>
          <a:p>
            <a:pPr marL="3733800" lvl="3" indent="-1219200">
              <a:lnSpc>
                <a:spcPct val="90000"/>
              </a:lnSpc>
            </a:pPr>
            <a:r>
              <a:rPr lang="zh-TW" altLang="en-US" sz="4800" dirty="0">
                <a:latin typeface="Arial"/>
                <a:ea typeface="標楷體"/>
                <a:cs typeface="Arial"/>
              </a:rPr>
              <a:t>目的：說明行為賽局論如何更準確預測人們的行為，把</a:t>
            </a:r>
            <a:r>
              <a:rPr lang="zh-TW" altLang="en-US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社會</a:t>
            </a:r>
            <a:r>
              <a:rPr lang="en-US" altLang="zh-TW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公平</a:t>
            </a:r>
            <a:r>
              <a:rPr lang="en-US" altLang="zh-TW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r>
              <a:rPr lang="zh-TW" altLang="en-US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偏好</a:t>
            </a:r>
            <a:r>
              <a:rPr lang="zh-TW" altLang="en-US" sz="4800" dirty="0">
                <a:latin typeface="Arial"/>
                <a:ea typeface="標楷體"/>
                <a:cs typeface="Arial"/>
              </a:rPr>
              <a:t>、</a:t>
            </a:r>
            <a:r>
              <a:rPr lang="zh-TW" altLang="en-US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有限理性思考</a:t>
            </a:r>
            <a:r>
              <a:rPr lang="zh-TW" altLang="en-US" sz="4800" dirty="0">
                <a:latin typeface="Arial"/>
                <a:ea typeface="標楷體"/>
                <a:cs typeface="Arial"/>
              </a:rPr>
              <a:t>和</a:t>
            </a:r>
            <a:r>
              <a:rPr lang="zh-TW" altLang="en-US" sz="48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學習過程</a:t>
            </a:r>
            <a:r>
              <a:rPr lang="zh-TW" altLang="en-US" sz="4800" dirty="0">
                <a:latin typeface="Arial"/>
                <a:ea typeface="標楷體"/>
                <a:cs typeface="Arial"/>
              </a:rPr>
              <a:t>引入數學賽局論。</a:t>
            </a:r>
          </a:p>
        </p:txBody>
      </p:sp>
    </p:spTree>
    <p:extLst>
      <p:ext uri="{BB962C8B-B14F-4D97-AF65-F5344CB8AC3E}">
        <p14:creationId xmlns:p14="http://schemas.microsoft.com/office/powerpoint/2010/main" val="8869122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例一：最後通牒談判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Ultimatum Bargaining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2 players 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參與者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): </a:t>
            </a:r>
            <a:r>
              <a:rPr lang="en-US" sz="4000" dirty="0">
                <a:latin typeface="Arial"/>
                <a:ea typeface="+mn-ea"/>
                <a:cs typeface="Arial"/>
              </a:rPr>
              <a:t>Proposer 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下通牒的提議者</a:t>
            </a:r>
            <a:r>
              <a:rPr lang="en-US" sz="4000" dirty="0">
                <a:latin typeface="Arial"/>
                <a:ea typeface="+mn-ea"/>
                <a:cs typeface="Arial"/>
              </a:rPr>
              <a:t>) and Respondent 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回應者</a:t>
            </a:r>
            <a:r>
              <a:rPr lang="en-US" sz="4000" dirty="0">
                <a:latin typeface="Arial"/>
                <a:ea typeface="+mn-ea"/>
                <a:cs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Action of Proposer 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提議如何瓜分新台幣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100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元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): </a:t>
            </a:r>
            <a:r>
              <a:rPr lang="en-US" sz="4000" dirty="0">
                <a:latin typeface="Arial"/>
                <a:ea typeface="+mn-ea"/>
                <a:cs typeface="Arial"/>
              </a:rPr>
              <a:t>First makes a proposal on how to split $100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: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 </a:t>
            </a:r>
            <a:r>
              <a:rPr lang="en-US" sz="4000" dirty="0">
                <a:solidFill>
                  <a:srgbClr val="2806BA"/>
                </a:solidFill>
                <a:latin typeface="Arial"/>
                <a:ea typeface="+mn-ea"/>
                <a:cs typeface="Arial"/>
              </a:rPr>
              <a:t>10-90, 20-80, 30-70, 40-60, 50-50,...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Act of Respondent 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回應接受或拒絕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): </a:t>
            </a:r>
            <a:b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</a:br>
            <a:r>
              <a:rPr lang="en-US" sz="4000" u="sng" dirty="0">
                <a:latin typeface="Arial"/>
                <a:ea typeface="+mn-ea"/>
                <a:cs typeface="Arial"/>
              </a:rPr>
              <a:t>Accepts</a:t>
            </a:r>
            <a:r>
              <a:rPr lang="en-US" sz="4000" dirty="0">
                <a:latin typeface="Arial"/>
                <a:ea typeface="+mn-ea"/>
                <a:cs typeface="Arial"/>
              </a:rPr>
              <a:t> or </a:t>
            </a:r>
            <a:r>
              <a:rPr lang="en-US" sz="4000" u="sng" dirty="0">
                <a:latin typeface="Arial"/>
                <a:ea typeface="+mn-ea"/>
                <a:cs typeface="Arial"/>
              </a:rPr>
              <a:t>Rejects</a:t>
            </a:r>
            <a:r>
              <a:rPr lang="en-US" sz="4000" dirty="0">
                <a:latin typeface="Arial"/>
                <a:ea typeface="+mn-ea"/>
                <a:cs typeface="Arial"/>
              </a:rPr>
              <a:t> the proposal.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Outcome 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結果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): </a:t>
            </a:r>
            <a:r>
              <a:rPr lang="en-US" sz="4000" dirty="0">
                <a:latin typeface="Arial"/>
                <a:ea typeface="+mn-ea"/>
                <a:cs typeface="Arial"/>
              </a:rPr>
              <a:t>Split accordingly if accept, both get nothing if reject.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 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pPr lvl="3">
              <a:lnSpc>
                <a:spcPct val="9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(</a:t>
            </a:r>
            <a:r>
              <a:rPr lang="zh-TW" altLang="en-US" u="sng" dirty="0" smtClean="0">
                <a:latin typeface="Arial"/>
                <a:ea typeface="標楷體"/>
                <a:cs typeface="Arial"/>
              </a:rPr>
              <a:t>接受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則按該提</a:t>
            </a:r>
            <a:r>
              <a:rPr lang="zh-TW" altLang="en-US" dirty="0">
                <a:latin typeface="Arial"/>
                <a:ea typeface="標楷體"/>
                <a:cs typeface="Arial"/>
              </a:rPr>
              <a:t>議瓜分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100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元；</a:t>
            </a:r>
            <a:r>
              <a:rPr lang="zh-TW" altLang="en-US" u="sng" dirty="0" smtClean="0">
                <a:latin typeface="Arial"/>
                <a:ea typeface="標楷體"/>
                <a:cs typeface="Arial"/>
              </a:rPr>
              <a:t>拒絕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則</a:t>
            </a:r>
            <a:r>
              <a:rPr lang="zh-TW" altLang="en-US" dirty="0">
                <a:latin typeface="Arial"/>
                <a:ea typeface="標楷體"/>
                <a:cs typeface="Arial"/>
              </a:rPr>
              <a:t>兩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人什麼都</a:t>
            </a:r>
            <a:r>
              <a:rPr lang="zh-TW" altLang="en-US" dirty="0">
                <a:latin typeface="Arial"/>
                <a:ea typeface="標楷體"/>
                <a:cs typeface="Arial"/>
              </a:rPr>
              <a:t>沒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有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altLang="zh-TW" sz="3200" dirty="0">
                <a:latin typeface="Arial"/>
                <a:cs typeface="Arial"/>
              </a:rPr>
              <a:t>Photographer vs. Tourist</a:t>
            </a:r>
            <a:r>
              <a:rPr lang="zh-TW" altLang="en-US" sz="3200" dirty="0">
                <a:latin typeface="Arial"/>
                <a:cs typeface="Arial"/>
              </a:rPr>
              <a:t>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觀光景點攝影師兜售照片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2743200" lvl="3" indent="0">
              <a:lnSpc>
                <a:spcPct val="90000"/>
              </a:lnSpc>
              <a:buNone/>
            </a:pPr>
            <a:endParaRPr lang="zh-TW" altLang="en-US" dirty="0">
              <a:latin typeface="Arial"/>
              <a:ea typeface="標楷體"/>
              <a:cs typeface="Arial"/>
            </a:endParaRPr>
          </a:p>
        </p:txBody>
      </p:sp>
      <p:pic>
        <p:nvPicPr>
          <p:cNvPr id="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8191500"/>
            <a:ext cx="482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366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例一：最後通牒談判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Ultimatum Bargaining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764000" cy="7086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AGT Predictions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數學賽局論的預測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Responders accept any low offer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4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400" dirty="0">
                <a:latin typeface="Arial"/>
                <a:ea typeface="標楷體"/>
                <a:cs typeface="Arial"/>
              </a:rPr>
              <a:t>回應者通通接受</a:t>
            </a:r>
            <a:r>
              <a:rPr lang="en-US" altLang="zh-TW" sz="44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Proposers offer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unfairly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4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400" dirty="0">
                <a:latin typeface="Arial"/>
                <a:ea typeface="標楷體"/>
                <a:cs typeface="Arial"/>
              </a:rPr>
              <a:t>提議者提出極不公平方案</a:t>
            </a:r>
            <a:r>
              <a:rPr lang="en-US" altLang="zh-TW" sz="44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Experimental Results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實驗結果</a:t>
            </a:r>
            <a:r>
              <a:rPr lang="en-US" altLang="zh-TW" sz="44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Responders reject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unfair</a:t>
            </a:r>
            <a:r>
              <a:rPr lang="en-US" dirty="0" smtClean="0">
                <a:latin typeface="Arial"/>
                <a:ea typeface="+mn-ea"/>
                <a:cs typeface="Arial"/>
              </a:rPr>
              <a:t> offers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回應者拒絕不公平方案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sz="4400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P</a:t>
            </a:r>
            <a:r>
              <a:rPr lang="en-US" dirty="0" smtClean="0">
                <a:latin typeface="Arial"/>
                <a:ea typeface="+mn-ea"/>
                <a:cs typeface="Arial"/>
              </a:rPr>
              <a:t>roposers often offer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fairly</a:t>
            </a:r>
            <a:r>
              <a:rPr lang="en-US" dirty="0" smtClean="0">
                <a:latin typeface="Arial"/>
                <a:ea typeface="+mn-ea"/>
                <a:cs typeface="Arial"/>
              </a:rPr>
              <a:t> (50-50)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8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800" dirty="0">
                <a:latin typeface="Arial"/>
                <a:ea typeface="標楷體"/>
                <a:cs typeface="Arial"/>
              </a:rPr>
              <a:t>提議</a:t>
            </a:r>
            <a:r>
              <a:rPr lang="zh-TW" altLang="en-US" sz="4800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合理</a:t>
            </a:r>
            <a:r>
              <a:rPr lang="zh-TW" altLang="en-US" sz="4800" dirty="0">
                <a:latin typeface="Arial"/>
                <a:ea typeface="標楷體"/>
                <a:cs typeface="Arial"/>
              </a:rPr>
              <a:t>方案</a:t>
            </a:r>
            <a:r>
              <a:rPr lang="en-US" altLang="zh-TW" sz="4800" dirty="0">
                <a:latin typeface="Arial"/>
                <a:ea typeface="標楷體"/>
                <a:cs typeface="Arial"/>
              </a:rPr>
              <a:t>)</a:t>
            </a:r>
            <a:endParaRPr lang="zh-TW" altLang="en-US" sz="4800" dirty="0">
              <a:latin typeface="Arial"/>
              <a:ea typeface="標楷體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BGT Explanation: 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行為賽局論的解釋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</a:t>
            </a:r>
            <a:endParaRPr lang="zh-TW" altLang="en-US" b="1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Arial"/>
                <a:ea typeface="+mn-ea"/>
                <a:cs typeface="Arial"/>
              </a:rPr>
              <a:t>Negative Reciprocity</a:t>
            </a:r>
            <a:r>
              <a:rPr lang="en-US" altLang="zh-TW" b="1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你對我不仁，我就對你不義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2290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例一：最後通牒談判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Ultimatum Bargaining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459200" cy="7086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Responders </a:t>
            </a:r>
            <a:r>
              <a:rPr lang="en-US" dirty="0" smtClean="0">
                <a:latin typeface="Arial"/>
                <a:ea typeface="+mn-ea"/>
                <a:cs typeface="Arial"/>
              </a:rPr>
              <a:t>do not </a:t>
            </a:r>
            <a:r>
              <a:rPr lang="en-US" dirty="0">
                <a:latin typeface="Arial"/>
                <a:ea typeface="+mn-ea"/>
                <a:cs typeface="Arial"/>
              </a:rPr>
              <a:t>maximize own </a:t>
            </a:r>
            <a:r>
              <a:rPr lang="en-US" dirty="0" smtClean="0">
                <a:latin typeface="Arial"/>
                <a:ea typeface="+mn-ea"/>
                <a:cs typeface="Arial"/>
              </a:rPr>
              <a:t>earnings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3">
              <a:lnSpc>
                <a:spcPct val="120000"/>
              </a:lnSpc>
            </a:pPr>
            <a:r>
              <a:rPr lang="en-US" altLang="zh-TW" sz="5100" dirty="0" smtClean="0">
                <a:latin typeface="Arial"/>
                <a:ea typeface="標楷體"/>
                <a:cs typeface="Arial"/>
              </a:rPr>
              <a:t>(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回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應者並非追求自己「物質上」的報酬最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大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)</a:t>
            </a:r>
            <a:endParaRPr lang="zh-TW" altLang="en-US" sz="5100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Still </a:t>
            </a:r>
            <a:r>
              <a:rPr lang="en-US" dirty="0">
                <a:latin typeface="Arial"/>
                <a:ea typeface="+mn-ea"/>
                <a:cs typeface="Arial"/>
              </a:rPr>
              <a:t>think strategically </a:t>
            </a:r>
            <a:r>
              <a:rPr lang="en-US" dirty="0" smtClean="0">
                <a:latin typeface="Arial"/>
                <a:ea typeface="+mn-ea"/>
                <a:cs typeface="Arial"/>
              </a:rPr>
              <a:t>(w</a:t>
            </a:r>
            <a:r>
              <a:rPr lang="en-US" dirty="0">
                <a:latin typeface="Arial"/>
                <a:ea typeface="+mn-ea"/>
                <a:cs typeface="Arial"/>
              </a:rPr>
              <a:t>/ social preferences</a:t>
            </a:r>
            <a:r>
              <a:rPr lang="en-US" dirty="0" smtClean="0">
                <a:latin typeface="Arial"/>
                <a:ea typeface="+mn-ea"/>
                <a:cs typeface="Arial"/>
              </a:rPr>
              <a:t>)</a:t>
            </a:r>
          </a:p>
          <a:p>
            <a:pPr lvl="3">
              <a:lnSpc>
                <a:spcPct val="120000"/>
              </a:lnSpc>
            </a:pPr>
            <a:r>
              <a:rPr lang="zh-TW" altLang="en-US" sz="5100" dirty="0">
                <a:latin typeface="Arial"/>
                <a:ea typeface="標楷體"/>
                <a:cs typeface="Arial"/>
              </a:rPr>
              <a:t>但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仍是理性思考，只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是有社會偏好、厭惡不公平</a:t>
            </a:r>
            <a:endParaRPr lang="en-US" altLang="zh-TW" sz="5100" dirty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Further Investigation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延伸研究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)</a:t>
            </a:r>
            <a:r>
              <a:rPr lang="en-US" sz="5100" dirty="0" smtClean="0">
                <a:latin typeface="Arial"/>
                <a:ea typeface="+mn-ea"/>
                <a:cs typeface="Arial"/>
              </a:rPr>
              <a:t>: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 </a:t>
            </a:r>
            <a:r>
              <a:rPr lang="en-US" dirty="0" smtClean="0">
                <a:latin typeface="Arial"/>
                <a:ea typeface="+mn-ea"/>
                <a:cs typeface="Arial"/>
              </a:rPr>
              <a:t>BGT</a:t>
            </a:r>
            <a:r>
              <a:rPr lang="en-US" dirty="0">
                <a:latin typeface="Arial"/>
                <a:ea typeface="+mn-ea"/>
                <a:cs typeface="Arial"/>
              </a:rPr>
              <a:t>, </a:t>
            </a:r>
            <a:r>
              <a:rPr lang="en-US" dirty="0" smtClean="0">
                <a:latin typeface="Arial"/>
                <a:ea typeface="+mn-ea"/>
                <a:cs typeface="Arial"/>
              </a:rPr>
              <a:t>Ch.2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P</a:t>
            </a:r>
            <a:r>
              <a:rPr lang="en-US" dirty="0" smtClean="0">
                <a:latin typeface="Arial"/>
                <a:ea typeface="+mn-ea"/>
                <a:cs typeface="Arial"/>
              </a:rPr>
              <a:t>rimitive societies under different culture of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fairness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不同原始部落有不同的公平文化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 </a:t>
            </a:r>
            <a:endParaRPr lang="en-US" altLang="zh-TW" sz="5100" dirty="0" smtClean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latin typeface="Arial"/>
                <a:ea typeface="+mn-ea"/>
                <a:cs typeface="Arial"/>
              </a:rPr>
              <a:t>Knoch</a:t>
            </a:r>
            <a:r>
              <a:rPr lang="en-US" dirty="0">
                <a:latin typeface="Arial"/>
                <a:ea typeface="+mn-ea"/>
                <a:cs typeface="Arial"/>
              </a:rPr>
              <a:t>, </a:t>
            </a:r>
            <a:r>
              <a:rPr lang="en-US" dirty="0" smtClean="0">
                <a:latin typeface="Arial"/>
                <a:ea typeface="+mn-ea"/>
                <a:cs typeface="Arial"/>
              </a:rPr>
              <a:t>…, </a:t>
            </a:r>
            <a:r>
              <a:rPr lang="en-US" dirty="0">
                <a:latin typeface="Arial"/>
                <a:ea typeface="+mn-ea"/>
                <a:cs typeface="Arial"/>
              </a:rPr>
              <a:t>Fehr, Science 2006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TMS your DLPFC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to</a:t>
            </a:r>
            <a:r>
              <a:rPr lang="en-US" dirty="0" smtClean="0">
                <a:latin typeface="Arial"/>
                <a:ea typeface="+mn-ea"/>
                <a:cs typeface="Arial"/>
              </a:rPr>
              <a:t> </a:t>
            </a:r>
            <a:r>
              <a:rPr lang="en-US" dirty="0">
                <a:latin typeface="Arial"/>
                <a:ea typeface="+mn-ea"/>
                <a:cs typeface="Arial"/>
              </a:rPr>
              <a:t>accept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unfair</a:t>
            </a:r>
            <a:r>
              <a:rPr lang="en-US" dirty="0" smtClean="0">
                <a:latin typeface="Arial"/>
                <a:ea typeface="+mn-ea"/>
                <a:cs typeface="Arial"/>
              </a:rPr>
              <a:t> </a:t>
            </a:r>
            <a:r>
              <a:rPr lang="en-US" dirty="0">
                <a:latin typeface="Arial"/>
                <a:ea typeface="+mn-ea"/>
                <a:cs typeface="Arial"/>
              </a:rPr>
              <a:t>offers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2">
              <a:lnSpc>
                <a:spcPct val="120000"/>
              </a:lnSpc>
            </a:pPr>
            <a:r>
              <a:rPr lang="zh-TW" altLang="en-US" sz="5100" dirty="0" smtClean="0">
                <a:latin typeface="Arial"/>
                <a:ea typeface="標楷體"/>
                <a:cs typeface="Arial"/>
              </a:rPr>
              <a:t>用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穿顱刺激</a:t>
            </a:r>
            <a:r>
              <a:rPr lang="en-US" altLang="zh-TW" sz="5100" dirty="0">
                <a:latin typeface="Arial"/>
                <a:ea typeface="標楷體"/>
                <a:cs typeface="Arial"/>
              </a:rPr>
              <a:t>DLPFC</a:t>
            </a:r>
            <a:r>
              <a:rPr lang="zh-TW" altLang="en-US" sz="5100" dirty="0">
                <a:latin typeface="Arial"/>
                <a:ea typeface="標楷體"/>
                <a:cs typeface="Arial"/>
              </a:rPr>
              <a:t>腦區能讓人接受不公</a:t>
            </a:r>
            <a:r>
              <a:rPr lang="zh-TW" altLang="en-US" sz="5100" dirty="0" smtClean="0">
                <a:latin typeface="Arial"/>
                <a:ea typeface="標楷體"/>
                <a:cs typeface="Arial"/>
              </a:rPr>
              <a:t>平方案</a:t>
            </a:r>
            <a:endParaRPr lang="zh-TW" altLang="en-US" sz="5100" dirty="0">
              <a:latin typeface="Arial"/>
              <a:ea typeface="標楷體"/>
              <a:cs typeface="Arial"/>
            </a:endParaRPr>
          </a:p>
        </p:txBody>
      </p:sp>
      <p:pic>
        <p:nvPicPr>
          <p:cNvPr id="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62700"/>
            <a:ext cx="609600" cy="5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7658100"/>
            <a:ext cx="609600" cy="5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186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6400" y="4076701"/>
            <a:ext cx="13716000" cy="2709862"/>
          </a:xfrm>
        </p:spPr>
        <p:txBody>
          <a:bodyPr/>
          <a:lstStyle/>
          <a:p>
            <a: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  <a:t>Experimental Economics</a:t>
            </a:r>
            <a:b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</a:br>
            <a: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  <a:t>Behavioral Game Theory</a:t>
            </a:r>
            <a:b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</a:br>
            <a: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  <a:t/>
            </a:r>
            <a:br>
              <a:rPr lang="en-US" altLang="zh-TW" b="0" dirty="0" smtClean="0">
                <a:latin typeface="Arial"/>
                <a:ea typeface="cwTeX Q Hei" panose="02000803000000000000" pitchFamily="2" charset="-120"/>
                <a:cs typeface="Arial"/>
              </a:rPr>
            </a:br>
            <a:r>
              <a:rPr lang="zh-TW" altLang="en-US" sz="8000" dirty="0">
                <a:latin typeface="標楷體"/>
                <a:ea typeface="標楷體"/>
              </a:rPr>
              <a:t>實驗經濟學與行為賽局論</a:t>
            </a:r>
            <a:endParaRPr lang="en-US" sz="8000" dirty="0">
              <a:latin typeface="+mn-ea"/>
              <a:ea typeface="+mn-ea"/>
              <a:cs typeface="CMU Sans Serif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3184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r>
              <a:rPr lang="en-US" sz="5600" dirty="0">
                <a:latin typeface="Arial"/>
                <a:ea typeface="+mn-ea"/>
                <a:cs typeface="Arial"/>
              </a:rPr>
              <a:t>Disneyland Photo Field Experiment 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還真的有！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628900"/>
            <a:ext cx="16764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 err="1">
                <a:latin typeface="Arial"/>
                <a:ea typeface="cwTeX Q Hei" panose="02000803000000000000" pitchFamily="2" charset="-120"/>
                <a:cs typeface="Arial"/>
              </a:rPr>
              <a:t>Gneezy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 et al. (2010), “Shared Social</a:t>
            </a:r>
            <a:r>
              <a:rPr lang="zh-TW" altLang="en-US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Responsibility: A Field Experiment in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Pay-What-You-Want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 Pricing and </a:t>
            </a:r>
            <a:r>
              <a:rPr lang="en-US" altLang="zh-TW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Charitable Giving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,” </a:t>
            </a:r>
            <a:r>
              <a:rPr lang="en-US" altLang="zh-TW" i="1" dirty="0">
                <a:latin typeface="Arial"/>
                <a:ea typeface="cwTeX Q Hei" panose="02000803000000000000" pitchFamily="2" charset="-120"/>
                <a:cs typeface="Arial"/>
              </a:rPr>
              <a:t>Science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 </a:t>
            </a:r>
            <a:r>
              <a:rPr lang="en-US" altLang="zh-TW" b="1" dirty="0">
                <a:latin typeface="Arial"/>
                <a:ea typeface="cwTeX Q Hei" panose="02000803000000000000" pitchFamily="2" charset="-120"/>
                <a:cs typeface="Arial"/>
              </a:rPr>
              <a:t>329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 (5989): 325–327.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Change pricing scheme of photo taken at </a:t>
            </a:r>
            <a:r>
              <a:rPr lang="en-US" altLang="zh-TW" dirty="0" smtClean="0">
                <a:latin typeface="Arial"/>
                <a:ea typeface="cwTeX Q Hei" panose="02000803000000000000" pitchFamily="2" charset="-120"/>
                <a:cs typeface="Arial"/>
              </a:rPr>
              <a:t>a Disneyland ride (on different days)</a:t>
            </a:r>
            <a:endParaRPr lang="en-US" altLang="zh-TW" dirty="0">
              <a:latin typeface="Arial"/>
              <a:ea typeface="cwTeX Q Hei" panose="02000803000000000000" pitchFamily="2" charset="-12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Fixed US$12.95 vs. Pay-What-You-Want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Nothing to Charity vs. 50% to Charity</a:t>
            </a:r>
            <a:r>
              <a:rPr lang="en-US" altLang="zh-TW" dirty="0" smtClean="0">
                <a:latin typeface="Arial"/>
                <a:ea typeface="cwTeX Q Hei" panose="02000803000000000000" pitchFamily="2" charset="-120"/>
                <a:cs typeface="Arial"/>
              </a:rPr>
              <a:t>*</a:t>
            </a:r>
          </a:p>
          <a:p>
            <a:pPr>
              <a:lnSpc>
                <a:spcPct val="120000"/>
              </a:lnSpc>
            </a:pPr>
            <a:endParaRPr lang="en-US" altLang="zh-TW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4653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371602"/>
            <a:ext cx="9410700" cy="83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Fig.1 </a:t>
            </a:r>
            <a:r>
              <a:rPr lang="en-US" sz="4800" dirty="0">
                <a:latin typeface="Arial"/>
                <a:ea typeface="cwTeX Q Hei" panose="02000803000000000000" pitchFamily="2" charset="-120"/>
                <a:cs typeface="Arial"/>
              </a:rPr>
              <a:t>Profit per rider (amount paid minus production costs)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0300"/>
            <a:ext cx="7772400" cy="6771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>
                <a:latin typeface="+mj-lt"/>
              </a:rPr>
              <a:t>Problem: This is profit only because Disney did not really donate more money to charity!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+mj-lt"/>
              </a:rPr>
              <a:t>Instead reduced regular donations by the same amount!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+mj-lt"/>
              </a:rPr>
              <a:t>Likely to change results if disclosed...</a:t>
            </a:r>
            <a:endParaRPr lang="zh-TW" altLang="en-US" dirty="0">
              <a:latin typeface="+mj-lt"/>
            </a:endParaRPr>
          </a:p>
        </p:txBody>
      </p:sp>
      <p:pic>
        <p:nvPicPr>
          <p:cNvPr id="8" name="圖片 7" descr="F-icon_11.gif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273752"/>
            <a:ext cx="775674" cy="74431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16491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例二：選美結果預測賽局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(p-</a:t>
            </a:r>
            <a:r>
              <a:rPr lang="en-US" sz="5600" dirty="0">
                <a:latin typeface="Arial"/>
                <a:ea typeface="+mn-ea"/>
                <a:cs typeface="Arial"/>
              </a:rPr>
              <a:t>Beauty Contest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Newspaper shows 6</a:t>
            </a:r>
            <a:r>
              <a:rPr lang="zh-TW" altLang="en-US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pictures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Choose one picture and win a prize if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you chose the 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most chosen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picture</a:t>
            </a:r>
          </a:p>
          <a:p>
            <a:pPr lvl="3">
              <a:lnSpc>
                <a:spcPct val="80000"/>
              </a:lnSpc>
              <a:spcAft>
                <a:spcPts val="1200"/>
              </a:spcAft>
            </a:pPr>
            <a:r>
              <a:rPr lang="zh-TW" altLang="en-US" dirty="0">
                <a:latin typeface="Arial"/>
                <a:ea typeface="標楷體"/>
                <a:cs typeface="Arial"/>
              </a:rPr>
              <a:t>凱因斯認為股票市場就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像報紙預測選美</a:t>
            </a:r>
            <a:r>
              <a:rPr lang="zh-TW" altLang="en-US" dirty="0">
                <a:latin typeface="Arial"/>
                <a:ea typeface="標楷體"/>
                <a:cs typeface="Arial"/>
              </a:rPr>
              <a:t>結果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：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“It is not a case of choosing those which, to the 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best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 </a:t>
            </a:r>
            <a:r>
              <a:rPr lang="zh-TW" altLang="en-US" sz="5600" dirty="0" smtClean="0">
                <a:latin typeface="Arial"/>
                <a:ea typeface="標楷體"/>
                <a:cs typeface="Arial"/>
              </a:rPr>
              <a:t>   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of one’s judgment, are really </a:t>
            </a:r>
            <a:r>
              <a:rPr lang="en-US" altLang="zh-TW" sz="56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the prettiest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,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nor even those which </a:t>
            </a:r>
            <a:r>
              <a:rPr lang="en-US" altLang="zh-TW" sz="56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average opinion genuinely </a:t>
            </a:r>
            <a:r>
              <a:rPr lang="en-US" altLang="zh-TW" sz="5600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thinks </a:t>
            </a:r>
            <a:r>
              <a:rPr lang="zh-TW" altLang="en-US" sz="5600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endParaRPr lang="en-US" altLang="zh-TW" sz="5600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zh-TW" altLang="en-US" sz="56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zh-TW" altLang="en-US" sz="5600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   </a:t>
            </a:r>
            <a:r>
              <a:rPr lang="en-US" altLang="zh-TW" sz="5600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the </a:t>
            </a:r>
            <a:r>
              <a:rPr lang="en-US" altLang="zh-TW" sz="56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prettiest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. 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zh-TW" altLang="en-US" sz="4000" dirty="0">
                <a:latin typeface="Arial"/>
                <a:ea typeface="標楷體"/>
                <a:cs typeface="Arial"/>
              </a:rPr>
              <a:t>「這不是要挑每個人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各自認為最漂亮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的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[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臉蛋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]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，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zh-TW" altLang="en-US" sz="4000" dirty="0">
                <a:latin typeface="Arial"/>
                <a:ea typeface="標楷體"/>
                <a:cs typeface="Arial"/>
              </a:rPr>
              <a:t>更不是要挑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大家公認最漂亮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的。</a:t>
            </a:r>
          </a:p>
        </p:txBody>
      </p:sp>
      <p:pic>
        <p:nvPicPr>
          <p:cNvPr id="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038922"/>
            <a:ext cx="609600" cy="5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810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11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例二：選美結果預測賽局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(p-</a:t>
            </a:r>
            <a:r>
              <a:rPr lang="en-US" sz="5600" dirty="0">
                <a:latin typeface="Arial"/>
                <a:ea typeface="+mn-ea"/>
                <a:cs typeface="Arial"/>
              </a:rPr>
              <a:t>Beauty Contest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705100"/>
            <a:ext cx="16459200" cy="67889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We </a:t>
            </a:r>
            <a:r>
              <a:rPr lang="en-US" altLang="zh-TW" dirty="0">
                <a:latin typeface="Arial"/>
                <a:ea typeface="標楷體"/>
                <a:cs typeface="Arial"/>
              </a:rPr>
              <a:t>have reached the third degree,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where </a:t>
            </a:r>
            <a:r>
              <a:rPr lang="en-US" altLang="zh-TW" dirty="0">
                <a:latin typeface="Arial"/>
                <a:ea typeface="標楷體"/>
                <a:cs typeface="Arial"/>
              </a:rPr>
              <a:t>we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zh-TW" altLang="en-US" dirty="0">
                <a:latin typeface="Arial"/>
                <a:ea typeface="標楷體"/>
                <a:cs typeface="Arial"/>
              </a:rPr>
              <a:t> 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 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devote </a:t>
            </a:r>
            <a:r>
              <a:rPr lang="en-US" altLang="zh-TW" dirty="0">
                <a:latin typeface="Arial"/>
                <a:ea typeface="標楷體"/>
                <a:cs typeface="Arial"/>
              </a:rPr>
              <a:t>our intelligences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to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anticipating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what average opinion expects the </a:t>
            </a:r>
            <a:endParaRPr lang="en-US" altLang="zh-TW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zh-TW" altLang="en-US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average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opinion to be</a:t>
            </a:r>
            <a:r>
              <a:rPr lang="en-US" altLang="zh-TW" dirty="0">
                <a:latin typeface="Arial"/>
                <a:ea typeface="標楷體"/>
                <a:cs typeface="Arial"/>
              </a:rPr>
              <a:t>. 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zh-TW" altLang="en-US" sz="4600" dirty="0">
                <a:latin typeface="Arial"/>
                <a:ea typeface="標楷體"/>
                <a:cs typeface="Arial"/>
              </a:rPr>
              <a:t>我們已經想到第三層去，</a:t>
            </a:r>
            <a:endParaRPr lang="en-US" altLang="zh-TW" sz="4600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zh-TW" altLang="en-US" sz="4600" dirty="0">
                <a:latin typeface="Arial"/>
                <a:ea typeface="標楷體"/>
                <a:cs typeface="Arial"/>
              </a:rPr>
              <a:t>努力</a:t>
            </a:r>
            <a:r>
              <a:rPr lang="zh-TW" altLang="en-US" sz="46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預測一般人心目中認為大家公認最漂亮</a:t>
            </a:r>
            <a:r>
              <a:rPr lang="zh-TW" altLang="en-US" sz="4600" dirty="0">
                <a:latin typeface="Arial"/>
                <a:ea typeface="標楷體"/>
                <a:cs typeface="Arial"/>
              </a:rPr>
              <a:t>的會是誰。</a:t>
            </a:r>
            <a:endParaRPr lang="en-US" altLang="zh-TW" sz="4600" dirty="0">
              <a:latin typeface="Arial"/>
              <a:ea typeface="標楷體"/>
              <a:cs typeface="Arial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And </a:t>
            </a:r>
            <a:r>
              <a:rPr lang="en-US" altLang="zh-TW" dirty="0">
                <a:latin typeface="Arial"/>
                <a:ea typeface="標楷體"/>
                <a:cs typeface="Arial"/>
              </a:rPr>
              <a:t>there are some, I believe, who practice the fourth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,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zh-TW" altLang="en-US" dirty="0">
                <a:latin typeface="Arial"/>
                <a:ea typeface="標楷體"/>
                <a:cs typeface="Arial"/>
              </a:rPr>
              <a:t> 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dirty="0">
                <a:latin typeface="Arial"/>
                <a:ea typeface="標楷體"/>
                <a:cs typeface="Arial"/>
              </a:rPr>
              <a:t>fifth, and higher degrees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.”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 lvl="3">
              <a:lnSpc>
                <a:spcPct val="80000"/>
              </a:lnSpc>
              <a:spcAft>
                <a:spcPts val="1200"/>
              </a:spcAft>
            </a:pPr>
            <a:r>
              <a:rPr lang="zh-TW" altLang="en-US" sz="4600" dirty="0" smtClean="0">
                <a:latin typeface="Arial"/>
                <a:ea typeface="標楷體"/>
                <a:cs typeface="Arial"/>
              </a:rPr>
              <a:t>而且我</a:t>
            </a:r>
            <a:r>
              <a:rPr lang="zh-TW" altLang="en-US" sz="4600" dirty="0">
                <a:latin typeface="Arial"/>
                <a:ea typeface="標楷體"/>
                <a:cs typeface="Arial"/>
              </a:rPr>
              <a:t>相信有些人還可以想到第四層、第五層或更高</a:t>
            </a:r>
            <a:r>
              <a:rPr lang="zh-TW" altLang="en-US" sz="4600" dirty="0" smtClean="0">
                <a:latin typeface="Arial"/>
                <a:ea typeface="標楷體"/>
                <a:cs typeface="Arial"/>
              </a:rPr>
              <a:t>。」</a:t>
            </a:r>
          </a:p>
          <a:p>
            <a:pPr algn="r">
              <a:lnSpc>
                <a:spcPct val="80000"/>
              </a:lnSpc>
              <a:spcAft>
                <a:spcPts val="1200"/>
              </a:spcAft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Keynes (1936)</a:t>
            </a:r>
          </a:p>
        </p:txBody>
      </p:sp>
      <p:pic>
        <p:nvPicPr>
          <p:cNvPr id="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097011"/>
            <a:ext cx="609600" cy="5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155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例二：選美結果預測賽局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(p-</a:t>
            </a:r>
            <a:r>
              <a:rPr lang="en-US" sz="5600" dirty="0">
                <a:latin typeface="Arial"/>
                <a:ea typeface="+mn-ea"/>
                <a:cs typeface="Arial"/>
              </a:rPr>
              <a:t>Beauty Contest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39800" y="2552700"/>
            <a:ext cx="16459200" cy="72009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/>
                <a:ea typeface="+mn-ea"/>
                <a:cs typeface="Arial"/>
              </a:rPr>
              <a:t>p-Beauty Contest (Guessing Game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sz="4000" dirty="0">
              <a:latin typeface="Arial"/>
              <a:ea typeface="+mn-ea"/>
              <a:cs typeface="Arial"/>
            </a:endParaRPr>
          </a:p>
          <a:p>
            <a:pPr lvl="3">
              <a:lnSpc>
                <a:spcPct val="90000"/>
              </a:lnSpc>
            </a:pPr>
            <a:r>
              <a:rPr lang="zh-TW" altLang="en-US" dirty="0" smtClean="0">
                <a:latin typeface="Arial"/>
                <a:ea typeface="標楷體"/>
                <a:cs typeface="Arial"/>
              </a:rPr>
              <a:t>選美結果預測賽局，又稱</a:t>
            </a:r>
            <a:r>
              <a:rPr lang="zh-TW" altLang="en-US" dirty="0">
                <a:latin typeface="Arial"/>
                <a:ea typeface="標楷體"/>
                <a:cs typeface="Arial"/>
              </a:rPr>
              <a:t>「猜測</a:t>
            </a:r>
            <a:r>
              <a:rPr lang="en-US" altLang="zh-TW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dirty="0">
                <a:latin typeface="Arial"/>
                <a:ea typeface="標楷體"/>
                <a:cs typeface="Arial"/>
              </a:rPr>
              <a:t>平均的三分之二</a:t>
            </a:r>
            <a:r>
              <a:rPr lang="en-US" altLang="zh-TW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dirty="0">
                <a:latin typeface="Arial"/>
                <a:ea typeface="標楷體"/>
                <a:cs typeface="Arial"/>
              </a:rPr>
              <a:t>賽局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」</a:t>
            </a:r>
            <a:endParaRPr lang="en-US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Environment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遊戲規則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4000" dirty="0">
                <a:latin typeface="Arial"/>
                <a:ea typeface="+mn-ea"/>
                <a:cs typeface="Arial"/>
              </a:rPr>
              <a:t>N players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參與者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sz="4000" dirty="0">
              <a:latin typeface="Arial"/>
              <a:ea typeface="+mn-ea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Action of Player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參與者的策略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4000" dirty="0">
                <a:latin typeface="Arial"/>
                <a:ea typeface="+mn-ea"/>
                <a:cs typeface="Arial"/>
              </a:rPr>
              <a:t>Each player guess a number from 0-100</a:t>
            </a:r>
          </a:p>
          <a:p>
            <a:pPr lvl="3">
              <a:lnSpc>
                <a:spcPct val="90000"/>
              </a:lnSpc>
            </a:pPr>
            <a:r>
              <a:rPr lang="zh-TW" altLang="en-US" dirty="0" smtClean="0">
                <a:latin typeface="Arial"/>
                <a:ea typeface="標楷體"/>
                <a:cs typeface="Arial"/>
              </a:rPr>
              <a:t>每</a:t>
            </a:r>
            <a:r>
              <a:rPr lang="zh-TW" altLang="en-US" dirty="0">
                <a:latin typeface="Arial"/>
                <a:ea typeface="標楷體"/>
                <a:cs typeface="Arial"/>
              </a:rPr>
              <a:t>一位參與者都猜一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個</a:t>
            </a:r>
            <a:r>
              <a:rPr lang="en-US" dirty="0">
                <a:latin typeface="Arial"/>
                <a:ea typeface="+mn-ea"/>
                <a:cs typeface="Arial"/>
              </a:rPr>
              <a:t>0-100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數字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Outcome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結果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N</a:t>
            </a:r>
            <a:r>
              <a:rPr lang="en-US" sz="4000" dirty="0">
                <a:latin typeface="Arial"/>
                <a:ea typeface="+mn-ea"/>
                <a:cs typeface="Arial"/>
              </a:rPr>
              <a:t>umber closest to </a:t>
            </a:r>
            <a:r>
              <a:rPr lang="en-US" sz="4000" u="sng" dirty="0">
                <a:solidFill>
                  <a:srgbClr val="2806BA"/>
                </a:solidFill>
                <a:latin typeface="Arial"/>
                <a:ea typeface="+mn-ea"/>
                <a:cs typeface="Arial"/>
              </a:rPr>
              <a:t>p=2/3 of the average </a:t>
            </a:r>
            <a:r>
              <a:rPr lang="en-US" sz="4000" dirty="0">
                <a:latin typeface="Arial"/>
                <a:ea typeface="+mn-ea"/>
                <a:cs typeface="Arial"/>
              </a:rPr>
              <a:t> wins</a:t>
            </a:r>
          </a:p>
          <a:p>
            <a:pPr lvl="3">
              <a:lnSpc>
                <a:spcPct val="9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猜數字最接近</a:t>
            </a:r>
            <a:r>
              <a:rPr lang="zh-TW" altLang="en-US" u="sng" dirty="0">
                <a:solidFill>
                  <a:srgbClr val="2806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所有猜測數字的平均</a:t>
            </a:r>
            <a:r>
              <a:rPr lang="zh-TW" altLang="en-US" u="sng" dirty="0" smtClean="0">
                <a:solidFill>
                  <a:srgbClr val="2806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</a:t>
            </a:r>
            <a:r>
              <a:rPr lang="en-US" u="sng" dirty="0" smtClean="0">
                <a:solidFill>
                  <a:srgbClr val="2806B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MU Sans Serif" pitchFamily="2" charset="0"/>
              </a:rPr>
              <a:t>p=2/3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人就是贏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86700"/>
            <a:ext cx="482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236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例二：選美結果預測賽局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(p-</a:t>
            </a:r>
            <a:r>
              <a:rPr lang="en-US" sz="5600" dirty="0">
                <a:latin typeface="Arial"/>
                <a:ea typeface="+mn-ea"/>
                <a:cs typeface="Arial"/>
              </a:rPr>
              <a:t>Beauty Contest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90000"/>
              </a:lnSpc>
            </a:pPr>
            <a:r>
              <a:rPr lang="en-US" altLang="zh-TW" dirty="0">
                <a:latin typeface="Arial"/>
                <a:ea typeface="標楷體"/>
                <a:cs typeface="Arial"/>
              </a:rPr>
              <a:t>Each pick 0-100 to predict 2/3 of the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average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AGT </a:t>
            </a: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Predictions</a:t>
            </a:r>
            <a:r>
              <a:rPr lang="zh-TW" altLang="en-US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數學賽局論的預測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Unique Nash: Choose 0 (dominant solvable</a:t>
            </a:r>
            <a:r>
              <a:rPr lang="en-US" dirty="0" smtClean="0">
                <a:latin typeface="Arial"/>
                <a:ea typeface="+mn-ea"/>
                <a:cs typeface="Arial"/>
              </a:rPr>
              <a:t>)</a:t>
            </a:r>
          </a:p>
          <a:p>
            <a:pPr lvl="3"/>
            <a:r>
              <a:rPr lang="zh-TW" altLang="en-US" dirty="0">
                <a:latin typeface="Arial"/>
                <a:ea typeface="標楷體"/>
                <a:cs typeface="Arial"/>
              </a:rPr>
              <a:t>不斷地刪除劣勢策略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可解出唯</a:t>
            </a:r>
            <a:r>
              <a:rPr lang="zh-TW" altLang="en-US" dirty="0">
                <a:latin typeface="Arial"/>
                <a:ea typeface="標楷體"/>
                <a:cs typeface="Arial"/>
              </a:rPr>
              <a:t>一的</a:t>
            </a:r>
            <a:r>
              <a:rPr lang="en-US" altLang="zh-TW" dirty="0">
                <a:latin typeface="Arial"/>
                <a:ea typeface="標楷體"/>
                <a:cs typeface="Arial"/>
              </a:rPr>
              <a:t>Nash</a:t>
            </a:r>
            <a:r>
              <a:rPr lang="zh-TW" altLang="en-US" dirty="0">
                <a:latin typeface="Arial"/>
                <a:ea typeface="標楷體"/>
                <a:cs typeface="Arial"/>
              </a:rPr>
              <a:t>均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衡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(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大</a:t>
            </a:r>
            <a:r>
              <a:rPr lang="zh-TW" altLang="en-US" dirty="0">
                <a:latin typeface="Arial"/>
                <a:ea typeface="標楷體"/>
                <a:cs typeface="Arial"/>
              </a:rPr>
              <a:t>家都選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0) 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Experimental Results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實驗結果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First-round choices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首次平均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dirty="0" smtClean="0">
                <a:latin typeface="Arial"/>
                <a:ea typeface="+mn-ea"/>
                <a:cs typeface="Arial"/>
              </a:rPr>
              <a:t>around </a:t>
            </a:r>
            <a:r>
              <a:rPr lang="en-US" dirty="0">
                <a:latin typeface="Arial"/>
                <a:ea typeface="+mn-ea"/>
                <a:cs typeface="Arial"/>
              </a:rPr>
              <a:t>21-40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Converge to 0 within 10 </a:t>
            </a:r>
            <a:r>
              <a:rPr lang="en-US" dirty="0" smtClean="0">
                <a:latin typeface="Arial"/>
                <a:ea typeface="+mn-ea"/>
                <a:cs typeface="Arial"/>
              </a:rPr>
              <a:t>rounds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十回合內到均衡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BGT </a:t>
            </a: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Explanation: 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行為賽局論的解釋</a:t>
            </a:r>
            <a:r>
              <a:rPr lang="en-US" sz="4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)</a:t>
            </a: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endParaRPr lang="en-US" dirty="0" smtClean="0">
              <a:solidFill>
                <a:srgbClr val="FF0000"/>
              </a:solidFill>
              <a:latin typeface="Arial"/>
              <a:ea typeface="+mn-ea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Limited </a:t>
            </a:r>
            <a:r>
              <a:rPr lang="en-US" dirty="0">
                <a:latin typeface="Arial"/>
                <a:ea typeface="+mn-ea"/>
                <a:cs typeface="Arial"/>
              </a:rPr>
              <a:t>iterated reasoning (level-k;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多層次思考</a:t>
            </a:r>
            <a:r>
              <a:rPr lang="en-US" altLang="zh-TW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Learning: Towards equilibrium</a:t>
            </a:r>
            <a:r>
              <a:rPr lang="en-US" altLang="zh-TW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學習「到」均衡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latin typeface="Arial"/>
              <a:ea typeface="標楷體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23693764"/>
              </p:ext>
            </p:extLst>
          </p:nvPr>
        </p:nvGraphicFramePr>
        <p:xfrm>
          <a:off x="215088" y="2852739"/>
          <a:ext cx="14567712" cy="640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Chart" r:id="rId4" imgW="7276910" imgH="4267033" progId="Excel.Sheet.8">
                  <p:embed/>
                </p:oleObj>
              </mc:Choice>
              <mc:Fallback>
                <p:oleObj name="Chart" r:id="rId4" imgW="7276910" imgH="426703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88" y="2852739"/>
                        <a:ext cx="14567712" cy="6405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81100"/>
            <a:ext cx="18288000" cy="102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Results from 2008</a:t>
            </a:r>
            <a:r>
              <a:rPr lang="zh-TW" altLang="en-US" sz="56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zh-TW" altLang="en-US" sz="5600" dirty="0">
                <a:latin typeface="標楷體"/>
                <a:ea typeface="標楷體"/>
                <a:cs typeface="Arial"/>
              </a:rPr>
              <a:t>課堂實驗結果</a:t>
            </a:r>
            <a:endParaRPr lang="en-US" altLang="zh-TW" sz="5600" dirty="0">
              <a:latin typeface="標楷體"/>
              <a:ea typeface="標楷體"/>
              <a:cs typeface="Arial"/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935200" y="2057403"/>
            <a:ext cx="3200400" cy="27098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A</a:t>
            </a: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verage = 27.75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Target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= 18.5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13538200" y="6057900"/>
            <a:ext cx="1549400" cy="495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182880" tIns="91440" rIns="182880" bIns="91440"/>
          <a:lstStyle/>
          <a:p>
            <a:endParaRPr lang="en-US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12192000" y="6553200"/>
            <a:ext cx="2286000" cy="14859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zh-TW" altLang="en-US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5036800" y="4991100"/>
            <a:ext cx="3200400" cy="457200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Exclude 3</a:t>
            </a:r>
            <a:r>
              <a:rPr lang="zh-TW" altLang="en-US" sz="40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obs.</a:t>
            </a:r>
            <a:endParaRPr lang="en-US" sz="4000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Average = 20.93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Target = 13.95</a:t>
            </a:r>
          </a:p>
        </p:txBody>
      </p:sp>
      <p:pic>
        <p:nvPicPr>
          <p:cNvPr id="9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8496301"/>
            <a:ext cx="1907428" cy="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  <p:bldP spid="77833" grpId="0" animBg="1"/>
      <p:bldP spid="77834" grpId="0" animBg="1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zh-TW" altLang="en-US" sz="5600" dirty="0">
                <a:latin typeface="Arial"/>
                <a:ea typeface="標楷體"/>
                <a:cs typeface="Arial"/>
              </a:rPr>
              <a:t>例三：產業發展分水嶺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Continental Divide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zh-TW" altLang="en-US" sz="5600" dirty="0">
              <a:latin typeface="Arial"/>
              <a:ea typeface="標楷體"/>
              <a:cs typeface="Arial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068800" cy="720090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Location </a:t>
            </a:r>
            <a:r>
              <a:rPr lang="en-US" dirty="0" smtClean="0">
                <a:latin typeface="Arial"/>
                <a:ea typeface="+mn-ea"/>
                <a:cs typeface="Arial"/>
              </a:rPr>
              <a:t>Problem: </a:t>
            </a:r>
            <a:r>
              <a:rPr lang="en-US" dirty="0">
                <a:latin typeface="Arial"/>
                <a:ea typeface="+mn-ea"/>
                <a:cs typeface="Arial"/>
              </a:rPr>
              <a:t>Silicon Valley or </a:t>
            </a:r>
            <a:r>
              <a:rPr lang="en-US" dirty="0" smtClean="0">
                <a:latin typeface="Arial"/>
                <a:ea typeface="+mn-ea"/>
                <a:cs typeface="Arial"/>
              </a:rPr>
              <a:t>Hollywood?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7 a group, each choose 1-14</a:t>
            </a:r>
            <a:r>
              <a:rPr lang="zh-TW" altLang="en-US" dirty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一組七人，各選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1-14)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Payoff based on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your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choice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&amp; 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group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median</a:t>
            </a:r>
            <a:endParaRPr lang="en-US" altLang="zh-TW" dirty="0" smtClean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zh-TW" altLang="en-US" sz="4000" dirty="0">
                <a:latin typeface="Arial"/>
                <a:ea typeface="標楷體"/>
                <a:cs typeface="Arial"/>
              </a:rPr>
              <a:t>你的報酬取決於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你的數字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和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所有人的中位數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報酬矩陣見下表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</a:p>
          <a:p>
            <a:pPr marL="685800" lvl="1" indent="-685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/>
                <a:ea typeface="+mn-ea"/>
                <a:cs typeface="Arial"/>
              </a:rPr>
              <a:t>Key Feature: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別人選小你也該選小、別人選大你也該選大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Should </a:t>
            </a:r>
            <a:r>
              <a:rPr lang="en-US" dirty="0">
                <a:latin typeface="Arial"/>
                <a:ea typeface="+mn-ea"/>
                <a:cs typeface="Arial"/>
              </a:rPr>
              <a:t>pick low if others pick </a:t>
            </a:r>
            <a:r>
              <a:rPr lang="en-US" dirty="0" smtClean="0">
                <a:latin typeface="Arial"/>
                <a:ea typeface="+mn-ea"/>
                <a:cs typeface="Arial"/>
              </a:rPr>
              <a:t>low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endParaRPr lang="en-US" altLang="zh-TW" dirty="0" smtClean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/>
                <a:ea typeface="+mn-ea"/>
                <a:cs typeface="Arial"/>
              </a:rPr>
              <a:t>Should </a:t>
            </a:r>
            <a:r>
              <a:rPr lang="en-US" dirty="0">
                <a:latin typeface="Arial"/>
                <a:ea typeface="+mn-ea"/>
                <a:cs typeface="Arial"/>
              </a:rPr>
              <a:t>pick high if others pick </a:t>
            </a:r>
            <a:r>
              <a:rPr lang="en-US" dirty="0" smtClean="0">
                <a:latin typeface="Arial"/>
                <a:ea typeface="+mn-ea"/>
                <a:cs typeface="Arial"/>
              </a:rPr>
              <a:t>high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latin typeface="Arial"/>
                <a:ea typeface="標楷體"/>
                <a:cs typeface="Arial"/>
              </a:rPr>
              <a:t>When everyone is going to China, </a:t>
            </a:r>
            <a:r>
              <a:rPr lang="en-US" altLang="zh-TW" dirty="0" err="1" smtClean="0">
                <a:latin typeface="Arial"/>
                <a:ea typeface="標楷體"/>
                <a:cs typeface="Arial"/>
              </a:rPr>
              <a:t>Hsinchu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 Science Park, etc. will you follow the trend?</a:t>
            </a:r>
            <a:endParaRPr lang="zh-TW" altLang="en-US" dirty="0" smtClean="0">
              <a:latin typeface="Arial"/>
              <a:ea typeface="標楷體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zh-TW" altLang="en-US" sz="4000" dirty="0">
                <a:latin typeface="Arial"/>
                <a:ea typeface="標楷體"/>
                <a:cs typeface="Arial"/>
              </a:rPr>
              <a:t>當大家都在竹科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或東莞？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設廠，你會獨排眾議，還是隨波逐流？</a:t>
            </a:r>
          </a:p>
        </p:txBody>
      </p:sp>
      <p:pic>
        <p:nvPicPr>
          <p:cNvPr id="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920043"/>
            <a:ext cx="482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8877300"/>
            <a:ext cx="1676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1"/>
            <a:ext cx="18288000" cy="1029600"/>
          </a:xfrm>
        </p:spPr>
        <p:txBody>
          <a:bodyPr/>
          <a:lstStyle/>
          <a:p>
            <a:r>
              <a:rPr lang="zh-TW" altLang="en-US" sz="5600" dirty="0">
                <a:latin typeface="Arial"/>
                <a:ea typeface="標楷體"/>
                <a:cs typeface="Arial"/>
              </a:rPr>
              <a:t>例三：產業發展分水嶺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Continental Divide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)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Group 1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46754"/>
              </p:ext>
            </p:extLst>
          </p:nvPr>
        </p:nvGraphicFramePr>
        <p:xfrm>
          <a:off x="838200" y="2400300"/>
          <a:ext cx="16383000" cy="6537960"/>
        </p:xfrm>
        <a:graphic>
          <a:graphicData uri="http://schemas.openxmlformats.org/drawingml/2006/table">
            <a:tbl>
              <a:tblPr/>
              <a:tblGrid>
                <a:gridCol w="1486734"/>
                <a:gridCol w="1492520"/>
                <a:gridCol w="1489627"/>
                <a:gridCol w="1492520"/>
                <a:gridCol w="1486734"/>
                <a:gridCol w="1486734"/>
                <a:gridCol w="1489625"/>
                <a:gridCol w="1489627"/>
                <a:gridCol w="1492520"/>
                <a:gridCol w="1489625"/>
                <a:gridCol w="1486734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wTeX Q Hei" panose="02000803000000000000" pitchFamily="2" charset="-120"/>
                        <a:ea typeface="cwTeX Q Hei" panose="02000803000000000000" pitchFamily="2" charset="-12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內容版面配置區 3"/>
          <p:cNvSpPr>
            <a:spLocks noGrp="1"/>
          </p:cNvSpPr>
          <p:nvPr>
            <p:ph idx="1"/>
          </p:nvPr>
        </p:nvSpPr>
        <p:spPr>
          <a:xfrm>
            <a:off x="0" y="2400300"/>
            <a:ext cx="16459200" cy="6788944"/>
          </a:xfrm>
        </p:spPr>
        <p:txBody>
          <a:bodyPr/>
          <a:lstStyle/>
          <a:p>
            <a:pPr marL="0" indent="0">
              <a:buNone/>
            </a:pPr>
            <a:endParaRPr kumimoji="1"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8915400"/>
            <a:ext cx="1676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r>
              <a:rPr lang="zh-TW" altLang="en-US" sz="5600" dirty="0">
                <a:latin typeface="Arial"/>
                <a:ea typeface="標楷體"/>
                <a:cs typeface="Arial"/>
              </a:rPr>
              <a:t>例三：產業發展分水嶺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Continental Divide</a:t>
            </a:r>
            <a:r>
              <a:rPr lang="en-US" altLang="zh-TW" sz="5600" dirty="0" smtClean="0">
                <a:latin typeface="Arial"/>
                <a:ea typeface="標楷體"/>
                <a:cs typeface="Arial"/>
              </a:rPr>
              <a:t>)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042774"/>
              </p:ext>
            </p:extLst>
          </p:nvPr>
        </p:nvGraphicFramePr>
        <p:xfrm>
          <a:off x="838201" y="2415540"/>
          <a:ext cx="16383001" cy="6537960"/>
        </p:xfrm>
        <a:graphic>
          <a:graphicData uri="http://schemas.openxmlformats.org/drawingml/2006/table">
            <a:tbl>
              <a:tblPr/>
              <a:tblGrid>
                <a:gridCol w="1486734"/>
                <a:gridCol w="1492519"/>
                <a:gridCol w="1489628"/>
                <a:gridCol w="1492519"/>
                <a:gridCol w="1486734"/>
                <a:gridCol w="1486734"/>
                <a:gridCol w="1489626"/>
                <a:gridCol w="1489628"/>
                <a:gridCol w="1492519"/>
                <a:gridCol w="1489626"/>
                <a:gridCol w="1486734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wTeX Q Hei" panose="02000803000000000000" pitchFamily="2" charset="-120"/>
                        <a:ea typeface="cwTeX Q Hei" panose="02000803000000000000" pitchFamily="2" charset="-12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wTeX Q Hei" panose="02000803000000000000" pitchFamily="2" charset="-120"/>
                          <a:ea typeface="cwTeX Q Hei" panose="02000803000000000000" pitchFamily="2" charset="-120"/>
                          <a:cs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18288000" cy="10287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+mj-lt"/>
                <a:ea typeface="cwTeX Q Hei" panose="02000803000000000000" pitchFamily="2" charset="-120"/>
              </a:rPr>
              <a:t>What</a:t>
            </a:r>
            <a:r>
              <a:rPr lang="zh-TW" altLang="en-US" sz="5600" dirty="0">
                <a:latin typeface="+mj-lt"/>
                <a:ea typeface="cwTeX Q Hei" panose="02000803000000000000" pitchFamily="2" charset="-120"/>
              </a:rPr>
              <a:t> 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i</a:t>
            </a:r>
            <a:r>
              <a:rPr lang="en-US" sz="5600" dirty="0">
                <a:latin typeface="+mj-lt"/>
                <a:ea typeface="cwTeX Q Hei" panose="02000803000000000000" pitchFamily="2" charset="-120"/>
              </a:rPr>
              <a:t>s Experimental Econ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?    </a:t>
            </a:r>
            <a:r>
              <a:rPr lang="zh-TW" altLang="en-US" sz="5600" dirty="0">
                <a:latin typeface="標楷體"/>
                <a:ea typeface="標楷體"/>
              </a:rPr>
              <a:t>何謂實驗經濟學？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Science (</a:t>
            </a:r>
            <a:r>
              <a:rPr lang="zh-TW" altLang="en-US" sz="5600" dirty="0">
                <a:latin typeface="+mj-lt"/>
                <a:ea typeface="標楷體"/>
              </a:rPr>
              <a:t>科學的定義</a:t>
            </a:r>
            <a:r>
              <a:rPr lang="en-US" altLang="zh-TW" sz="5600" dirty="0">
                <a:latin typeface="+mj-lt"/>
                <a:ea typeface="cwTeX Q Hei" panose="02000803000000000000" pitchFamily="2" charset="-120"/>
              </a:rPr>
              <a:t>): (Merriam-Webster)</a:t>
            </a:r>
            <a:endParaRPr lang="zh-TW" altLang="en-US" sz="5600" dirty="0">
              <a:latin typeface="+mj-lt"/>
              <a:ea typeface="cwTeX Q Hei" panose="02000803000000000000" pitchFamily="2" charset="-12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zh-TW" altLang="en-US" dirty="0" smtClean="0">
                <a:latin typeface="+mj-lt"/>
                <a:ea typeface="cwTeX Q Hei" panose="02000803000000000000" pitchFamily="2" charset="-120"/>
                <a:cs typeface="Times New Roman" panose="02020603050405020304" pitchFamily="18" charset="0"/>
              </a:rPr>
              <a:t>“</a:t>
            </a:r>
            <a:r>
              <a:rPr lang="en-US" altLang="zh-TW" dirty="0" smtClean="0">
                <a:latin typeface="+mj-lt"/>
                <a:ea typeface="cwTeX Q Hei" panose="02000803000000000000" pitchFamily="2" charset="-120"/>
                <a:cs typeface="Times New Roman" panose="02020603050405020304" pitchFamily="18" charset="0"/>
              </a:rPr>
              <a:t>knowledge </a:t>
            </a:r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or a system of knowledge covering general truths or the operation of general laws especially as obtained and tested through </a:t>
            </a:r>
            <a:r>
              <a:rPr lang="en-US" altLang="zh-TW" u="sng" dirty="0" smtClean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scientific method</a:t>
            </a:r>
            <a:r>
              <a:rPr lang="en-US" altLang="zh-TW" dirty="0" smtClean="0">
                <a:latin typeface="+mj-lt"/>
                <a:ea typeface="cwTeX Q Hei" panose="02000803000000000000" pitchFamily="2" charset="-120"/>
              </a:rPr>
              <a:t>.” </a:t>
            </a:r>
          </a:p>
          <a:p>
            <a:pPr lvl="3"/>
            <a:r>
              <a:rPr lang="zh-TW" altLang="en-US" sz="3200" dirty="0">
                <a:latin typeface="標楷體"/>
                <a:ea typeface="標楷體"/>
              </a:rPr>
              <a:t>用來描述普遍真理或普遍法則如何運行的系統性知識，特別是用</a:t>
            </a:r>
            <a:r>
              <a:rPr lang="zh-TW" altLang="en-US" sz="3200" u="sng" dirty="0">
                <a:solidFill>
                  <a:srgbClr val="FF0000"/>
                </a:solidFill>
                <a:latin typeface="標楷體"/>
                <a:ea typeface="標楷體"/>
              </a:rPr>
              <a:t>科學方法</a:t>
            </a:r>
            <a:r>
              <a:rPr lang="zh-TW" altLang="en-US" sz="3200" dirty="0">
                <a:latin typeface="標楷體"/>
                <a:ea typeface="標楷體"/>
              </a:rPr>
              <a:t>獲得與檢驗的知識</a:t>
            </a:r>
            <a:r>
              <a:rPr lang="en-US" altLang="zh-TW" sz="3200" dirty="0">
                <a:latin typeface="標楷體"/>
                <a:ea typeface="標楷體"/>
              </a:rPr>
              <a:t> </a:t>
            </a:r>
          </a:p>
          <a:p>
            <a:pPr eaLnBrk="1" hangingPunct="1"/>
            <a:r>
              <a:rPr lang="en-US" sz="5600" dirty="0">
                <a:latin typeface="+mj-lt"/>
                <a:ea typeface="cwTeX Q Hei" panose="02000803000000000000" pitchFamily="2" charset="-120"/>
              </a:rPr>
              <a:t>What is the “</a:t>
            </a:r>
            <a:r>
              <a:rPr lang="en-US" sz="5600" dirty="0">
                <a:solidFill>
                  <a:srgbClr val="FF0000"/>
                </a:solidFill>
                <a:latin typeface="+mj-lt"/>
                <a:ea typeface="cwTeX Q Hei" panose="02000803000000000000" pitchFamily="2" charset="-120"/>
              </a:rPr>
              <a:t>Scientific Method</a:t>
            </a:r>
            <a:r>
              <a:rPr lang="en-US" sz="5600" dirty="0">
                <a:latin typeface="+mj-lt"/>
                <a:ea typeface="cwTeX Q Hei" panose="02000803000000000000" pitchFamily="2" charset="-120"/>
              </a:rPr>
              <a:t>”?</a:t>
            </a:r>
            <a:endParaRPr lang="en-US" altLang="zh-TW" sz="5600" dirty="0">
              <a:latin typeface="+mj-lt"/>
              <a:ea typeface="cwTeX Q Hei" panose="02000803000000000000" pitchFamily="2" charset="-120"/>
            </a:endParaRPr>
          </a:p>
          <a:p>
            <a:pPr lvl="3"/>
            <a:r>
              <a:rPr lang="zh-TW" altLang="en-US" sz="3200" dirty="0" smtClean="0">
                <a:latin typeface="標楷體"/>
                <a:ea typeface="標楷體"/>
              </a:rPr>
              <a:t>何謂「</a:t>
            </a:r>
            <a:r>
              <a:rPr lang="zh-TW" altLang="en-US" sz="3200" dirty="0" smtClean="0">
                <a:solidFill>
                  <a:srgbClr val="FF0000"/>
                </a:solidFill>
                <a:latin typeface="標楷體"/>
                <a:ea typeface="標楷體"/>
              </a:rPr>
              <a:t>科學方法</a:t>
            </a:r>
            <a:r>
              <a:rPr lang="zh-TW" altLang="en-US" sz="3200" dirty="0" smtClean="0">
                <a:latin typeface="標楷體"/>
                <a:ea typeface="標楷體"/>
              </a:rPr>
              <a:t>」</a:t>
            </a:r>
            <a:r>
              <a:rPr lang="en-US" altLang="zh-TW" sz="3200" dirty="0">
                <a:latin typeface="標楷體"/>
                <a:ea typeface="標楷體"/>
              </a:rPr>
              <a:t>?</a:t>
            </a:r>
            <a:endParaRPr lang="zh-TW" altLang="en-US" sz="3200" dirty="0">
              <a:latin typeface="標楷體"/>
              <a:ea typeface="標楷體"/>
            </a:endParaRPr>
          </a:p>
        </p:txBody>
      </p:sp>
      <p:pic>
        <p:nvPicPr>
          <p:cNvPr id="5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6210299"/>
            <a:ext cx="685800" cy="6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r>
              <a:rPr lang="zh-TW" altLang="en-US" sz="5600" dirty="0">
                <a:latin typeface="Arial"/>
                <a:ea typeface="標楷體"/>
                <a:cs typeface="Arial"/>
              </a:rPr>
              <a:t>例三：產業發展分水嶺 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(</a:t>
            </a:r>
            <a:r>
              <a:rPr lang="en-US" sz="5600" dirty="0">
                <a:latin typeface="Arial"/>
                <a:ea typeface="+mn-ea"/>
                <a:cs typeface="Arial"/>
              </a:rPr>
              <a:t>Continental Divide</a:t>
            </a:r>
            <a:r>
              <a:rPr lang="en-US" altLang="zh-TW" sz="5600" dirty="0">
                <a:latin typeface="Arial"/>
                <a:ea typeface="標楷體"/>
                <a:cs typeface="Arial"/>
              </a:rPr>
              <a:t>)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764000" cy="72009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AGT Predictions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數學賽局論的預測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latin typeface="Arial"/>
                <a:ea typeface="+mn-ea"/>
                <a:cs typeface="Arial"/>
              </a:rPr>
              <a:t>Multiple </a:t>
            </a:r>
            <a:r>
              <a:rPr lang="en-US" dirty="0" smtClean="0">
                <a:latin typeface="Arial"/>
                <a:ea typeface="+mn-ea"/>
                <a:cs typeface="Arial"/>
              </a:rPr>
              <a:t>Equilibrium</a:t>
            </a:r>
            <a:r>
              <a:rPr lang="zh-TW" altLang="en-US" dirty="0" smtClean="0"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兩個均衡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en-US" dirty="0" smtClean="0">
                <a:latin typeface="Arial"/>
                <a:ea typeface="+mn-ea"/>
                <a:cs typeface="Arial"/>
              </a:rPr>
              <a:t>: </a:t>
            </a:r>
            <a:r>
              <a:rPr lang="en-US" dirty="0">
                <a:latin typeface="Arial"/>
                <a:ea typeface="+mn-ea"/>
                <a:cs typeface="Arial"/>
              </a:rPr>
              <a:t>3 or </a:t>
            </a:r>
            <a:r>
              <a:rPr lang="en-US" dirty="0" smtClean="0">
                <a:latin typeface="Arial"/>
                <a:ea typeface="+mn-ea"/>
                <a:cs typeface="Arial"/>
              </a:rPr>
              <a:t>12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Experimental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Results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實驗結果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altLang="zh-TW" dirty="0">
                <a:latin typeface="Arial"/>
                <a:ea typeface="標楷體"/>
                <a:cs typeface="Arial"/>
              </a:rPr>
              <a:t>D</a:t>
            </a:r>
            <a:r>
              <a:rPr lang="en-US" dirty="0">
                <a:latin typeface="Arial"/>
                <a:ea typeface="+mn-ea"/>
                <a:cs typeface="Arial"/>
              </a:rPr>
              <a:t>on’t always gravitate toward Good Eq.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latin typeface="Arial"/>
                <a:ea typeface="+mn-ea"/>
                <a:cs typeface="Arial"/>
              </a:rPr>
              <a:t>Small history accidents have big LR </a:t>
            </a:r>
            <a:r>
              <a:rPr lang="en-US" dirty="0" smtClean="0">
                <a:latin typeface="Arial"/>
                <a:ea typeface="+mn-ea"/>
                <a:cs typeface="Arial"/>
              </a:rPr>
              <a:t>impact</a:t>
            </a:r>
          </a:p>
          <a:p>
            <a:pPr lvl="1"/>
            <a:r>
              <a:rPr lang="zh-TW" altLang="en-US" sz="4000" dirty="0">
                <a:latin typeface="Arial"/>
                <a:ea typeface="標楷體"/>
                <a:cs typeface="Arial"/>
              </a:rPr>
              <a:t>重複多次不見得會到較好的均衡、歷史的偶然對長期發展有重大影響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BGT Explanation</a:t>
            </a:r>
            <a:r>
              <a:rPr lang="zh-TW" altLang="en-US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行為賽局論的解釋</a:t>
            </a:r>
            <a:r>
              <a:rPr lang="en-US" altLang="zh-TW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)</a:t>
            </a:r>
            <a:endParaRPr lang="zh-TW" altLang="en-US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latin typeface="Arial"/>
                <a:ea typeface="+mn-ea"/>
                <a:cs typeface="Arial"/>
              </a:rPr>
              <a:t>Learning in the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basin </a:t>
            </a:r>
            <a:r>
              <a:rPr lang="en-US" dirty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of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attraction</a:t>
            </a:r>
            <a:endParaRPr lang="en-US" altLang="zh-TW" dirty="0">
              <a:solidFill>
                <a:srgbClr val="0000FF"/>
              </a:solidFill>
              <a:latin typeface="Arial"/>
              <a:ea typeface="標楷體"/>
              <a:cs typeface="Arial"/>
            </a:endParaRPr>
          </a:p>
          <a:p>
            <a:pPr lvl="1"/>
            <a:r>
              <a:rPr lang="en-US" dirty="0">
                <a:latin typeface="Arial"/>
                <a:ea typeface="+mn-ea"/>
                <a:cs typeface="Arial"/>
              </a:rPr>
              <a:t>Initial Conditions: </a:t>
            </a:r>
            <a:r>
              <a:rPr lang="en-US" altLang="zh-TW" dirty="0">
                <a:latin typeface="Arial"/>
                <a:ea typeface="標楷體"/>
                <a:cs typeface="Arial"/>
              </a:rPr>
              <a:t>Lucky 7 </a:t>
            </a:r>
            <a:r>
              <a:rPr lang="en-US" dirty="0">
                <a:latin typeface="Arial"/>
                <a:ea typeface="+mn-ea"/>
                <a:cs typeface="Arial"/>
              </a:rPr>
              <a:t>vs. </a:t>
            </a:r>
            <a:r>
              <a:rPr lang="en-US" altLang="zh-TW" dirty="0">
                <a:latin typeface="Arial"/>
                <a:ea typeface="標楷體"/>
                <a:cs typeface="Arial"/>
              </a:rPr>
              <a:t>8 (</a:t>
            </a:r>
            <a:r>
              <a:rPr lang="zh-TW" altLang="en-US" dirty="0">
                <a:latin typeface="Arial"/>
                <a:ea typeface="標楷體"/>
                <a:cs typeface="Arial"/>
              </a:rPr>
              <a:t>一路發</a:t>
            </a:r>
            <a:r>
              <a:rPr lang="en-US" altLang="zh-TW" dirty="0">
                <a:latin typeface="Arial"/>
                <a:ea typeface="標楷體"/>
                <a:cs typeface="Arial"/>
              </a:rPr>
              <a:t>)?</a:t>
            </a:r>
          </a:p>
          <a:p>
            <a:pPr lvl="1"/>
            <a:r>
              <a:rPr lang="zh-TW" altLang="en-US" sz="4000" dirty="0">
                <a:latin typeface="Arial"/>
                <a:ea typeface="標楷體"/>
                <a:cs typeface="Arial"/>
              </a:rPr>
              <a:t>在「引力範圍」內被牽引，初始條件： 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Lucky 7 vs. 8 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一路發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17221200" cy="7429500"/>
          </a:xfrm>
        </p:spPr>
        <p:txBody>
          <a:bodyPr>
            <a:normAutofit fontScale="92500" lnSpcReduction="20000"/>
          </a:bodyPr>
          <a:lstStyle/>
          <a:p>
            <a:pPr marL="1219200" indent="-1219200"/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Goal: </a:t>
            </a:r>
            <a:r>
              <a:rPr lang="en-US" altLang="zh-TW" b="1" u="sng" dirty="0">
                <a:solidFill>
                  <a:srgbClr val="0000FF"/>
                </a:solidFill>
                <a:latin typeface="Arial"/>
                <a:ea typeface="標楷體"/>
                <a:cs typeface="Arial"/>
              </a:rPr>
              <a:t>Improve</a:t>
            </a:r>
            <a:r>
              <a:rPr lang="en-US" altLang="zh-TW" dirty="0">
                <a:latin typeface="Arial"/>
                <a:ea typeface="標楷體"/>
                <a:cs typeface="Arial"/>
              </a:rPr>
              <a:t> game theory by establishing regularity and inspiring new theory</a:t>
            </a:r>
          </a:p>
          <a:p>
            <a:pPr marL="2019300" lvl="1" indent="-1219200"/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目的：</a:t>
            </a:r>
            <a:r>
              <a:rPr lang="zh-TW" altLang="en-US" sz="4000" u="sng" dirty="0">
                <a:latin typeface="Arial"/>
                <a:ea typeface="標楷體"/>
                <a:cs typeface="Arial"/>
              </a:rPr>
              <a:t>改進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賽局論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而非推翻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)</a:t>
            </a:r>
            <a:r>
              <a:rPr lang="zh-TW" altLang="en-US" sz="4000" dirty="0">
                <a:latin typeface="Arial"/>
                <a:ea typeface="標楷體"/>
                <a:cs typeface="Arial"/>
              </a:rPr>
              <a:t>，用一致的結果激發新理論</a:t>
            </a:r>
            <a:endParaRPr lang="en-US" altLang="zh-TW" sz="4000" dirty="0">
              <a:latin typeface="Arial"/>
              <a:ea typeface="標楷體"/>
              <a:cs typeface="Arial"/>
            </a:endParaRPr>
          </a:p>
          <a:p>
            <a:pPr marL="1219200" indent="-1219200"/>
            <a:r>
              <a:rPr lang="en-US" altLang="zh-TW" dirty="0" smtClean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Why </a:t>
            </a:r>
            <a:r>
              <a:rPr lang="en-US" altLang="zh-TW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has empirical observation played a small role in game theory until recently?</a:t>
            </a:r>
          </a:p>
          <a:p>
            <a:pPr marL="2019300" lvl="1" indent="-1219200"/>
            <a:r>
              <a:rPr lang="zh-TW" altLang="en-US" sz="4000" dirty="0">
                <a:solidFill>
                  <a:srgbClr val="FF0000"/>
                </a:solidFill>
                <a:latin typeface="Arial"/>
                <a:ea typeface="標楷體"/>
                <a:cs typeface="Arial"/>
              </a:rPr>
              <a:t>為何實證觀察直到最近才對賽局論有影響？</a:t>
            </a:r>
            <a:endParaRPr lang="en-US" altLang="zh-TW" sz="4000" dirty="0">
              <a:solidFill>
                <a:srgbClr val="FF0000"/>
              </a:solidFill>
              <a:latin typeface="Arial"/>
              <a:ea typeface="標楷體"/>
              <a:cs typeface="Arial"/>
            </a:endParaRPr>
          </a:p>
          <a:p>
            <a:pPr marL="1219200" indent="-1219200"/>
            <a:r>
              <a:rPr lang="en-US" altLang="zh-TW" dirty="0" smtClean="0">
                <a:latin typeface="Arial"/>
                <a:ea typeface="標楷體"/>
                <a:cs typeface="Arial"/>
              </a:rPr>
              <a:t>John </a:t>
            </a:r>
            <a:r>
              <a:rPr lang="en-US" altLang="zh-TW" dirty="0">
                <a:latin typeface="Arial"/>
                <a:ea typeface="標楷體"/>
                <a:cs typeface="Arial"/>
              </a:rPr>
              <a:t>Nash </a:t>
            </a:r>
            <a:r>
              <a:rPr lang="en-US" altLang="zh-TW" dirty="0" smtClean="0">
                <a:latin typeface="Arial"/>
                <a:ea typeface="標楷體"/>
                <a:cs typeface="Arial"/>
              </a:rPr>
              <a:t>did experiments at RAND</a:t>
            </a:r>
            <a:endParaRPr lang="en-US" altLang="zh-TW" dirty="0">
              <a:latin typeface="Arial"/>
              <a:ea typeface="標楷體"/>
              <a:cs typeface="Arial"/>
            </a:endParaRPr>
          </a:p>
          <a:p>
            <a:pPr marL="2019300" lvl="1" indent="-1219200"/>
            <a:r>
              <a:rPr lang="zh-TW" altLang="en-US" sz="4000" dirty="0">
                <a:latin typeface="Arial"/>
                <a:ea typeface="標楷體"/>
                <a:cs typeface="Arial"/>
              </a:rPr>
              <a:t>奈許本人其實有嘗試跟蘭德智庫一起做賽局實驗，但是</a:t>
            </a:r>
            <a:r>
              <a:rPr lang="en-US" altLang="zh-TW" sz="4000" dirty="0">
                <a:latin typeface="Arial"/>
                <a:ea typeface="標楷體"/>
                <a:cs typeface="Arial"/>
              </a:rPr>
              <a:t>…</a:t>
            </a:r>
          </a:p>
          <a:p>
            <a:pPr marL="1219200" indent="-1219200"/>
            <a:r>
              <a:rPr lang="en-US" altLang="zh-TW" dirty="0" smtClean="0">
                <a:latin typeface="Arial"/>
                <a:ea typeface="標楷體"/>
                <a:cs typeface="Arial"/>
              </a:rPr>
              <a:t>“Unbelievable” PD results?!</a:t>
            </a:r>
          </a:p>
          <a:p>
            <a:pPr marL="2019300" lvl="1" indent="-1219200"/>
            <a:r>
              <a:rPr lang="zh-TW" altLang="en-US" sz="4000" dirty="0">
                <a:latin typeface="Arial"/>
                <a:ea typeface="標楷體"/>
                <a:cs typeface="Arial"/>
              </a:rPr>
              <a:t>沒有進一步發展是因為囚犯兩難的實驗結果「難以置信」？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r>
              <a:rPr lang="en-US" sz="5600" dirty="0">
                <a:latin typeface="Arial"/>
                <a:ea typeface="+mn-ea"/>
                <a:cs typeface="Arial"/>
              </a:rPr>
              <a:t>Experimental </a:t>
            </a:r>
            <a:r>
              <a:rPr lang="en-US" sz="5600" dirty="0" smtClean="0">
                <a:latin typeface="Arial"/>
                <a:ea typeface="+mn-ea"/>
                <a:cs typeface="Arial"/>
              </a:rPr>
              <a:t>Regularity</a:t>
            </a:r>
            <a:r>
              <a:rPr lang="zh-TW" altLang="en-US" sz="5600" dirty="0" smtClean="0">
                <a:latin typeface="Arial"/>
                <a:ea typeface="+mn-ea"/>
                <a:cs typeface="Arial"/>
              </a:rPr>
              <a:t> </a:t>
            </a:r>
            <a:r>
              <a:rPr lang="zh-TW" altLang="en-US" sz="5600" dirty="0" smtClean="0">
                <a:latin typeface="Arial"/>
                <a:ea typeface="標楷體"/>
                <a:cs typeface="Arial"/>
              </a:rPr>
              <a:t>有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一致的結果，然後？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pic>
        <p:nvPicPr>
          <p:cNvPr id="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8267700"/>
            <a:ext cx="533400" cy="5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r>
              <a:rPr lang="en-US" sz="5600" dirty="0">
                <a:latin typeface="Arial"/>
                <a:ea typeface="+mn-ea"/>
                <a:cs typeface="Arial"/>
              </a:rPr>
              <a:t>Experimental </a:t>
            </a:r>
            <a:r>
              <a:rPr lang="en-US" sz="5600" dirty="0" smtClean="0">
                <a:latin typeface="Arial"/>
                <a:ea typeface="+mn-ea"/>
                <a:cs typeface="Arial"/>
              </a:rPr>
              <a:t>Regularity </a:t>
            </a:r>
            <a:r>
              <a:rPr lang="zh-TW" altLang="en-US" sz="5600" dirty="0" smtClean="0">
                <a:latin typeface="Arial"/>
                <a:ea typeface="標楷體"/>
                <a:cs typeface="Arial"/>
              </a:rPr>
              <a:t>有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一致的結果，然後？</a:t>
            </a:r>
            <a:endParaRPr lang="en-US" sz="5600" dirty="0">
              <a:latin typeface="Arial"/>
              <a:ea typeface="+mn-ea"/>
              <a:cs typeface="Arial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19200" indent="-1219200"/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/>
                <a:cs typeface="Arial"/>
              </a:rPr>
              <a:t>How others react to (experimental) data?</a:t>
            </a:r>
          </a:p>
          <a:p>
            <a:pPr marL="2019300" lvl="1" indent="-1219200"/>
            <a:r>
              <a:rPr lang="zh-TW" altLang="en-US" sz="3600" dirty="0">
                <a:solidFill>
                  <a:srgbClr val="FF0000"/>
                </a:solidFill>
                <a:latin typeface="+mj-lt"/>
                <a:ea typeface="標楷體"/>
                <a:cs typeface="Arial"/>
              </a:rPr>
              <a:t>關於實驗方法的反對意見：</a:t>
            </a:r>
          </a:p>
          <a:p>
            <a:pPr marL="1219200" indent="-1219200">
              <a:buFontTx/>
              <a:buAutoNum type="arabicPeriod"/>
            </a:pPr>
            <a:r>
              <a:rPr lang="en-US" altLang="zh-TW" sz="3600" dirty="0">
                <a:latin typeface="+mj-lt"/>
                <a:ea typeface="標楷體"/>
                <a:cs typeface="Arial"/>
              </a:rPr>
              <a:t>People are confused, not motivated</a:t>
            </a:r>
          </a:p>
          <a:p>
            <a:pPr marL="1917700" lvl="1" indent="-1219200"/>
            <a:r>
              <a:rPr lang="zh-TW" altLang="en-US" sz="3600" dirty="0">
                <a:latin typeface="+mj-lt"/>
                <a:ea typeface="標楷體"/>
                <a:cs typeface="Arial"/>
              </a:rPr>
              <a:t>人們搞錯了、沒誘因？好的實驗設計可克服、讓決策有真實後果</a:t>
            </a:r>
          </a:p>
          <a:p>
            <a:pPr marL="1219200" indent="-1219200">
              <a:buFontTx/>
              <a:buAutoNum type="arabicPeriod"/>
            </a:pPr>
            <a:r>
              <a:rPr lang="en-US" altLang="zh-TW" sz="3600" dirty="0">
                <a:latin typeface="+mj-lt"/>
                <a:ea typeface="標楷體"/>
                <a:cs typeface="Arial"/>
              </a:rPr>
              <a:t>Experimental designs are all bad</a:t>
            </a:r>
          </a:p>
          <a:p>
            <a:pPr marL="1917700" lvl="1" indent="-1219200"/>
            <a:r>
              <a:rPr lang="zh-TW" altLang="en-US" sz="3600" dirty="0">
                <a:latin typeface="+mj-lt"/>
                <a:ea typeface="標楷體"/>
                <a:cs typeface="Arial"/>
              </a:rPr>
              <a:t>實驗設計都很糟？民主政治是最糟的政治制度，但其他更不可行</a:t>
            </a:r>
            <a:endParaRPr lang="en-US" altLang="zh-TW" sz="3600" dirty="0">
              <a:latin typeface="+mj-lt"/>
              <a:ea typeface="標楷體"/>
              <a:cs typeface="Arial"/>
            </a:endParaRPr>
          </a:p>
          <a:p>
            <a:pPr marL="1219200" indent="-1219200">
              <a:buFontTx/>
              <a:buAutoNum type="arabicPeriod"/>
            </a:pPr>
            <a:r>
              <a:rPr lang="en-US" altLang="zh-TW" sz="3600" dirty="0">
                <a:latin typeface="+mj-lt"/>
                <a:ea typeface="標楷體"/>
                <a:cs typeface="Arial"/>
              </a:rPr>
              <a:t>People were playing a different game</a:t>
            </a:r>
          </a:p>
          <a:p>
            <a:pPr marL="1917700" lvl="1" indent="-1219200"/>
            <a:r>
              <a:rPr lang="zh-TW" altLang="en-US" sz="3600" dirty="0">
                <a:latin typeface="+mj-lt"/>
                <a:ea typeface="標楷體" panose="03000509000000000000" pitchFamily="65" charset="-120"/>
                <a:cs typeface="CMU Sans Serif" pitchFamily="2" charset="0"/>
              </a:rPr>
              <a:t>人們其實在做別的？也許是「美麗人生」，但</a:t>
            </a:r>
            <a:r>
              <a:rPr lang="en-US" altLang="zh-TW" sz="3600" dirty="0">
                <a:latin typeface="+mj-lt"/>
                <a:ea typeface="標楷體" panose="03000509000000000000" pitchFamily="65" charset="-120"/>
                <a:cs typeface="CMU Sans Serif" pitchFamily="2" charset="0"/>
              </a:rPr>
              <a:t>as-if </a:t>
            </a:r>
            <a:r>
              <a:rPr lang="zh-TW" altLang="en-US" sz="3600" dirty="0">
                <a:latin typeface="+mj-lt"/>
                <a:ea typeface="標楷體" panose="03000509000000000000" pitchFamily="65" charset="-120"/>
                <a:cs typeface="CMU Sans Serif" pitchFamily="2" charset="0"/>
              </a:rPr>
              <a:t>模型都如此</a:t>
            </a:r>
          </a:p>
          <a:p>
            <a:pPr marL="1219200" indent="-1219200">
              <a:buFontTx/>
              <a:buAutoNum type="arabicPeriod"/>
            </a:pPr>
            <a:r>
              <a:rPr lang="en-US" altLang="zh-TW" sz="3600" dirty="0">
                <a:latin typeface="+mj-lt"/>
                <a:ea typeface="標楷體" panose="03000509000000000000" pitchFamily="65" charset="-120"/>
              </a:rPr>
              <a:t>Non-rational behavior cannot be modeled</a:t>
            </a:r>
            <a:endParaRPr lang="en-US" altLang="zh-TW" sz="3600" dirty="0">
              <a:latin typeface="+mj-lt"/>
              <a:ea typeface="標楷體" panose="03000509000000000000" pitchFamily="65" charset="-120"/>
              <a:cs typeface="CMU Sans Serif" pitchFamily="2" charset="0"/>
            </a:endParaRPr>
          </a:p>
          <a:p>
            <a:pPr marL="1917700" lvl="1" indent="-1219200"/>
            <a:r>
              <a:rPr lang="zh-TW" altLang="en-US" sz="3600" dirty="0">
                <a:latin typeface="+mj-lt"/>
                <a:ea typeface="標楷體" panose="03000509000000000000" pitchFamily="65" charset="-120"/>
                <a:cs typeface="CMU Sans Serif" pitchFamily="2" charset="0"/>
              </a:rPr>
              <a:t>非理性就是亂選？但非理性行為仍可預測</a:t>
            </a:r>
            <a:r>
              <a:rPr lang="en-US" altLang="zh-TW" sz="3600" dirty="0">
                <a:latin typeface="+mj-lt"/>
                <a:ea typeface="標楷體" panose="03000509000000000000" pitchFamily="65" charset="-120"/>
                <a:cs typeface="CMU Sans Serif" pitchFamily="2" charset="0"/>
              </a:rPr>
              <a:t>(Predictably Irrational)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600" dirty="0">
                <a:latin typeface="Arial"/>
                <a:ea typeface="標楷體"/>
                <a:cs typeface="Arial"/>
              </a:rPr>
              <a:t>Conclusion </a:t>
            </a:r>
            <a:r>
              <a:rPr lang="zh-TW" altLang="en-US" sz="5600" dirty="0">
                <a:latin typeface="Arial"/>
                <a:ea typeface="標楷體"/>
                <a:cs typeface="Arial"/>
              </a:rPr>
              <a:t>結論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373600" cy="7086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ea typeface="+mn-ea"/>
                <a:cs typeface="Arial"/>
              </a:rPr>
              <a:t>AGT </a:t>
            </a:r>
            <a:r>
              <a:rPr lang="en-US" dirty="0">
                <a:latin typeface="Arial"/>
                <a:ea typeface="+mn-ea"/>
                <a:cs typeface="Arial"/>
                <a:sym typeface="Wingdings" pitchFamily="2" charset="2"/>
              </a:rPr>
              <a:t> Experimental Regularities  BGT</a:t>
            </a:r>
          </a:p>
          <a:p>
            <a:pPr lvl="1"/>
            <a:r>
              <a:rPr lang="zh-TW" altLang="en-US" sz="4400" dirty="0">
                <a:latin typeface="Arial"/>
                <a:ea typeface="標楷體"/>
                <a:cs typeface="Arial"/>
                <a:sym typeface="Wingdings" pitchFamily="2" charset="2"/>
              </a:rPr>
              <a:t>數學賽局論看到一致的實驗結果行為賽局論</a:t>
            </a:r>
          </a:p>
          <a:p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Three Examples</a:t>
            </a:r>
            <a:r>
              <a:rPr lang="zh-TW" altLang="en-US" dirty="0" smtClean="0">
                <a:latin typeface="Arial"/>
                <a:ea typeface="標楷體"/>
                <a:cs typeface="Arial"/>
                <a:sym typeface="Wingdings" pitchFamily="2" charset="2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  <a:sym typeface="Wingdings" pitchFamily="2" charset="2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  <a:sym typeface="Wingdings" pitchFamily="2" charset="2"/>
              </a:rPr>
              <a:t>三個例子</a:t>
            </a:r>
            <a:r>
              <a:rPr lang="en-US" altLang="zh-TW" sz="4000" dirty="0">
                <a:latin typeface="Arial"/>
                <a:ea typeface="標楷體"/>
                <a:cs typeface="Arial"/>
                <a:sym typeface="Wingdings" pitchFamily="2" charset="2"/>
              </a:rPr>
              <a:t>)</a:t>
            </a:r>
            <a:endParaRPr lang="en-US" dirty="0" smtClean="0">
              <a:latin typeface="Arial"/>
              <a:ea typeface="+mn-ea"/>
              <a:cs typeface="Arial"/>
              <a:sym typeface="Wingdings" pitchFamily="2" charset="2"/>
            </a:endParaRPr>
          </a:p>
          <a:p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Want </a:t>
            </a:r>
            <a:r>
              <a:rPr lang="en-US" dirty="0">
                <a:latin typeface="Arial"/>
                <a:ea typeface="+mn-ea"/>
                <a:cs typeface="Arial"/>
                <a:sym typeface="Wingdings" pitchFamily="2" charset="2"/>
              </a:rPr>
              <a:t>to see more</a:t>
            </a:r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?</a:t>
            </a:r>
            <a:r>
              <a:rPr lang="zh-TW" altLang="en-US" dirty="0" smtClean="0">
                <a:latin typeface="Arial"/>
                <a:ea typeface="標楷體"/>
                <a:cs typeface="Arial"/>
                <a:sym typeface="Wingdings" pitchFamily="2" charset="2"/>
              </a:rPr>
              <a:t> </a:t>
            </a:r>
            <a:r>
              <a:rPr lang="en-US" altLang="zh-TW" sz="4000" dirty="0">
                <a:latin typeface="Arial"/>
                <a:ea typeface="標楷體"/>
                <a:cs typeface="Arial"/>
                <a:sym typeface="Wingdings" pitchFamily="2" charset="2"/>
              </a:rPr>
              <a:t>(</a:t>
            </a:r>
            <a:r>
              <a:rPr lang="zh-TW" altLang="en-US" sz="4000" dirty="0">
                <a:latin typeface="Arial"/>
                <a:ea typeface="標楷體"/>
                <a:cs typeface="Arial"/>
                <a:sym typeface="Wingdings" pitchFamily="2" charset="2"/>
              </a:rPr>
              <a:t>更多請見</a:t>
            </a:r>
            <a:r>
              <a:rPr lang="en-US" altLang="zh-TW" sz="4000" dirty="0">
                <a:latin typeface="Arial"/>
                <a:ea typeface="標楷體"/>
                <a:cs typeface="Arial"/>
                <a:sym typeface="Wingdings" pitchFamily="2" charset="2"/>
              </a:rPr>
              <a:t>)</a:t>
            </a:r>
            <a:endParaRPr lang="en-US" altLang="zh-TW" dirty="0" smtClean="0">
              <a:latin typeface="Arial"/>
              <a:ea typeface="標楷體"/>
              <a:cs typeface="Arial"/>
              <a:sym typeface="Wingdings" pitchFamily="2" charset="2"/>
            </a:endParaRPr>
          </a:p>
          <a:p>
            <a:pPr lvl="1"/>
            <a:r>
              <a:rPr lang="en-US" altLang="zh-TW" dirty="0" err="1" smtClean="0">
                <a:latin typeface="Arial"/>
                <a:ea typeface="標楷體"/>
                <a:cs typeface="Arial"/>
                <a:sym typeface="Wingdings" pitchFamily="2" charset="2"/>
              </a:rPr>
              <a:t>Camerer</a:t>
            </a:r>
            <a:r>
              <a:rPr lang="en-US" altLang="zh-TW" dirty="0" smtClean="0">
                <a:latin typeface="Arial"/>
                <a:ea typeface="標楷體"/>
                <a:cs typeface="Arial"/>
                <a:sym typeface="Wingdings" pitchFamily="2" charset="2"/>
              </a:rPr>
              <a:t> </a:t>
            </a:r>
            <a:r>
              <a:rPr lang="en-US" altLang="zh-TW" dirty="0">
                <a:latin typeface="Arial"/>
                <a:ea typeface="標楷體"/>
                <a:cs typeface="Arial"/>
                <a:sym typeface="Wingdings" pitchFamily="2" charset="2"/>
              </a:rPr>
              <a:t>(2003), Behavioral Game </a:t>
            </a:r>
            <a:r>
              <a:rPr lang="en-US" altLang="zh-TW" dirty="0" smtClean="0">
                <a:latin typeface="Arial"/>
                <a:ea typeface="標楷體"/>
                <a:cs typeface="Arial"/>
                <a:sym typeface="Wingdings" pitchFamily="2" charset="2"/>
              </a:rPr>
              <a:t>Theory</a:t>
            </a:r>
            <a:endParaRPr lang="en-US" dirty="0">
              <a:latin typeface="Arial"/>
              <a:ea typeface="+mn-ea"/>
              <a:cs typeface="Arial"/>
              <a:sym typeface="Wingdings" pitchFamily="2" charset="2"/>
            </a:endParaRPr>
          </a:p>
          <a:p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Homework:</a:t>
            </a:r>
            <a:endParaRPr lang="en-US" dirty="0">
              <a:latin typeface="Arial"/>
              <a:ea typeface="+mn-ea"/>
              <a:cs typeface="Arial"/>
              <a:sym typeface="Wingdings" pitchFamily="2" charset="2"/>
            </a:endParaRPr>
          </a:p>
          <a:p>
            <a:pPr lvl="1"/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Read BGT, Ch.1 and Lecture notes (both online)</a:t>
            </a:r>
          </a:p>
          <a:p>
            <a:pPr lvl="1"/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Solve </a:t>
            </a:r>
            <a:r>
              <a:rPr lang="en-US" dirty="0">
                <a:latin typeface="Arial"/>
                <a:ea typeface="+mn-ea"/>
                <a:cs typeface="Arial"/>
                <a:sym typeface="Wingdings" pitchFamily="2" charset="2"/>
              </a:rPr>
              <a:t>the equilibrium of the </a:t>
            </a:r>
            <a:r>
              <a:rPr lang="en-US" dirty="0" smtClean="0">
                <a:latin typeface="Arial"/>
                <a:ea typeface="+mn-ea"/>
                <a:cs typeface="Arial"/>
                <a:sym typeface="Wingdings" pitchFamily="2" charset="2"/>
              </a:rPr>
              <a:t>3 </a:t>
            </a:r>
            <a:r>
              <a:rPr lang="en-US" dirty="0">
                <a:latin typeface="Arial"/>
                <a:ea typeface="+mn-ea"/>
                <a:cs typeface="Arial"/>
                <a:sym typeface="Wingdings" pitchFamily="2" charset="2"/>
              </a:rPr>
              <a:t>examples above </a:t>
            </a:r>
            <a:endParaRPr lang="en-US" dirty="0" smtClean="0">
              <a:latin typeface="Arial"/>
              <a:ea typeface="+mn-ea"/>
              <a:cs typeface="Arial"/>
              <a:sym typeface="Wingdings" pitchFamily="2" charset="2"/>
            </a:endParaRPr>
          </a:p>
          <a:p>
            <a:pPr lvl="1"/>
            <a:r>
              <a:rPr lang="zh-TW" altLang="en-US" sz="4000" dirty="0">
                <a:latin typeface="Arial"/>
                <a:ea typeface="標楷體"/>
                <a:cs typeface="Arial"/>
                <a:sym typeface="Wingdings" pitchFamily="2" charset="2"/>
              </a:rPr>
              <a:t>你能解出上述三個例子的均衡嗎？翻翻大二個經課本吧！</a:t>
            </a:r>
            <a:endParaRPr lang="en-US" sz="4800" dirty="0">
              <a:latin typeface="Arial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00350984"/>
              </p:ext>
            </p:extLst>
          </p:nvPr>
        </p:nvGraphicFramePr>
        <p:xfrm>
          <a:off x="381000" y="1313140"/>
          <a:ext cx="17449800" cy="768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u="non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Science : knowledge or a system of knowledge covering general truths or the operation of general laws especially as obtained and tested through scientific method</a:t>
                      </a:r>
                      <a:endParaRPr lang="zh-TW" altLang="en-US" sz="2000" u="non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Sience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Merrian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-Webster Online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Dictionary</a:t>
                      </a:r>
                      <a:endParaRPr lang="en-US" altLang="zh-TW" sz="24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http://www.merriam-webster.com/dictionary/science</a:t>
                      </a:r>
                      <a:endParaRPr lang="en-US" altLang="zh-TW" sz="24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2015/9/20</a:t>
                      </a:r>
                    </a:p>
                    <a:p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 scientific method seeks to explain the events of nature in a reproducible way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 . . or through</a:t>
                      </a:r>
                    </a:p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experimentation that tries to simulate natural events under controlled conditions.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Scientific method /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wikipedia</a:t>
                      </a:r>
                      <a:endParaRPr lang="en-US" altLang="zh-TW" sz="24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https://en.wikipedia.org/wiki/Scientific_method</a:t>
                      </a:r>
                      <a:endParaRPr lang="en-US" altLang="zh-TW" sz="24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2015/9/20 </a:t>
                      </a:r>
                    </a:p>
                    <a:p>
                      <a:r>
                        <a:rPr lang="zh-TW" altLang="en-US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本作品採創用</a:t>
                      </a:r>
                      <a:r>
                        <a:rPr lang="en-US" altLang="zh-TW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 </a:t>
                      </a:r>
                      <a:r>
                        <a:rPr lang="zh-TW" altLang="en-US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相同方式分享」</a:t>
                      </a:r>
                      <a:r>
                        <a:rPr lang="en-US" altLang="zh-TW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未本地化版授權釋出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068" y="2641558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1390" y="7968224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64" y="4434305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25340"/>
              </p:ext>
            </p:extLst>
          </p:nvPr>
        </p:nvGraphicFramePr>
        <p:xfrm>
          <a:off x="3505200" y="7584575"/>
          <a:ext cx="1882972" cy="134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Chart" r:id="rId10" imgW="4914900" imgH="4695825" progId="Excel.Sheet.8">
                  <p:embed/>
                </p:oleObj>
              </mc:Choice>
              <mc:Fallback>
                <p:oleObj name="Chart" r:id="rId10" imgW="4914900" imgH="4695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584575"/>
                        <a:ext cx="1882972" cy="1349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圖片 39" descr="螢幕快照 2015-09-23 下午8.21.1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18799"/>
            <a:ext cx="2351186" cy="1427505"/>
          </a:xfrm>
          <a:prstGeom prst="rect">
            <a:avLst/>
          </a:prstGeom>
        </p:spPr>
      </p:pic>
      <p:pic>
        <p:nvPicPr>
          <p:cNvPr id="42" name="圖片 41" descr="88x31 (2).png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70" y="6076950"/>
            <a:ext cx="16764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721670"/>
              </p:ext>
            </p:extLst>
          </p:nvPr>
        </p:nvGraphicFramePr>
        <p:xfrm>
          <a:off x="381000" y="1313140"/>
          <a:ext cx="17449800" cy="752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u="non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Chicago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Bot.Wiki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Commons/user: Leslie/ creator: Jeremy</a:t>
                      </a:r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Kemp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https://commons.wikimedia.org/wiki/File:Chicago_bot.jpg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2015/9/20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本作品屬公共領域之著作</a:t>
                      </a:r>
                      <a:endParaRPr lang="zh-TW" altLang="en-US" sz="2400" b="0" i="0" kern="120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8" name="Picture 15" descr="cc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6068" y="2641558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 descr="cc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4720" y="4331764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cc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988" y="7886700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83431"/>
              </p:ext>
            </p:extLst>
          </p:nvPr>
        </p:nvGraphicFramePr>
        <p:xfrm>
          <a:off x="3473354" y="3819607"/>
          <a:ext cx="2241646" cy="160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Chart" r:id="rId7" imgW="4914900" imgH="4695825" progId="Excel.Sheet.8">
                  <p:embed/>
                </p:oleObj>
              </mc:Choice>
              <mc:Fallback>
                <p:oleObj name="Chart" r:id="rId7" imgW="4914900" imgH="4695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354" y="3819607"/>
                        <a:ext cx="2241646" cy="16063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圖片 33" descr="doubleaucti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59" y="7429500"/>
            <a:ext cx="2560741" cy="1332608"/>
          </a:xfrm>
          <a:prstGeom prst="rect">
            <a:avLst/>
          </a:prstGeom>
        </p:spPr>
      </p:pic>
      <p:pic>
        <p:nvPicPr>
          <p:cNvPr id="35" name="圖片 34" descr="Chicago_bo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43" y="5791780"/>
            <a:ext cx="1888858" cy="1382014"/>
          </a:xfrm>
          <a:prstGeom prst="rect">
            <a:avLst/>
          </a:prstGeom>
        </p:spPr>
      </p:pic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87481"/>
              </p:ext>
            </p:extLst>
          </p:nvPr>
        </p:nvGraphicFramePr>
        <p:xfrm>
          <a:off x="3448075" y="2137168"/>
          <a:ext cx="2219969" cy="159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工作表" r:id="rId11" imgW="4914900" imgH="4695825" progId="Excel.Sheet.8">
                  <p:embed/>
                </p:oleObj>
              </mc:Choice>
              <mc:Fallback>
                <p:oleObj name="工作表" r:id="rId11" imgW="4914900" imgH="4695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75" y="2137168"/>
                        <a:ext cx="2219969" cy="1590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150" descr="Wiki publicDomai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42" y="6041477"/>
            <a:ext cx="848368" cy="8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1655627"/>
              </p:ext>
            </p:extLst>
          </p:nvPr>
        </p:nvGraphicFramePr>
        <p:xfrm>
          <a:off x="381000" y="1313140"/>
          <a:ext cx="17449800" cy="765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u="non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Gale-Shapley algorithm finds stable matching in matching markets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Gale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Shapley,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“College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Admissions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Stability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Marriage.”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Mathematical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Monthly,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Vol.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69,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1(Jan.,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1962),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9-15.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Test…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Kidney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Exchange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A.E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Roth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MAO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Sotomayor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Sided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Matching: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Game-Theoretic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Analysis.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1992.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3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103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7992071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068" y="2641558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332912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7653127"/>
              </p:ext>
            </p:extLst>
          </p:nvPr>
        </p:nvGraphicFramePr>
        <p:xfrm>
          <a:off x="3200400" y="4215583"/>
          <a:ext cx="3012096" cy="10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hart" r:id="rId8" imgW="9344168" imgH="4524566" progId="Excel.Sheet.8">
                  <p:embed/>
                </p:oleObj>
              </mc:Choice>
              <mc:Fallback>
                <p:oleObj name="Chart" r:id="rId8" imgW="9344168" imgH="4524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15583"/>
                        <a:ext cx="3012096" cy="1093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7360831"/>
              </p:ext>
            </p:extLst>
          </p:nvPr>
        </p:nvGraphicFramePr>
        <p:xfrm>
          <a:off x="3169920" y="2336758"/>
          <a:ext cx="3042576" cy="110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Chart" r:id="rId10" imgW="9344168" imgH="4524566" progId="Excel.Sheet.8">
                  <p:embed/>
                </p:oleObj>
              </mc:Choice>
              <mc:Fallback>
                <p:oleObj name="Chart" r:id="rId10" imgW="9344168" imgH="4524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2336758"/>
                        <a:ext cx="3042576" cy="1104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3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6456708"/>
              </p:ext>
            </p:extLst>
          </p:nvPr>
        </p:nvGraphicFramePr>
        <p:xfrm>
          <a:off x="381000" y="1313140"/>
          <a:ext cx="17449800" cy="875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Based on introspection and guesses, not observations about how people actually play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Colin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Russell Sage Foundation; New Jersey: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Our knowledge of the relevant facts of economics is incomparably smaller than that commanded in physics at the time 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Neumann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Oskar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Morgenstern,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1944.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4.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 would have been absurd in physics to expect Kepler and Newton without 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Tycho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Brahe---and… there is no reason to hope 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Neumann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Oskar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Morgenstern,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1944.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Auction Theory . . . Auction Design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由王道一教授整理自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1.Colin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 Russell Sage Foundation; New Jersey: 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 Paul R. </a:t>
                      </a:r>
                      <a:r>
                        <a:rPr lang="en-US" altLang="zh-TW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Milgrom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Putting Auction Theory to Work. New York: Cambridge UP, 2004.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 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3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103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8225136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527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0" y="43815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0253285"/>
              </p:ext>
            </p:extLst>
          </p:nvPr>
        </p:nvGraphicFramePr>
        <p:xfrm>
          <a:off x="381000" y="1313140"/>
          <a:ext cx="17449800" cy="765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player . . .</a:t>
                      </a:r>
                    </a:p>
                    <a:p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Both getting rejected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Colin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Russell Sage Foundation; New Jersey: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8-9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Primitive societies under different culture of fairness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Henrich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al.,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Search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Homo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Economicus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Small-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Scale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Society.”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Review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Vol.91,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No.2(May,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2001),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73-78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TMS your DLPFC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 accept unfair offers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Daria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Knoch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et al., “Diminishing Reciprocal Fairness by Disrupting the Right Prefrontal Cortex.” Science, Vol. 314, No. 580 (October 2006), Pp. 829-832.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Gneezy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et al., “Shared Social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Responsibility: A Field Experiment in Pay-What-You-Want Pricing and Charitable Giving,” Science Vol.329,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No.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5989 (July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2010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Pp. 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zh-TW" altLang="en-US" sz="2400" dirty="0" smtClean="0">
                          <a:latin typeface="Arial"/>
                          <a:ea typeface="標楷體"/>
                          <a:cs typeface="Arial"/>
                        </a:rPr>
                        <a:t>由所有人授權，您如須利用本作品，請另行向權利人取得授權。</a:t>
                      </a:r>
                      <a:endParaRPr lang="zh-TW" altLang="en-US" sz="2400" dirty="0" smtClean="0"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3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103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527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0" y="43815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g.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67525"/>
            <a:ext cx="1717040" cy="1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 descr="F-icon_11.gif">
            <a:hlinkClick r:id="rId3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0" y="7752887"/>
            <a:ext cx="775674" cy="74431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724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9583571"/>
              </p:ext>
            </p:extLst>
          </p:nvPr>
        </p:nvGraphicFramePr>
        <p:xfrm>
          <a:off x="381000" y="1313140"/>
          <a:ext cx="17449800" cy="763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 is not a case of choosing those which, to the best of one’s judgment, are really the prettiest, nor even those which average opinion genuinely thinks the prettiest</a:t>
                      </a:r>
                      <a:endParaRPr lang="zh-TW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J.M.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Keynes,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“The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Employment,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Interest,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Money,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Gutenberg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Australian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ebook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(http://gutenberg.net.au/ebooks03/0300071h/printall.html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2015/9/20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 have reached the third degree, where we devote our intelligences to</a:t>
                      </a:r>
                      <a:r>
                        <a:rPr lang="en-US" altLang="zh-TW" sz="1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anticipating what average opinion expects the average opinion to be.  And there are some, I believe, who practice the fourth, fifth, and higher degrees.”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J.M.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Keynes,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“The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Employment,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Interest,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Money,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Gutenberg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Australian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ebook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(http://gutenberg.net.au/ebooks03/0300071h/printall.html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2015/9/20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p-beauty contest…</a:t>
                      </a:r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就是贏家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Colin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Russell Sage Foundation; New Jersey: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  <a:p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3" name="Picture 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103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527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0" y="43815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69713"/>
              </p:ext>
            </p:extLst>
          </p:nvPr>
        </p:nvGraphicFramePr>
        <p:xfrm>
          <a:off x="2819400" y="7463136"/>
          <a:ext cx="34655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Chart" r:id="rId7" imgW="7276910" imgH="4267033" progId="Excel.Sheet.8">
                  <p:embed/>
                </p:oleObj>
              </mc:Choice>
              <mc:Fallback>
                <p:oleObj name="Chart" r:id="rId7" imgW="7276910" imgH="426703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463136"/>
                        <a:ext cx="346551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" descr="cc">
            <a:hlinkClick r:id="rId9"/>
          </p:cNvPr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2066" y="8039100"/>
            <a:ext cx="1907428" cy="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0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3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Scientific Methods</a:t>
            </a: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(Wikipedia)   </a:t>
            </a:r>
            <a:r>
              <a:rPr lang="zh-TW" altLang="en-US" sz="5600" dirty="0">
                <a:latin typeface="標楷體"/>
                <a:ea typeface="標楷體"/>
              </a:rPr>
              <a:t>科學方法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1"/>
            <a:ext cx="17068800" cy="7600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6000" dirty="0">
                <a:latin typeface="Arial"/>
                <a:ea typeface="cwTeX Q Hei" panose="02000803000000000000" pitchFamily="2" charset="-120"/>
                <a:cs typeface="Arial"/>
              </a:rPr>
              <a:t>The scientific method seeks to explain the events of nature in a reproducible way, and to use these reproductions to make useful predictions. It is done through </a:t>
            </a:r>
            <a:r>
              <a:rPr lang="en-US" sz="6000" dirty="0">
                <a:solidFill>
                  <a:srgbClr val="2806BA"/>
                </a:solidFill>
                <a:latin typeface="Arial"/>
                <a:ea typeface="cwTeX Q Hei" panose="02000803000000000000" pitchFamily="2" charset="-120"/>
                <a:cs typeface="Arial"/>
              </a:rPr>
              <a:t>observation of natural phenomena</a:t>
            </a:r>
            <a:r>
              <a:rPr lang="en-US" sz="6000" dirty="0">
                <a:latin typeface="Arial"/>
                <a:ea typeface="cwTeX Q Hei" panose="02000803000000000000" pitchFamily="2" charset="-120"/>
                <a:cs typeface="Arial"/>
              </a:rPr>
              <a:t>, and/or through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Arial"/>
                <a:ea typeface="cwTeX Q Hei" panose="02000803000000000000" pitchFamily="2" charset="-120"/>
                <a:cs typeface="Arial"/>
              </a:rPr>
              <a:t>experimentation that tries to simulate natural events under controlled conditions</a:t>
            </a:r>
            <a:r>
              <a:rPr lang="en-US" sz="6000" dirty="0">
                <a:latin typeface="Arial"/>
                <a:ea typeface="cwTeX Q Hei" panose="02000803000000000000" pitchFamily="2" charset="-120"/>
                <a:cs typeface="Arial"/>
              </a:rPr>
              <a:t>. </a:t>
            </a:r>
            <a:endParaRPr lang="en-US" altLang="zh-TW" sz="6000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zh-TW" altLang="en-US" sz="4000" b="1" dirty="0">
                <a:latin typeface="標楷體"/>
                <a:ea typeface="標楷體"/>
              </a:rPr>
              <a:t>科學方法希望用可重複驗證的方式來解釋自然現象，並用此來做有用的預測。達成方式包含</a:t>
            </a:r>
            <a:r>
              <a:rPr lang="zh-TW" altLang="en-US" sz="4000" b="1" dirty="0">
                <a:solidFill>
                  <a:srgbClr val="2806BA"/>
                </a:solidFill>
                <a:latin typeface="標楷體"/>
                <a:ea typeface="標楷體"/>
              </a:rPr>
              <a:t>觀察自然發生的現象</a:t>
            </a:r>
            <a:r>
              <a:rPr lang="zh-TW" altLang="en-US" sz="4000" b="1" dirty="0">
                <a:latin typeface="標楷體"/>
                <a:ea typeface="標楷體"/>
              </a:rPr>
              <a:t>，以及</a:t>
            </a:r>
            <a:r>
              <a:rPr lang="zh-TW" altLang="en-US" sz="4000" b="1" dirty="0">
                <a:solidFill>
                  <a:srgbClr val="00B050"/>
                </a:solidFill>
                <a:latin typeface="標楷體"/>
                <a:ea typeface="標楷體"/>
              </a:rPr>
              <a:t>用實驗在控制條件下產生自然發生的現象</a:t>
            </a:r>
            <a:r>
              <a:rPr lang="zh-TW" altLang="en-US" sz="4000" b="1" dirty="0">
                <a:latin typeface="標楷體"/>
                <a:ea typeface="標楷體"/>
              </a:rPr>
              <a:t>。</a:t>
            </a:r>
          </a:p>
        </p:txBody>
      </p:sp>
      <p:pic>
        <p:nvPicPr>
          <p:cNvPr id="2" name="圖片 1" descr="88x31 (2)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7228175"/>
            <a:ext cx="16764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24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2104732"/>
              </p:ext>
            </p:extLst>
          </p:nvPr>
        </p:nvGraphicFramePr>
        <p:xfrm>
          <a:off x="381000" y="1313140"/>
          <a:ext cx="17449800" cy="875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Location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Problem … pick high.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Colin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Russell Sage Foundation; New Jersey: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854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41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 has… PD results?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由王道一教授整理自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1.Colin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Camerer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Theory: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Experiments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Interaction.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York: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Russell Sage Foundation; New Jersey: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Princeton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UP,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Pp.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 Sylvia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aseline="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Nasar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 A Beautiful Mind: A Biography of John Forbes Nash Jr. New York: Simon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Schuster, 1998.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4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4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schemeClr val="bg1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schemeClr val="bg1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latin typeface="標楷體"/>
              <a:ea typeface="標楷體"/>
            </a:endParaRPr>
          </a:p>
        </p:txBody>
      </p:sp>
      <p:pic>
        <p:nvPicPr>
          <p:cNvPr id="26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52700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c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305300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c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3852" y="6210300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48" y="8126361"/>
            <a:ext cx="693420" cy="6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 descr="大陸分離二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00700"/>
            <a:ext cx="3124200" cy="1566564"/>
          </a:xfrm>
          <a:prstGeom prst="rect">
            <a:avLst/>
          </a:prstGeom>
        </p:spPr>
      </p:pic>
      <p:pic>
        <p:nvPicPr>
          <p:cNvPr id="16" name="圖片 15" descr="大陸分離一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06653"/>
            <a:ext cx="3124200" cy="15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What</a:t>
            </a:r>
            <a:r>
              <a:rPr lang="zh-TW" altLang="en-US" sz="56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i</a:t>
            </a: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s Experimental Econ</a:t>
            </a: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?</a:t>
            </a:r>
            <a:r>
              <a:rPr lang="zh-TW" altLang="en-US" sz="5600" dirty="0">
                <a:latin typeface="標楷體"/>
                <a:ea typeface="標楷體"/>
                <a:cs typeface="Arial"/>
              </a:rPr>
              <a:t>何謂實驗經濟學？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221200" cy="7200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2806BA"/>
                </a:solidFill>
                <a:latin typeface="Arial"/>
                <a:ea typeface="cwTeX Q Hei" panose="02000803000000000000" pitchFamily="2" charset="-120"/>
                <a:cs typeface="Arial"/>
              </a:rPr>
              <a:t>Observation </a:t>
            </a:r>
            <a:r>
              <a:rPr lang="en-US" sz="4000" dirty="0">
                <a:solidFill>
                  <a:srgbClr val="2806BA"/>
                </a:solidFill>
                <a:latin typeface="Arial"/>
                <a:ea typeface="cwTeX Q Hei" panose="02000803000000000000" pitchFamily="2" charset="-120"/>
                <a:cs typeface="Arial"/>
              </a:rPr>
              <a:t>(</a:t>
            </a:r>
            <a:r>
              <a:rPr lang="zh-TW" altLang="en-US" sz="4000" dirty="0">
                <a:solidFill>
                  <a:srgbClr val="2806BA"/>
                </a:solidFill>
                <a:latin typeface="標楷體"/>
                <a:ea typeface="標楷體"/>
                <a:cs typeface="Arial"/>
              </a:rPr>
              <a:t>觀察</a:t>
            </a:r>
            <a:r>
              <a:rPr lang="en-US" sz="4000" dirty="0">
                <a:solidFill>
                  <a:srgbClr val="2806BA"/>
                </a:solidFill>
                <a:latin typeface="Arial"/>
                <a:ea typeface="cwTeX Q Hei" panose="02000803000000000000" pitchFamily="2" charset="-120"/>
                <a:cs typeface="Arial"/>
              </a:rPr>
              <a:t>)</a:t>
            </a: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 vs. </a:t>
            </a:r>
            <a:r>
              <a:rPr lang="en-US" dirty="0" smtClean="0">
                <a:solidFill>
                  <a:srgbClr val="00B050"/>
                </a:solidFill>
                <a:latin typeface="Arial"/>
                <a:ea typeface="cwTeX Q Hei" panose="02000803000000000000" pitchFamily="2" charset="-120"/>
                <a:cs typeface="Arial"/>
              </a:rPr>
              <a:t>experimentation </a:t>
            </a:r>
            <a:r>
              <a:rPr lang="en-US" sz="4000" dirty="0">
                <a:solidFill>
                  <a:srgbClr val="00B050"/>
                </a:solidFill>
                <a:latin typeface="Arial"/>
                <a:ea typeface="cwTeX Q Hei" panose="02000803000000000000" pitchFamily="2" charset="-120"/>
                <a:cs typeface="Arial"/>
              </a:rPr>
              <a:t>(</a:t>
            </a:r>
            <a:r>
              <a:rPr lang="zh-TW" altLang="en-US" sz="4000" dirty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實驗</a:t>
            </a:r>
            <a:r>
              <a:rPr lang="en-US" sz="4000" dirty="0">
                <a:solidFill>
                  <a:srgbClr val="00B050"/>
                </a:solidFill>
                <a:latin typeface="Arial"/>
                <a:ea typeface="cwTeX Q Hei" panose="02000803000000000000" pitchFamily="2" charset="-120"/>
                <a:cs typeface="Arial"/>
              </a:rPr>
              <a:t>)</a:t>
            </a:r>
            <a:endParaRPr lang="en-US" dirty="0" smtClean="0">
              <a:latin typeface="Arial"/>
              <a:ea typeface="cwTeX Q Hei" panose="02000803000000000000" pitchFamily="2" charset="-12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Experimental 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Economics is 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a method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 of </a:t>
            </a: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economics 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that seeks “</a:t>
            </a:r>
            <a:r>
              <a:rPr lang="en-US" dirty="0">
                <a:solidFill>
                  <a:srgbClr val="00B050"/>
                </a:solidFill>
                <a:latin typeface="Arial"/>
                <a:ea typeface="cwTeX Q Hei" panose="02000803000000000000" pitchFamily="2" charset="-120"/>
                <a:cs typeface="Arial"/>
              </a:rPr>
              <a:t>experimentation that tries to simulate natural (economic) events under controlled conditions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”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endParaRPr lang="en-US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zh-TW" altLang="en-US" sz="4000" dirty="0">
                <a:latin typeface="標楷體"/>
                <a:ea typeface="標楷體"/>
                <a:cs typeface="Arial"/>
              </a:rPr>
              <a:t>實驗經濟學是經濟學的一種研究方法，目的是要「</a:t>
            </a:r>
            <a:r>
              <a:rPr lang="zh-TW" altLang="en-US" sz="4000" dirty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用實驗在控制條件下產生</a:t>
            </a:r>
            <a:r>
              <a:rPr lang="zh-TW" altLang="en-US" sz="4000" dirty="0" smtClean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自然</a:t>
            </a:r>
            <a:endParaRPr lang="en-US" altLang="zh-TW" sz="4000" dirty="0" smtClean="0">
              <a:solidFill>
                <a:srgbClr val="00B050"/>
              </a:solidFill>
              <a:latin typeface="標楷體"/>
              <a:ea typeface="標楷體"/>
              <a:cs typeface="Arial"/>
            </a:endParaRPr>
          </a:p>
          <a:p>
            <a:pPr marL="914400" lvl="1" indent="0">
              <a:lnSpc>
                <a:spcPct val="120000"/>
              </a:lnSpc>
              <a:buNone/>
            </a:pPr>
            <a:r>
              <a:rPr lang="zh-TW" altLang="en-US" sz="4000" dirty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 </a:t>
            </a:r>
            <a:r>
              <a:rPr lang="zh-TW" altLang="en-US" sz="4000" dirty="0" smtClean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  發生</a:t>
            </a:r>
            <a:r>
              <a:rPr lang="zh-TW" altLang="en-US" sz="4000" dirty="0">
                <a:solidFill>
                  <a:srgbClr val="00B050"/>
                </a:solidFill>
                <a:latin typeface="標楷體"/>
                <a:ea typeface="標楷體"/>
                <a:cs typeface="Arial"/>
              </a:rPr>
              <a:t>的現象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」</a:t>
            </a:r>
            <a:endParaRPr lang="en-US" altLang="zh-TW" sz="4000" dirty="0">
              <a:latin typeface="標楷體"/>
              <a:ea typeface="標楷體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Other empirical work are “</a:t>
            </a:r>
            <a:r>
              <a:rPr lang="en-US" dirty="0">
                <a:solidFill>
                  <a:srgbClr val="2806BA"/>
                </a:solidFill>
                <a:latin typeface="Arial"/>
                <a:ea typeface="cwTeX Q Hei" panose="02000803000000000000" pitchFamily="2" charset="-120"/>
                <a:cs typeface="Arial"/>
              </a:rPr>
              <a:t>observation of natural (economic) phenomena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”</a:t>
            </a:r>
            <a:endParaRPr lang="en-US" altLang="zh-TW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zh-TW" altLang="en-US" sz="4000" dirty="0">
                <a:latin typeface="標楷體"/>
                <a:ea typeface="標楷體"/>
                <a:cs typeface="Arial"/>
              </a:rPr>
              <a:t>其他實證方法則是「</a:t>
            </a:r>
            <a:r>
              <a:rPr lang="zh-TW" altLang="en-US" sz="4000" dirty="0">
                <a:solidFill>
                  <a:srgbClr val="2806BA"/>
                </a:solidFill>
                <a:latin typeface="標楷體"/>
                <a:ea typeface="標楷體"/>
                <a:cs typeface="Arial"/>
              </a:rPr>
              <a:t>觀察自然發生的經濟現象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」</a:t>
            </a:r>
            <a:endParaRPr lang="en-US" altLang="zh-TW" sz="4000" dirty="0">
              <a:latin typeface="標楷體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2068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9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Two Traditions</a:t>
            </a:r>
            <a:r>
              <a:rPr lang="zh-TW" altLang="en-US" sz="56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of EE</a:t>
            </a: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sz="5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實驗經濟學兩大傳統</a:t>
            </a:r>
            <a:r>
              <a:rPr lang="en-US" sz="5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sz="5600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47900"/>
            <a:ext cx="16764000" cy="7715250"/>
          </a:xfrm>
        </p:spPr>
        <p:txBody>
          <a:bodyPr>
            <a:normAutofit fontScale="70000" lnSpcReduction="20000"/>
          </a:bodyPr>
          <a:lstStyle/>
          <a:p>
            <a:pPr marL="914400" lvl="1" indent="0">
              <a:lnSpc>
                <a:spcPct val="120000"/>
              </a:lnSpc>
              <a:buNone/>
            </a:pP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Two Nobel Laureates of 2002</a:t>
            </a:r>
            <a:r>
              <a:rPr lang="zh-TW" altLang="en-US" dirty="0" smtClean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sz="4000" dirty="0">
                <a:latin typeface="Arial"/>
                <a:ea typeface="cwTeX Q Hei" panose="02000803000000000000" pitchFamily="2" charset="-120"/>
                <a:cs typeface="Arial"/>
              </a:rPr>
              <a:t>(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兩位諾獎得主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)</a:t>
            </a:r>
            <a:endParaRPr lang="zh-TW" altLang="en-US" dirty="0" smtClean="0">
              <a:latin typeface="Arial"/>
              <a:ea typeface="cwTeX Q Hei" panose="02000803000000000000" pitchFamily="2" charset="-120"/>
              <a:cs typeface="Arial"/>
            </a:endParaRPr>
          </a:p>
          <a:p>
            <a:pPr marL="1181100" indent="-1066800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Vernon Smith</a:t>
            </a:r>
            <a:r>
              <a:rPr lang="en-US" altLang="zh-TW" b="1" dirty="0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臥龍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‧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史密斯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Market Experiments</a:t>
            </a:r>
            <a:r>
              <a:rPr lang="zh-TW" altLang="en-US" dirty="0" smtClean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市場實驗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Experimental Economics = Economic </a:t>
            </a: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Science</a:t>
            </a:r>
            <a:r>
              <a:rPr lang="zh-TW" altLang="en-US" dirty="0" smtClean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endParaRPr lang="en-US" altLang="zh-TW" dirty="0" smtClean="0">
              <a:latin typeface="Arial"/>
              <a:ea typeface="cwTeX Q Hei" panose="02000803000000000000" pitchFamily="2" charset="-120"/>
              <a:cs typeface="Arial"/>
            </a:endParaRPr>
          </a:p>
          <a:p>
            <a:pPr marL="3695700" lvl="3" indent="-1066800">
              <a:lnSpc>
                <a:spcPct val="12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實驗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經濟學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=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唯一的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經濟科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1219200" indent="-1219200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Daniel </a:t>
            </a:r>
            <a:r>
              <a:rPr lang="en-US" dirty="0" err="1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Kahneman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丹尼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‧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卡尼曼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“P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sychology and Economics</a:t>
            </a: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”</a:t>
            </a:r>
            <a:r>
              <a:rPr lang="zh-TW" altLang="en-US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endParaRPr lang="en-US" altLang="zh-TW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altLang="zh-TW" dirty="0">
                <a:latin typeface="Arial"/>
                <a:ea typeface="cwTeX Q Hei" panose="02000803000000000000" pitchFamily="2" charset="-120"/>
                <a:cs typeface="Arial"/>
              </a:rPr>
              <a:t>aka “Behavioral Economics” (see next slide</a:t>
            </a:r>
            <a:r>
              <a:rPr lang="en-US" altLang="zh-TW" dirty="0" smtClean="0">
                <a:latin typeface="Arial"/>
                <a:ea typeface="cwTeX Q Hei" panose="02000803000000000000" pitchFamily="2" charset="-120"/>
                <a:cs typeface="Arial"/>
              </a:rPr>
              <a:t>)</a:t>
            </a:r>
          </a:p>
          <a:p>
            <a:pPr marL="3695700" lvl="3" indent="-1066800">
              <a:lnSpc>
                <a:spcPct val="120000"/>
              </a:lnSpc>
            </a:pPr>
            <a:r>
              <a:rPr lang="zh-TW" altLang="en-US" dirty="0">
                <a:latin typeface="標楷體"/>
                <a:ea typeface="標楷體"/>
                <a:cs typeface="Arial"/>
              </a:rPr>
              <a:t>結合心理學與經濟學</a:t>
            </a:r>
            <a:r>
              <a:rPr lang="en-US" altLang="zh-TW" dirty="0">
                <a:latin typeface="標楷體"/>
                <a:ea typeface="標楷體"/>
                <a:cs typeface="Arial"/>
              </a:rPr>
              <a:t>(</a:t>
            </a:r>
            <a:r>
              <a:rPr lang="zh-TW" altLang="en-US" dirty="0">
                <a:latin typeface="標楷體"/>
                <a:ea typeface="標楷體"/>
                <a:cs typeface="Arial"/>
              </a:rPr>
              <a:t>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稱「行為經濟學」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  <a:p>
            <a:pPr marL="1219200" indent="-1219200">
              <a:lnSpc>
                <a:spcPct val="120000"/>
              </a:lnSpc>
            </a:pP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The </a:t>
            </a:r>
            <a:r>
              <a:rPr lang="en-US" dirty="0">
                <a:latin typeface="Arial"/>
                <a:ea typeface="cwTeX Q Hei" panose="02000803000000000000" pitchFamily="2" charset="-120"/>
                <a:cs typeface="Arial"/>
              </a:rPr>
              <a:t>two traditions interacted and grew</a:t>
            </a:r>
            <a:r>
              <a:rPr lang="en-US" dirty="0" smtClean="0">
                <a:latin typeface="Arial"/>
                <a:ea typeface="cwTeX Q Hei" panose="02000803000000000000" pitchFamily="2" charset="-120"/>
                <a:cs typeface="Arial"/>
              </a:rPr>
              <a:t>…</a:t>
            </a:r>
          </a:p>
          <a:p>
            <a:pPr marL="3733800" lvl="3" indent="-1219200">
              <a:lnSpc>
                <a:spcPct val="120000"/>
              </a:lnSpc>
            </a:pPr>
            <a:r>
              <a:rPr lang="zh-TW" altLang="en-US" dirty="0" smtClean="0">
                <a:latin typeface="標楷體"/>
                <a:ea typeface="標楷體"/>
                <a:cs typeface="Arial"/>
              </a:rPr>
              <a:t>兩</a:t>
            </a:r>
            <a:r>
              <a:rPr lang="zh-TW" altLang="en-US" dirty="0">
                <a:latin typeface="標楷體"/>
                <a:ea typeface="標楷體"/>
                <a:cs typeface="Arial"/>
              </a:rPr>
              <a:t>大傳統互相影響、一起成長</a:t>
            </a:r>
            <a:r>
              <a:rPr lang="en-US" altLang="zh-TW" dirty="0">
                <a:latin typeface="標楷體"/>
                <a:ea typeface="標楷體"/>
                <a:cs typeface="Arial"/>
              </a:rPr>
              <a:t>…</a:t>
            </a:r>
          </a:p>
          <a:p>
            <a:pPr marL="1219200" indent="-1219200">
              <a:lnSpc>
                <a:spcPct val="90000"/>
              </a:lnSpc>
            </a:pPr>
            <a:endParaRPr lang="en-US" altLang="zh-TW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8320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28700"/>
            <a:ext cx="18287998" cy="1029600"/>
          </a:xfrm>
        </p:spPr>
        <p:txBody>
          <a:bodyPr/>
          <a:lstStyle/>
          <a:p>
            <a:pPr>
              <a:defRPr/>
            </a:pPr>
            <a:r>
              <a:rPr lang="en-US" altLang="zh-TW" sz="5600" dirty="0">
                <a:latin typeface="Arial"/>
                <a:ea typeface="cwTeX Q Hei" panose="02000803000000000000" pitchFamily="2" charset="-120"/>
                <a:cs typeface="Arial"/>
              </a:rPr>
              <a:t>What is Behavioral Econ</a:t>
            </a:r>
            <a:r>
              <a:rPr lang="en-US" altLang="zh-TW" sz="5600" dirty="0" smtClean="0">
                <a:latin typeface="Arial"/>
                <a:ea typeface="cwTeX Q Hei" panose="02000803000000000000" pitchFamily="2" charset="-120"/>
                <a:cs typeface="Arial"/>
              </a:rPr>
              <a:t>?</a:t>
            </a:r>
            <a:r>
              <a:rPr lang="zh-TW" altLang="en-US" sz="5600" dirty="0" smtClean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zh-TW" altLang="en-US" sz="5600" dirty="0" smtClean="0">
                <a:latin typeface="標楷體"/>
                <a:ea typeface="標楷體"/>
                <a:cs typeface="Arial"/>
              </a:rPr>
              <a:t>何謂</a:t>
            </a:r>
            <a:r>
              <a:rPr lang="zh-TW" altLang="en-US" sz="5600" dirty="0">
                <a:latin typeface="標楷體"/>
                <a:ea typeface="標楷體"/>
                <a:cs typeface="Arial"/>
              </a:rPr>
              <a:t>「行為經濟學</a:t>
            </a:r>
            <a:r>
              <a:rPr lang="zh-TW" altLang="en-US" sz="5600" dirty="0" smtClean="0">
                <a:latin typeface="標楷體"/>
                <a:ea typeface="標楷體"/>
              </a:rPr>
              <a:t>」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28900"/>
            <a:ext cx="16611600" cy="7200900"/>
          </a:xfrm>
        </p:spPr>
        <p:txBody>
          <a:bodyPr>
            <a:noAutofit/>
          </a:bodyPr>
          <a:lstStyle/>
          <a:p>
            <a:pPr marL="1181100" indent="-1066800">
              <a:defRPr/>
            </a:pP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Isn’t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Economics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 by definition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Behavioral</a:t>
            </a:r>
            <a:r>
              <a:rPr lang="en-US" altLang="zh-TW" sz="4000" dirty="0" smtClean="0">
                <a:latin typeface="Arial"/>
                <a:ea typeface="cwTeX Q Hei" panose="02000803000000000000" pitchFamily="2" charset="-120"/>
                <a:cs typeface="Arial"/>
              </a:rPr>
              <a:t>?</a:t>
            </a:r>
          </a:p>
          <a:p>
            <a:pPr marL="114300" indent="0">
              <a:buNone/>
              <a:defRPr/>
            </a:pPr>
            <a:r>
              <a:rPr lang="zh-TW" altLang="en-US" sz="40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zh-TW" altLang="en-US" sz="4000" dirty="0" smtClean="0">
                <a:latin typeface="Arial"/>
                <a:ea typeface="cwTeX Q Hei" panose="02000803000000000000" pitchFamily="2" charset="-120"/>
                <a:cs typeface="Arial"/>
              </a:rPr>
              <a:t>       </a:t>
            </a:r>
            <a:r>
              <a:rPr lang="zh-TW" altLang="en-US" sz="4000" dirty="0" smtClean="0">
                <a:latin typeface="標楷體"/>
                <a:ea typeface="標楷體"/>
                <a:cs typeface="Arial"/>
              </a:rPr>
              <a:t>經濟學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的目的不就是要解釋人類的行為嗎？</a:t>
            </a:r>
            <a:endParaRPr lang="en-US" altLang="zh-TW" sz="4000" dirty="0">
              <a:latin typeface="標楷體"/>
              <a:ea typeface="標楷體"/>
              <a:cs typeface="Arial"/>
            </a:endParaRPr>
          </a:p>
          <a:p>
            <a:pPr marL="1219200" indent="-1219200">
              <a:defRPr/>
            </a:pPr>
            <a:r>
              <a:rPr lang="en-US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What is “Non-behavioral Economics”? </a:t>
            </a:r>
            <a:endParaRPr lang="en-US" sz="4000" dirty="0" smtClean="0">
              <a:solidFill>
                <a:srgbClr val="0000FF"/>
              </a:solidFill>
              <a:latin typeface="Arial"/>
              <a:ea typeface="cwTeX Q Hei" panose="02000803000000000000" pitchFamily="2" charset="-120"/>
              <a:cs typeface="Arial"/>
            </a:endParaRPr>
          </a:p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 </a:t>
            </a:r>
            <a:r>
              <a:rPr lang="zh-TW" altLang="en-US" sz="4000" dirty="0" smtClean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        </a:t>
            </a:r>
            <a:r>
              <a:rPr 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到底甚麼算是「非行為經濟學」嗎？</a:t>
            </a:r>
            <a:r>
              <a:rPr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</a:p>
          <a:p>
            <a:pPr marL="2019300" lvl="1" indent="-1219200">
              <a:defRPr/>
            </a:pPr>
            <a:r>
              <a:rPr lang="en-US" altLang="zh-TW" sz="4000" dirty="0" smtClean="0">
                <a:latin typeface="+mj-lt"/>
                <a:ea typeface="標楷體"/>
                <a:cs typeface="Arial"/>
              </a:rPr>
              <a:t>“</a:t>
            </a:r>
            <a:r>
              <a:rPr lang="en-US" altLang="zh-TW" sz="4000" dirty="0">
                <a:latin typeface="+mj-lt"/>
                <a:ea typeface="標楷體"/>
                <a:cs typeface="Arial"/>
              </a:rPr>
              <a:t>Bad” economics? 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那應該叫「不好的經濟學」！</a:t>
            </a:r>
            <a:endParaRPr lang="en-US" altLang="zh-TW" sz="4000" dirty="0">
              <a:latin typeface="標楷體"/>
              <a:ea typeface="標楷體"/>
              <a:cs typeface="Arial"/>
            </a:endParaRPr>
          </a:p>
          <a:p>
            <a:pPr marL="1219200" indent="-1219200">
              <a:defRPr/>
            </a:pPr>
            <a:r>
              <a:rPr lang="en-US" altLang="zh-TW" sz="4000" dirty="0">
                <a:solidFill>
                  <a:srgbClr val="FF0000"/>
                </a:solidFill>
                <a:latin typeface="Arial"/>
                <a:ea typeface="cwTeX Q Hei" panose="02000803000000000000" pitchFamily="2" charset="-120"/>
                <a:cs typeface="Arial"/>
              </a:rPr>
              <a:t>Non-behavioral Economics doesn’t exist! </a:t>
            </a:r>
            <a:endParaRPr lang="en-US" altLang="zh-TW" sz="4000" dirty="0" smtClean="0">
              <a:solidFill>
                <a:srgbClr val="FF0000"/>
              </a:solidFill>
              <a:latin typeface="Arial"/>
              <a:ea typeface="cwTeX Q Hei" panose="02000803000000000000" pitchFamily="2" charset="-120"/>
              <a:cs typeface="Arial"/>
            </a:endParaRPr>
          </a:p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  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「非行為經濟學」有定義上的矛盾！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)</a:t>
            </a:r>
          </a:p>
          <a:p>
            <a:pPr marL="2019300" lvl="1" indent="-1219200">
              <a:defRPr/>
            </a:pP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Though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Experimental Economics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 and </a:t>
            </a:r>
            <a:r>
              <a:rPr lang="en-US" altLang="zh-TW" sz="4000" dirty="0">
                <a:solidFill>
                  <a:srgbClr val="0000FF"/>
                </a:solidFill>
                <a:latin typeface="Arial"/>
                <a:ea typeface="cwTeX Q Hei" panose="02000803000000000000" pitchFamily="2" charset="-120"/>
                <a:cs typeface="Arial"/>
              </a:rPr>
              <a:t>Behavioral Game Theory</a:t>
            </a:r>
            <a:r>
              <a:rPr lang="en-US" altLang="zh-TW" sz="4000" dirty="0">
                <a:latin typeface="Arial"/>
                <a:ea typeface="cwTeX Q Hei" panose="02000803000000000000" pitchFamily="2" charset="-120"/>
                <a:cs typeface="Arial"/>
              </a:rPr>
              <a:t> are fine…</a:t>
            </a:r>
            <a:r>
              <a:rPr lang="zh-TW" altLang="en-US" sz="4000" dirty="0">
                <a:latin typeface="Arial"/>
                <a:ea typeface="cwTeX Q Hei" panose="02000803000000000000" pitchFamily="2" charset="-120"/>
                <a:cs typeface="Arial"/>
              </a:rPr>
              <a:t> </a:t>
            </a:r>
            <a:endParaRPr lang="en-US" altLang="zh-TW" sz="4000" dirty="0">
              <a:latin typeface="Arial"/>
              <a:ea typeface="cwTeX Q Hei" panose="02000803000000000000" pitchFamily="2" charset="-120"/>
              <a:cs typeface="Arial"/>
            </a:endParaRPr>
          </a:p>
          <a:p>
            <a:pPr marL="1600200" lvl="2" indent="0">
              <a:buNone/>
              <a:defRPr/>
            </a:pPr>
            <a:r>
              <a:rPr lang="zh-TW" altLang="en-US" sz="4000" dirty="0" smtClean="0">
                <a:latin typeface="標楷體"/>
                <a:ea typeface="標楷體"/>
                <a:cs typeface="Arial"/>
              </a:rPr>
              <a:t>「</a:t>
            </a:r>
            <a:r>
              <a:rPr lang="zh-TW" altLang="en-US" sz="4000" dirty="0">
                <a:latin typeface="標楷體"/>
                <a:ea typeface="標楷體"/>
                <a:cs typeface="Arial"/>
              </a:rPr>
              <a:t>實驗經濟學」與「行為賽局論」沒問題</a:t>
            </a:r>
            <a:r>
              <a:rPr lang="en-US" altLang="zh-TW" sz="4000" dirty="0" smtClean="0">
                <a:latin typeface="標楷體"/>
                <a:ea typeface="標楷體"/>
              </a:rPr>
              <a:t>?!</a:t>
            </a:r>
            <a:endParaRPr lang="en-US" altLang="zh-TW" sz="4000" dirty="0"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441483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8288000" cy="1029600"/>
          </a:xfrm>
        </p:spPr>
        <p:txBody>
          <a:bodyPr/>
          <a:lstStyle/>
          <a:p>
            <a:pPr>
              <a:defRPr/>
            </a:pP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Two Traditions of EE (</a:t>
            </a:r>
            <a:r>
              <a:rPr lang="zh-TW" altLang="en-US" sz="5600" dirty="0">
                <a:latin typeface="標楷體"/>
                <a:ea typeface="標楷體"/>
                <a:cs typeface="Arial"/>
              </a:rPr>
              <a:t>實驗經濟學兩大傳統</a:t>
            </a:r>
            <a:r>
              <a:rPr lang="en-US" sz="5600" dirty="0">
                <a:latin typeface="Arial"/>
                <a:ea typeface="cwTeX Q Hei" panose="02000803000000000000" pitchFamily="2" charset="-120"/>
                <a:cs typeface="Arial"/>
              </a:rPr>
              <a:t>)</a:t>
            </a:r>
            <a:endParaRPr lang="zh-TW" altLang="en-US" sz="5600" dirty="0">
              <a:latin typeface="Arial"/>
              <a:ea typeface="cwTeX Q Hei" panose="02000803000000000000" pitchFamily="2" charset="-120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7221200" cy="7258050"/>
          </a:xfrm>
        </p:spPr>
        <p:txBody>
          <a:bodyPr>
            <a:normAutofit fontScale="70000" lnSpcReduction="20000"/>
          </a:bodyPr>
          <a:lstStyle/>
          <a:p>
            <a:pPr marL="1219200" indent="-1219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  <a:latin typeface="+mj-lt"/>
                <a:ea typeface="+mn-ea"/>
              </a:rPr>
              <a:t>Market </a:t>
            </a:r>
            <a:r>
              <a:rPr lang="en-US" altLang="zh-TW" dirty="0">
                <a:solidFill>
                  <a:srgbClr val="FF0000"/>
                </a:solidFill>
                <a:latin typeface="+mj-lt"/>
                <a:ea typeface="標楷體"/>
              </a:rPr>
              <a:t>Experiments/</a:t>
            </a:r>
            <a:r>
              <a:rPr lang="en-US" dirty="0">
                <a:solidFill>
                  <a:srgbClr val="FF0000"/>
                </a:solidFill>
                <a:latin typeface="+mj-lt"/>
                <a:ea typeface="+mn-ea"/>
              </a:rPr>
              <a:t>Design</a:t>
            </a:r>
            <a:r>
              <a:rPr lang="zh-TW" altLang="en-US" dirty="0">
                <a:solidFill>
                  <a:srgbClr val="FF0000"/>
                </a:solidFill>
                <a:latin typeface="+mj-lt"/>
                <a:ea typeface="標楷體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+mj-lt"/>
                <a:ea typeface="標楷體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+mj-lt"/>
                <a:ea typeface="標楷體"/>
              </a:rPr>
              <a:t>市場實驗</a:t>
            </a:r>
            <a:r>
              <a:rPr lang="en-US" altLang="zh-TW" sz="4000" dirty="0">
                <a:solidFill>
                  <a:srgbClr val="FF0000"/>
                </a:solidFill>
                <a:latin typeface="+mj-lt"/>
                <a:ea typeface="標楷體"/>
              </a:rPr>
              <a:t>/</a:t>
            </a:r>
            <a:r>
              <a:rPr lang="zh-TW" altLang="en-US" sz="4000" dirty="0">
                <a:solidFill>
                  <a:srgbClr val="FF0000"/>
                </a:solidFill>
                <a:latin typeface="+mj-lt"/>
                <a:ea typeface="標楷體"/>
              </a:rPr>
              <a:t>設計</a:t>
            </a:r>
            <a:r>
              <a:rPr lang="en-US" altLang="zh-TW" sz="4000" dirty="0">
                <a:solidFill>
                  <a:srgbClr val="FF0000"/>
                </a:solidFill>
                <a:latin typeface="+mj-lt"/>
                <a:ea typeface="標楷體"/>
              </a:rPr>
              <a:t>)</a:t>
            </a:r>
            <a:endParaRPr lang="zh-TW" altLang="en-US" dirty="0">
              <a:solidFill>
                <a:srgbClr val="FF0000"/>
              </a:solidFill>
              <a:latin typeface="+mj-lt"/>
              <a:ea typeface="標楷體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>
                <a:latin typeface="+mj-lt"/>
                <a:ea typeface="+mn-ea"/>
              </a:rPr>
              <a:t>How Adam Smith’s </a:t>
            </a:r>
            <a:r>
              <a:rPr lang="en-US" dirty="0" smtClean="0">
                <a:solidFill>
                  <a:srgbClr val="0000FF"/>
                </a:solidFill>
                <a:latin typeface="+mj-lt"/>
                <a:ea typeface="+mn-ea"/>
              </a:rPr>
              <a:t>invisible hand</a:t>
            </a:r>
            <a:r>
              <a:rPr lang="en-US" dirty="0" smtClean="0">
                <a:latin typeface="+mj-lt"/>
                <a:ea typeface="+mn-ea"/>
              </a:rPr>
              <a:t> </a:t>
            </a:r>
            <a:r>
              <a:rPr lang="en-US" dirty="0">
                <a:latin typeface="+mj-lt"/>
                <a:ea typeface="+mn-ea"/>
              </a:rPr>
              <a:t>really </a:t>
            </a:r>
            <a:r>
              <a:rPr lang="en-US" dirty="0" smtClean="0">
                <a:latin typeface="+mj-lt"/>
                <a:ea typeface="+mn-ea"/>
              </a:rPr>
              <a:t>works</a:t>
            </a:r>
            <a:r>
              <a:rPr lang="zh-TW" altLang="en-US" dirty="0" smtClean="0">
                <a:latin typeface="+mj-lt"/>
                <a:ea typeface="標楷體"/>
              </a:rPr>
              <a:t> </a:t>
            </a:r>
            <a:endParaRPr lang="en-US" altLang="zh-TW" dirty="0" smtClean="0">
              <a:latin typeface="+mj-lt"/>
              <a:ea typeface="標楷體"/>
            </a:endParaRPr>
          </a:p>
          <a:p>
            <a:pPr marL="3695700" lvl="3" indent="-1066800">
              <a:lnSpc>
                <a:spcPct val="120000"/>
              </a:lnSpc>
            </a:pPr>
            <a:r>
              <a:rPr lang="en-US" altLang="zh-TW" dirty="0" smtClean="0">
                <a:latin typeface="+mj-lt"/>
                <a:ea typeface="標楷體"/>
              </a:rPr>
              <a:t>(</a:t>
            </a:r>
            <a:r>
              <a:rPr lang="zh-TW" altLang="en-US" dirty="0">
                <a:latin typeface="+mj-lt"/>
                <a:ea typeface="標楷體"/>
              </a:rPr>
              <a:t>在實際市場中「看不見的手」如何運</a:t>
            </a:r>
            <a:r>
              <a:rPr lang="zh-TW" altLang="en-US" dirty="0" smtClean="0">
                <a:latin typeface="+mj-lt"/>
                <a:ea typeface="標楷體"/>
              </a:rPr>
              <a:t>作</a:t>
            </a:r>
            <a:r>
              <a:rPr lang="en-US" altLang="zh-TW" dirty="0" smtClean="0">
                <a:latin typeface="+mj-lt"/>
                <a:ea typeface="標楷體"/>
              </a:rPr>
              <a:t>)</a:t>
            </a:r>
            <a:endParaRPr lang="zh-TW" altLang="en-US" dirty="0">
              <a:latin typeface="+mj-lt"/>
              <a:ea typeface="標楷體"/>
            </a:endParaRPr>
          </a:p>
          <a:p>
            <a:pPr marL="1219200" indent="-1219200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n-ea"/>
              </a:rPr>
              <a:t>Behavioral </a:t>
            </a:r>
            <a:r>
              <a:rPr lang="en-US" dirty="0">
                <a:solidFill>
                  <a:srgbClr val="FF0000"/>
                </a:solidFill>
                <a:latin typeface="+mj-lt"/>
                <a:ea typeface="+mn-ea"/>
              </a:rPr>
              <a:t>Game Theory </a:t>
            </a:r>
            <a:r>
              <a:rPr lang="en-US" altLang="zh-TW" sz="4000" dirty="0">
                <a:solidFill>
                  <a:srgbClr val="FF0000"/>
                </a:solidFill>
                <a:latin typeface="+mj-lt"/>
                <a:ea typeface="標楷體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+mj-lt"/>
                <a:ea typeface="標楷體"/>
              </a:rPr>
              <a:t>行為賽局論</a:t>
            </a:r>
            <a:r>
              <a:rPr lang="en-US" altLang="zh-TW" sz="4000" dirty="0">
                <a:solidFill>
                  <a:srgbClr val="FF0000"/>
                </a:solidFill>
                <a:latin typeface="+mj-lt"/>
                <a:ea typeface="標楷體"/>
              </a:rPr>
              <a:t>)</a:t>
            </a:r>
            <a:endParaRPr lang="zh-TW" altLang="en-US" dirty="0">
              <a:solidFill>
                <a:srgbClr val="FF0000"/>
              </a:solidFill>
              <a:latin typeface="+mj-lt"/>
              <a:ea typeface="標楷體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>
                <a:latin typeface="+mj-lt"/>
                <a:ea typeface="+mn-ea"/>
              </a:rPr>
              <a:t>What players actually do in </a:t>
            </a:r>
            <a:r>
              <a:rPr lang="en-US" dirty="0" smtClean="0">
                <a:latin typeface="+mj-lt"/>
                <a:ea typeface="+mn-ea"/>
              </a:rPr>
              <a:t>games</a:t>
            </a:r>
            <a:endParaRPr lang="en-US" altLang="zh-TW" dirty="0" smtClean="0">
              <a:latin typeface="+mj-lt"/>
              <a:ea typeface="標楷體"/>
            </a:endParaRPr>
          </a:p>
          <a:p>
            <a:pPr marL="3695700" lvl="3" indent="-1066800">
              <a:lnSpc>
                <a:spcPct val="120000"/>
              </a:lnSpc>
            </a:pPr>
            <a:r>
              <a:rPr lang="en-US" altLang="zh-TW" dirty="0" smtClean="0">
                <a:latin typeface="+mj-lt"/>
                <a:ea typeface="標楷體"/>
              </a:rPr>
              <a:t>(</a:t>
            </a:r>
            <a:r>
              <a:rPr lang="zh-TW" altLang="en-US" dirty="0" smtClean="0">
                <a:latin typeface="+mj-lt"/>
                <a:ea typeface="標楷體"/>
              </a:rPr>
              <a:t>在賽局中真實的人如</a:t>
            </a:r>
            <a:r>
              <a:rPr lang="zh-TW" altLang="en-US" dirty="0">
                <a:latin typeface="+mj-lt"/>
                <a:ea typeface="標楷體"/>
              </a:rPr>
              <a:t>何做決</a:t>
            </a:r>
            <a:r>
              <a:rPr lang="zh-TW" altLang="en-US" dirty="0" smtClean="0">
                <a:latin typeface="+mj-lt"/>
                <a:ea typeface="標楷體"/>
              </a:rPr>
              <a:t>定</a:t>
            </a:r>
            <a:r>
              <a:rPr lang="en-US" altLang="zh-TW" dirty="0" smtClean="0">
                <a:latin typeface="+mj-lt"/>
                <a:ea typeface="標楷體"/>
              </a:rPr>
              <a:t>)</a:t>
            </a:r>
            <a:endParaRPr lang="en-US" dirty="0">
              <a:latin typeface="+mj-lt"/>
              <a:ea typeface="+mn-ea"/>
            </a:endParaRPr>
          </a:p>
          <a:p>
            <a:pPr marL="1219200" indent="-1219200">
              <a:lnSpc>
                <a:spcPct val="120000"/>
              </a:lnSpc>
              <a:buNone/>
            </a:pPr>
            <a:r>
              <a:rPr lang="en-US" altLang="zh-TW" dirty="0" smtClean="0">
                <a:latin typeface="+mj-lt"/>
                <a:ea typeface="標楷體"/>
              </a:rPr>
              <a:t>Like the Two </a:t>
            </a:r>
            <a:r>
              <a:rPr lang="en-US" dirty="0" smtClean="0">
                <a:latin typeface="+mj-lt"/>
                <a:ea typeface="+mn-ea"/>
              </a:rPr>
              <a:t>Traditions </a:t>
            </a:r>
            <a:r>
              <a:rPr lang="en-US" dirty="0">
                <a:latin typeface="+mj-lt"/>
                <a:ea typeface="+mn-ea"/>
              </a:rPr>
              <a:t>in Economic </a:t>
            </a:r>
            <a:r>
              <a:rPr lang="en-US" dirty="0" smtClean="0">
                <a:latin typeface="+mj-lt"/>
                <a:ea typeface="+mn-ea"/>
              </a:rPr>
              <a:t>Theory </a:t>
            </a:r>
          </a:p>
          <a:p>
            <a:pPr marL="1828800" lvl="2" indent="0">
              <a:lnSpc>
                <a:spcPct val="120000"/>
              </a:lnSpc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正如經濟理論兩大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>
                <a:latin typeface="+mj-lt"/>
                <a:ea typeface="+mn-ea"/>
              </a:rPr>
              <a:t>General Equilibrium Theory</a:t>
            </a:r>
            <a:r>
              <a:rPr lang="en-US" altLang="zh-TW" dirty="0">
                <a:latin typeface="+mj-lt"/>
                <a:ea typeface="標楷體"/>
              </a:rPr>
              <a:t> </a:t>
            </a:r>
            <a:r>
              <a:rPr lang="en-US" altLang="zh-TW" sz="4000" dirty="0">
                <a:latin typeface="+mj-lt"/>
                <a:ea typeface="標楷體"/>
              </a:rPr>
              <a:t>(</a:t>
            </a:r>
            <a:r>
              <a:rPr lang="zh-TW" altLang="en-US" sz="4000" dirty="0">
                <a:latin typeface="+mj-lt"/>
                <a:ea typeface="標楷體"/>
              </a:rPr>
              <a:t>全面均衡理論</a:t>
            </a:r>
            <a:r>
              <a:rPr lang="en-US" altLang="zh-TW" sz="4000" dirty="0">
                <a:latin typeface="+mj-lt"/>
                <a:ea typeface="標楷體"/>
              </a:rPr>
              <a:t>)</a:t>
            </a:r>
            <a:endParaRPr lang="zh-TW" altLang="en-US" dirty="0">
              <a:latin typeface="+mj-lt"/>
              <a:ea typeface="標楷體"/>
            </a:endParaRPr>
          </a:p>
          <a:p>
            <a:pPr marL="1981200" lvl="1" indent="-1066800">
              <a:lnSpc>
                <a:spcPct val="120000"/>
              </a:lnSpc>
            </a:pPr>
            <a:r>
              <a:rPr lang="en-US" dirty="0">
                <a:latin typeface="+mj-lt"/>
                <a:ea typeface="+mn-ea"/>
              </a:rPr>
              <a:t>Game Theory</a:t>
            </a:r>
            <a:r>
              <a:rPr lang="en-US" altLang="zh-TW" dirty="0">
                <a:latin typeface="+mj-lt"/>
                <a:ea typeface="標楷體"/>
              </a:rPr>
              <a:t> </a:t>
            </a:r>
            <a:r>
              <a:rPr lang="en-US" altLang="zh-TW" sz="4000" dirty="0">
                <a:latin typeface="+mj-lt"/>
                <a:ea typeface="標楷體"/>
              </a:rPr>
              <a:t>(</a:t>
            </a:r>
            <a:r>
              <a:rPr lang="zh-TW" altLang="en-US" sz="4000" dirty="0">
                <a:latin typeface="+mj-lt"/>
                <a:ea typeface="標楷體"/>
              </a:rPr>
              <a:t>賽局論</a:t>
            </a:r>
            <a:r>
              <a:rPr lang="en-US" altLang="zh-TW" sz="4000" dirty="0">
                <a:latin typeface="+mj-lt"/>
                <a:ea typeface="標楷體"/>
              </a:rPr>
              <a:t>)</a:t>
            </a:r>
            <a:endParaRPr lang="zh-TW" altLang="en-US" sz="4000" dirty="0">
              <a:latin typeface="+mj-lt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9241698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Beamer Class Presentation">
  <a:themeElements>
    <a:clrScheme name="Beam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00CC"/>
      </a:accent2>
      <a:accent3>
        <a:srgbClr val="00B050"/>
      </a:accent3>
      <a:accent4>
        <a:srgbClr val="5F0060"/>
      </a:accent4>
      <a:accent5>
        <a:srgbClr val="FFFF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 Class Presentation</Template>
  <TotalTime>13516</TotalTime>
  <Words>4818</Words>
  <Application>Microsoft Office PowerPoint</Application>
  <PresentationFormat>自訂</PresentationFormat>
  <Paragraphs>742</Paragraphs>
  <Slides>50</Slides>
  <Notes>47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cwTeX Q Hei</vt:lpstr>
      <vt:lpstr>Calibri</vt:lpstr>
      <vt:lpstr>標楷體</vt:lpstr>
      <vt:lpstr>Wingdings</vt:lpstr>
      <vt:lpstr>Times New Roman</vt:lpstr>
      <vt:lpstr>Arial</vt:lpstr>
      <vt:lpstr>新細明體</vt:lpstr>
      <vt:lpstr>CMU Sans Serif</vt:lpstr>
      <vt:lpstr>Beamer Class Presentation</vt:lpstr>
      <vt:lpstr>自訂設計</vt:lpstr>
      <vt:lpstr>Chart</vt:lpstr>
      <vt:lpstr>工作表</vt:lpstr>
      <vt:lpstr>實驗經濟學一：行為賽局論 Experimental Economics I: Behavioral Game Theory   第一講：實驗經濟學概述       Lecture 1: Experimental Economics and Behavioral Game Theory</vt:lpstr>
      <vt:lpstr>3 Cores of Economics 經濟學三大核心方法論</vt:lpstr>
      <vt:lpstr>Experimental Economics Behavioral Game Theory  實驗經濟學與行為賽局論</vt:lpstr>
      <vt:lpstr>What is Experimental Econ?    何謂實驗經濟學？</vt:lpstr>
      <vt:lpstr>Scientific Methods (Wikipedia)   科學方法</vt:lpstr>
      <vt:lpstr>What is Experimental Econ?何謂實驗經濟學？</vt:lpstr>
      <vt:lpstr>Two Traditions of EE (實驗經濟學兩大傳統)</vt:lpstr>
      <vt:lpstr>What is Behavioral Econ? 何謂「行為經濟學」</vt:lpstr>
      <vt:lpstr>Two Traditions of EE (實驗經濟學兩大傳統)</vt:lpstr>
      <vt:lpstr>Market Experiments and Market Design</vt:lpstr>
      <vt:lpstr>Seeing the Invisible Hand (發現看不見的手)</vt:lpstr>
      <vt:lpstr>Seeing the Invisible Hand (發現看不見的手)</vt:lpstr>
      <vt:lpstr>Seeing the Invisible Hand (發現看不見的手)</vt:lpstr>
      <vt:lpstr>Seeing the Invisible Hand (發現看不見的手)</vt:lpstr>
      <vt:lpstr>Seeing the Invisible Hand (發現看不見的手)</vt:lpstr>
      <vt:lpstr>Seeing the Invisible Hand (發現看不見的手)</vt:lpstr>
      <vt:lpstr>Seeing the Invisible Hand (發現看不見的手)</vt:lpstr>
      <vt:lpstr>Market Design: Nobel Prize of 2012</vt:lpstr>
      <vt:lpstr>Behavioral Game Theory 行為賽局論(大綱)</vt:lpstr>
      <vt:lpstr>What is Game Theory? 何謂賽局論？</vt:lpstr>
      <vt:lpstr>What is Game Theory? 何謂賽局論？</vt:lpstr>
      <vt:lpstr>What is Behavioral Game Theory?</vt:lpstr>
      <vt:lpstr>What is Behavioral Game Theory?</vt:lpstr>
      <vt:lpstr>What is Game Theory Good For?賽局有啥用?</vt:lpstr>
      <vt:lpstr>Three Examples 三個例子</vt:lpstr>
      <vt:lpstr>Three Examples 三個例子</vt:lpstr>
      <vt:lpstr>例一：最後通牒談判(Ultimatum Bargaining) </vt:lpstr>
      <vt:lpstr>例一：最後通牒談判(Ultimatum Bargaining) </vt:lpstr>
      <vt:lpstr>例一：最後通牒談判(Ultimatum Bargaining) </vt:lpstr>
      <vt:lpstr>Disneyland Photo Field Experiment 還真的有！</vt:lpstr>
      <vt:lpstr>Fig.1 Profit per rider (amount paid minus production costs)</vt:lpstr>
      <vt:lpstr>例二：選美結果預測賽局(p-Beauty Contest)</vt:lpstr>
      <vt:lpstr>例二：選美結果預測賽局(p-Beauty Contest)</vt:lpstr>
      <vt:lpstr>例二：選美結果預測賽局(p-Beauty Contest)</vt:lpstr>
      <vt:lpstr>例二：選美結果預測賽局(p-Beauty Contest)</vt:lpstr>
      <vt:lpstr>Results from 2008 課堂實驗結果</vt:lpstr>
      <vt:lpstr>例三：產業發展分水嶺 (Continental Divide)</vt:lpstr>
      <vt:lpstr>例三：產業發展分水嶺 (Continental Divide)</vt:lpstr>
      <vt:lpstr>例三：產業發展分水嶺 (Continental Divide)</vt:lpstr>
      <vt:lpstr>例三：產業發展分水嶺 (Continental Divide)</vt:lpstr>
      <vt:lpstr>Experimental Regularity 有一致的結果，然後？</vt:lpstr>
      <vt:lpstr>Experimental Regularity 有一致的結果，然後？</vt:lpstr>
      <vt:lpstr>Conclusion 結論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and Experimental Economics: An Introduction</dc:title>
  <dc:creator>Tao-yi Joseph Wang</dc:creator>
  <cp:lastModifiedBy>OCW 03</cp:lastModifiedBy>
  <cp:revision>271</cp:revision>
  <dcterms:created xsi:type="dcterms:W3CDTF">2007-12-17T02:51:01Z</dcterms:created>
  <dcterms:modified xsi:type="dcterms:W3CDTF">2017-03-07T02:38:50Z</dcterms:modified>
</cp:coreProperties>
</file>