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</p:sldMasterIdLst>
  <p:notesMasterIdLst>
    <p:notesMasterId r:id="rId23"/>
  </p:notesMasterIdLst>
  <p:handoutMasterIdLst>
    <p:handoutMasterId r:id="rId24"/>
  </p:handoutMasterIdLst>
  <p:sldIdLst>
    <p:sldId id="298" r:id="rId3"/>
    <p:sldId id="256" r:id="rId4"/>
    <p:sldId id="296" r:id="rId5"/>
    <p:sldId id="281" r:id="rId6"/>
    <p:sldId id="282" r:id="rId7"/>
    <p:sldId id="299" r:id="rId8"/>
    <p:sldId id="284" r:id="rId9"/>
    <p:sldId id="300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303" r:id="rId21"/>
    <p:sldId id="304" r:id="rId22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9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8C765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78372" autoAdjust="0"/>
  </p:normalViewPr>
  <p:slideViewPr>
    <p:cSldViewPr>
      <p:cViewPr>
        <p:scale>
          <a:sx n="100" d="100"/>
          <a:sy n="100" d="100"/>
        </p:scale>
        <p:origin x="-1589" y="-283"/>
      </p:cViewPr>
      <p:guideLst>
        <p:guide orient="horz" pos="159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5" d="100"/>
          <a:sy n="55" d="100"/>
        </p:scale>
        <p:origin x="-2856" y="-7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1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1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1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1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1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0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B99B7-946F-4EF6-AB5D-135475336D01}" type="datetimeFigureOut">
              <a:rPr lang="zh-TW" altLang="en-US" smtClean="0"/>
              <a:t>2016/9/21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A1909-5175-43AA-877D-ECF8F8005D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0309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7A945E-EDC6-486E-96B1-40216179FC68}" type="datetimeFigureOut">
              <a:rPr lang="zh-TW" altLang="en-US"/>
              <a:pPr>
                <a:defRPr/>
              </a:pPr>
              <a:t>2016/9/21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90AC4C5-5978-4E12-AB49-A72A1545BE2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3032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0AC4C5-5978-4E12-AB49-A72A1545BE22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9484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0AC4C5-5978-4E12-AB49-A72A1545BE22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9484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主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3131840" y="1131589"/>
            <a:ext cx="5040000" cy="14400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zh-TW" altLang="en-US" dirty="0" smtClean="0"/>
              <a:t>主標題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3855876" y="2571750"/>
            <a:ext cx="4320000" cy="21600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dirty="0" smtClean="0"/>
              <a:t>目錄</a:t>
            </a:r>
            <a:endParaRPr lang="zh-TW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33313-940F-461B-9637-962F419AF62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9867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2412080" y="1131589"/>
            <a:ext cx="2880000" cy="720000"/>
          </a:xfrm>
        </p:spPr>
        <p:txBody>
          <a:bodyPr/>
          <a:lstStyle>
            <a:lvl1pPr algn="l">
              <a:defRPr sz="2800" b="1"/>
            </a:lvl1pPr>
          </a:lstStyle>
          <a:p>
            <a:r>
              <a:rPr lang="zh-TW" altLang="en-US" dirty="0" smtClean="0"/>
              <a:t>章節號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3132320" y="1851670"/>
            <a:ext cx="4320000" cy="2160000"/>
          </a:xfrm>
        </p:spPr>
        <p:txBody>
          <a:bodyPr/>
          <a:lstStyle>
            <a:lvl1pPr marL="0" indent="0" algn="ctr">
              <a:buNone/>
              <a:defRPr sz="4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dirty="0" smtClean="0"/>
              <a:t>章節名稱</a:t>
            </a:r>
            <a:endParaRPr lang="zh-TW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33313-940F-461B-9637-962F419AF62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7882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704" y="2175706"/>
            <a:ext cx="1440000" cy="1080000"/>
          </a:xfrm>
        </p:spPr>
        <p:txBody>
          <a:bodyPr/>
          <a:lstStyle>
            <a:lvl1pPr>
              <a:defRPr b="1">
                <a:latin typeface="+mj-ea"/>
                <a:ea typeface="+mj-ea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CCE7D-8736-45BC-8347-F5DA3F91CA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1"/>
          </p:nvPr>
        </p:nvSpPr>
        <p:spPr>
          <a:xfrm>
            <a:off x="467704" y="3471850"/>
            <a:ext cx="1440000" cy="7200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2"/>
          </p:nvPr>
        </p:nvSpPr>
        <p:spPr>
          <a:xfrm>
            <a:off x="2411164" y="771750"/>
            <a:ext cx="5760000" cy="360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5492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704" y="2175706"/>
            <a:ext cx="1440000" cy="1080000"/>
          </a:xfrm>
        </p:spPr>
        <p:txBody>
          <a:bodyPr/>
          <a:lstStyle>
            <a:lvl1pPr>
              <a:defRPr b="1">
                <a:latin typeface="+mj-ea"/>
                <a:ea typeface="+mj-ea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CCE7D-8736-45BC-8347-F5DA3F91CA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1"/>
          </p:nvPr>
        </p:nvSpPr>
        <p:spPr>
          <a:xfrm>
            <a:off x="467704" y="3471850"/>
            <a:ext cx="1440000" cy="7200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2"/>
          </p:nvPr>
        </p:nvSpPr>
        <p:spPr>
          <a:xfrm>
            <a:off x="2411164" y="771750"/>
            <a:ext cx="4320000" cy="180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內容版面配置區 5"/>
          <p:cNvSpPr>
            <a:spLocks noGrp="1"/>
          </p:cNvSpPr>
          <p:nvPr>
            <p:ph sz="quarter" idx="13"/>
          </p:nvPr>
        </p:nvSpPr>
        <p:spPr>
          <a:xfrm>
            <a:off x="3852400" y="2571750"/>
            <a:ext cx="4320000" cy="180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303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回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4538" y="4446588"/>
            <a:ext cx="550862" cy="357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CCE7D-8736-45BC-8347-F5DA3F91CA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467704" y="2175706"/>
            <a:ext cx="1440000" cy="1080000"/>
          </a:xfrm>
        </p:spPr>
        <p:txBody>
          <a:bodyPr/>
          <a:lstStyle>
            <a:lvl1pPr>
              <a:defRPr b="1">
                <a:latin typeface="+mj-ea"/>
                <a:ea typeface="+mj-ea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內容版面配置區 5"/>
          <p:cNvSpPr>
            <a:spLocks noGrp="1"/>
          </p:cNvSpPr>
          <p:nvPr>
            <p:ph sz="quarter" idx="13"/>
          </p:nvPr>
        </p:nvSpPr>
        <p:spPr>
          <a:xfrm>
            <a:off x="2411760" y="1131590"/>
            <a:ext cx="5760640" cy="288032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14"/>
          </p:nvPr>
        </p:nvSpPr>
        <p:spPr>
          <a:xfrm>
            <a:off x="4572000" y="4011910"/>
            <a:ext cx="3600000" cy="720000"/>
          </a:xfrm>
        </p:spPr>
        <p:txBody>
          <a:bodyPr anchor="t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6149"/>
              </a:buClr>
              <a:buSzPct val="50000"/>
              <a:buFont typeface="Wingdings" pitchFamily="2" charset="2"/>
              <a:buNone/>
              <a:tabLst/>
              <a:defRPr sz="1600">
                <a:solidFill>
                  <a:srgbClr val="FF0000"/>
                </a:solidFill>
                <a:latin typeface="+mn-ea"/>
                <a:ea typeface="+mn-ea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6149"/>
              </a:buClr>
              <a:buSzPct val="50000"/>
              <a:buFont typeface="Wingdings" pitchFamily="2" charset="2"/>
              <a:buNone/>
              <a:tabLst/>
              <a:defRPr/>
            </a:pPr>
            <a:endParaRPr lang="zh-TW" altLang="en-US" sz="1600" b="1" dirty="0" smtClean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5"/>
          </p:nvPr>
        </p:nvSpPr>
        <p:spPr>
          <a:xfrm>
            <a:off x="2411413" y="592138"/>
            <a:ext cx="2880000" cy="54000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</a:lstStyle>
          <a:p>
            <a:pPr lv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6550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重點回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4538" y="4446588"/>
            <a:ext cx="550862" cy="357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CCE7D-8736-45BC-8347-F5DA3F91CA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467704" y="2175706"/>
            <a:ext cx="1440000" cy="1080000"/>
          </a:xfrm>
        </p:spPr>
        <p:txBody>
          <a:bodyPr/>
          <a:lstStyle>
            <a:lvl1pPr>
              <a:defRPr b="1">
                <a:latin typeface="+mj-ea"/>
                <a:ea typeface="+mj-ea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1" name="內容版面配置區 5"/>
          <p:cNvSpPr>
            <a:spLocks noGrp="1"/>
          </p:cNvSpPr>
          <p:nvPr>
            <p:ph sz="quarter" idx="13"/>
          </p:nvPr>
        </p:nvSpPr>
        <p:spPr>
          <a:xfrm>
            <a:off x="2411760" y="1131590"/>
            <a:ext cx="5760640" cy="288032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文字方塊 3"/>
          <p:cNvSpPr txBox="1"/>
          <p:nvPr userDrawn="1"/>
        </p:nvSpPr>
        <p:spPr>
          <a:xfrm>
            <a:off x="2411760" y="591530"/>
            <a:ext cx="2880000" cy="54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重點回顧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0" y="4011910"/>
            <a:ext cx="3600000" cy="360000"/>
          </a:xfrm>
        </p:spPr>
        <p:txBody>
          <a:bodyPr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6149"/>
              </a:buClr>
              <a:buSzPct val="50000"/>
              <a:buFont typeface="Wingdings" pitchFamily="2" charset="2"/>
              <a:buNone/>
              <a:tabLst/>
              <a:defRPr sz="2400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6149"/>
              </a:buClr>
              <a:buSzPct val="50000"/>
              <a:buFont typeface="Wingdings" pitchFamily="2" charset="2"/>
              <a:buNone/>
              <a:tabLst/>
              <a:defRPr/>
            </a:pPr>
            <a:r>
              <a:rPr lang="en-US" altLang="zh-TW" sz="1600" b="1" dirty="0" smtClean="0">
                <a:solidFill>
                  <a:srgbClr val="FF0000"/>
                </a:solidFill>
                <a:latin typeface="+mn-ea"/>
                <a:ea typeface="+mn-ea"/>
              </a:rPr>
              <a:t>[</a:t>
            </a:r>
            <a:r>
              <a:rPr lang="zh-TW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材力小語</a:t>
            </a:r>
            <a:r>
              <a:rPr lang="en-US" altLang="zh-TW" sz="1600" b="1" dirty="0" smtClean="0">
                <a:solidFill>
                  <a:srgbClr val="FF0000"/>
                </a:solidFill>
                <a:latin typeface="+mn-ea"/>
                <a:ea typeface="+mn-ea"/>
              </a:rPr>
              <a:t>]</a:t>
            </a:r>
            <a:endParaRPr lang="zh-TW" altLang="en-US" sz="1600" b="1" dirty="0" smtClean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5310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 userDrawn="1"/>
        </p:nvSpPr>
        <p:spPr bwMode="auto">
          <a:xfrm>
            <a:off x="2268538" y="879562"/>
            <a:ext cx="4572000" cy="2089150"/>
          </a:xfrm>
          <a:prstGeom prst="roundRect">
            <a:avLst>
              <a:gd name="adj" fmla="val 28609"/>
            </a:avLst>
          </a:prstGeom>
          <a:solidFill>
            <a:schemeClr val="bg1">
              <a:alpha val="66000"/>
            </a:schemeClr>
          </a:solidFill>
          <a:ln w="1079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51720" y="987847"/>
            <a:ext cx="5254352" cy="1102519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35796" y="2392003"/>
            <a:ext cx="392048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8263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 hasCustomPrompt="1"/>
          </p:nvPr>
        </p:nvSpPr>
        <p:spPr>
          <a:xfrm>
            <a:off x="252480" y="411590"/>
            <a:ext cx="8640000" cy="72000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版權聲明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9375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hyperlink" Target="http://ocw.aca.ntu.edu.tw/ntu-ocw/index.php/info/copyright_declaration" TargetMode="Externa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hyperlink" Target="http://creativecommons.org/licenses/by-nc-sa/3.0/tw/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reativecommons.org/licenses/by-nc-sa/3.0/tw/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1.jpeg"/><Relationship Id="rId9" Type="http://schemas.openxmlformats.org/officeDocument/2006/relationships/hyperlink" Target="http://ocw.aca.ntu.edu.tw/ntu-ocw/index.php/info/copyright_declaration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/>
          <p:cNvPicPr>
            <a:picLocks noChangeAspect="1" noChangeArrowheads="1"/>
          </p:cNvPicPr>
          <p:nvPr userDrawn="1"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7" t="11992" r="47360" b="8300"/>
          <a:stretch/>
        </p:blipFill>
        <p:spPr bwMode="auto">
          <a:xfrm>
            <a:off x="-508" y="-37987"/>
            <a:ext cx="4660550" cy="522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 userDrawn="1"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7" t="11992" r="47360" b="8300"/>
          <a:stretch/>
        </p:blipFill>
        <p:spPr bwMode="auto">
          <a:xfrm flipH="1">
            <a:off x="4660042" y="-37987"/>
            <a:ext cx="4660550" cy="522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 userDrawn="1"/>
        </p:nvSpPr>
        <p:spPr bwMode="auto">
          <a:xfrm>
            <a:off x="442913" y="231775"/>
            <a:ext cx="8305800" cy="4665663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15" name="矩形 14"/>
          <p:cNvSpPr/>
          <p:nvPr userDrawn="1"/>
        </p:nvSpPr>
        <p:spPr bwMode="auto">
          <a:xfrm>
            <a:off x="142875" y="231775"/>
            <a:ext cx="1765300" cy="16287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1028" name="Text Box 5"/>
          <p:cNvSpPr txBox="1">
            <a:spLocks noChangeArrowheads="1"/>
          </p:cNvSpPr>
          <p:nvPr userDrawn="1"/>
        </p:nvSpPr>
        <p:spPr bwMode="auto">
          <a:xfrm>
            <a:off x="442913" y="1974850"/>
            <a:ext cx="12192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en-US" altLang="zh-TW" sz="1000" b="1" smtClean="0">
                <a:solidFill>
                  <a:srgbClr val="7F7F7F"/>
                </a:solidFill>
                <a:latin typeface="Ebrima" pitchFamily="2" charset="0"/>
                <a:ea typeface="新細明體" charset="-120"/>
              </a:rPr>
              <a:t>TOPIC</a:t>
            </a:r>
          </a:p>
        </p:txBody>
      </p:sp>
      <p:sp>
        <p:nvSpPr>
          <p:cNvPr id="1029" name="Text Box 5"/>
          <p:cNvSpPr txBox="1">
            <a:spLocks noChangeArrowheads="1"/>
          </p:cNvSpPr>
          <p:nvPr userDrawn="1"/>
        </p:nvSpPr>
        <p:spPr bwMode="auto">
          <a:xfrm>
            <a:off x="442913" y="3259138"/>
            <a:ext cx="121920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en-US" altLang="zh-TW" sz="1000" b="1" smtClean="0">
                <a:solidFill>
                  <a:srgbClr val="7F7F7F"/>
                </a:solidFill>
                <a:latin typeface="Ebrima" pitchFamily="2" charset="0"/>
                <a:ea typeface="新細明體" charset="-120"/>
              </a:rPr>
              <a:t>KEYPOINT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4538" y="4446588"/>
            <a:ext cx="550862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1">
                <a:solidFill>
                  <a:srgbClr val="8C7656"/>
                </a:solidFill>
                <a:latin typeface="MV Boli" panose="02000500030200090000" pitchFamily="2" charset="0"/>
                <a:ea typeface="新細明體" pitchFamily="18" charset="-120"/>
                <a:cs typeface="MV Boli" panose="02000500030200090000" pitchFamily="2" charset="0"/>
              </a:defRPr>
            </a:lvl1pPr>
          </a:lstStyle>
          <a:p>
            <a:pPr>
              <a:defRPr/>
            </a:pPr>
            <a:r>
              <a:rPr lang="en-US" altLang="zh-TW"/>
              <a:t>1</a:t>
            </a:r>
            <a:endParaRPr lang="en-US" altLang="zh-TW" dirty="0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3738" y="2211388"/>
            <a:ext cx="120491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67063" y="857250"/>
            <a:ext cx="4906962" cy="34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34" name="Text Box 5"/>
          <p:cNvSpPr txBox="1">
            <a:spLocks noChangeArrowheads="1"/>
          </p:cNvSpPr>
          <p:nvPr userDrawn="1"/>
        </p:nvSpPr>
        <p:spPr bwMode="auto">
          <a:xfrm>
            <a:off x="508000" y="4375150"/>
            <a:ext cx="12192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en-US" altLang="zh-TW" sz="1000" b="1" smtClean="0">
                <a:solidFill>
                  <a:srgbClr val="7F7F7F"/>
                </a:solidFill>
                <a:latin typeface="Ebrima" pitchFamily="2" charset="0"/>
                <a:ea typeface="新細明體" charset="-120"/>
              </a:rPr>
              <a:t>PAGE</a:t>
            </a: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4751388" y="4937125"/>
            <a:ext cx="318135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en-US" altLang="zh-TW" sz="1000" b="1" dirty="0" smtClean="0">
                <a:solidFill>
                  <a:srgbClr val="7F7F7F"/>
                </a:solidFill>
                <a:latin typeface="Ebrima" pitchFamily="2" charset="0"/>
                <a:ea typeface="新細明體" charset="-120"/>
              </a:rPr>
              <a:t>Material  Mechanics    2014 SUMMER  </a:t>
            </a:r>
          </a:p>
        </p:txBody>
      </p:sp>
      <p:grpSp>
        <p:nvGrpSpPr>
          <p:cNvPr id="14" name="群組 6"/>
          <p:cNvGrpSpPr>
            <a:grpSpLocks noChangeAspect="1"/>
          </p:cNvGrpSpPr>
          <p:nvPr userDrawn="1"/>
        </p:nvGrpSpPr>
        <p:grpSpPr bwMode="auto">
          <a:xfrm>
            <a:off x="7200900" y="4891088"/>
            <a:ext cx="1554163" cy="273050"/>
            <a:chOff x="3759389" y="3950716"/>
            <a:chExt cx="2252771" cy="395913"/>
          </a:xfrm>
        </p:grpSpPr>
        <p:pic>
          <p:nvPicPr>
            <p:cNvPr id="16" name="Picture 15" descr="cc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389" y="4016095"/>
              <a:ext cx="740603" cy="265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 descr="D:\創用CC符號\logo黑字透明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198" y="3950716"/>
              <a:ext cx="1352962" cy="39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20" descr="\\140.112.59.229\資源平台\資源平台\版權\版權ICON與範例\F-icon_11.gif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4983162"/>
            <a:ext cx="14684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1" r:id="rId2"/>
    <p:sldLayoutId id="2147483678" r:id="rId3"/>
    <p:sldLayoutId id="2147483679" r:id="rId4"/>
    <p:sldLayoutId id="2147483680" r:id="rId5"/>
    <p:sldLayoutId id="214748368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600">
          <a:solidFill>
            <a:srgbClr val="224B50"/>
          </a:solidFill>
          <a:latin typeface="OCR A Extended" panose="02010509020102010303" pitchFamily="50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600">
          <a:solidFill>
            <a:srgbClr val="224B50"/>
          </a:solidFill>
          <a:latin typeface="OCR A Extended" pitchFamily="5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600">
          <a:solidFill>
            <a:srgbClr val="224B50"/>
          </a:solidFill>
          <a:latin typeface="OCR A Extended" pitchFamily="5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600">
          <a:solidFill>
            <a:srgbClr val="224B50"/>
          </a:solidFill>
          <a:latin typeface="OCR A Extended" pitchFamily="5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600">
          <a:solidFill>
            <a:srgbClr val="224B50"/>
          </a:solidFill>
          <a:latin typeface="OCR A Extended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76149"/>
        </a:buClr>
        <a:buSzPct val="50000"/>
        <a:buFont typeface="Wingdings" pitchFamily="2" charset="2"/>
        <a:buChar char="n"/>
        <a:defRPr sz="2400" b="1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 userDrawn="1"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7" t="11992" r="47360" b="8300"/>
          <a:stretch/>
        </p:blipFill>
        <p:spPr bwMode="auto">
          <a:xfrm>
            <a:off x="-508" y="-37987"/>
            <a:ext cx="4660550" cy="522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/>
          <p:cNvPicPr>
            <a:picLocks noChangeAspect="1" noChangeArrowheads="1"/>
          </p:cNvPicPr>
          <p:nvPr userDrawn="1"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7" t="11992" r="47360" b="8300"/>
          <a:stretch/>
        </p:blipFill>
        <p:spPr bwMode="auto">
          <a:xfrm flipH="1">
            <a:off x="4660042" y="-37987"/>
            <a:ext cx="4660550" cy="522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4751388" y="4937125"/>
            <a:ext cx="318135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en-US" altLang="zh-TW" sz="1000" b="1" dirty="0" smtClean="0">
                <a:solidFill>
                  <a:srgbClr val="7F7F7F"/>
                </a:solidFill>
                <a:latin typeface="Ebrima" pitchFamily="2" charset="0"/>
                <a:ea typeface="新細明體" charset="-120"/>
              </a:rPr>
              <a:t>Material  Mechanics    2014 SUMMER  </a:t>
            </a:r>
          </a:p>
        </p:txBody>
      </p:sp>
      <p:grpSp>
        <p:nvGrpSpPr>
          <p:cNvPr id="5" name="群組 6"/>
          <p:cNvGrpSpPr>
            <a:grpSpLocks noChangeAspect="1"/>
          </p:cNvGrpSpPr>
          <p:nvPr userDrawn="1"/>
        </p:nvGrpSpPr>
        <p:grpSpPr bwMode="auto">
          <a:xfrm>
            <a:off x="7200900" y="4891088"/>
            <a:ext cx="1554163" cy="273050"/>
            <a:chOff x="3759389" y="3950716"/>
            <a:chExt cx="2252771" cy="395913"/>
          </a:xfrm>
        </p:grpSpPr>
        <p:pic>
          <p:nvPicPr>
            <p:cNvPr id="6" name="Picture 15" descr="cc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389" y="4016095"/>
              <a:ext cx="740603" cy="265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 descr="D:\創用CC符號\logo黑字透明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198" y="3950716"/>
              <a:ext cx="1352962" cy="39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0" descr="\\140.112.59.229\資源平台\資源平台\版權\版權ICON與範例\F-icon_11.gif">
            <a:hlinkClick r:id="rId9"/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4983162"/>
            <a:ext cx="14684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30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600">
          <a:solidFill>
            <a:srgbClr val="224B50"/>
          </a:solidFill>
          <a:latin typeface="OCR A Extended" panose="02010509020102010303" pitchFamily="50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600">
          <a:solidFill>
            <a:srgbClr val="224B50"/>
          </a:solidFill>
          <a:latin typeface="OCR A Extended" pitchFamily="5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600">
          <a:solidFill>
            <a:srgbClr val="224B50"/>
          </a:solidFill>
          <a:latin typeface="OCR A Extended" pitchFamily="5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600">
          <a:solidFill>
            <a:srgbClr val="224B50"/>
          </a:solidFill>
          <a:latin typeface="OCR A Extended" pitchFamily="5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600">
          <a:solidFill>
            <a:srgbClr val="224B50"/>
          </a:solidFill>
          <a:latin typeface="OCR A Extended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76149"/>
        </a:buClr>
        <a:buSzPct val="50000"/>
        <a:buFont typeface="Wingdings" pitchFamily="2" charset="2"/>
        <a:buChar char="n"/>
        <a:defRPr sz="2400" b="1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creativecommons.org/licenses/by-nc-sa/3.0/tw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13.bin"/><Relationship Id="rId7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15.bin"/><Relationship Id="rId7" Type="http://schemas.openxmlformats.org/officeDocument/2006/relationships/hyperlink" Target="http://ocw.aca.ntu.edu.tw/ntu-ocw/index.php/info/copyright-declaration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png"/><Relationship Id="rId5" Type="http://schemas.openxmlformats.org/officeDocument/2006/relationships/hyperlink" Target="http://creativecommons.org/licenses/by-nc-sa/3.0/tw/deed.zh_TW" TargetMode="Externa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16.bin"/><Relationship Id="rId7" Type="http://schemas.openxmlformats.org/officeDocument/2006/relationships/hyperlink" Target="http://ocw.aca.ntu.edu.tw/ntu-ocw/index.php/info/copyright-declaration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3.png"/><Relationship Id="rId5" Type="http://schemas.openxmlformats.org/officeDocument/2006/relationships/hyperlink" Target="http://creativecommons.org/licenses/by-nc-sa/3.0/tw/deed.zh_TW" TargetMode="External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17.bin"/><Relationship Id="rId7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0.png"/><Relationship Id="rId4" Type="http://schemas.openxmlformats.org/officeDocument/2006/relationships/image" Target="../media/image10.wmf"/><Relationship Id="rId9" Type="http://schemas.openxmlformats.org/officeDocument/2006/relationships/hyperlink" Target="http://ocw.aca.ntu.edu.tw/ntu-ocw/index.php/info/copyright-declaration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-sa/3.0/tw/deed.zh_TW" TargetMode="External"/><Relationship Id="rId3" Type="http://schemas.openxmlformats.org/officeDocument/2006/relationships/oleObject" Target="../embeddings/oleObject19.bin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0.png"/><Relationship Id="rId5" Type="http://schemas.openxmlformats.org/officeDocument/2006/relationships/image" Target="../media/image23.png"/><Relationship Id="rId10" Type="http://schemas.openxmlformats.org/officeDocument/2006/relationships/hyperlink" Target="http://ocw.aca.ntu.edu.tw/ntu-ocw/index.php/info/copyright-declaration" TargetMode="External"/><Relationship Id="rId4" Type="http://schemas.openxmlformats.org/officeDocument/2006/relationships/image" Target="../media/image10.wmf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4.wmf"/><Relationship Id="rId11" Type="http://schemas.openxmlformats.org/officeDocument/2006/relationships/hyperlink" Target="http://ocw.aca.ntu.edu.tw/ntu-ocw/index.php/info/copyright-declaration" TargetMode="External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13.png"/><Relationship Id="rId4" Type="http://schemas.openxmlformats.org/officeDocument/2006/relationships/image" Target="../media/image10.wmf"/><Relationship Id="rId9" Type="http://schemas.openxmlformats.org/officeDocument/2006/relationships/hyperlink" Target="http://creativecommons.org/licenses/by-nc-sa/3.0/tw/deed.zh_TW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24.bin"/><Relationship Id="rId7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0.png"/><Relationship Id="rId4" Type="http://schemas.openxmlformats.org/officeDocument/2006/relationships/image" Target="../media/image10.wmf"/><Relationship Id="rId9" Type="http://schemas.openxmlformats.org/officeDocument/2006/relationships/hyperlink" Target="http://ocw.aca.ntu.edu.tw/ntu-ocw/index.php/info/copyright-declaration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7.wmf"/><Relationship Id="rId11" Type="http://schemas.openxmlformats.org/officeDocument/2006/relationships/hyperlink" Target="http://creativecommons.org/licenses/by-nc-sa/3.0/tw/deed.zh_TW" TargetMode="External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20.png"/><Relationship Id="rId4" Type="http://schemas.openxmlformats.org/officeDocument/2006/relationships/image" Target="../media/image10.wmf"/><Relationship Id="rId9" Type="http://schemas.openxmlformats.org/officeDocument/2006/relationships/hyperlink" Target="http://ocw.aca.ntu.edu.tw/ntu-ocw/index.php/info/copyright-declaration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://creativecommons.org/licenses/by-nc-sa/3.0/tw/deed.zh_TW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hyperlink" Target="http://ocw.aca.ntu.edu.tw/ntu-ocw/index.php/info/copyright_declaration" TargetMode="External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ocw.aca.ntu.edu.tw/ntu-ocw/index.php/info/copyright-declaration" TargetMode="External"/><Relationship Id="rId3" Type="http://schemas.openxmlformats.org/officeDocument/2006/relationships/hyperlink" Target="http://creativecommons.org/licenses/by-nc-sa/3.0/tw/deed.zh_TW" TargetMode="External"/><Relationship Id="rId7" Type="http://schemas.openxmlformats.org/officeDocument/2006/relationships/image" Target="../media/image36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3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11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hyperlink" Target="http://creativecommons.org/licenses/by-nc-sa/3.0/tw/deed.zh_TW" TargetMode="Externa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png"/><Relationship Id="rId5" Type="http://schemas.openxmlformats.org/officeDocument/2006/relationships/hyperlink" Target="http://creativecommons.org/licenses/by-nc-sa/3.0/tw/deed.zh_TW" TargetMode="Externa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11" Type="http://schemas.openxmlformats.org/officeDocument/2006/relationships/hyperlink" Target="http://creativecommons.org/licenses/by-nc-sa/3.0/tw/deed.zh_TW" TargetMode="External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3.png"/><Relationship Id="rId4" Type="http://schemas.openxmlformats.org/officeDocument/2006/relationships/image" Target="../media/image10.wmf"/><Relationship Id="rId9" Type="http://schemas.openxmlformats.org/officeDocument/2006/relationships/hyperlink" Target="http://creativecommons.org/licenses/by-nc-sa/3.0/tw/deed.zh_T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827584" y="3039802"/>
            <a:ext cx="7488832" cy="21036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21000"/>
                </a:schemeClr>
              </a:gs>
              <a:gs pos="100000">
                <a:schemeClr val="accent1">
                  <a:shade val="100000"/>
                  <a:satMod val="11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6146" name="標題 1"/>
          <p:cNvSpPr>
            <a:spLocks noGrp="1"/>
          </p:cNvSpPr>
          <p:nvPr>
            <p:ph type="ctrTitle"/>
          </p:nvPr>
        </p:nvSpPr>
        <p:spPr bwMode="auto">
          <a:xfrm>
            <a:off x="1943100" y="1167594"/>
            <a:ext cx="5254625" cy="17285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2000" dirty="0" smtClean="0">
                <a:latin typeface="Mongolian Baiti" pitchFamily="66" charset="0"/>
                <a:ea typeface="新細明體" charset="-120"/>
              </a:rPr>
              <a:t>National Taiwan University</a:t>
            </a:r>
            <a:br>
              <a:rPr lang="en-US" altLang="zh-TW" sz="2000" dirty="0" smtClean="0">
                <a:latin typeface="Mongolian Baiti" pitchFamily="66" charset="0"/>
                <a:ea typeface="新細明體" charset="-120"/>
              </a:rPr>
            </a:br>
            <a:r>
              <a:rPr lang="en-US" altLang="zh-TW" sz="2000" dirty="0" smtClean="0">
                <a:latin typeface="Mongolian Baiti" pitchFamily="66" charset="0"/>
                <a:ea typeface="新細明體" charset="-120"/>
              </a:rPr>
              <a:t>Material Mechanics</a:t>
            </a:r>
            <a:br>
              <a:rPr lang="en-US" altLang="zh-TW" sz="2000" dirty="0" smtClean="0">
                <a:latin typeface="Mongolian Baiti" pitchFamily="66" charset="0"/>
                <a:ea typeface="新細明體" charset="-120"/>
              </a:rPr>
            </a:br>
            <a:r>
              <a:rPr lang="en-US" altLang="zh-TW" dirty="0" smtClean="0">
                <a:ea typeface="新細明體" charset="-120"/>
              </a:rPr>
              <a:t/>
            </a:r>
            <a:br>
              <a:rPr lang="en-US" altLang="zh-TW" dirty="0" smtClean="0">
                <a:ea typeface="新細明體" charset="-120"/>
              </a:rPr>
            </a:br>
            <a:r>
              <a:rPr lang="en-US" altLang="zh-TW" sz="2800" b="1" dirty="0" smtClean="0">
                <a:ea typeface="新細明體" charset="-120"/>
              </a:rPr>
              <a:t>Chapter Two</a:t>
            </a:r>
            <a:r>
              <a:rPr lang="en-US" altLang="zh-TW" sz="2800" b="1" dirty="0" smtClean="0">
                <a:latin typeface="MV Boli" pitchFamily="2" charset="0"/>
                <a:ea typeface="新細明體" charset="-120"/>
              </a:rPr>
              <a:t/>
            </a:r>
            <a:br>
              <a:rPr lang="en-US" altLang="zh-TW" sz="2800" b="1" dirty="0" smtClean="0">
                <a:latin typeface="MV Boli" pitchFamily="2" charset="0"/>
                <a:ea typeface="新細明體" charset="-120"/>
              </a:rPr>
            </a:br>
            <a:r>
              <a:rPr lang="en-US" altLang="zh-TW" sz="1800" dirty="0" smtClean="0">
                <a:solidFill>
                  <a:srgbClr val="FF0000"/>
                </a:solidFill>
                <a:cs typeface="Miriam Fixed"/>
              </a:rPr>
              <a:t>Axially Loaded Members</a:t>
            </a:r>
            <a:endParaRPr lang="zh-TW" altLang="en-US" sz="1800" dirty="0" smtClean="0">
              <a:solidFill>
                <a:srgbClr val="FF0000"/>
              </a:solidFill>
              <a:latin typeface="Miriam Fixed" pitchFamily="49" charset="-79"/>
              <a:ea typeface="新細明體" charset="-120"/>
              <a:cs typeface="Miriam Fixed"/>
            </a:endParaRPr>
          </a:p>
        </p:txBody>
      </p:sp>
      <p:sp>
        <p:nvSpPr>
          <p:cNvPr id="6147" name="文字方塊 4"/>
          <p:cNvSpPr txBox="1">
            <a:spLocks noChangeArrowheads="1"/>
          </p:cNvSpPr>
          <p:nvPr/>
        </p:nvSpPr>
        <p:spPr bwMode="auto">
          <a:xfrm>
            <a:off x="5796136" y="3039802"/>
            <a:ext cx="15732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TW" sz="1400" b="1" dirty="0" smtClean="0">
                <a:solidFill>
                  <a:srgbClr val="7B5229"/>
                </a:solidFill>
                <a:latin typeface="MV Boli" pitchFamily="2" charset="0"/>
                <a:ea typeface="微軟正黑體" pitchFamily="34" charset="-120"/>
                <a:cs typeface="MV Boli" pitchFamily="2" charset="0"/>
              </a:rPr>
              <a:t>2014  Summer </a:t>
            </a:r>
            <a:endParaRPr lang="zh-TW" altLang="en-US" sz="1400" b="1" dirty="0" smtClean="0">
              <a:solidFill>
                <a:srgbClr val="7B5229"/>
              </a:solidFill>
              <a:latin typeface="MV Boli" pitchFamily="2" charset="0"/>
              <a:ea typeface="微軟正黑體" pitchFamily="34" charset="-120"/>
              <a:cs typeface="MV Boli" pitchFamily="2" charset="0"/>
            </a:endParaRPr>
          </a:p>
        </p:txBody>
      </p:sp>
      <p:sp>
        <p:nvSpPr>
          <p:cNvPr id="4" name="副標題 2"/>
          <p:cNvSpPr>
            <a:spLocks noGrp="1"/>
          </p:cNvSpPr>
          <p:nvPr>
            <p:ph type="subTitle" idx="1"/>
          </p:nvPr>
        </p:nvSpPr>
        <p:spPr>
          <a:xfrm>
            <a:off x="251520" y="3615866"/>
            <a:ext cx="8640000" cy="360000"/>
          </a:xfrm>
        </p:spPr>
        <p:txBody>
          <a:bodyPr>
            <a:no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臺灣大學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土木工程學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黃尹男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教授</a:t>
            </a:r>
          </a:p>
        </p:txBody>
      </p:sp>
      <p:sp>
        <p:nvSpPr>
          <p:cNvPr id="7" name="矩形 6"/>
          <p:cNvSpPr/>
          <p:nvPr/>
        </p:nvSpPr>
        <p:spPr>
          <a:xfrm>
            <a:off x="972400" y="4385741"/>
            <a:ext cx="7200000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11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1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本著作除另有註明外，採取</a:t>
            </a:r>
            <a:r>
              <a:rPr lang="zh-TW" altLang="en-US" sz="1100" b="1" u="sng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創用</a:t>
            </a:r>
            <a:r>
              <a:rPr lang="en-US" altLang="zh-TW" sz="1100" b="1" u="sng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CC</a:t>
            </a:r>
            <a:r>
              <a:rPr lang="zh-TW" altLang="en-US" sz="1100" b="1" u="sng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「姓名標示－非商業性－相同方式分享」臺灣</a:t>
            </a:r>
            <a:r>
              <a:rPr lang="en-US" altLang="zh-TW" sz="1100" b="1" u="sng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3.0</a:t>
            </a:r>
            <a:r>
              <a:rPr lang="zh-TW" altLang="en-US" sz="1100" b="1" u="sng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版</a:t>
            </a:r>
            <a:r>
              <a:rPr lang="zh-TW" altLang="en-US" sz="11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授權釋出</a:t>
            </a:r>
            <a:r>
              <a:rPr lang="en-US" altLang="zh-TW" sz="11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en-US" altLang="zh-TW" sz="11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3615373" y="3950716"/>
            <a:ext cx="2252771" cy="395913"/>
            <a:chOff x="3759389" y="3950716"/>
            <a:chExt cx="2252771" cy="395913"/>
          </a:xfrm>
        </p:grpSpPr>
        <p:pic>
          <p:nvPicPr>
            <p:cNvPr id="6" name="Picture 15" descr="cc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59389" y="4016095"/>
              <a:ext cx="740603" cy="265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 descr="D:\創用CC符號\logo黑字透明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198" y="3950716"/>
              <a:ext cx="1352962" cy="395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投影片編號版面配置區 3"/>
          <p:cNvSpPr txBox="1">
            <a:spLocks/>
          </p:cNvSpPr>
          <p:nvPr/>
        </p:nvSpPr>
        <p:spPr>
          <a:xfrm>
            <a:off x="744538" y="4446588"/>
            <a:ext cx="550862" cy="357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2A233313-940F-461B-9637-962F419AF626}" type="slidenum">
              <a:rPr lang="en-US" altLang="zh-TW" b="1">
                <a:solidFill>
                  <a:srgbClr val="8C7656"/>
                </a:solidFill>
                <a:latin typeface="MV Boli" panose="02000500030200090000" pitchFamily="2" charset="0"/>
                <a:ea typeface="新細明體" pitchFamily="18" charset="-120"/>
                <a:cs typeface="MV Boli" panose="02000500030200090000" pitchFamily="2" charset="0"/>
              </a:rPr>
              <a:pPr algn="r">
                <a:defRPr/>
              </a:pPr>
              <a:t>1</a:t>
            </a:fld>
            <a:endParaRPr lang="en-US" altLang="zh-TW" b="1" dirty="0">
              <a:solidFill>
                <a:srgbClr val="8C7656"/>
              </a:solidFill>
              <a:latin typeface="MV Boli" panose="02000500030200090000" pitchFamily="2" charset="0"/>
              <a:ea typeface="新細明體" pitchFamily="18" charset="-12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66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Thermal Stresses  and </a:t>
            </a:r>
            <a:r>
              <a:rPr lang="en-US" altLang="zh-TW" dirty="0" smtClean="0"/>
              <a:t>Misfits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CCE7D-8736-45BC-8347-F5DA3F91CACC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6" name="文字方塊 5"/>
          <p:cNvSpPr txBox="1"/>
          <p:nvPr/>
        </p:nvSpPr>
        <p:spPr>
          <a:xfrm>
            <a:off x="2411760" y="41151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[Example]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411760" y="780842"/>
            <a:ext cx="45496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/>
              <a:t>EA = constant, coefficient of thermal expansion = </a:t>
            </a:r>
            <a:r>
              <a:rPr lang="el-GR" altLang="zh-TW" sz="1400" dirty="0" smtClean="0"/>
              <a:t>α</a:t>
            </a:r>
            <a:r>
              <a:rPr lang="en-US" altLang="zh-TW" sz="1400" dirty="0" smtClean="0"/>
              <a:t>, </a:t>
            </a:r>
          </a:p>
          <a:p>
            <a:r>
              <a:rPr lang="en-US" altLang="zh-TW" sz="1400" dirty="0" smtClean="0"/>
              <a:t>change </a:t>
            </a:r>
            <a:r>
              <a:rPr lang="en-US" altLang="zh-TW" sz="1400" dirty="0"/>
              <a:t>of </a:t>
            </a:r>
            <a:r>
              <a:rPr lang="en-US" altLang="zh-TW" sz="1400" dirty="0" smtClean="0"/>
              <a:t>temperature </a:t>
            </a:r>
            <a:r>
              <a:rPr lang="el-GR" altLang="zh-TW" sz="1400" dirty="0" smtClean="0"/>
              <a:t>Δ</a:t>
            </a:r>
            <a:r>
              <a:rPr lang="en-US" altLang="zh-TW" sz="1400" dirty="0" smtClean="0"/>
              <a:t>T </a:t>
            </a:r>
            <a:r>
              <a:rPr lang="en-US" altLang="zh-TW" sz="1400" dirty="0"/>
              <a:t>, </a:t>
            </a:r>
            <a:endParaRPr lang="en-US" altLang="zh-TW" sz="1400" dirty="0" smtClean="0"/>
          </a:p>
          <a:p>
            <a:r>
              <a:rPr lang="en-US" altLang="zh-TW" sz="1400" dirty="0" smtClean="0"/>
              <a:t>find the </a:t>
            </a:r>
            <a:r>
              <a:rPr lang="en-US" altLang="zh-TW" sz="1400" dirty="0"/>
              <a:t>change of the length, internal force and stress. </a:t>
            </a:r>
            <a:endParaRPr lang="zh-TW" altLang="en-US" sz="1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3491880" y="41151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Partly Constrained</a:t>
            </a:r>
            <a:endParaRPr lang="zh-TW" altLang="en-US" dirty="0"/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148229"/>
              </p:ext>
            </p:extLst>
          </p:nvPr>
        </p:nvGraphicFramePr>
        <p:xfrm>
          <a:off x="503238" y="3492500"/>
          <a:ext cx="14398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6" name="方程式" r:id="rId3" imgW="1066800" imgH="330200" progId="Equation.3">
                  <p:embed/>
                </p:oleObj>
              </mc:Choice>
              <mc:Fallback>
                <p:oleObj name="方程式" r:id="rId3" imgW="1066800" imgH="330200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3492500"/>
                        <a:ext cx="14398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群組 10"/>
          <p:cNvGrpSpPr/>
          <p:nvPr/>
        </p:nvGrpSpPr>
        <p:grpSpPr>
          <a:xfrm>
            <a:off x="3203848" y="2953276"/>
            <a:ext cx="4572028" cy="1845469"/>
            <a:chOff x="5400092" y="1992473"/>
            <a:chExt cx="4572028" cy="1845469"/>
          </a:xfrm>
        </p:grpSpPr>
        <p:graphicFrame>
          <p:nvGraphicFramePr>
            <p:cNvPr id="12" name="物件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5828349"/>
                </p:ext>
              </p:extLst>
            </p:nvPr>
          </p:nvGraphicFramePr>
          <p:xfrm>
            <a:off x="5652120" y="2201529"/>
            <a:ext cx="4320000" cy="1636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7" name="方程式" r:id="rId5" imgW="2628720" imgH="990360" progId="Equation.3">
                    <p:embed/>
                  </p:oleObj>
                </mc:Choice>
                <mc:Fallback>
                  <p:oleObj name="方程式" r:id="rId5" imgW="2628720" imgH="990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2120" y="2201529"/>
                          <a:ext cx="4320000" cy="1636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文字方塊 12"/>
            <p:cNvSpPr txBox="1"/>
            <p:nvPr/>
          </p:nvSpPr>
          <p:spPr>
            <a:xfrm>
              <a:off x="5400092" y="1992473"/>
              <a:ext cx="13564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Compatibility</a:t>
              </a:r>
              <a:endParaRPr lang="zh-TW" altLang="en-US" sz="1600" dirty="0"/>
            </a:p>
          </p:txBody>
        </p:sp>
      </p:grpSp>
      <p:grpSp>
        <p:nvGrpSpPr>
          <p:cNvPr id="58" name="群組 57"/>
          <p:cNvGrpSpPr/>
          <p:nvPr/>
        </p:nvGrpSpPr>
        <p:grpSpPr>
          <a:xfrm>
            <a:off x="2519772" y="1729779"/>
            <a:ext cx="3715053" cy="1115570"/>
            <a:chOff x="2267744" y="1839052"/>
            <a:chExt cx="3715053" cy="1115570"/>
          </a:xfrm>
        </p:grpSpPr>
        <p:sp>
          <p:nvSpPr>
            <p:cNvPr id="59" name="Rectangle 7"/>
            <p:cNvSpPr>
              <a:spLocks noChangeAspect="1" noChangeArrowheads="1"/>
            </p:cNvSpPr>
            <p:nvPr/>
          </p:nvSpPr>
          <p:spPr bwMode="auto">
            <a:xfrm rot="10800000">
              <a:off x="5770072" y="1960943"/>
              <a:ext cx="212725" cy="72000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" name="Rectangle 7"/>
            <p:cNvSpPr>
              <a:spLocks noChangeAspect="1" noChangeArrowheads="1"/>
            </p:cNvSpPr>
            <p:nvPr/>
          </p:nvSpPr>
          <p:spPr bwMode="auto">
            <a:xfrm>
              <a:off x="2267744" y="1961023"/>
              <a:ext cx="212725" cy="72000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" name="Line 8"/>
            <p:cNvSpPr>
              <a:spLocks noChangeAspect="1" noChangeShapeType="1"/>
            </p:cNvSpPr>
            <p:nvPr/>
          </p:nvSpPr>
          <p:spPr bwMode="auto">
            <a:xfrm>
              <a:off x="2483768" y="1958700"/>
              <a:ext cx="0" cy="72232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62" name="Group 95"/>
            <p:cNvGrpSpPr>
              <a:grpSpLocks/>
            </p:cNvGrpSpPr>
            <p:nvPr/>
          </p:nvGrpSpPr>
          <p:grpSpPr bwMode="auto">
            <a:xfrm>
              <a:off x="4139952" y="2160645"/>
              <a:ext cx="1625600" cy="339097"/>
              <a:chOff x="1676" y="1051"/>
              <a:chExt cx="1024" cy="146"/>
            </a:xfrm>
          </p:grpSpPr>
          <p:sp>
            <p:nvSpPr>
              <p:cNvPr id="73" name="Line 9"/>
              <p:cNvSpPr>
                <a:spLocks noChangeAspect="1" noChangeShapeType="1"/>
              </p:cNvSpPr>
              <p:nvPr/>
            </p:nvSpPr>
            <p:spPr bwMode="auto">
              <a:xfrm>
                <a:off x="1676" y="1126"/>
                <a:ext cx="76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4" name="Line 10"/>
              <p:cNvSpPr>
                <a:spLocks noChangeAspect="1" noChangeShapeType="1"/>
              </p:cNvSpPr>
              <p:nvPr/>
            </p:nvSpPr>
            <p:spPr bwMode="auto">
              <a:xfrm flipV="1">
                <a:off x="1752" y="1051"/>
                <a:ext cx="17" cy="7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5" name="Line 11"/>
              <p:cNvSpPr>
                <a:spLocks noChangeAspect="1" noChangeShapeType="1"/>
              </p:cNvSpPr>
              <p:nvPr/>
            </p:nvSpPr>
            <p:spPr bwMode="auto">
              <a:xfrm>
                <a:off x="1769" y="1051"/>
                <a:ext cx="33" cy="14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6" name="Line 12"/>
              <p:cNvSpPr>
                <a:spLocks noChangeAspect="1" noChangeShapeType="1"/>
              </p:cNvSpPr>
              <p:nvPr/>
            </p:nvSpPr>
            <p:spPr bwMode="auto">
              <a:xfrm flipV="1">
                <a:off x="1802" y="1051"/>
                <a:ext cx="33" cy="14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7" name="Line 13"/>
              <p:cNvSpPr>
                <a:spLocks noChangeAspect="1" noChangeShapeType="1"/>
              </p:cNvSpPr>
              <p:nvPr/>
            </p:nvSpPr>
            <p:spPr bwMode="auto">
              <a:xfrm>
                <a:off x="1836" y="1051"/>
                <a:ext cx="33" cy="14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8" name="Line 14"/>
              <p:cNvSpPr>
                <a:spLocks noChangeAspect="1" noChangeShapeType="1"/>
              </p:cNvSpPr>
              <p:nvPr/>
            </p:nvSpPr>
            <p:spPr bwMode="auto">
              <a:xfrm flipV="1">
                <a:off x="1869" y="1051"/>
                <a:ext cx="33" cy="14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9" name="Line 15"/>
              <p:cNvSpPr>
                <a:spLocks noChangeAspect="1" noChangeShapeType="1"/>
              </p:cNvSpPr>
              <p:nvPr/>
            </p:nvSpPr>
            <p:spPr bwMode="auto">
              <a:xfrm>
                <a:off x="1903" y="1051"/>
                <a:ext cx="33" cy="14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0" name="Line 16"/>
              <p:cNvSpPr>
                <a:spLocks noChangeAspect="1" noChangeShapeType="1"/>
              </p:cNvSpPr>
              <p:nvPr/>
            </p:nvSpPr>
            <p:spPr bwMode="auto">
              <a:xfrm flipV="1">
                <a:off x="1936" y="1051"/>
                <a:ext cx="33" cy="14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1" name="Line 17"/>
              <p:cNvSpPr>
                <a:spLocks noChangeAspect="1" noChangeShapeType="1"/>
              </p:cNvSpPr>
              <p:nvPr/>
            </p:nvSpPr>
            <p:spPr bwMode="auto">
              <a:xfrm>
                <a:off x="1970" y="1051"/>
                <a:ext cx="34" cy="14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2" name="Line 18"/>
              <p:cNvSpPr>
                <a:spLocks noChangeAspect="1" noChangeShapeType="1"/>
              </p:cNvSpPr>
              <p:nvPr/>
            </p:nvSpPr>
            <p:spPr bwMode="auto">
              <a:xfrm flipV="1">
                <a:off x="2004" y="1051"/>
                <a:ext cx="32" cy="14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3" name="Line 19"/>
              <p:cNvSpPr>
                <a:spLocks noChangeAspect="1" noChangeShapeType="1"/>
              </p:cNvSpPr>
              <p:nvPr/>
            </p:nvSpPr>
            <p:spPr bwMode="auto">
              <a:xfrm>
                <a:off x="2037" y="1051"/>
                <a:ext cx="34" cy="14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" name="Line 20"/>
              <p:cNvSpPr>
                <a:spLocks noChangeAspect="1" noChangeShapeType="1"/>
              </p:cNvSpPr>
              <p:nvPr/>
            </p:nvSpPr>
            <p:spPr bwMode="auto">
              <a:xfrm flipV="1">
                <a:off x="2071" y="1051"/>
                <a:ext cx="33" cy="14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" name="Line 21"/>
              <p:cNvSpPr>
                <a:spLocks noChangeAspect="1" noChangeShapeType="1"/>
              </p:cNvSpPr>
              <p:nvPr/>
            </p:nvSpPr>
            <p:spPr bwMode="auto">
              <a:xfrm>
                <a:off x="2104" y="1051"/>
                <a:ext cx="34" cy="14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" name="Line 22"/>
              <p:cNvSpPr>
                <a:spLocks noChangeAspect="1" noChangeShapeType="1"/>
              </p:cNvSpPr>
              <p:nvPr/>
            </p:nvSpPr>
            <p:spPr bwMode="auto">
              <a:xfrm flipV="1">
                <a:off x="2138" y="1051"/>
                <a:ext cx="33" cy="14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" name="Line 23"/>
              <p:cNvSpPr>
                <a:spLocks noChangeAspect="1" noChangeShapeType="1"/>
              </p:cNvSpPr>
              <p:nvPr/>
            </p:nvSpPr>
            <p:spPr bwMode="auto">
              <a:xfrm>
                <a:off x="2171" y="1051"/>
                <a:ext cx="34" cy="14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" name="Line 24"/>
              <p:cNvSpPr>
                <a:spLocks noChangeAspect="1" noChangeShapeType="1"/>
              </p:cNvSpPr>
              <p:nvPr/>
            </p:nvSpPr>
            <p:spPr bwMode="auto">
              <a:xfrm flipV="1">
                <a:off x="2205" y="1051"/>
                <a:ext cx="33" cy="14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" name="Line 25"/>
              <p:cNvSpPr>
                <a:spLocks noChangeAspect="1" noChangeShapeType="1"/>
              </p:cNvSpPr>
              <p:nvPr/>
            </p:nvSpPr>
            <p:spPr bwMode="auto">
              <a:xfrm>
                <a:off x="2238" y="1051"/>
                <a:ext cx="34" cy="14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" name="Line 26"/>
              <p:cNvSpPr>
                <a:spLocks noChangeAspect="1" noChangeShapeType="1"/>
              </p:cNvSpPr>
              <p:nvPr/>
            </p:nvSpPr>
            <p:spPr bwMode="auto">
              <a:xfrm flipV="1">
                <a:off x="2272" y="1051"/>
                <a:ext cx="33" cy="14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" name="Line 27"/>
              <p:cNvSpPr>
                <a:spLocks noChangeAspect="1" noChangeShapeType="1"/>
              </p:cNvSpPr>
              <p:nvPr/>
            </p:nvSpPr>
            <p:spPr bwMode="auto">
              <a:xfrm>
                <a:off x="2306" y="1051"/>
                <a:ext cx="33" cy="14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" name="Line 28"/>
              <p:cNvSpPr>
                <a:spLocks noChangeAspect="1" noChangeShapeType="1"/>
              </p:cNvSpPr>
              <p:nvPr/>
            </p:nvSpPr>
            <p:spPr bwMode="auto">
              <a:xfrm flipV="1">
                <a:off x="2339" y="1051"/>
                <a:ext cx="33" cy="14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3" name="Line 29"/>
              <p:cNvSpPr>
                <a:spLocks noChangeAspect="1" noChangeShapeType="1"/>
              </p:cNvSpPr>
              <p:nvPr/>
            </p:nvSpPr>
            <p:spPr bwMode="auto">
              <a:xfrm>
                <a:off x="2373" y="1051"/>
                <a:ext cx="33" cy="14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4" name="Line 30"/>
              <p:cNvSpPr>
                <a:spLocks noChangeAspect="1" noChangeShapeType="1"/>
              </p:cNvSpPr>
              <p:nvPr/>
            </p:nvSpPr>
            <p:spPr bwMode="auto">
              <a:xfrm flipV="1">
                <a:off x="2406" y="1051"/>
                <a:ext cx="33" cy="14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5" name="Line 31"/>
              <p:cNvSpPr>
                <a:spLocks noChangeAspect="1" noChangeShapeType="1"/>
              </p:cNvSpPr>
              <p:nvPr/>
            </p:nvSpPr>
            <p:spPr bwMode="auto">
              <a:xfrm>
                <a:off x="2440" y="1051"/>
                <a:ext cx="33" cy="14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6" name="Line 32"/>
              <p:cNvSpPr>
                <a:spLocks noChangeAspect="1" noChangeShapeType="1"/>
              </p:cNvSpPr>
              <p:nvPr/>
            </p:nvSpPr>
            <p:spPr bwMode="auto">
              <a:xfrm flipV="1">
                <a:off x="2473" y="1051"/>
                <a:ext cx="33" cy="14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7" name="Line 33"/>
              <p:cNvSpPr>
                <a:spLocks noChangeAspect="1" noChangeShapeType="1"/>
              </p:cNvSpPr>
              <p:nvPr/>
            </p:nvSpPr>
            <p:spPr bwMode="auto">
              <a:xfrm>
                <a:off x="2507" y="1051"/>
                <a:ext cx="34" cy="14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" name="Line 34"/>
              <p:cNvSpPr>
                <a:spLocks noChangeAspect="1" noChangeShapeType="1"/>
              </p:cNvSpPr>
              <p:nvPr/>
            </p:nvSpPr>
            <p:spPr bwMode="auto">
              <a:xfrm flipV="1">
                <a:off x="2541" y="1051"/>
                <a:ext cx="33" cy="14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9" name="Line 35"/>
              <p:cNvSpPr>
                <a:spLocks noChangeAspect="1" noChangeShapeType="1"/>
              </p:cNvSpPr>
              <p:nvPr/>
            </p:nvSpPr>
            <p:spPr bwMode="auto">
              <a:xfrm>
                <a:off x="2574" y="1051"/>
                <a:ext cx="34" cy="14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0" name="Line 36"/>
              <p:cNvSpPr>
                <a:spLocks noChangeAspect="1" noChangeShapeType="1"/>
              </p:cNvSpPr>
              <p:nvPr/>
            </p:nvSpPr>
            <p:spPr bwMode="auto">
              <a:xfrm flipV="1">
                <a:off x="2608" y="1118"/>
                <a:ext cx="17" cy="7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1" name="Line 37"/>
              <p:cNvSpPr>
                <a:spLocks noChangeAspect="1" noChangeShapeType="1"/>
              </p:cNvSpPr>
              <p:nvPr/>
            </p:nvSpPr>
            <p:spPr bwMode="auto">
              <a:xfrm>
                <a:off x="2625" y="1118"/>
                <a:ext cx="75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63" name="Text Box 39"/>
            <p:cNvSpPr txBox="1">
              <a:spLocks noChangeAspect="1" noChangeArrowheads="1"/>
            </p:cNvSpPr>
            <p:nvPr/>
          </p:nvSpPr>
          <p:spPr bwMode="auto">
            <a:xfrm>
              <a:off x="2440583" y="1839052"/>
              <a:ext cx="403225" cy="517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zh-TW" sz="1600" dirty="0" smtClean="0">
                  <a:ea typeface="新細明體" charset="-120"/>
                </a:rPr>
                <a:t>A</a:t>
              </a:r>
              <a:endParaRPr lang="en-US" altLang="zh-TW" sz="1600" dirty="0">
                <a:ea typeface="新細明體" charset="-120"/>
              </a:endParaRPr>
            </a:p>
          </p:txBody>
        </p:sp>
        <p:grpSp>
          <p:nvGrpSpPr>
            <p:cNvPr id="64" name="Group 35"/>
            <p:cNvGrpSpPr>
              <a:grpSpLocks/>
            </p:cNvGrpSpPr>
            <p:nvPr/>
          </p:nvGrpSpPr>
          <p:grpSpPr bwMode="auto">
            <a:xfrm>
              <a:off x="2483768" y="2121501"/>
              <a:ext cx="1659901" cy="833121"/>
              <a:chOff x="1176" y="1890"/>
              <a:chExt cx="1638" cy="340"/>
            </a:xfrm>
          </p:grpSpPr>
          <p:sp>
            <p:nvSpPr>
              <p:cNvPr id="68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1176" y="1890"/>
                <a:ext cx="1638" cy="151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69" name="Line 15"/>
              <p:cNvSpPr>
                <a:spLocks noChangeAspect="1" noChangeShapeType="1"/>
              </p:cNvSpPr>
              <p:nvPr/>
            </p:nvSpPr>
            <p:spPr bwMode="auto">
              <a:xfrm>
                <a:off x="1176" y="2079"/>
                <a:ext cx="0" cy="1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70" name="Line 16"/>
              <p:cNvSpPr>
                <a:spLocks noChangeAspect="1" noChangeShapeType="1"/>
              </p:cNvSpPr>
              <p:nvPr/>
            </p:nvSpPr>
            <p:spPr bwMode="auto">
              <a:xfrm>
                <a:off x="2805" y="2079"/>
                <a:ext cx="0" cy="1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71" name="Line 17"/>
              <p:cNvSpPr>
                <a:spLocks noChangeAspect="1" noChangeShapeType="1"/>
              </p:cNvSpPr>
              <p:nvPr/>
            </p:nvSpPr>
            <p:spPr bwMode="auto">
              <a:xfrm>
                <a:off x="1192" y="2172"/>
                <a:ext cx="160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72" name="Text Box 19"/>
              <p:cNvSpPr txBox="1">
                <a:spLocks noChangeAspect="1" noChangeArrowheads="1"/>
              </p:cNvSpPr>
              <p:nvPr/>
            </p:nvSpPr>
            <p:spPr bwMode="auto">
              <a:xfrm>
                <a:off x="1780" y="2104"/>
                <a:ext cx="355" cy="1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softEdge rad="3175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TW" sz="1600" i="1" dirty="0" smtClean="0">
                    <a:latin typeface="Times New Roman" pitchFamily="18" charset="0"/>
                    <a:ea typeface="新細明體" charset="-120"/>
                  </a:rPr>
                  <a:t>L</a:t>
                </a:r>
                <a:endParaRPr lang="en-US" altLang="zh-TW" sz="1600" dirty="0">
                  <a:ea typeface="新細明體" charset="-120"/>
                </a:endParaRPr>
              </a:p>
            </p:txBody>
          </p:sp>
        </p:grpSp>
        <p:sp>
          <p:nvSpPr>
            <p:cNvPr id="65" name="Line 8"/>
            <p:cNvSpPr>
              <a:spLocks noChangeAspect="1" noChangeShapeType="1"/>
            </p:cNvSpPr>
            <p:nvPr/>
          </p:nvSpPr>
          <p:spPr bwMode="auto">
            <a:xfrm>
              <a:off x="5770072" y="1973677"/>
              <a:ext cx="0" cy="72232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6" name="Text Box 39"/>
            <p:cNvSpPr txBox="1">
              <a:spLocks noChangeAspect="1" noChangeArrowheads="1"/>
            </p:cNvSpPr>
            <p:nvPr/>
          </p:nvSpPr>
          <p:spPr bwMode="auto">
            <a:xfrm>
              <a:off x="3988755" y="1839052"/>
              <a:ext cx="403225" cy="517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zh-TW" sz="1600" i="1" dirty="0" smtClean="0">
                  <a:latin typeface="Times New Roman" pitchFamily="18" charset="0"/>
                  <a:ea typeface="新細明體" charset="-120"/>
                </a:rPr>
                <a:t>B</a:t>
              </a:r>
              <a:endParaRPr lang="en-US" altLang="zh-TW" sz="1600" dirty="0">
                <a:ea typeface="新細明體" charset="-120"/>
              </a:endParaRPr>
            </a:p>
          </p:txBody>
        </p:sp>
        <p:sp>
          <p:nvSpPr>
            <p:cNvPr id="67" name="Text Box 39"/>
            <p:cNvSpPr txBox="1">
              <a:spLocks noChangeAspect="1" noChangeArrowheads="1"/>
            </p:cNvSpPr>
            <p:nvPr/>
          </p:nvSpPr>
          <p:spPr bwMode="auto">
            <a:xfrm>
              <a:off x="5500923" y="1852931"/>
              <a:ext cx="403225" cy="517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zh-TW" sz="1600" dirty="0">
                  <a:ea typeface="新細明體" charset="-120"/>
                </a:rPr>
                <a:t>C</a:t>
              </a:r>
            </a:p>
          </p:txBody>
        </p:sp>
      </p:grpSp>
      <p:pic>
        <p:nvPicPr>
          <p:cNvPr id="55" name="Picture 16" descr="\\140.112.59.229\資源平台\資源平台\版權\版權ICON與範例\Creative Commens台灣2.5\icon_by-nc-sa.tif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134" y="2868277"/>
            <a:ext cx="485919" cy="16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49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Thermal Stresses  and </a:t>
            </a:r>
            <a:r>
              <a:rPr lang="en-US" altLang="zh-TW" dirty="0" smtClean="0"/>
              <a:t>Misfits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CCE7D-8736-45BC-8347-F5DA3F91CACC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6" name="文字方塊 5"/>
          <p:cNvSpPr txBox="1"/>
          <p:nvPr/>
        </p:nvSpPr>
        <p:spPr>
          <a:xfrm>
            <a:off x="2411760" y="41151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[Example]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411760" y="780842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A rigid plate is supported by three posts each having cross-sectional A and length L. </a:t>
            </a:r>
            <a:r>
              <a:rPr lang="en-US" altLang="zh-TW" sz="1600" dirty="0" smtClean="0"/>
              <a:t>Three </a:t>
            </a:r>
            <a:r>
              <a:rPr lang="en-US" altLang="zh-TW" sz="1600" dirty="0"/>
              <a:t>posts are made of different materials. Two outer ones have Young’s modulus E </a:t>
            </a:r>
            <a:r>
              <a:rPr lang="en-US" altLang="zh-TW" sz="1600" dirty="0" smtClean="0"/>
              <a:t>and </a:t>
            </a:r>
            <a:r>
              <a:rPr lang="en-US" altLang="zh-TW" sz="1600" dirty="0"/>
              <a:t>the Young’s modulus of inner one is 2E. Before the force P is applied, the middle </a:t>
            </a:r>
            <a:r>
              <a:rPr lang="en-US" altLang="zh-TW" sz="1600" dirty="0" smtClean="0"/>
              <a:t>post </a:t>
            </a:r>
            <a:r>
              <a:rPr lang="en-US" altLang="zh-TW" sz="1600" dirty="0"/>
              <a:t>is shorter than the outers by an amount of s (s is much smaller compared to L). Find: </a:t>
            </a:r>
            <a:endParaRPr lang="zh-TW" altLang="en-US" sz="16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3491880" y="41151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Misfit Problems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422281" y="2571750"/>
            <a:ext cx="2869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(a) The </a:t>
            </a:r>
            <a:r>
              <a:rPr lang="en-US" altLang="zh-TW" sz="1400" dirty="0"/>
              <a:t>force Pc  that is required to close the gap. </a:t>
            </a:r>
            <a:endParaRPr lang="en-US" altLang="zh-TW" sz="1400" dirty="0" smtClean="0"/>
          </a:p>
          <a:p>
            <a:pPr marL="342900" indent="-342900">
              <a:buAutoNum type="alphaLcParenBoth"/>
            </a:pPr>
            <a:endParaRPr lang="en-US" altLang="zh-TW" sz="1400" dirty="0" smtClean="0"/>
          </a:p>
          <a:p>
            <a:r>
              <a:rPr lang="en-US" altLang="zh-TW" sz="1400" dirty="0" smtClean="0"/>
              <a:t>(</a:t>
            </a:r>
            <a:r>
              <a:rPr lang="en-US" altLang="zh-TW" sz="1400" dirty="0"/>
              <a:t>b) For P &gt; Pc , find internal forces and stresses in three posts. </a:t>
            </a:r>
            <a:endParaRPr lang="en-US" altLang="zh-TW" sz="1400" dirty="0" smtClean="0"/>
          </a:p>
          <a:p>
            <a:endParaRPr lang="en-US" altLang="zh-TW" sz="1400" dirty="0"/>
          </a:p>
          <a:p>
            <a:r>
              <a:rPr lang="en-US" altLang="zh-TW" sz="1400" dirty="0"/>
              <a:t>(c) For P &gt; Pc , find the displacement of the rigid plate. </a:t>
            </a:r>
            <a:endParaRPr lang="zh-TW" altLang="en-US" sz="1400" dirty="0"/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148229"/>
              </p:ext>
            </p:extLst>
          </p:nvPr>
        </p:nvGraphicFramePr>
        <p:xfrm>
          <a:off x="503238" y="3492500"/>
          <a:ext cx="14398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方程式" r:id="rId3" imgW="1066800" imgH="330200" progId="Equation.3">
                  <p:embed/>
                </p:oleObj>
              </mc:Choice>
              <mc:Fallback>
                <p:oleObj name="方程式" r:id="rId3" imgW="1066800" imgH="330200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3492500"/>
                        <a:ext cx="14398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群組 33"/>
          <p:cNvGrpSpPr/>
          <p:nvPr/>
        </p:nvGrpSpPr>
        <p:grpSpPr>
          <a:xfrm>
            <a:off x="5724128" y="2463738"/>
            <a:ext cx="2340260" cy="2340260"/>
            <a:chOff x="5724128" y="2463738"/>
            <a:chExt cx="2340260" cy="2340260"/>
          </a:xfrm>
        </p:grpSpPr>
        <p:sp>
          <p:nvSpPr>
            <p:cNvPr id="5" name="矩形 4"/>
            <p:cNvSpPr/>
            <p:nvPr/>
          </p:nvSpPr>
          <p:spPr bwMode="auto">
            <a:xfrm>
              <a:off x="6084168" y="3039802"/>
              <a:ext cx="1368152" cy="28803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solidFill>
                <a:schemeClr val="tx1"/>
              </a:solidFill>
              <a:round/>
              <a:headEnd/>
              <a:tailEnd type="stealth" w="med" len="med"/>
            </a:ln>
            <a:extLst/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6084168" y="3327834"/>
              <a:ext cx="180020" cy="11881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/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7272300" y="3327834"/>
              <a:ext cx="180020" cy="11881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/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6660232" y="3363838"/>
              <a:ext cx="180000" cy="1152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/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Rectangle 7"/>
            <p:cNvSpPr>
              <a:spLocks noChangeAspect="1" noChangeArrowheads="1"/>
            </p:cNvSpPr>
            <p:nvPr/>
          </p:nvSpPr>
          <p:spPr bwMode="auto">
            <a:xfrm rot="-5400000">
              <a:off x="6827805" y="3639423"/>
              <a:ext cx="273304" cy="205584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Line 8"/>
            <p:cNvSpPr>
              <a:spLocks noChangeAspect="1" noChangeShapeType="1"/>
            </p:cNvSpPr>
            <p:nvPr/>
          </p:nvSpPr>
          <p:spPr bwMode="auto">
            <a:xfrm rot="-5400000">
              <a:off x="6961140" y="3484727"/>
              <a:ext cx="0" cy="206247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7" name="直線單箭頭接點 16"/>
            <p:cNvCxnSpPr/>
            <p:nvPr/>
          </p:nvCxnSpPr>
          <p:spPr bwMode="auto">
            <a:xfrm>
              <a:off x="6732240" y="2607754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文字方塊 17"/>
            <p:cNvSpPr txBox="1"/>
            <p:nvPr/>
          </p:nvSpPr>
          <p:spPr>
            <a:xfrm>
              <a:off x="6717722" y="246373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P</a:t>
              </a:r>
              <a:endParaRPr lang="zh-TW" altLang="en-US" dirty="0"/>
            </a:p>
          </p:txBody>
        </p:sp>
        <p:cxnSp>
          <p:nvCxnSpPr>
            <p:cNvPr id="20" name="直線接點 19"/>
            <p:cNvCxnSpPr>
              <a:stCxn id="12" idx="0"/>
            </p:cNvCxnSpPr>
            <p:nvPr/>
          </p:nvCxnSpPr>
          <p:spPr bwMode="auto">
            <a:xfrm>
              <a:off x="7362310" y="3327834"/>
              <a:ext cx="63007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直線單箭頭接點 23"/>
            <p:cNvCxnSpPr/>
            <p:nvPr/>
          </p:nvCxnSpPr>
          <p:spPr bwMode="auto">
            <a:xfrm>
              <a:off x="7812360" y="3363838"/>
              <a:ext cx="0" cy="11160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文字方塊 24"/>
            <p:cNvSpPr txBox="1"/>
            <p:nvPr/>
          </p:nvSpPr>
          <p:spPr>
            <a:xfrm>
              <a:off x="7751482" y="372387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L</a:t>
              </a:r>
              <a:endParaRPr lang="zh-TW" altLang="en-US" dirty="0"/>
            </a:p>
          </p:txBody>
        </p:sp>
        <p:cxnSp>
          <p:nvCxnSpPr>
            <p:cNvPr id="27" name="直線接點 26"/>
            <p:cNvCxnSpPr/>
            <p:nvPr/>
          </p:nvCxnSpPr>
          <p:spPr bwMode="auto">
            <a:xfrm flipH="1">
              <a:off x="5832140" y="3327834"/>
              <a:ext cx="25202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直線接點 27"/>
            <p:cNvCxnSpPr/>
            <p:nvPr/>
          </p:nvCxnSpPr>
          <p:spPr bwMode="auto">
            <a:xfrm flipH="1">
              <a:off x="5832140" y="3364010"/>
              <a:ext cx="25202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直線單箭頭接點 29"/>
            <p:cNvCxnSpPr/>
            <p:nvPr/>
          </p:nvCxnSpPr>
          <p:spPr bwMode="auto">
            <a:xfrm>
              <a:off x="5958154" y="3183818"/>
              <a:ext cx="0" cy="14401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直線單箭頭接點 31"/>
            <p:cNvCxnSpPr/>
            <p:nvPr/>
          </p:nvCxnSpPr>
          <p:spPr bwMode="auto">
            <a:xfrm flipV="1">
              <a:off x="5958154" y="3364010"/>
              <a:ext cx="0" cy="22355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文字方塊 32"/>
            <p:cNvSpPr txBox="1"/>
            <p:nvPr/>
          </p:nvSpPr>
          <p:spPr>
            <a:xfrm>
              <a:off x="5724128" y="289578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s</a:t>
              </a:r>
              <a:endParaRPr lang="zh-TW" altLang="en-US" dirty="0"/>
            </a:p>
          </p:txBody>
        </p:sp>
      </p:grpSp>
      <p:pic>
        <p:nvPicPr>
          <p:cNvPr id="29" name="Picture 16" descr="\\140.112.59.229\資源平台\資源平台\版權\版權ICON與範例\Creative Commens台灣2.5\icon_by-nc-sa.tif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766" y="4752571"/>
            <a:ext cx="485919" cy="16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" descr="圖片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005" y="4093210"/>
            <a:ext cx="262731" cy="22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73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Thermal Stresses  and </a:t>
            </a:r>
            <a:r>
              <a:rPr lang="en-US" altLang="zh-TW" dirty="0" smtClean="0"/>
              <a:t>Misfits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CCE7D-8736-45BC-8347-F5DA3F91CACC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6" name="文字方塊 5"/>
          <p:cNvSpPr txBox="1"/>
          <p:nvPr/>
        </p:nvSpPr>
        <p:spPr>
          <a:xfrm>
            <a:off x="2411760" y="41151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[Example]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411760" y="780842"/>
            <a:ext cx="5760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三根柱子共同撐起一片剛性樓板</a:t>
            </a:r>
            <a:r>
              <a:rPr lang="en-US" altLang="zh-TW" sz="1400" dirty="0" smtClean="0"/>
              <a:t>(</a:t>
            </a:r>
            <a:r>
              <a:rPr lang="zh-TW" altLang="en-US" sz="1400" dirty="0" smtClean="0"/>
              <a:t>斷面都是</a:t>
            </a:r>
            <a:r>
              <a:rPr lang="en-US" altLang="zh-TW" sz="1400" dirty="0" smtClean="0"/>
              <a:t>A</a:t>
            </a:r>
            <a:r>
              <a:rPr lang="zh-TW" altLang="en-US" sz="1400" dirty="0" smtClean="0"/>
              <a:t>、長度都是</a:t>
            </a:r>
            <a:r>
              <a:rPr lang="en-US" altLang="zh-TW" sz="1400" dirty="0" smtClean="0"/>
              <a:t>L</a:t>
            </a:r>
            <a:r>
              <a:rPr lang="zh-TW" altLang="en-US" sz="1400" dirty="0" smtClean="0"/>
              <a:t>，但材質不同</a:t>
            </a:r>
            <a:r>
              <a:rPr lang="en-US" altLang="zh-TW" sz="1400" dirty="0" smtClean="0"/>
              <a:t>)</a:t>
            </a:r>
            <a:r>
              <a:rPr lang="zh-TW" altLang="en-US" sz="1400" dirty="0" smtClean="0"/>
              <a:t>，外側的兩根柱子楊氏模數為</a:t>
            </a:r>
            <a:r>
              <a:rPr lang="en-US" altLang="zh-TW" sz="1400" dirty="0" smtClean="0"/>
              <a:t>E</a:t>
            </a:r>
            <a:r>
              <a:rPr lang="zh-TW" altLang="en-US" sz="1400" dirty="0" smtClean="0"/>
              <a:t>，內側的為</a:t>
            </a:r>
            <a:r>
              <a:rPr lang="en-US" altLang="zh-TW" sz="1400" dirty="0" smtClean="0"/>
              <a:t>2E</a:t>
            </a:r>
            <a:r>
              <a:rPr lang="zh-TW" altLang="en-US" sz="1400" dirty="0" smtClean="0"/>
              <a:t>。</a:t>
            </a:r>
            <a:r>
              <a:rPr lang="en-US" altLang="zh-TW" sz="1400" dirty="0" smtClean="0"/>
              <a:t> </a:t>
            </a:r>
          </a:p>
          <a:p>
            <a:r>
              <a:rPr lang="zh-TW" altLang="en-US" sz="1400" dirty="0"/>
              <a:t>在施加載重</a:t>
            </a:r>
            <a:r>
              <a:rPr lang="en-US" altLang="zh-TW" sz="1400" dirty="0"/>
              <a:t>P</a:t>
            </a:r>
            <a:r>
              <a:rPr lang="zh-TW" altLang="en-US" sz="1400" dirty="0" smtClean="0"/>
              <a:t>之前，內側的柱子已經稍短長度</a:t>
            </a:r>
            <a:r>
              <a:rPr lang="en-US" altLang="zh-TW" sz="1400" dirty="0" smtClean="0"/>
              <a:t>s (s</a:t>
            </a:r>
            <a:r>
              <a:rPr lang="zh-TW" altLang="en-US" sz="1400" dirty="0" smtClean="0"/>
              <a:t>相較於</a:t>
            </a:r>
            <a:r>
              <a:rPr lang="en-US" altLang="zh-TW" sz="1400" dirty="0" smtClean="0"/>
              <a:t>L</a:t>
            </a:r>
            <a:r>
              <a:rPr lang="zh-TW" altLang="en-US" sz="1400" dirty="0" smtClean="0"/>
              <a:t>超級小</a:t>
            </a:r>
            <a:r>
              <a:rPr lang="en-US" altLang="zh-TW" sz="1400" dirty="0" smtClean="0"/>
              <a:t>)</a:t>
            </a:r>
            <a:r>
              <a:rPr lang="zh-TW" altLang="en-US" sz="1400" dirty="0" smtClean="0"/>
              <a:t>。求</a:t>
            </a:r>
            <a:r>
              <a:rPr lang="en-US" altLang="zh-TW" sz="1400" dirty="0" smtClean="0"/>
              <a:t>: </a:t>
            </a:r>
            <a:endParaRPr lang="zh-TW" altLang="en-US" sz="1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3491880" y="41151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Misfit Problems</a:t>
            </a:r>
            <a:r>
              <a:rPr lang="en-US" altLang="zh-TW" dirty="0" smtClean="0">
                <a:latin typeface="+mn-ea"/>
              </a:rPr>
              <a:t>(</a:t>
            </a:r>
            <a:r>
              <a:rPr lang="zh-TW" altLang="en-US" dirty="0" smtClean="0">
                <a:latin typeface="+mn-ea"/>
              </a:rPr>
              <a:t>參考翻譯</a:t>
            </a:r>
            <a:r>
              <a:rPr lang="en-US" altLang="zh-TW" dirty="0" smtClean="0">
                <a:latin typeface="+mn-ea"/>
              </a:rPr>
              <a:t>)</a:t>
            </a:r>
            <a:endParaRPr lang="zh-TW" altLang="en-US" dirty="0">
              <a:latin typeface="+mn-e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555776" y="1455626"/>
            <a:ext cx="416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(a) </a:t>
            </a:r>
            <a:r>
              <a:rPr lang="zh-TW" altLang="en-US" sz="1200" dirty="0" smtClean="0"/>
              <a:t>使空隙密合的力量</a:t>
            </a:r>
            <a:r>
              <a:rPr lang="en-US" altLang="zh-TW" sz="1200" dirty="0" smtClean="0"/>
              <a:t>Pc</a:t>
            </a:r>
          </a:p>
          <a:p>
            <a:r>
              <a:rPr lang="en-US" altLang="zh-TW" sz="1200" dirty="0" smtClean="0"/>
              <a:t>(</a:t>
            </a:r>
            <a:r>
              <a:rPr lang="en-US" altLang="zh-TW" sz="1200" dirty="0"/>
              <a:t>b) For P &gt; Pc , </a:t>
            </a:r>
            <a:r>
              <a:rPr lang="zh-TW" altLang="en-US" sz="1200" dirty="0" smtClean="0"/>
              <a:t>求三根柱子的內力</a:t>
            </a:r>
            <a:r>
              <a:rPr lang="en-US" altLang="zh-TW" sz="1200" dirty="0" smtClean="0"/>
              <a:t>&amp;</a:t>
            </a:r>
            <a:r>
              <a:rPr lang="zh-TW" altLang="en-US" sz="1200" dirty="0" smtClean="0"/>
              <a:t>應力</a:t>
            </a:r>
            <a:r>
              <a:rPr lang="en-US" altLang="zh-TW" sz="1200" dirty="0" smtClean="0"/>
              <a:t> </a:t>
            </a:r>
          </a:p>
          <a:p>
            <a:r>
              <a:rPr lang="en-US" altLang="zh-TW" sz="1200" dirty="0" smtClean="0"/>
              <a:t>(</a:t>
            </a:r>
            <a:r>
              <a:rPr lang="en-US" altLang="zh-TW" sz="1200" dirty="0"/>
              <a:t>c) For P &gt; Pc , </a:t>
            </a:r>
            <a:r>
              <a:rPr lang="zh-TW" altLang="en-US" sz="1200" dirty="0" smtClean="0"/>
              <a:t>求剛性樓板的位移</a:t>
            </a:r>
            <a:endParaRPr lang="zh-TW" altLang="en-US" sz="1200" dirty="0"/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148229"/>
              </p:ext>
            </p:extLst>
          </p:nvPr>
        </p:nvGraphicFramePr>
        <p:xfrm>
          <a:off x="503238" y="3492500"/>
          <a:ext cx="14398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方程式" r:id="rId3" imgW="1066800" imgH="330200" progId="Equation.3">
                  <p:embed/>
                </p:oleObj>
              </mc:Choice>
              <mc:Fallback>
                <p:oleObj name="方程式" r:id="rId3" imgW="1066800" imgH="330200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3492500"/>
                        <a:ext cx="14398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群組 9"/>
          <p:cNvGrpSpPr/>
          <p:nvPr/>
        </p:nvGrpSpPr>
        <p:grpSpPr>
          <a:xfrm>
            <a:off x="2483768" y="2319722"/>
            <a:ext cx="2340260" cy="2340260"/>
            <a:chOff x="5724128" y="2463738"/>
            <a:chExt cx="2340260" cy="2340260"/>
          </a:xfrm>
        </p:grpSpPr>
        <p:sp>
          <p:nvSpPr>
            <p:cNvPr id="12" name="矩形 11"/>
            <p:cNvSpPr/>
            <p:nvPr/>
          </p:nvSpPr>
          <p:spPr bwMode="auto">
            <a:xfrm>
              <a:off x="6084168" y="3039802"/>
              <a:ext cx="1368152" cy="28803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solidFill>
                <a:schemeClr val="tx1"/>
              </a:solidFill>
              <a:round/>
              <a:headEnd/>
              <a:tailEnd type="stealth" w="med" len="med"/>
            </a:ln>
            <a:extLst/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6084168" y="3327834"/>
              <a:ext cx="180020" cy="11881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/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7272300" y="3327834"/>
              <a:ext cx="180020" cy="11881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/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6660232" y="3363838"/>
              <a:ext cx="180000" cy="1152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/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Rectangle 7"/>
            <p:cNvSpPr>
              <a:spLocks noChangeAspect="1" noChangeArrowheads="1"/>
            </p:cNvSpPr>
            <p:nvPr/>
          </p:nvSpPr>
          <p:spPr bwMode="auto">
            <a:xfrm rot="-5400000">
              <a:off x="6827805" y="3639423"/>
              <a:ext cx="273304" cy="205584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8"/>
            <p:cNvSpPr>
              <a:spLocks noChangeAspect="1" noChangeShapeType="1"/>
            </p:cNvSpPr>
            <p:nvPr/>
          </p:nvSpPr>
          <p:spPr bwMode="auto">
            <a:xfrm rot="-5400000">
              <a:off x="6961140" y="3484727"/>
              <a:ext cx="0" cy="206247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8" name="直線單箭頭接點 17"/>
            <p:cNvCxnSpPr/>
            <p:nvPr/>
          </p:nvCxnSpPr>
          <p:spPr bwMode="auto">
            <a:xfrm>
              <a:off x="6732240" y="2607754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文字方塊 18"/>
            <p:cNvSpPr txBox="1"/>
            <p:nvPr/>
          </p:nvSpPr>
          <p:spPr>
            <a:xfrm>
              <a:off x="6717722" y="246373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P</a:t>
              </a:r>
              <a:endParaRPr lang="zh-TW" altLang="en-US" dirty="0"/>
            </a:p>
          </p:txBody>
        </p:sp>
        <p:cxnSp>
          <p:nvCxnSpPr>
            <p:cNvPr id="20" name="直線接點 19"/>
            <p:cNvCxnSpPr>
              <a:stCxn id="14" idx="0"/>
            </p:cNvCxnSpPr>
            <p:nvPr/>
          </p:nvCxnSpPr>
          <p:spPr bwMode="auto">
            <a:xfrm>
              <a:off x="7362310" y="3327834"/>
              <a:ext cx="63007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直線單箭頭接點 20"/>
            <p:cNvCxnSpPr/>
            <p:nvPr/>
          </p:nvCxnSpPr>
          <p:spPr bwMode="auto">
            <a:xfrm>
              <a:off x="7812360" y="3363838"/>
              <a:ext cx="0" cy="11160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文字方塊 21"/>
            <p:cNvSpPr txBox="1"/>
            <p:nvPr/>
          </p:nvSpPr>
          <p:spPr>
            <a:xfrm>
              <a:off x="7751482" y="372387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L</a:t>
              </a:r>
              <a:endParaRPr lang="zh-TW" altLang="en-US" dirty="0"/>
            </a:p>
          </p:txBody>
        </p:sp>
        <p:cxnSp>
          <p:nvCxnSpPr>
            <p:cNvPr id="23" name="直線接點 22"/>
            <p:cNvCxnSpPr/>
            <p:nvPr/>
          </p:nvCxnSpPr>
          <p:spPr bwMode="auto">
            <a:xfrm flipH="1">
              <a:off x="5832140" y="3327834"/>
              <a:ext cx="25202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直線接點 23"/>
            <p:cNvCxnSpPr/>
            <p:nvPr/>
          </p:nvCxnSpPr>
          <p:spPr bwMode="auto">
            <a:xfrm flipH="1">
              <a:off x="5832140" y="3364010"/>
              <a:ext cx="25202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直線單箭頭接點 24"/>
            <p:cNvCxnSpPr/>
            <p:nvPr/>
          </p:nvCxnSpPr>
          <p:spPr bwMode="auto">
            <a:xfrm>
              <a:off x="5958154" y="3183818"/>
              <a:ext cx="0" cy="14401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直線單箭頭接點 25"/>
            <p:cNvCxnSpPr/>
            <p:nvPr/>
          </p:nvCxnSpPr>
          <p:spPr bwMode="auto">
            <a:xfrm flipV="1">
              <a:off x="5958154" y="3364010"/>
              <a:ext cx="0" cy="22355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文字方塊 26"/>
            <p:cNvSpPr txBox="1"/>
            <p:nvPr/>
          </p:nvSpPr>
          <p:spPr>
            <a:xfrm>
              <a:off x="5724128" y="289578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s</a:t>
              </a:r>
              <a:endParaRPr lang="zh-TW" altLang="en-US" dirty="0"/>
            </a:p>
          </p:txBody>
        </p:sp>
      </p:grpSp>
      <p:pic>
        <p:nvPicPr>
          <p:cNvPr id="29" name="Picture 16" descr="\\140.112.59.229\資源平台\資源平台\版權\版權ICON與範例\Creative Commens台灣2.5\icon_by-nc-sa.tif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174" y="4667573"/>
            <a:ext cx="485919" cy="16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" descr="圖片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49458"/>
            <a:ext cx="262731" cy="22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12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Thermal Stresses  and </a:t>
            </a:r>
            <a:r>
              <a:rPr lang="en-US" altLang="zh-TW" dirty="0" smtClean="0"/>
              <a:t>Misfits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CCE7D-8736-45BC-8347-F5DA3F91CACC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6" name="文字方塊 5"/>
          <p:cNvSpPr txBox="1"/>
          <p:nvPr/>
        </p:nvSpPr>
        <p:spPr>
          <a:xfrm>
            <a:off x="2411760" y="41151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[Example]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411760" y="780842"/>
            <a:ext cx="5760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三根柱子共同撐起一片剛性樓板</a:t>
            </a:r>
            <a:r>
              <a:rPr lang="en-US" altLang="zh-TW" sz="1400" dirty="0" smtClean="0"/>
              <a:t>(</a:t>
            </a:r>
            <a:r>
              <a:rPr lang="zh-TW" altLang="en-US" sz="1400" dirty="0" smtClean="0"/>
              <a:t>斷面都是</a:t>
            </a:r>
            <a:r>
              <a:rPr lang="en-US" altLang="zh-TW" sz="1400" dirty="0" smtClean="0"/>
              <a:t>A</a:t>
            </a:r>
            <a:r>
              <a:rPr lang="zh-TW" altLang="en-US" sz="1400" dirty="0" smtClean="0"/>
              <a:t>、長度都是</a:t>
            </a:r>
            <a:r>
              <a:rPr lang="en-US" altLang="zh-TW" sz="1400" dirty="0" smtClean="0"/>
              <a:t>L</a:t>
            </a:r>
            <a:r>
              <a:rPr lang="zh-TW" altLang="en-US" sz="1400" dirty="0" smtClean="0"/>
              <a:t>，但材質不同</a:t>
            </a:r>
            <a:r>
              <a:rPr lang="en-US" altLang="zh-TW" sz="1400" dirty="0" smtClean="0"/>
              <a:t>)</a:t>
            </a:r>
            <a:r>
              <a:rPr lang="zh-TW" altLang="en-US" sz="1400" dirty="0" smtClean="0"/>
              <a:t>，外側的兩根柱子楊氏模數為</a:t>
            </a:r>
            <a:r>
              <a:rPr lang="en-US" altLang="zh-TW" sz="1400" dirty="0" smtClean="0"/>
              <a:t>E</a:t>
            </a:r>
            <a:r>
              <a:rPr lang="zh-TW" altLang="en-US" sz="1400" dirty="0" smtClean="0"/>
              <a:t>，內側的為</a:t>
            </a:r>
            <a:r>
              <a:rPr lang="en-US" altLang="zh-TW" sz="1400" dirty="0" smtClean="0"/>
              <a:t>2E</a:t>
            </a:r>
            <a:r>
              <a:rPr lang="zh-TW" altLang="en-US" sz="1400" dirty="0" smtClean="0"/>
              <a:t>。</a:t>
            </a:r>
            <a:r>
              <a:rPr lang="en-US" altLang="zh-TW" sz="1400" dirty="0" smtClean="0"/>
              <a:t> </a:t>
            </a:r>
          </a:p>
          <a:p>
            <a:r>
              <a:rPr lang="zh-TW" altLang="en-US" sz="1400" dirty="0"/>
              <a:t>在施加載重</a:t>
            </a:r>
            <a:r>
              <a:rPr lang="en-US" altLang="zh-TW" sz="1400" dirty="0"/>
              <a:t>P</a:t>
            </a:r>
            <a:r>
              <a:rPr lang="zh-TW" altLang="en-US" sz="1400" dirty="0" smtClean="0"/>
              <a:t>之前，內側的柱子已經稍短長度</a:t>
            </a:r>
            <a:r>
              <a:rPr lang="en-US" altLang="zh-TW" sz="1400" dirty="0" smtClean="0"/>
              <a:t>s (s</a:t>
            </a:r>
            <a:r>
              <a:rPr lang="zh-TW" altLang="en-US" sz="1400" dirty="0" smtClean="0"/>
              <a:t>相較於</a:t>
            </a:r>
            <a:r>
              <a:rPr lang="en-US" altLang="zh-TW" sz="1400" dirty="0" smtClean="0"/>
              <a:t>L</a:t>
            </a:r>
            <a:r>
              <a:rPr lang="zh-TW" altLang="en-US" sz="1400" dirty="0" smtClean="0"/>
              <a:t>超級小</a:t>
            </a:r>
            <a:r>
              <a:rPr lang="en-US" altLang="zh-TW" sz="1400" dirty="0" smtClean="0"/>
              <a:t>)</a:t>
            </a:r>
            <a:r>
              <a:rPr lang="zh-TW" altLang="en-US" sz="1400" dirty="0" smtClean="0"/>
              <a:t>。求</a:t>
            </a:r>
            <a:r>
              <a:rPr lang="en-US" altLang="zh-TW" sz="1400" dirty="0" smtClean="0"/>
              <a:t>: </a:t>
            </a:r>
            <a:endParaRPr lang="zh-TW" altLang="en-US" sz="1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3491880" y="41151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Misfit Problems</a:t>
            </a:r>
            <a:r>
              <a:rPr lang="en-US" altLang="zh-TW" dirty="0" smtClean="0">
                <a:latin typeface="+mn-ea"/>
              </a:rPr>
              <a:t>(</a:t>
            </a:r>
            <a:r>
              <a:rPr lang="zh-TW" altLang="en-US" dirty="0" smtClean="0">
                <a:latin typeface="+mn-ea"/>
              </a:rPr>
              <a:t>參考翻譯</a:t>
            </a:r>
            <a:r>
              <a:rPr lang="en-US" altLang="zh-TW" dirty="0" smtClean="0">
                <a:latin typeface="+mn-ea"/>
              </a:rPr>
              <a:t>)</a:t>
            </a:r>
            <a:endParaRPr lang="zh-TW" altLang="en-US" dirty="0">
              <a:latin typeface="+mn-e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555776" y="1455626"/>
            <a:ext cx="416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rgbClr val="FF0000"/>
                </a:solidFill>
              </a:rPr>
              <a:t>(a) </a:t>
            </a:r>
            <a:r>
              <a:rPr lang="zh-TW" altLang="en-US" sz="1200" dirty="0" smtClean="0">
                <a:solidFill>
                  <a:srgbClr val="FF0000"/>
                </a:solidFill>
              </a:rPr>
              <a:t>使空隙密合的力量</a:t>
            </a:r>
            <a:r>
              <a:rPr lang="en-US" altLang="zh-TW" sz="1200" dirty="0" smtClean="0">
                <a:solidFill>
                  <a:srgbClr val="FF0000"/>
                </a:solidFill>
              </a:rPr>
              <a:t>Pc</a:t>
            </a:r>
          </a:p>
          <a:p>
            <a:r>
              <a:rPr lang="en-US" altLang="zh-TW" sz="1200" dirty="0" smtClean="0"/>
              <a:t>(</a:t>
            </a:r>
            <a:r>
              <a:rPr lang="en-US" altLang="zh-TW" sz="1200" dirty="0"/>
              <a:t>b) For P &gt; Pc , </a:t>
            </a:r>
            <a:r>
              <a:rPr lang="zh-TW" altLang="en-US" sz="1200" dirty="0" smtClean="0"/>
              <a:t>求三根柱子的內力</a:t>
            </a:r>
            <a:r>
              <a:rPr lang="en-US" altLang="zh-TW" sz="1200" dirty="0" smtClean="0"/>
              <a:t>&amp;</a:t>
            </a:r>
            <a:r>
              <a:rPr lang="zh-TW" altLang="en-US" sz="1200" dirty="0" smtClean="0"/>
              <a:t>應力</a:t>
            </a:r>
            <a:r>
              <a:rPr lang="en-US" altLang="zh-TW" sz="1200" dirty="0" smtClean="0"/>
              <a:t> </a:t>
            </a:r>
          </a:p>
          <a:p>
            <a:r>
              <a:rPr lang="en-US" altLang="zh-TW" sz="1200" dirty="0" smtClean="0"/>
              <a:t>(</a:t>
            </a:r>
            <a:r>
              <a:rPr lang="en-US" altLang="zh-TW" sz="1200" dirty="0"/>
              <a:t>c) For P &gt; Pc , </a:t>
            </a:r>
            <a:r>
              <a:rPr lang="zh-TW" altLang="en-US" sz="1200" dirty="0" smtClean="0"/>
              <a:t>求剛性樓板的位移</a:t>
            </a:r>
            <a:endParaRPr lang="zh-TW" altLang="en-US" sz="1200" dirty="0"/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148229"/>
              </p:ext>
            </p:extLst>
          </p:nvPr>
        </p:nvGraphicFramePr>
        <p:xfrm>
          <a:off x="503238" y="3492500"/>
          <a:ext cx="14398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方程式" r:id="rId3" imgW="1066800" imgH="330200" progId="Equation.3">
                  <p:embed/>
                </p:oleObj>
              </mc:Choice>
              <mc:Fallback>
                <p:oleObj name="方程式" r:id="rId3" imgW="1066800" imgH="330200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3492500"/>
                        <a:ext cx="14398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群組 14"/>
          <p:cNvGrpSpPr/>
          <p:nvPr/>
        </p:nvGrpSpPr>
        <p:grpSpPr>
          <a:xfrm>
            <a:off x="4932040" y="2202418"/>
            <a:ext cx="3384016" cy="2459757"/>
            <a:chOff x="5292080" y="2202418"/>
            <a:chExt cx="3384016" cy="2459757"/>
          </a:xfrm>
        </p:grpSpPr>
        <p:sp>
          <p:nvSpPr>
            <p:cNvPr id="5" name="文字方塊 4"/>
            <p:cNvSpPr txBox="1"/>
            <p:nvPr/>
          </p:nvSpPr>
          <p:spPr>
            <a:xfrm>
              <a:off x="5292080" y="2202418"/>
              <a:ext cx="3053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(a) The gap will be closed if </a:t>
              </a:r>
              <a:endParaRPr lang="zh-TW" altLang="en-US" dirty="0"/>
            </a:p>
          </p:txBody>
        </p:sp>
        <p:graphicFrame>
          <p:nvGraphicFramePr>
            <p:cNvPr id="14" name="物件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783418"/>
                </p:ext>
              </p:extLst>
            </p:nvPr>
          </p:nvGraphicFramePr>
          <p:xfrm>
            <a:off x="5436096" y="2967794"/>
            <a:ext cx="3240000" cy="1694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30" name="方程式" r:id="rId5" imgW="1511280" imgH="787320" progId="Equation.3">
                    <p:embed/>
                  </p:oleObj>
                </mc:Choice>
                <mc:Fallback>
                  <p:oleObj name="方程式" r:id="rId5" imgW="1511280" imgH="787320" progId="Equation.3">
                    <p:embed/>
                    <p:pic>
                      <p:nvPicPr>
                        <p:cNvPr id="0" name="物件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6096" y="2967794"/>
                          <a:ext cx="3240000" cy="1694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群組 12"/>
          <p:cNvGrpSpPr/>
          <p:nvPr/>
        </p:nvGrpSpPr>
        <p:grpSpPr>
          <a:xfrm>
            <a:off x="2483768" y="2319722"/>
            <a:ext cx="2340260" cy="2340260"/>
            <a:chOff x="5724128" y="2463738"/>
            <a:chExt cx="2340260" cy="2340260"/>
          </a:xfrm>
        </p:grpSpPr>
        <p:sp>
          <p:nvSpPr>
            <p:cNvPr id="16" name="矩形 15"/>
            <p:cNvSpPr/>
            <p:nvPr/>
          </p:nvSpPr>
          <p:spPr bwMode="auto">
            <a:xfrm>
              <a:off x="6084168" y="3039802"/>
              <a:ext cx="1368152" cy="28803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solidFill>
                <a:schemeClr val="tx1"/>
              </a:solidFill>
              <a:round/>
              <a:headEnd/>
              <a:tailEnd type="stealth" w="med" len="med"/>
            </a:ln>
            <a:extLst/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6084168" y="3327834"/>
              <a:ext cx="180020" cy="11881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/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7272300" y="3327834"/>
              <a:ext cx="180020" cy="11881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/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6660232" y="3363838"/>
              <a:ext cx="180000" cy="1152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/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Rectangle 7"/>
            <p:cNvSpPr>
              <a:spLocks noChangeAspect="1" noChangeArrowheads="1"/>
            </p:cNvSpPr>
            <p:nvPr/>
          </p:nvSpPr>
          <p:spPr bwMode="auto">
            <a:xfrm rot="-5400000">
              <a:off x="6827805" y="3639423"/>
              <a:ext cx="273304" cy="205584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8"/>
            <p:cNvSpPr>
              <a:spLocks noChangeAspect="1" noChangeShapeType="1"/>
            </p:cNvSpPr>
            <p:nvPr/>
          </p:nvSpPr>
          <p:spPr bwMode="auto">
            <a:xfrm rot="-5400000">
              <a:off x="6961140" y="3484727"/>
              <a:ext cx="0" cy="206247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22" name="直線單箭頭接點 21"/>
            <p:cNvCxnSpPr/>
            <p:nvPr/>
          </p:nvCxnSpPr>
          <p:spPr bwMode="auto">
            <a:xfrm>
              <a:off x="6732240" y="2607754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文字方塊 22"/>
            <p:cNvSpPr txBox="1"/>
            <p:nvPr/>
          </p:nvSpPr>
          <p:spPr>
            <a:xfrm>
              <a:off x="6717722" y="246373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P</a:t>
              </a:r>
              <a:endParaRPr lang="zh-TW" altLang="en-US" dirty="0"/>
            </a:p>
          </p:txBody>
        </p:sp>
        <p:cxnSp>
          <p:nvCxnSpPr>
            <p:cNvPr id="24" name="直線接點 23"/>
            <p:cNvCxnSpPr>
              <a:stCxn id="18" idx="0"/>
            </p:cNvCxnSpPr>
            <p:nvPr/>
          </p:nvCxnSpPr>
          <p:spPr bwMode="auto">
            <a:xfrm>
              <a:off x="7362310" y="3327834"/>
              <a:ext cx="63007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直線單箭頭接點 24"/>
            <p:cNvCxnSpPr/>
            <p:nvPr/>
          </p:nvCxnSpPr>
          <p:spPr bwMode="auto">
            <a:xfrm>
              <a:off x="7812360" y="3363838"/>
              <a:ext cx="0" cy="11160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文字方塊 25"/>
            <p:cNvSpPr txBox="1"/>
            <p:nvPr/>
          </p:nvSpPr>
          <p:spPr>
            <a:xfrm>
              <a:off x="7751482" y="372387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L</a:t>
              </a:r>
              <a:endParaRPr lang="zh-TW" altLang="en-US" dirty="0"/>
            </a:p>
          </p:txBody>
        </p:sp>
        <p:cxnSp>
          <p:nvCxnSpPr>
            <p:cNvPr id="27" name="直線接點 26"/>
            <p:cNvCxnSpPr/>
            <p:nvPr/>
          </p:nvCxnSpPr>
          <p:spPr bwMode="auto">
            <a:xfrm flipH="1">
              <a:off x="5832140" y="3327834"/>
              <a:ext cx="25202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直線接點 27"/>
            <p:cNvCxnSpPr/>
            <p:nvPr/>
          </p:nvCxnSpPr>
          <p:spPr bwMode="auto">
            <a:xfrm flipH="1">
              <a:off x="5832140" y="3364010"/>
              <a:ext cx="25202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直線單箭頭接點 28"/>
            <p:cNvCxnSpPr/>
            <p:nvPr/>
          </p:nvCxnSpPr>
          <p:spPr bwMode="auto">
            <a:xfrm>
              <a:off x="5958154" y="3183818"/>
              <a:ext cx="0" cy="14401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直線單箭頭接點 29"/>
            <p:cNvCxnSpPr/>
            <p:nvPr/>
          </p:nvCxnSpPr>
          <p:spPr bwMode="auto">
            <a:xfrm flipV="1">
              <a:off x="5958154" y="3364010"/>
              <a:ext cx="0" cy="22355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" name="文字方塊 30"/>
            <p:cNvSpPr txBox="1"/>
            <p:nvPr/>
          </p:nvSpPr>
          <p:spPr>
            <a:xfrm>
              <a:off x="5724128" y="289578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s</a:t>
              </a:r>
              <a:endParaRPr lang="zh-TW" altLang="en-US" dirty="0"/>
            </a:p>
          </p:txBody>
        </p:sp>
      </p:grpSp>
      <p:pic>
        <p:nvPicPr>
          <p:cNvPr id="33" name="Picture 16" descr="\\140.112.59.229\資源平台\資源平台\版權\版權ICON與範例\Creative Commens台灣2.5\icon_by-nc-sa.tif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174" y="4667573"/>
            <a:ext cx="485919" cy="16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" descr="圖片1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371822"/>
            <a:ext cx="262731" cy="22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91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Thermal Stresses  and </a:t>
            </a:r>
            <a:r>
              <a:rPr lang="en-US" altLang="zh-TW" dirty="0" smtClean="0"/>
              <a:t>Misfits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CCE7D-8736-45BC-8347-F5DA3F91CACC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6" name="文字方塊 5"/>
          <p:cNvSpPr txBox="1"/>
          <p:nvPr/>
        </p:nvSpPr>
        <p:spPr>
          <a:xfrm>
            <a:off x="2411760" y="41151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[Example]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411760" y="780842"/>
            <a:ext cx="5760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三根柱子共同撐起一片剛性樓板</a:t>
            </a:r>
            <a:r>
              <a:rPr lang="en-US" altLang="zh-TW" sz="1400" dirty="0" smtClean="0"/>
              <a:t>(</a:t>
            </a:r>
            <a:r>
              <a:rPr lang="zh-TW" altLang="en-US" sz="1400" dirty="0" smtClean="0"/>
              <a:t>斷面都是</a:t>
            </a:r>
            <a:r>
              <a:rPr lang="en-US" altLang="zh-TW" sz="1400" dirty="0" smtClean="0"/>
              <a:t>A</a:t>
            </a:r>
            <a:r>
              <a:rPr lang="zh-TW" altLang="en-US" sz="1400" dirty="0" smtClean="0"/>
              <a:t>、長度都是</a:t>
            </a:r>
            <a:r>
              <a:rPr lang="en-US" altLang="zh-TW" sz="1400" dirty="0" smtClean="0"/>
              <a:t>L</a:t>
            </a:r>
            <a:r>
              <a:rPr lang="zh-TW" altLang="en-US" sz="1400" dirty="0" smtClean="0"/>
              <a:t>，但材質不同</a:t>
            </a:r>
            <a:r>
              <a:rPr lang="en-US" altLang="zh-TW" sz="1400" dirty="0" smtClean="0"/>
              <a:t>)</a:t>
            </a:r>
            <a:r>
              <a:rPr lang="zh-TW" altLang="en-US" sz="1400" dirty="0" smtClean="0"/>
              <a:t>，外側的兩根柱子楊氏模數為</a:t>
            </a:r>
            <a:r>
              <a:rPr lang="en-US" altLang="zh-TW" sz="1400" dirty="0" smtClean="0"/>
              <a:t>E</a:t>
            </a:r>
            <a:r>
              <a:rPr lang="zh-TW" altLang="en-US" sz="1400" dirty="0" smtClean="0"/>
              <a:t>，內側的為</a:t>
            </a:r>
            <a:r>
              <a:rPr lang="en-US" altLang="zh-TW" sz="1400" dirty="0" smtClean="0"/>
              <a:t>2E</a:t>
            </a:r>
            <a:r>
              <a:rPr lang="zh-TW" altLang="en-US" sz="1400" dirty="0" smtClean="0"/>
              <a:t>。</a:t>
            </a:r>
            <a:r>
              <a:rPr lang="en-US" altLang="zh-TW" sz="1400" dirty="0" smtClean="0"/>
              <a:t> </a:t>
            </a:r>
          </a:p>
          <a:p>
            <a:r>
              <a:rPr lang="zh-TW" altLang="en-US" sz="1400" dirty="0"/>
              <a:t>在施加載重</a:t>
            </a:r>
            <a:r>
              <a:rPr lang="en-US" altLang="zh-TW" sz="1400" dirty="0"/>
              <a:t>P</a:t>
            </a:r>
            <a:r>
              <a:rPr lang="zh-TW" altLang="en-US" sz="1400" dirty="0" smtClean="0"/>
              <a:t>之前，內側的柱子已經稍短長度</a:t>
            </a:r>
            <a:r>
              <a:rPr lang="en-US" altLang="zh-TW" sz="1400" dirty="0" smtClean="0"/>
              <a:t>s (s</a:t>
            </a:r>
            <a:r>
              <a:rPr lang="zh-TW" altLang="en-US" sz="1400" dirty="0" smtClean="0"/>
              <a:t>相較於</a:t>
            </a:r>
            <a:r>
              <a:rPr lang="en-US" altLang="zh-TW" sz="1400" dirty="0" smtClean="0"/>
              <a:t>L</a:t>
            </a:r>
            <a:r>
              <a:rPr lang="zh-TW" altLang="en-US" sz="1400" dirty="0" smtClean="0"/>
              <a:t>超級小</a:t>
            </a:r>
            <a:r>
              <a:rPr lang="en-US" altLang="zh-TW" sz="1400" dirty="0" smtClean="0"/>
              <a:t>)</a:t>
            </a:r>
            <a:r>
              <a:rPr lang="zh-TW" altLang="en-US" sz="1400" dirty="0" smtClean="0"/>
              <a:t>。求</a:t>
            </a:r>
            <a:r>
              <a:rPr lang="en-US" altLang="zh-TW" sz="1400" dirty="0" smtClean="0"/>
              <a:t>: </a:t>
            </a:r>
            <a:endParaRPr lang="zh-TW" altLang="en-US" sz="1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3491880" y="41151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Misfit Problems</a:t>
            </a:r>
            <a:r>
              <a:rPr lang="en-US" altLang="zh-TW" dirty="0" smtClean="0">
                <a:latin typeface="+mn-ea"/>
              </a:rPr>
              <a:t>(</a:t>
            </a:r>
            <a:r>
              <a:rPr lang="zh-TW" altLang="en-US" dirty="0" smtClean="0">
                <a:latin typeface="+mn-ea"/>
              </a:rPr>
              <a:t>參考翻譯</a:t>
            </a:r>
            <a:r>
              <a:rPr lang="en-US" altLang="zh-TW" dirty="0" smtClean="0">
                <a:latin typeface="+mn-ea"/>
              </a:rPr>
              <a:t>)</a:t>
            </a:r>
            <a:endParaRPr lang="zh-TW" altLang="en-US" dirty="0">
              <a:latin typeface="+mn-e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555776" y="1455626"/>
            <a:ext cx="416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(a) </a:t>
            </a:r>
            <a:r>
              <a:rPr lang="zh-TW" altLang="en-US" sz="1200" dirty="0" smtClean="0"/>
              <a:t>使空隙密合的力量</a:t>
            </a:r>
            <a:r>
              <a:rPr lang="en-US" altLang="zh-TW" sz="1200" dirty="0" smtClean="0"/>
              <a:t>Pc</a:t>
            </a:r>
          </a:p>
          <a:p>
            <a:r>
              <a:rPr lang="en-US" altLang="zh-TW" sz="1200" dirty="0" smtClean="0">
                <a:solidFill>
                  <a:srgbClr val="FF0000"/>
                </a:solidFill>
              </a:rPr>
              <a:t>(</a:t>
            </a:r>
            <a:r>
              <a:rPr lang="en-US" altLang="zh-TW" sz="1200" dirty="0">
                <a:solidFill>
                  <a:srgbClr val="FF0000"/>
                </a:solidFill>
              </a:rPr>
              <a:t>b) For P &gt; Pc , </a:t>
            </a:r>
            <a:r>
              <a:rPr lang="zh-TW" altLang="en-US" sz="1200" dirty="0" smtClean="0">
                <a:solidFill>
                  <a:srgbClr val="FF0000"/>
                </a:solidFill>
              </a:rPr>
              <a:t>求三根柱子的內力</a:t>
            </a:r>
            <a:r>
              <a:rPr lang="en-US" altLang="zh-TW" sz="1200" dirty="0" smtClean="0">
                <a:solidFill>
                  <a:srgbClr val="FF0000"/>
                </a:solidFill>
              </a:rPr>
              <a:t>&amp;</a:t>
            </a:r>
            <a:r>
              <a:rPr lang="zh-TW" altLang="en-US" sz="1200" dirty="0" smtClean="0">
                <a:solidFill>
                  <a:srgbClr val="FF0000"/>
                </a:solidFill>
              </a:rPr>
              <a:t>應力</a:t>
            </a:r>
            <a:r>
              <a:rPr lang="en-US" altLang="zh-TW" sz="1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altLang="zh-TW" sz="1200" dirty="0" smtClean="0"/>
              <a:t>(</a:t>
            </a:r>
            <a:r>
              <a:rPr lang="en-US" altLang="zh-TW" sz="1200" dirty="0"/>
              <a:t>c) For P &gt; Pc , </a:t>
            </a:r>
            <a:r>
              <a:rPr lang="zh-TW" altLang="en-US" sz="1200" dirty="0" smtClean="0"/>
              <a:t>求剛性樓板的位移</a:t>
            </a:r>
            <a:endParaRPr lang="zh-TW" altLang="en-US" sz="1200" dirty="0"/>
          </a:p>
        </p:txBody>
      </p:sp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148229"/>
              </p:ext>
            </p:extLst>
          </p:nvPr>
        </p:nvGraphicFramePr>
        <p:xfrm>
          <a:off x="503238" y="3492500"/>
          <a:ext cx="14398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方程式" r:id="rId3" imgW="1066800" imgH="330200" progId="Equation.3">
                  <p:embed/>
                </p:oleObj>
              </mc:Choice>
              <mc:Fallback>
                <p:oleObj name="方程式" r:id="rId3" imgW="1066800" imgH="330200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3492500"/>
                        <a:ext cx="14398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群組 18"/>
          <p:cNvGrpSpPr/>
          <p:nvPr/>
        </p:nvGrpSpPr>
        <p:grpSpPr>
          <a:xfrm>
            <a:off x="4932040" y="2202418"/>
            <a:ext cx="3384376" cy="2468825"/>
            <a:chOff x="5292080" y="2202418"/>
            <a:chExt cx="3384376" cy="2468825"/>
          </a:xfrm>
        </p:grpSpPr>
        <p:pic>
          <p:nvPicPr>
            <p:cNvPr id="13" name="圖片 12" descr="Chapter 2* - PDF-XChange Viewer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32" t="15684" r="24768" b="33018"/>
            <a:stretch/>
          </p:blipFill>
          <p:spPr>
            <a:xfrm>
              <a:off x="6012160" y="2585098"/>
              <a:ext cx="1440000" cy="1282796"/>
            </a:xfrm>
            <a:prstGeom prst="rect">
              <a:avLst/>
            </a:prstGeom>
          </p:spPr>
        </p:pic>
        <p:sp>
          <p:nvSpPr>
            <p:cNvPr id="15" name="文字方塊 14"/>
            <p:cNvSpPr txBox="1"/>
            <p:nvPr/>
          </p:nvSpPr>
          <p:spPr>
            <a:xfrm>
              <a:off x="5292080" y="2202418"/>
              <a:ext cx="7104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(b) </a:t>
              </a:r>
            </a:p>
            <a:p>
              <a:r>
                <a:rPr lang="en-US" altLang="zh-TW" dirty="0" smtClean="0"/>
                <a:t>FBD </a:t>
              </a:r>
              <a:endParaRPr lang="zh-TW" altLang="en-US" dirty="0"/>
            </a:p>
          </p:txBody>
        </p:sp>
        <p:graphicFrame>
          <p:nvGraphicFramePr>
            <p:cNvPr id="16" name="物件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4939340"/>
                </p:ext>
              </p:extLst>
            </p:nvPr>
          </p:nvGraphicFramePr>
          <p:xfrm>
            <a:off x="5796456" y="4299942"/>
            <a:ext cx="2880000" cy="371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07" name="方程式" r:id="rId6" imgW="1981080" imgH="253800" progId="Equation.3">
                    <p:embed/>
                  </p:oleObj>
                </mc:Choice>
                <mc:Fallback>
                  <p:oleObj name="方程式" r:id="rId6" imgW="198108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96456" y="4299942"/>
                          <a:ext cx="2880000" cy="371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文字方塊 17"/>
            <p:cNvSpPr txBox="1"/>
            <p:nvPr/>
          </p:nvSpPr>
          <p:spPr>
            <a:xfrm>
              <a:off x="5292080" y="3822598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EQM </a:t>
              </a:r>
              <a:endParaRPr lang="zh-TW" altLang="en-US" dirty="0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2483768" y="2319722"/>
            <a:ext cx="2340260" cy="2340260"/>
            <a:chOff x="5724128" y="2463738"/>
            <a:chExt cx="2340260" cy="2340260"/>
          </a:xfrm>
        </p:grpSpPr>
        <p:sp>
          <p:nvSpPr>
            <p:cNvPr id="20" name="矩形 19"/>
            <p:cNvSpPr/>
            <p:nvPr/>
          </p:nvSpPr>
          <p:spPr bwMode="auto">
            <a:xfrm>
              <a:off x="6084168" y="3039802"/>
              <a:ext cx="1368152" cy="28803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solidFill>
                <a:schemeClr val="tx1"/>
              </a:solidFill>
              <a:round/>
              <a:headEnd/>
              <a:tailEnd type="stealth" w="med" len="med"/>
            </a:ln>
            <a:extLst/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6084168" y="3327834"/>
              <a:ext cx="180020" cy="11881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/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7272300" y="3327834"/>
              <a:ext cx="180020" cy="11881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/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6660232" y="3363838"/>
              <a:ext cx="180000" cy="1152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/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Rectangle 7"/>
            <p:cNvSpPr>
              <a:spLocks noChangeAspect="1" noChangeArrowheads="1"/>
            </p:cNvSpPr>
            <p:nvPr/>
          </p:nvSpPr>
          <p:spPr bwMode="auto">
            <a:xfrm rot="-5400000">
              <a:off x="6827805" y="3639423"/>
              <a:ext cx="273304" cy="205584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8"/>
            <p:cNvSpPr>
              <a:spLocks noChangeAspect="1" noChangeShapeType="1"/>
            </p:cNvSpPr>
            <p:nvPr/>
          </p:nvSpPr>
          <p:spPr bwMode="auto">
            <a:xfrm rot="-5400000">
              <a:off x="6961140" y="3484727"/>
              <a:ext cx="0" cy="206247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26" name="直線單箭頭接點 25"/>
            <p:cNvCxnSpPr/>
            <p:nvPr/>
          </p:nvCxnSpPr>
          <p:spPr bwMode="auto">
            <a:xfrm>
              <a:off x="6732240" y="2607754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文字方塊 26"/>
            <p:cNvSpPr txBox="1"/>
            <p:nvPr/>
          </p:nvSpPr>
          <p:spPr>
            <a:xfrm>
              <a:off x="6717722" y="246373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P</a:t>
              </a:r>
              <a:endParaRPr lang="zh-TW" altLang="en-US" dirty="0"/>
            </a:p>
          </p:txBody>
        </p:sp>
        <p:cxnSp>
          <p:nvCxnSpPr>
            <p:cNvPr id="28" name="直線接點 27"/>
            <p:cNvCxnSpPr>
              <a:stCxn id="22" idx="0"/>
            </p:cNvCxnSpPr>
            <p:nvPr/>
          </p:nvCxnSpPr>
          <p:spPr bwMode="auto">
            <a:xfrm>
              <a:off x="7362310" y="3327834"/>
              <a:ext cx="63007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直線單箭頭接點 28"/>
            <p:cNvCxnSpPr/>
            <p:nvPr/>
          </p:nvCxnSpPr>
          <p:spPr bwMode="auto">
            <a:xfrm>
              <a:off x="7812360" y="3363838"/>
              <a:ext cx="0" cy="11160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文字方塊 29"/>
            <p:cNvSpPr txBox="1"/>
            <p:nvPr/>
          </p:nvSpPr>
          <p:spPr>
            <a:xfrm>
              <a:off x="7751482" y="372387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L</a:t>
              </a:r>
              <a:endParaRPr lang="zh-TW" altLang="en-US" dirty="0"/>
            </a:p>
          </p:txBody>
        </p:sp>
        <p:cxnSp>
          <p:nvCxnSpPr>
            <p:cNvPr id="31" name="直線接點 30"/>
            <p:cNvCxnSpPr/>
            <p:nvPr/>
          </p:nvCxnSpPr>
          <p:spPr bwMode="auto">
            <a:xfrm flipH="1">
              <a:off x="5832140" y="3327834"/>
              <a:ext cx="25202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直線接點 31"/>
            <p:cNvCxnSpPr/>
            <p:nvPr/>
          </p:nvCxnSpPr>
          <p:spPr bwMode="auto">
            <a:xfrm flipH="1">
              <a:off x="5832140" y="3364010"/>
              <a:ext cx="25202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直線單箭頭接點 32"/>
            <p:cNvCxnSpPr/>
            <p:nvPr/>
          </p:nvCxnSpPr>
          <p:spPr bwMode="auto">
            <a:xfrm>
              <a:off x="5958154" y="3183818"/>
              <a:ext cx="0" cy="14401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直線單箭頭接點 33"/>
            <p:cNvCxnSpPr/>
            <p:nvPr/>
          </p:nvCxnSpPr>
          <p:spPr bwMode="auto">
            <a:xfrm flipV="1">
              <a:off x="5958154" y="3364010"/>
              <a:ext cx="0" cy="22355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文字方塊 34"/>
            <p:cNvSpPr txBox="1"/>
            <p:nvPr/>
          </p:nvSpPr>
          <p:spPr>
            <a:xfrm>
              <a:off x="5724128" y="289578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s</a:t>
              </a:r>
              <a:endParaRPr lang="zh-TW" altLang="en-US" dirty="0"/>
            </a:p>
          </p:txBody>
        </p:sp>
      </p:grpSp>
      <p:pic>
        <p:nvPicPr>
          <p:cNvPr id="37" name="Picture 16" descr="\\140.112.59.229\資源平台\資源平台\版權\版權ICON與範例\Creative Commens台灣2.5\icon_by-nc-sa.tiff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174" y="4667573"/>
            <a:ext cx="485919" cy="16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" descr="圖片1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03" y="4386678"/>
            <a:ext cx="262731" cy="22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18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Thermal Stresses  and </a:t>
            </a:r>
            <a:r>
              <a:rPr lang="en-US" altLang="zh-TW" dirty="0" smtClean="0"/>
              <a:t>Misfits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CCE7D-8736-45BC-8347-F5DA3F91CACC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6" name="文字方塊 5"/>
          <p:cNvSpPr txBox="1"/>
          <p:nvPr/>
        </p:nvSpPr>
        <p:spPr>
          <a:xfrm>
            <a:off x="2411760" y="41151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[Example]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411760" y="780842"/>
            <a:ext cx="5760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三根柱子共同撐起一片剛性樓板</a:t>
            </a:r>
            <a:r>
              <a:rPr lang="en-US" altLang="zh-TW" sz="1400" dirty="0" smtClean="0"/>
              <a:t>(</a:t>
            </a:r>
            <a:r>
              <a:rPr lang="zh-TW" altLang="en-US" sz="1400" dirty="0" smtClean="0"/>
              <a:t>斷面都是</a:t>
            </a:r>
            <a:r>
              <a:rPr lang="en-US" altLang="zh-TW" sz="1400" dirty="0" smtClean="0"/>
              <a:t>A</a:t>
            </a:r>
            <a:r>
              <a:rPr lang="zh-TW" altLang="en-US" sz="1400" dirty="0" smtClean="0"/>
              <a:t>、長度都是</a:t>
            </a:r>
            <a:r>
              <a:rPr lang="en-US" altLang="zh-TW" sz="1400" dirty="0" smtClean="0"/>
              <a:t>L</a:t>
            </a:r>
            <a:r>
              <a:rPr lang="zh-TW" altLang="en-US" sz="1400" dirty="0" smtClean="0"/>
              <a:t>，但材質不同</a:t>
            </a:r>
            <a:r>
              <a:rPr lang="en-US" altLang="zh-TW" sz="1400" dirty="0" smtClean="0"/>
              <a:t>)</a:t>
            </a:r>
            <a:r>
              <a:rPr lang="zh-TW" altLang="en-US" sz="1400" dirty="0" smtClean="0"/>
              <a:t>，外側的兩根柱子楊氏模數為</a:t>
            </a:r>
            <a:r>
              <a:rPr lang="en-US" altLang="zh-TW" sz="1400" dirty="0" smtClean="0"/>
              <a:t>E</a:t>
            </a:r>
            <a:r>
              <a:rPr lang="zh-TW" altLang="en-US" sz="1400" dirty="0" smtClean="0"/>
              <a:t>，內側的為</a:t>
            </a:r>
            <a:r>
              <a:rPr lang="en-US" altLang="zh-TW" sz="1400" dirty="0" smtClean="0"/>
              <a:t>2E</a:t>
            </a:r>
            <a:r>
              <a:rPr lang="zh-TW" altLang="en-US" sz="1400" dirty="0" smtClean="0"/>
              <a:t>。</a:t>
            </a:r>
            <a:r>
              <a:rPr lang="en-US" altLang="zh-TW" sz="1400" dirty="0" smtClean="0"/>
              <a:t> </a:t>
            </a:r>
          </a:p>
          <a:p>
            <a:r>
              <a:rPr lang="zh-TW" altLang="en-US" sz="1400" dirty="0"/>
              <a:t>在施加載重</a:t>
            </a:r>
            <a:r>
              <a:rPr lang="en-US" altLang="zh-TW" sz="1400" dirty="0"/>
              <a:t>P</a:t>
            </a:r>
            <a:r>
              <a:rPr lang="zh-TW" altLang="en-US" sz="1400" dirty="0" smtClean="0"/>
              <a:t>之前，內側的柱子已經稍短長度</a:t>
            </a:r>
            <a:r>
              <a:rPr lang="en-US" altLang="zh-TW" sz="1400" dirty="0" smtClean="0"/>
              <a:t>s (s</a:t>
            </a:r>
            <a:r>
              <a:rPr lang="zh-TW" altLang="en-US" sz="1400" dirty="0" smtClean="0"/>
              <a:t>相較於</a:t>
            </a:r>
            <a:r>
              <a:rPr lang="en-US" altLang="zh-TW" sz="1400" dirty="0" smtClean="0"/>
              <a:t>L</a:t>
            </a:r>
            <a:r>
              <a:rPr lang="zh-TW" altLang="en-US" sz="1400" dirty="0" smtClean="0"/>
              <a:t>超級小</a:t>
            </a:r>
            <a:r>
              <a:rPr lang="en-US" altLang="zh-TW" sz="1400" dirty="0" smtClean="0"/>
              <a:t>)</a:t>
            </a:r>
            <a:r>
              <a:rPr lang="zh-TW" altLang="en-US" sz="1400" dirty="0" smtClean="0"/>
              <a:t>。求</a:t>
            </a:r>
            <a:r>
              <a:rPr lang="en-US" altLang="zh-TW" sz="1400" dirty="0" smtClean="0"/>
              <a:t>: </a:t>
            </a:r>
            <a:endParaRPr lang="zh-TW" altLang="en-US" sz="1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3491880" y="41151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Misfit Problems</a:t>
            </a:r>
            <a:r>
              <a:rPr lang="en-US" altLang="zh-TW" dirty="0" smtClean="0">
                <a:latin typeface="+mn-ea"/>
              </a:rPr>
              <a:t>(</a:t>
            </a:r>
            <a:r>
              <a:rPr lang="zh-TW" altLang="en-US" dirty="0" smtClean="0">
                <a:latin typeface="+mn-ea"/>
              </a:rPr>
              <a:t>參考翻譯</a:t>
            </a:r>
            <a:r>
              <a:rPr lang="en-US" altLang="zh-TW" dirty="0" smtClean="0">
                <a:latin typeface="+mn-ea"/>
              </a:rPr>
              <a:t>)</a:t>
            </a:r>
            <a:endParaRPr lang="zh-TW" altLang="en-US" dirty="0">
              <a:latin typeface="+mn-e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555776" y="1455626"/>
            <a:ext cx="416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(a) </a:t>
            </a:r>
            <a:r>
              <a:rPr lang="zh-TW" altLang="en-US" sz="1200" dirty="0" smtClean="0"/>
              <a:t>使空隙密合的力量</a:t>
            </a:r>
            <a:r>
              <a:rPr lang="en-US" altLang="zh-TW" sz="1200" dirty="0" smtClean="0"/>
              <a:t>Pc</a:t>
            </a:r>
          </a:p>
          <a:p>
            <a:r>
              <a:rPr lang="en-US" altLang="zh-TW" sz="1200" dirty="0" smtClean="0">
                <a:solidFill>
                  <a:srgbClr val="FF0000"/>
                </a:solidFill>
              </a:rPr>
              <a:t>(</a:t>
            </a:r>
            <a:r>
              <a:rPr lang="en-US" altLang="zh-TW" sz="1200" dirty="0">
                <a:solidFill>
                  <a:srgbClr val="FF0000"/>
                </a:solidFill>
              </a:rPr>
              <a:t>b) For P &gt; Pc , </a:t>
            </a:r>
            <a:r>
              <a:rPr lang="zh-TW" altLang="en-US" sz="1200" dirty="0" smtClean="0">
                <a:solidFill>
                  <a:srgbClr val="FF0000"/>
                </a:solidFill>
              </a:rPr>
              <a:t>求三根柱子的內力</a:t>
            </a:r>
            <a:r>
              <a:rPr lang="en-US" altLang="zh-TW" sz="1200" dirty="0" smtClean="0">
                <a:solidFill>
                  <a:srgbClr val="FF0000"/>
                </a:solidFill>
              </a:rPr>
              <a:t>&amp;</a:t>
            </a:r>
            <a:r>
              <a:rPr lang="zh-TW" altLang="en-US" sz="1200" dirty="0" smtClean="0">
                <a:solidFill>
                  <a:srgbClr val="FF0000"/>
                </a:solidFill>
              </a:rPr>
              <a:t>應力</a:t>
            </a:r>
            <a:r>
              <a:rPr lang="en-US" altLang="zh-TW" sz="1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altLang="zh-TW" sz="1200" dirty="0" smtClean="0"/>
              <a:t>(</a:t>
            </a:r>
            <a:r>
              <a:rPr lang="en-US" altLang="zh-TW" sz="1200" dirty="0"/>
              <a:t>c) For P &gt; Pc , </a:t>
            </a:r>
            <a:r>
              <a:rPr lang="zh-TW" altLang="en-US" sz="1200" dirty="0" smtClean="0"/>
              <a:t>求剛性樓板的位移</a:t>
            </a:r>
            <a:endParaRPr lang="zh-TW" altLang="en-US" sz="1200" dirty="0"/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148229"/>
              </p:ext>
            </p:extLst>
          </p:nvPr>
        </p:nvGraphicFramePr>
        <p:xfrm>
          <a:off x="503238" y="3492500"/>
          <a:ext cx="14398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0" name="方程式" r:id="rId3" imgW="1066800" imgH="330200" progId="Equation.3">
                  <p:embed/>
                </p:oleObj>
              </mc:Choice>
              <mc:Fallback>
                <p:oleObj name="方程式" r:id="rId3" imgW="1066800" imgH="330200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3492500"/>
                        <a:ext cx="14398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群組 11"/>
          <p:cNvGrpSpPr/>
          <p:nvPr/>
        </p:nvGrpSpPr>
        <p:grpSpPr>
          <a:xfrm>
            <a:off x="4932040" y="2202418"/>
            <a:ext cx="3384016" cy="2309390"/>
            <a:chOff x="5292080" y="2202418"/>
            <a:chExt cx="3384016" cy="2309390"/>
          </a:xfrm>
        </p:grpSpPr>
        <p:sp>
          <p:nvSpPr>
            <p:cNvPr id="14" name="文字方塊 13"/>
            <p:cNvSpPr txBox="1"/>
            <p:nvPr/>
          </p:nvSpPr>
          <p:spPr>
            <a:xfrm>
              <a:off x="5292080" y="2202418"/>
              <a:ext cx="32111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(b) </a:t>
              </a:r>
            </a:p>
            <a:p>
              <a:r>
                <a:rPr lang="en-US" altLang="zh-TW" dirty="0" smtClean="0"/>
                <a:t>Force-displacement relations </a:t>
              </a:r>
              <a:endParaRPr lang="zh-TW" altLang="en-US" dirty="0"/>
            </a:p>
          </p:txBody>
        </p:sp>
        <p:graphicFrame>
          <p:nvGraphicFramePr>
            <p:cNvPr id="15" name="物件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12222"/>
                </p:ext>
              </p:extLst>
            </p:nvPr>
          </p:nvGraphicFramePr>
          <p:xfrm>
            <a:off x="5508424" y="3992206"/>
            <a:ext cx="2880000" cy="519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01" name="方程式" r:id="rId5" imgW="2197080" imgH="393480" progId="Equation.3">
                    <p:embed/>
                  </p:oleObj>
                </mc:Choice>
                <mc:Fallback>
                  <p:oleObj name="方程式" r:id="rId5" imgW="21970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424" y="3992206"/>
                          <a:ext cx="2880000" cy="5196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文字方塊 15"/>
            <p:cNvSpPr txBox="1"/>
            <p:nvPr/>
          </p:nvSpPr>
          <p:spPr>
            <a:xfrm>
              <a:off x="5292080" y="3615866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Compatibility </a:t>
              </a:r>
              <a:endParaRPr lang="zh-TW" altLang="en-US" dirty="0"/>
            </a:p>
          </p:txBody>
        </p:sp>
        <p:graphicFrame>
          <p:nvGraphicFramePr>
            <p:cNvPr id="17" name="物件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0006195"/>
                </p:ext>
              </p:extLst>
            </p:nvPr>
          </p:nvGraphicFramePr>
          <p:xfrm>
            <a:off x="5436096" y="2901950"/>
            <a:ext cx="3240000" cy="4940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02" name="方程式" r:id="rId7" imgW="2590560" imgH="393480" progId="Equation.3">
                    <p:embed/>
                  </p:oleObj>
                </mc:Choice>
                <mc:Fallback>
                  <p:oleObj name="方程式" r:id="rId7" imgW="25905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6096" y="2901950"/>
                          <a:ext cx="3240000" cy="4940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群組 17"/>
          <p:cNvGrpSpPr/>
          <p:nvPr/>
        </p:nvGrpSpPr>
        <p:grpSpPr>
          <a:xfrm>
            <a:off x="2483768" y="2319722"/>
            <a:ext cx="2340260" cy="2340260"/>
            <a:chOff x="5724128" y="2463738"/>
            <a:chExt cx="2340260" cy="2340260"/>
          </a:xfrm>
        </p:grpSpPr>
        <p:sp>
          <p:nvSpPr>
            <p:cNvPr id="19" name="矩形 18"/>
            <p:cNvSpPr/>
            <p:nvPr/>
          </p:nvSpPr>
          <p:spPr bwMode="auto">
            <a:xfrm>
              <a:off x="6084168" y="3039802"/>
              <a:ext cx="1368152" cy="28803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solidFill>
                <a:schemeClr val="tx1"/>
              </a:solidFill>
              <a:round/>
              <a:headEnd/>
              <a:tailEnd type="stealth" w="med" len="med"/>
            </a:ln>
            <a:extLst/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6084168" y="3327834"/>
              <a:ext cx="180020" cy="11881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/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7272300" y="3327834"/>
              <a:ext cx="180020" cy="11881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/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6660232" y="3363838"/>
              <a:ext cx="180000" cy="1152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/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Rectangle 7"/>
            <p:cNvSpPr>
              <a:spLocks noChangeAspect="1" noChangeArrowheads="1"/>
            </p:cNvSpPr>
            <p:nvPr/>
          </p:nvSpPr>
          <p:spPr bwMode="auto">
            <a:xfrm rot="-5400000">
              <a:off x="6827805" y="3639423"/>
              <a:ext cx="273304" cy="205584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8"/>
            <p:cNvSpPr>
              <a:spLocks noChangeAspect="1" noChangeShapeType="1"/>
            </p:cNvSpPr>
            <p:nvPr/>
          </p:nvSpPr>
          <p:spPr bwMode="auto">
            <a:xfrm rot="-5400000">
              <a:off x="6961140" y="3484727"/>
              <a:ext cx="0" cy="206247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25" name="直線單箭頭接點 24"/>
            <p:cNvCxnSpPr/>
            <p:nvPr/>
          </p:nvCxnSpPr>
          <p:spPr bwMode="auto">
            <a:xfrm>
              <a:off x="6732240" y="2607754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文字方塊 25"/>
            <p:cNvSpPr txBox="1"/>
            <p:nvPr/>
          </p:nvSpPr>
          <p:spPr>
            <a:xfrm>
              <a:off x="6717722" y="246373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P</a:t>
              </a:r>
              <a:endParaRPr lang="zh-TW" altLang="en-US" dirty="0"/>
            </a:p>
          </p:txBody>
        </p:sp>
        <p:cxnSp>
          <p:nvCxnSpPr>
            <p:cNvPr id="27" name="直線接點 26"/>
            <p:cNvCxnSpPr>
              <a:stCxn id="21" idx="0"/>
            </p:cNvCxnSpPr>
            <p:nvPr/>
          </p:nvCxnSpPr>
          <p:spPr bwMode="auto">
            <a:xfrm>
              <a:off x="7362310" y="3327834"/>
              <a:ext cx="63007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直線單箭頭接點 27"/>
            <p:cNvCxnSpPr/>
            <p:nvPr/>
          </p:nvCxnSpPr>
          <p:spPr bwMode="auto">
            <a:xfrm>
              <a:off x="7812360" y="3363838"/>
              <a:ext cx="0" cy="11160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文字方塊 28"/>
            <p:cNvSpPr txBox="1"/>
            <p:nvPr/>
          </p:nvSpPr>
          <p:spPr>
            <a:xfrm>
              <a:off x="7751482" y="372387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L</a:t>
              </a:r>
              <a:endParaRPr lang="zh-TW" altLang="en-US" dirty="0"/>
            </a:p>
          </p:txBody>
        </p:sp>
        <p:cxnSp>
          <p:nvCxnSpPr>
            <p:cNvPr id="30" name="直線接點 29"/>
            <p:cNvCxnSpPr/>
            <p:nvPr/>
          </p:nvCxnSpPr>
          <p:spPr bwMode="auto">
            <a:xfrm flipH="1">
              <a:off x="5832140" y="3327834"/>
              <a:ext cx="25202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直線接點 30"/>
            <p:cNvCxnSpPr/>
            <p:nvPr/>
          </p:nvCxnSpPr>
          <p:spPr bwMode="auto">
            <a:xfrm flipH="1">
              <a:off x="5832140" y="3364010"/>
              <a:ext cx="25202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直線單箭頭接點 31"/>
            <p:cNvCxnSpPr/>
            <p:nvPr/>
          </p:nvCxnSpPr>
          <p:spPr bwMode="auto">
            <a:xfrm>
              <a:off x="5958154" y="3183818"/>
              <a:ext cx="0" cy="14401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直線單箭頭接點 32"/>
            <p:cNvCxnSpPr/>
            <p:nvPr/>
          </p:nvCxnSpPr>
          <p:spPr bwMode="auto">
            <a:xfrm flipV="1">
              <a:off x="5958154" y="3364010"/>
              <a:ext cx="0" cy="22355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" name="文字方塊 33"/>
            <p:cNvSpPr txBox="1"/>
            <p:nvPr/>
          </p:nvSpPr>
          <p:spPr>
            <a:xfrm>
              <a:off x="5724128" y="289578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s</a:t>
              </a:r>
              <a:endParaRPr lang="zh-TW" altLang="en-US" dirty="0"/>
            </a:p>
          </p:txBody>
        </p:sp>
      </p:grpSp>
      <p:pic>
        <p:nvPicPr>
          <p:cNvPr id="36" name="Picture 16" descr="\\140.112.59.229\資源平台\資源平台\版權\版權ICON與範例\Creative Commens台灣2.5\icon_by-nc-sa.tif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174" y="4667573"/>
            <a:ext cx="485919" cy="16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" descr="圖片1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809" y="4446588"/>
            <a:ext cx="262731" cy="22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43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Thermal Stresses  and </a:t>
            </a:r>
            <a:r>
              <a:rPr lang="en-US" altLang="zh-TW" dirty="0" smtClean="0"/>
              <a:t>Misfits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CCE7D-8736-45BC-8347-F5DA3F91CACC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6" name="文字方塊 5"/>
          <p:cNvSpPr txBox="1"/>
          <p:nvPr/>
        </p:nvSpPr>
        <p:spPr>
          <a:xfrm>
            <a:off x="2411760" y="41151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[Example]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411760" y="780842"/>
            <a:ext cx="5760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三根柱子共同撐起一片剛性樓板</a:t>
            </a:r>
            <a:r>
              <a:rPr lang="en-US" altLang="zh-TW" sz="1400" dirty="0" smtClean="0"/>
              <a:t>(</a:t>
            </a:r>
            <a:r>
              <a:rPr lang="zh-TW" altLang="en-US" sz="1400" dirty="0" smtClean="0"/>
              <a:t>斷面都是</a:t>
            </a:r>
            <a:r>
              <a:rPr lang="en-US" altLang="zh-TW" sz="1400" dirty="0" smtClean="0"/>
              <a:t>A</a:t>
            </a:r>
            <a:r>
              <a:rPr lang="zh-TW" altLang="en-US" sz="1400" dirty="0" smtClean="0"/>
              <a:t>、長度都是</a:t>
            </a:r>
            <a:r>
              <a:rPr lang="en-US" altLang="zh-TW" sz="1400" dirty="0" smtClean="0"/>
              <a:t>L</a:t>
            </a:r>
            <a:r>
              <a:rPr lang="zh-TW" altLang="en-US" sz="1400" dirty="0" smtClean="0"/>
              <a:t>，但材質不同</a:t>
            </a:r>
            <a:r>
              <a:rPr lang="en-US" altLang="zh-TW" sz="1400" dirty="0" smtClean="0"/>
              <a:t>)</a:t>
            </a:r>
            <a:r>
              <a:rPr lang="zh-TW" altLang="en-US" sz="1400" dirty="0" smtClean="0"/>
              <a:t>，外側的兩根柱子楊氏模數為</a:t>
            </a:r>
            <a:r>
              <a:rPr lang="en-US" altLang="zh-TW" sz="1400" dirty="0" smtClean="0"/>
              <a:t>E</a:t>
            </a:r>
            <a:r>
              <a:rPr lang="zh-TW" altLang="en-US" sz="1400" dirty="0" smtClean="0"/>
              <a:t>，內側的為</a:t>
            </a:r>
            <a:r>
              <a:rPr lang="en-US" altLang="zh-TW" sz="1400" dirty="0" smtClean="0"/>
              <a:t>2E</a:t>
            </a:r>
            <a:r>
              <a:rPr lang="zh-TW" altLang="en-US" sz="1400" dirty="0" smtClean="0"/>
              <a:t>。</a:t>
            </a:r>
            <a:r>
              <a:rPr lang="en-US" altLang="zh-TW" sz="1400" dirty="0" smtClean="0"/>
              <a:t> </a:t>
            </a:r>
          </a:p>
          <a:p>
            <a:r>
              <a:rPr lang="zh-TW" altLang="en-US" sz="1400" dirty="0"/>
              <a:t>在施加載重</a:t>
            </a:r>
            <a:r>
              <a:rPr lang="en-US" altLang="zh-TW" sz="1400" dirty="0"/>
              <a:t>P</a:t>
            </a:r>
            <a:r>
              <a:rPr lang="zh-TW" altLang="en-US" sz="1400" dirty="0" smtClean="0"/>
              <a:t>之前，內側的柱子已經稍短長度</a:t>
            </a:r>
            <a:r>
              <a:rPr lang="en-US" altLang="zh-TW" sz="1400" dirty="0" smtClean="0"/>
              <a:t>s (s</a:t>
            </a:r>
            <a:r>
              <a:rPr lang="zh-TW" altLang="en-US" sz="1400" dirty="0" smtClean="0"/>
              <a:t>相較於</a:t>
            </a:r>
            <a:r>
              <a:rPr lang="en-US" altLang="zh-TW" sz="1400" dirty="0" smtClean="0"/>
              <a:t>L</a:t>
            </a:r>
            <a:r>
              <a:rPr lang="zh-TW" altLang="en-US" sz="1400" dirty="0" smtClean="0"/>
              <a:t>超級小</a:t>
            </a:r>
            <a:r>
              <a:rPr lang="en-US" altLang="zh-TW" sz="1400" dirty="0" smtClean="0"/>
              <a:t>)</a:t>
            </a:r>
            <a:r>
              <a:rPr lang="zh-TW" altLang="en-US" sz="1400" dirty="0" smtClean="0"/>
              <a:t>。求</a:t>
            </a:r>
            <a:r>
              <a:rPr lang="en-US" altLang="zh-TW" sz="1400" dirty="0" smtClean="0"/>
              <a:t>: </a:t>
            </a:r>
            <a:endParaRPr lang="zh-TW" altLang="en-US" sz="1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3491880" y="41151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Misfit Problems</a:t>
            </a:r>
            <a:r>
              <a:rPr lang="en-US" altLang="zh-TW" dirty="0" smtClean="0">
                <a:latin typeface="+mn-ea"/>
              </a:rPr>
              <a:t>(</a:t>
            </a:r>
            <a:r>
              <a:rPr lang="zh-TW" altLang="en-US" dirty="0" smtClean="0">
                <a:latin typeface="+mn-ea"/>
              </a:rPr>
              <a:t>參考翻譯</a:t>
            </a:r>
            <a:r>
              <a:rPr lang="en-US" altLang="zh-TW" dirty="0" smtClean="0">
                <a:latin typeface="+mn-ea"/>
              </a:rPr>
              <a:t>)</a:t>
            </a:r>
            <a:endParaRPr lang="zh-TW" altLang="en-US" dirty="0">
              <a:latin typeface="+mn-e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555776" y="1455626"/>
            <a:ext cx="416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(a) </a:t>
            </a:r>
            <a:r>
              <a:rPr lang="zh-TW" altLang="en-US" sz="1200" dirty="0" smtClean="0"/>
              <a:t>使空隙密合的力量</a:t>
            </a:r>
            <a:r>
              <a:rPr lang="en-US" altLang="zh-TW" sz="1200" dirty="0" smtClean="0"/>
              <a:t>Pc</a:t>
            </a:r>
          </a:p>
          <a:p>
            <a:r>
              <a:rPr lang="en-US" altLang="zh-TW" sz="1200" dirty="0" smtClean="0">
                <a:solidFill>
                  <a:srgbClr val="FF0000"/>
                </a:solidFill>
              </a:rPr>
              <a:t>(</a:t>
            </a:r>
            <a:r>
              <a:rPr lang="en-US" altLang="zh-TW" sz="1200" dirty="0">
                <a:solidFill>
                  <a:srgbClr val="FF0000"/>
                </a:solidFill>
              </a:rPr>
              <a:t>b) For P &gt; Pc , </a:t>
            </a:r>
            <a:r>
              <a:rPr lang="zh-TW" altLang="en-US" sz="1200" dirty="0" smtClean="0">
                <a:solidFill>
                  <a:srgbClr val="FF0000"/>
                </a:solidFill>
              </a:rPr>
              <a:t>求三根柱子的內力</a:t>
            </a:r>
            <a:r>
              <a:rPr lang="en-US" altLang="zh-TW" sz="1200" dirty="0" smtClean="0">
                <a:solidFill>
                  <a:srgbClr val="FF0000"/>
                </a:solidFill>
              </a:rPr>
              <a:t>&amp;</a:t>
            </a:r>
            <a:r>
              <a:rPr lang="zh-TW" altLang="en-US" sz="1200" dirty="0" smtClean="0">
                <a:solidFill>
                  <a:srgbClr val="FF0000"/>
                </a:solidFill>
              </a:rPr>
              <a:t>應力</a:t>
            </a:r>
            <a:r>
              <a:rPr lang="en-US" altLang="zh-TW" sz="1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altLang="zh-TW" sz="1200" dirty="0" smtClean="0"/>
              <a:t>(</a:t>
            </a:r>
            <a:r>
              <a:rPr lang="en-US" altLang="zh-TW" sz="1200" dirty="0"/>
              <a:t>c) For P &gt; Pc , </a:t>
            </a:r>
            <a:r>
              <a:rPr lang="zh-TW" altLang="en-US" sz="1200" dirty="0" smtClean="0"/>
              <a:t>求剛性樓板的位移</a:t>
            </a:r>
            <a:endParaRPr lang="zh-TW" altLang="en-US" sz="1200" dirty="0"/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148229"/>
              </p:ext>
            </p:extLst>
          </p:nvPr>
        </p:nvGraphicFramePr>
        <p:xfrm>
          <a:off x="503238" y="3492500"/>
          <a:ext cx="14398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方程式" r:id="rId3" imgW="1066800" imgH="330200" progId="Equation.3">
                  <p:embed/>
                </p:oleObj>
              </mc:Choice>
              <mc:Fallback>
                <p:oleObj name="方程式" r:id="rId3" imgW="1066800" imgH="330200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3492500"/>
                        <a:ext cx="14398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群組 17"/>
          <p:cNvGrpSpPr/>
          <p:nvPr/>
        </p:nvGrpSpPr>
        <p:grpSpPr>
          <a:xfrm>
            <a:off x="4932040" y="2202418"/>
            <a:ext cx="3096024" cy="1983170"/>
            <a:chOff x="5292080" y="2202418"/>
            <a:chExt cx="3096024" cy="1983170"/>
          </a:xfrm>
        </p:grpSpPr>
        <p:sp>
          <p:nvSpPr>
            <p:cNvPr id="19" name="文字方塊 18"/>
            <p:cNvSpPr txBox="1"/>
            <p:nvPr/>
          </p:nvSpPr>
          <p:spPr>
            <a:xfrm>
              <a:off x="5292080" y="2202418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(b) </a:t>
              </a:r>
            </a:p>
          </p:txBody>
        </p:sp>
        <p:graphicFrame>
          <p:nvGraphicFramePr>
            <p:cNvPr id="22" name="物件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9828480"/>
                </p:ext>
              </p:extLst>
            </p:nvPr>
          </p:nvGraphicFramePr>
          <p:xfrm>
            <a:off x="5508104" y="2571750"/>
            <a:ext cx="2880000" cy="161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7" name="方程式" r:id="rId5" imgW="1409400" imgH="787320" progId="Equation.3">
                    <p:embed/>
                  </p:oleObj>
                </mc:Choice>
                <mc:Fallback>
                  <p:oleObj name="方程式" r:id="rId5" imgW="1409400" imgH="787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104" y="2571750"/>
                          <a:ext cx="2880000" cy="1613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群組 12"/>
          <p:cNvGrpSpPr/>
          <p:nvPr/>
        </p:nvGrpSpPr>
        <p:grpSpPr>
          <a:xfrm>
            <a:off x="2483768" y="2319722"/>
            <a:ext cx="2340260" cy="2340260"/>
            <a:chOff x="5724128" y="2463738"/>
            <a:chExt cx="2340260" cy="2340260"/>
          </a:xfrm>
        </p:grpSpPr>
        <p:sp>
          <p:nvSpPr>
            <p:cNvPr id="14" name="矩形 13"/>
            <p:cNvSpPr/>
            <p:nvPr/>
          </p:nvSpPr>
          <p:spPr bwMode="auto">
            <a:xfrm>
              <a:off x="6084168" y="3039802"/>
              <a:ext cx="1368152" cy="28803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solidFill>
                <a:schemeClr val="tx1"/>
              </a:solidFill>
              <a:round/>
              <a:headEnd/>
              <a:tailEnd type="stealth" w="med" len="med"/>
            </a:ln>
            <a:extLst/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6084168" y="3327834"/>
              <a:ext cx="180020" cy="11881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/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7272300" y="3327834"/>
              <a:ext cx="180020" cy="11881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/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6660232" y="3363838"/>
              <a:ext cx="180000" cy="1152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/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Rectangle 7"/>
            <p:cNvSpPr>
              <a:spLocks noChangeAspect="1" noChangeArrowheads="1"/>
            </p:cNvSpPr>
            <p:nvPr/>
          </p:nvSpPr>
          <p:spPr bwMode="auto">
            <a:xfrm rot="-5400000">
              <a:off x="6827805" y="3639423"/>
              <a:ext cx="273304" cy="205584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8"/>
            <p:cNvSpPr>
              <a:spLocks noChangeAspect="1" noChangeShapeType="1"/>
            </p:cNvSpPr>
            <p:nvPr/>
          </p:nvSpPr>
          <p:spPr bwMode="auto">
            <a:xfrm rot="-5400000">
              <a:off x="6961140" y="3484727"/>
              <a:ext cx="0" cy="206247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23" name="直線單箭頭接點 22"/>
            <p:cNvCxnSpPr/>
            <p:nvPr/>
          </p:nvCxnSpPr>
          <p:spPr bwMode="auto">
            <a:xfrm>
              <a:off x="6732240" y="2607754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文字方塊 23"/>
            <p:cNvSpPr txBox="1"/>
            <p:nvPr/>
          </p:nvSpPr>
          <p:spPr>
            <a:xfrm>
              <a:off x="6717722" y="246373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P</a:t>
              </a:r>
              <a:endParaRPr lang="zh-TW" altLang="en-US" dirty="0"/>
            </a:p>
          </p:txBody>
        </p:sp>
        <p:cxnSp>
          <p:nvCxnSpPr>
            <p:cNvPr id="25" name="直線接點 24"/>
            <p:cNvCxnSpPr>
              <a:stCxn id="16" idx="0"/>
            </p:cNvCxnSpPr>
            <p:nvPr/>
          </p:nvCxnSpPr>
          <p:spPr bwMode="auto">
            <a:xfrm>
              <a:off x="7362310" y="3327834"/>
              <a:ext cx="63007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直線單箭頭接點 25"/>
            <p:cNvCxnSpPr/>
            <p:nvPr/>
          </p:nvCxnSpPr>
          <p:spPr bwMode="auto">
            <a:xfrm>
              <a:off x="7812360" y="3363838"/>
              <a:ext cx="0" cy="11160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文字方塊 26"/>
            <p:cNvSpPr txBox="1"/>
            <p:nvPr/>
          </p:nvSpPr>
          <p:spPr>
            <a:xfrm>
              <a:off x="7751482" y="372387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L</a:t>
              </a:r>
              <a:endParaRPr lang="zh-TW" altLang="en-US" dirty="0"/>
            </a:p>
          </p:txBody>
        </p:sp>
        <p:cxnSp>
          <p:nvCxnSpPr>
            <p:cNvPr id="28" name="直線接點 27"/>
            <p:cNvCxnSpPr/>
            <p:nvPr/>
          </p:nvCxnSpPr>
          <p:spPr bwMode="auto">
            <a:xfrm flipH="1">
              <a:off x="5832140" y="3327834"/>
              <a:ext cx="25202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直線接點 28"/>
            <p:cNvCxnSpPr/>
            <p:nvPr/>
          </p:nvCxnSpPr>
          <p:spPr bwMode="auto">
            <a:xfrm flipH="1">
              <a:off x="5832140" y="3364010"/>
              <a:ext cx="25202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直線單箭頭接點 29"/>
            <p:cNvCxnSpPr/>
            <p:nvPr/>
          </p:nvCxnSpPr>
          <p:spPr bwMode="auto">
            <a:xfrm>
              <a:off x="5958154" y="3183818"/>
              <a:ext cx="0" cy="14401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直線單箭頭接點 30"/>
            <p:cNvCxnSpPr/>
            <p:nvPr/>
          </p:nvCxnSpPr>
          <p:spPr bwMode="auto">
            <a:xfrm flipV="1">
              <a:off x="5958154" y="3364010"/>
              <a:ext cx="0" cy="22355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文字方塊 31"/>
            <p:cNvSpPr txBox="1"/>
            <p:nvPr/>
          </p:nvSpPr>
          <p:spPr>
            <a:xfrm>
              <a:off x="5724128" y="289578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s</a:t>
              </a:r>
              <a:endParaRPr lang="zh-TW" altLang="en-US" dirty="0"/>
            </a:p>
          </p:txBody>
        </p:sp>
      </p:grpSp>
      <p:pic>
        <p:nvPicPr>
          <p:cNvPr id="34" name="Picture 16" descr="\\140.112.59.229\資源平台\資源平台\版權\版權ICON與範例\Creative Commens台灣2.5\icon_by-nc-sa.tif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174" y="4667573"/>
            <a:ext cx="485919" cy="16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" descr="圖片1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698" y="4106428"/>
            <a:ext cx="262731" cy="22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2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Thermal Stresses  and </a:t>
            </a:r>
            <a:r>
              <a:rPr lang="en-US" altLang="zh-TW" dirty="0" smtClean="0"/>
              <a:t>Misfits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CCE7D-8736-45BC-8347-F5DA3F91CACC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6" name="文字方塊 5"/>
          <p:cNvSpPr txBox="1"/>
          <p:nvPr/>
        </p:nvSpPr>
        <p:spPr>
          <a:xfrm>
            <a:off x="2411760" y="41151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[Example]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411760" y="780842"/>
            <a:ext cx="5760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三根柱子共同撐起一片剛性樓板</a:t>
            </a:r>
            <a:r>
              <a:rPr lang="en-US" altLang="zh-TW" sz="1400" dirty="0" smtClean="0"/>
              <a:t>(</a:t>
            </a:r>
            <a:r>
              <a:rPr lang="zh-TW" altLang="en-US" sz="1400" dirty="0" smtClean="0"/>
              <a:t>斷面都是</a:t>
            </a:r>
            <a:r>
              <a:rPr lang="en-US" altLang="zh-TW" sz="1400" dirty="0" smtClean="0"/>
              <a:t>A</a:t>
            </a:r>
            <a:r>
              <a:rPr lang="zh-TW" altLang="en-US" sz="1400" dirty="0" smtClean="0"/>
              <a:t>、長度都是</a:t>
            </a:r>
            <a:r>
              <a:rPr lang="en-US" altLang="zh-TW" sz="1400" dirty="0" smtClean="0"/>
              <a:t>L</a:t>
            </a:r>
            <a:r>
              <a:rPr lang="zh-TW" altLang="en-US" sz="1400" dirty="0" smtClean="0"/>
              <a:t>，但材質不同</a:t>
            </a:r>
            <a:r>
              <a:rPr lang="en-US" altLang="zh-TW" sz="1400" dirty="0" smtClean="0"/>
              <a:t>)</a:t>
            </a:r>
            <a:r>
              <a:rPr lang="zh-TW" altLang="en-US" sz="1400" dirty="0" smtClean="0"/>
              <a:t>，外側的兩根柱子楊氏模數為</a:t>
            </a:r>
            <a:r>
              <a:rPr lang="en-US" altLang="zh-TW" sz="1400" dirty="0" smtClean="0"/>
              <a:t>E</a:t>
            </a:r>
            <a:r>
              <a:rPr lang="zh-TW" altLang="en-US" sz="1400" dirty="0" smtClean="0"/>
              <a:t>，內側的為</a:t>
            </a:r>
            <a:r>
              <a:rPr lang="en-US" altLang="zh-TW" sz="1400" dirty="0" smtClean="0"/>
              <a:t>2E</a:t>
            </a:r>
            <a:r>
              <a:rPr lang="zh-TW" altLang="en-US" sz="1400" dirty="0" smtClean="0"/>
              <a:t>。</a:t>
            </a:r>
            <a:r>
              <a:rPr lang="en-US" altLang="zh-TW" sz="1400" dirty="0" smtClean="0"/>
              <a:t> </a:t>
            </a:r>
          </a:p>
          <a:p>
            <a:r>
              <a:rPr lang="zh-TW" altLang="en-US" sz="1400" dirty="0"/>
              <a:t>在施加載重</a:t>
            </a:r>
            <a:r>
              <a:rPr lang="en-US" altLang="zh-TW" sz="1400" dirty="0"/>
              <a:t>P</a:t>
            </a:r>
            <a:r>
              <a:rPr lang="zh-TW" altLang="en-US" sz="1400" dirty="0" smtClean="0"/>
              <a:t>之前，內側的柱子已經稍短長度</a:t>
            </a:r>
            <a:r>
              <a:rPr lang="en-US" altLang="zh-TW" sz="1400" dirty="0" smtClean="0"/>
              <a:t>s (s</a:t>
            </a:r>
            <a:r>
              <a:rPr lang="zh-TW" altLang="en-US" sz="1400" dirty="0" smtClean="0"/>
              <a:t>相較於</a:t>
            </a:r>
            <a:r>
              <a:rPr lang="en-US" altLang="zh-TW" sz="1400" dirty="0" smtClean="0"/>
              <a:t>L</a:t>
            </a:r>
            <a:r>
              <a:rPr lang="zh-TW" altLang="en-US" sz="1400" dirty="0" smtClean="0"/>
              <a:t>超級小</a:t>
            </a:r>
            <a:r>
              <a:rPr lang="en-US" altLang="zh-TW" sz="1400" dirty="0" smtClean="0"/>
              <a:t>)</a:t>
            </a:r>
            <a:r>
              <a:rPr lang="zh-TW" altLang="en-US" sz="1400" dirty="0" smtClean="0"/>
              <a:t>。求</a:t>
            </a:r>
            <a:r>
              <a:rPr lang="en-US" altLang="zh-TW" sz="1400" dirty="0" smtClean="0"/>
              <a:t>: </a:t>
            </a:r>
            <a:endParaRPr lang="zh-TW" altLang="en-US" sz="1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3491880" y="41151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Misfit Problems</a:t>
            </a:r>
            <a:r>
              <a:rPr lang="en-US" altLang="zh-TW" dirty="0" smtClean="0">
                <a:latin typeface="+mn-ea"/>
              </a:rPr>
              <a:t>(</a:t>
            </a:r>
            <a:r>
              <a:rPr lang="zh-TW" altLang="en-US" dirty="0" smtClean="0">
                <a:latin typeface="+mn-ea"/>
              </a:rPr>
              <a:t>參考翻譯</a:t>
            </a:r>
            <a:r>
              <a:rPr lang="en-US" altLang="zh-TW" dirty="0" smtClean="0">
                <a:latin typeface="+mn-ea"/>
              </a:rPr>
              <a:t>)</a:t>
            </a:r>
            <a:endParaRPr lang="zh-TW" altLang="en-US" dirty="0">
              <a:latin typeface="+mn-e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555776" y="1455626"/>
            <a:ext cx="416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(a) </a:t>
            </a:r>
            <a:r>
              <a:rPr lang="zh-TW" altLang="en-US" sz="1200" dirty="0" smtClean="0"/>
              <a:t>使空隙密合的力量</a:t>
            </a:r>
            <a:r>
              <a:rPr lang="en-US" altLang="zh-TW" sz="1200" dirty="0" smtClean="0"/>
              <a:t>Pc</a:t>
            </a:r>
          </a:p>
          <a:p>
            <a:r>
              <a:rPr lang="en-US" altLang="zh-TW" sz="1200" dirty="0" smtClean="0"/>
              <a:t>(</a:t>
            </a:r>
            <a:r>
              <a:rPr lang="en-US" altLang="zh-TW" sz="1200" dirty="0"/>
              <a:t>b) For P &gt; Pc , </a:t>
            </a:r>
            <a:r>
              <a:rPr lang="zh-TW" altLang="en-US" sz="1200" dirty="0" smtClean="0"/>
              <a:t>求三根柱子的內力</a:t>
            </a:r>
            <a:r>
              <a:rPr lang="en-US" altLang="zh-TW" sz="1200" dirty="0" smtClean="0"/>
              <a:t>&amp;</a:t>
            </a:r>
            <a:r>
              <a:rPr lang="zh-TW" altLang="en-US" sz="1200" dirty="0" smtClean="0"/>
              <a:t>應力</a:t>
            </a:r>
            <a:r>
              <a:rPr lang="en-US" altLang="zh-TW" sz="1200" dirty="0" smtClean="0"/>
              <a:t> </a:t>
            </a:r>
          </a:p>
          <a:p>
            <a:r>
              <a:rPr lang="en-US" altLang="zh-TW" sz="1200" dirty="0" smtClean="0">
                <a:solidFill>
                  <a:srgbClr val="FF0000"/>
                </a:solidFill>
              </a:rPr>
              <a:t>(</a:t>
            </a:r>
            <a:r>
              <a:rPr lang="en-US" altLang="zh-TW" sz="1200" dirty="0">
                <a:solidFill>
                  <a:srgbClr val="FF0000"/>
                </a:solidFill>
              </a:rPr>
              <a:t>c) For P &gt; Pc , </a:t>
            </a:r>
            <a:r>
              <a:rPr lang="zh-TW" altLang="en-US" sz="1200" dirty="0" smtClean="0">
                <a:solidFill>
                  <a:srgbClr val="FF0000"/>
                </a:solidFill>
              </a:rPr>
              <a:t>求剛性樓板的位移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932040" y="2208225"/>
            <a:ext cx="363272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(c) </a:t>
            </a:r>
            <a:r>
              <a:rPr lang="en-US" altLang="zh-TW" sz="1600" dirty="0"/>
              <a:t>The displacement of rigid </a:t>
            </a:r>
            <a:r>
              <a:rPr lang="en-US" altLang="zh-TW" sz="1600" dirty="0" smtClean="0"/>
              <a:t>is </a:t>
            </a:r>
          </a:p>
          <a:p>
            <a:r>
              <a:rPr lang="en-US" altLang="zh-TW" sz="1600" dirty="0" smtClean="0"/>
              <a:t>equal </a:t>
            </a:r>
            <a:r>
              <a:rPr lang="en-US" altLang="zh-TW" sz="1600" dirty="0"/>
              <a:t>to the shortening of outer posts </a:t>
            </a:r>
            <a:endParaRPr lang="zh-TW" altLang="en-US" sz="1600" dirty="0"/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148229"/>
              </p:ext>
            </p:extLst>
          </p:nvPr>
        </p:nvGraphicFramePr>
        <p:xfrm>
          <a:off x="503238" y="3492500"/>
          <a:ext cx="14398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方程式" r:id="rId3" imgW="1066800" imgH="330200" progId="Equation.3">
                  <p:embed/>
                </p:oleObj>
              </mc:Choice>
              <mc:Fallback>
                <p:oleObj name="方程式" r:id="rId3" imgW="1066800" imgH="330200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3492500"/>
                        <a:ext cx="14398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物件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339501"/>
              </p:ext>
            </p:extLst>
          </p:nvPr>
        </p:nvGraphicFramePr>
        <p:xfrm>
          <a:off x="5216394" y="2890975"/>
          <a:ext cx="2880000" cy="760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方程式" r:id="rId5" imgW="2120760" imgH="558720" progId="Equation.3">
                  <p:embed/>
                </p:oleObj>
              </mc:Choice>
              <mc:Fallback>
                <p:oleObj name="方程式" r:id="rId5" imgW="212076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6394" y="2890975"/>
                        <a:ext cx="2880000" cy="7608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物件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106960"/>
              </p:ext>
            </p:extLst>
          </p:nvPr>
        </p:nvGraphicFramePr>
        <p:xfrm>
          <a:off x="4964366" y="3759882"/>
          <a:ext cx="2520000" cy="90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方程式" r:id="rId7" imgW="1091880" imgH="393480" progId="Equation.3">
                  <p:embed/>
                </p:oleObj>
              </mc:Choice>
              <mc:Fallback>
                <p:oleObj name="方程式" r:id="rId7" imgW="1091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366" y="3759882"/>
                        <a:ext cx="2520000" cy="90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群組 12"/>
          <p:cNvGrpSpPr/>
          <p:nvPr/>
        </p:nvGrpSpPr>
        <p:grpSpPr>
          <a:xfrm>
            <a:off x="2483768" y="2319722"/>
            <a:ext cx="2340260" cy="2340260"/>
            <a:chOff x="5724128" y="2463738"/>
            <a:chExt cx="2340260" cy="2340260"/>
          </a:xfrm>
        </p:grpSpPr>
        <p:sp>
          <p:nvSpPr>
            <p:cNvPr id="14" name="矩形 13"/>
            <p:cNvSpPr/>
            <p:nvPr/>
          </p:nvSpPr>
          <p:spPr bwMode="auto">
            <a:xfrm>
              <a:off x="6084168" y="3039802"/>
              <a:ext cx="1368152" cy="28803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solidFill>
                <a:schemeClr val="tx1"/>
              </a:solidFill>
              <a:round/>
              <a:headEnd/>
              <a:tailEnd type="stealth" w="med" len="med"/>
            </a:ln>
            <a:extLst/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6084168" y="3327834"/>
              <a:ext cx="180020" cy="11881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/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7272300" y="3327834"/>
              <a:ext cx="180020" cy="11881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/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6660232" y="3363838"/>
              <a:ext cx="180000" cy="1152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/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Rectangle 7"/>
            <p:cNvSpPr>
              <a:spLocks noChangeAspect="1" noChangeArrowheads="1"/>
            </p:cNvSpPr>
            <p:nvPr/>
          </p:nvSpPr>
          <p:spPr bwMode="auto">
            <a:xfrm rot="-5400000">
              <a:off x="6827805" y="3639423"/>
              <a:ext cx="273304" cy="205584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8"/>
            <p:cNvSpPr>
              <a:spLocks noChangeAspect="1" noChangeShapeType="1"/>
            </p:cNvSpPr>
            <p:nvPr/>
          </p:nvSpPr>
          <p:spPr bwMode="auto">
            <a:xfrm rot="-5400000">
              <a:off x="6961140" y="3484727"/>
              <a:ext cx="0" cy="206247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22" name="直線單箭頭接點 21"/>
            <p:cNvCxnSpPr/>
            <p:nvPr/>
          </p:nvCxnSpPr>
          <p:spPr bwMode="auto">
            <a:xfrm>
              <a:off x="6732240" y="2607754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文字方塊 22"/>
            <p:cNvSpPr txBox="1"/>
            <p:nvPr/>
          </p:nvSpPr>
          <p:spPr>
            <a:xfrm>
              <a:off x="6717722" y="246373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P</a:t>
              </a:r>
              <a:endParaRPr lang="zh-TW" altLang="en-US" dirty="0"/>
            </a:p>
          </p:txBody>
        </p:sp>
        <p:cxnSp>
          <p:nvCxnSpPr>
            <p:cNvPr id="24" name="直線接點 23"/>
            <p:cNvCxnSpPr>
              <a:stCxn id="18" idx="0"/>
            </p:cNvCxnSpPr>
            <p:nvPr/>
          </p:nvCxnSpPr>
          <p:spPr bwMode="auto">
            <a:xfrm>
              <a:off x="7362310" y="3327834"/>
              <a:ext cx="63007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直線單箭頭接點 24"/>
            <p:cNvCxnSpPr/>
            <p:nvPr/>
          </p:nvCxnSpPr>
          <p:spPr bwMode="auto">
            <a:xfrm>
              <a:off x="7812360" y="3363838"/>
              <a:ext cx="0" cy="11160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文字方塊 25"/>
            <p:cNvSpPr txBox="1"/>
            <p:nvPr/>
          </p:nvSpPr>
          <p:spPr>
            <a:xfrm>
              <a:off x="7751482" y="372387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L</a:t>
              </a:r>
              <a:endParaRPr lang="zh-TW" altLang="en-US" dirty="0"/>
            </a:p>
          </p:txBody>
        </p:sp>
        <p:cxnSp>
          <p:nvCxnSpPr>
            <p:cNvPr id="27" name="直線接點 26"/>
            <p:cNvCxnSpPr/>
            <p:nvPr/>
          </p:nvCxnSpPr>
          <p:spPr bwMode="auto">
            <a:xfrm flipH="1">
              <a:off x="5832140" y="3327834"/>
              <a:ext cx="25202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直線接點 27"/>
            <p:cNvCxnSpPr/>
            <p:nvPr/>
          </p:nvCxnSpPr>
          <p:spPr bwMode="auto">
            <a:xfrm flipH="1">
              <a:off x="5832140" y="3364010"/>
              <a:ext cx="25202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直線單箭頭接點 28"/>
            <p:cNvCxnSpPr/>
            <p:nvPr/>
          </p:nvCxnSpPr>
          <p:spPr bwMode="auto">
            <a:xfrm>
              <a:off x="5958154" y="3183818"/>
              <a:ext cx="0" cy="14401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直線單箭頭接點 29"/>
            <p:cNvCxnSpPr/>
            <p:nvPr/>
          </p:nvCxnSpPr>
          <p:spPr bwMode="auto">
            <a:xfrm flipV="1">
              <a:off x="5958154" y="3364010"/>
              <a:ext cx="0" cy="22355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" name="文字方塊 30"/>
            <p:cNvSpPr txBox="1"/>
            <p:nvPr/>
          </p:nvSpPr>
          <p:spPr>
            <a:xfrm>
              <a:off x="5724128" y="289578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s</a:t>
              </a:r>
              <a:endParaRPr lang="zh-TW" altLang="en-US" dirty="0"/>
            </a:p>
          </p:txBody>
        </p:sp>
      </p:grpSp>
      <p:pic>
        <p:nvPicPr>
          <p:cNvPr id="32" name="Picture 1" descr="圖片1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332" y="4502685"/>
            <a:ext cx="262731" cy="22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6" descr="\\140.112.59.229\資源平台\資源平台\版權\版權ICON與範例\Creative Commens台灣2.5\icon_by-nc-sa.tif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174" y="4667573"/>
            <a:ext cx="485919" cy="16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1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CCE7D-8736-45BC-8347-F5DA3F91CACC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4"/>
          </p:nvPr>
        </p:nvSpPr>
        <p:spPr>
          <a:xfrm>
            <a:off x="4572000" y="4011910"/>
            <a:ext cx="3600000" cy="720080"/>
          </a:xfrm>
        </p:spPr>
        <p:txBody>
          <a:bodyPr/>
          <a:lstStyle/>
          <a:p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[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材力小語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]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其實就只是變形諧和式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再多考慮溫度因素罷了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~</a:t>
            </a:r>
            <a:endParaRPr lang="zh-TW" altLang="en-US" sz="1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 smtClean="0"/>
              <a:t>重點回顧</a:t>
            </a:r>
            <a:endParaRPr lang="zh-TW" altLang="en-US" dirty="0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67704" y="2175706"/>
            <a:ext cx="1440000" cy="1080000"/>
          </a:xfrm>
        </p:spPr>
        <p:txBody>
          <a:bodyPr/>
          <a:lstStyle/>
          <a:p>
            <a:r>
              <a:rPr lang="en-US" altLang="zh-TW" dirty="0"/>
              <a:t>Thermal Stresses  and </a:t>
            </a:r>
            <a:r>
              <a:rPr lang="en-US" altLang="zh-TW" dirty="0" smtClean="0"/>
              <a:t>Misfits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970848"/>
              </p:ext>
            </p:extLst>
          </p:nvPr>
        </p:nvGraphicFramePr>
        <p:xfrm>
          <a:off x="3348038" y="1851025"/>
          <a:ext cx="3600450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方程式" r:id="rId3" imgW="1066800" imgH="330200" progId="Equation.3">
                  <p:embed/>
                </p:oleObj>
              </mc:Choice>
              <mc:Fallback>
                <p:oleObj name="方程式" r:id="rId3" imgW="1066800" imgH="330200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851025"/>
                        <a:ext cx="3600450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958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CCE7D-8736-45BC-8347-F5DA3F91CACC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000" kern="1200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版權聲明</a:t>
            </a:r>
            <a:endParaRPr lang="zh-TW" altLang="en-US" sz="2000" dirty="0"/>
          </a:p>
        </p:txBody>
      </p:sp>
      <p:graphicFrame>
        <p:nvGraphicFramePr>
          <p:cNvPr id="12" name="內容版面配置區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769275"/>
              </p:ext>
            </p:extLst>
          </p:nvPr>
        </p:nvGraphicFramePr>
        <p:xfrm>
          <a:off x="2055813" y="342900"/>
          <a:ext cx="6548437" cy="4532315"/>
        </p:xfrm>
        <a:graphic>
          <a:graphicData uri="http://schemas.openxmlformats.org/drawingml/2006/table">
            <a:tbl>
              <a:tblPr/>
              <a:tblGrid>
                <a:gridCol w="692150"/>
                <a:gridCol w="2332037"/>
                <a:gridCol w="1008063"/>
                <a:gridCol w="2516187"/>
              </a:tblGrid>
              <a:tr h="3711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B76149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rgbClr val="59595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頁碼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B76149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rgbClr val="59595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作品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B76149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rgbClr val="59595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版權圖示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B76149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rgbClr val="59595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來源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作者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4029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1-20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B76149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rgbClr val="59595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B76149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rgbClr val="59595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B76149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rgbClr val="59595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zh-TW" altLang="en-US" sz="1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李星慧</a:t>
                      </a:r>
                      <a:r>
                        <a:rPr lang="en-US" altLang="zh-TW" sz="1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_2014</a:t>
                      </a:r>
                      <a:r>
                        <a:rPr lang="zh-TW" altLang="en-US" sz="1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 7. _</a:t>
                      </a:r>
                      <a:r>
                        <a:rPr lang="zh-TW" altLang="en-US" sz="1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高雄攝影作品</a:t>
                      </a:r>
                      <a:r>
                        <a:rPr lang="en-US" altLang="zh-TW" sz="1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1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此圖經同意已進行藍階修改。</a:t>
                      </a:r>
                      <a:endParaRPr lang="en-US" altLang="zh-TW" sz="1000" b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1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您如需利用本作品，請另行向權利人取得授權。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40291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B76149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rgbClr val="59595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B76149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rgbClr val="59595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B76149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rgbClr val="59595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國立交通大學機械工程系 鄭文雅 教授，本作品以</a:t>
                      </a:r>
                      <a:r>
                        <a:rPr kumimoji="0" lang="zh-TW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3"/>
                        </a:rPr>
                        <a:t>創用 </a:t>
                      </a:r>
                      <a:r>
                        <a:rPr kumimoji="0" lang="en-US" altLang="zh-TW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3"/>
                        </a:rPr>
                        <a:t>CC BY-NC-SA </a:t>
                      </a:r>
                      <a:r>
                        <a:rPr kumimoji="0" lang="zh-TW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3"/>
                        </a:rPr>
                        <a:t>臺灣 </a:t>
                      </a:r>
                      <a:r>
                        <a:rPr kumimoji="0" lang="en-US" altLang="zh-TW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3"/>
                        </a:rPr>
                        <a:t>3.0</a:t>
                      </a:r>
                      <a:r>
                        <a:rPr kumimoji="0" lang="zh-TW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3"/>
                        </a:rPr>
                        <a:t> 版</a:t>
                      </a:r>
                      <a:r>
                        <a:rPr kumimoji="0" lang="zh-TW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授權釋出。</a:t>
                      </a:r>
                      <a:endParaRPr kumimoji="0" lang="zh-TW" alt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1040291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國立交通大學機械工程系 鄭文雅 教授，本作品以</a:t>
                      </a:r>
                      <a:r>
                        <a:rPr kumimoji="0" lang="zh-TW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3"/>
                        </a:rPr>
                        <a:t>創用 </a:t>
                      </a:r>
                      <a:r>
                        <a:rPr kumimoji="0" lang="en-US" altLang="zh-TW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3"/>
                        </a:rPr>
                        <a:t>CC BY-NC-SA </a:t>
                      </a:r>
                      <a:r>
                        <a:rPr kumimoji="0" lang="zh-TW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3"/>
                        </a:rPr>
                        <a:t>臺灣 </a:t>
                      </a:r>
                      <a:r>
                        <a:rPr kumimoji="0" lang="en-US" altLang="zh-TW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3"/>
                        </a:rPr>
                        <a:t>3.0</a:t>
                      </a:r>
                      <a:r>
                        <a:rPr kumimoji="0" lang="zh-TW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3"/>
                        </a:rPr>
                        <a:t> 版</a:t>
                      </a:r>
                      <a:r>
                        <a:rPr kumimoji="0" lang="zh-TW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授權釋出。</a:t>
                      </a:r>
                      <a:endParaRPr kumimoji="0" lang="zh-TW" alt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4029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8-10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國立交通大學機械工程系 鄭文雅 教授，本作品以</a:t>
                      </a:r>
                      <a:r>
                        <a:rPr kumimoji="0" lang="zh-TW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3"/>
                        </a:rPr>
                        <a:t>創用 </a:t>
                      </a:r>
                      <a:r>
                        <a:rPr kumimoji="0" lang="en-US" altLang="zh-TW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3"/>
                        </a:rPr>
                        <a:t>CC BY-NC-SA </a:t>
                      </a:r>
                      <a:r>
                        <a:rPr kumimoji="0" lang="zh-TW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3"/>
                        </a:rPr>
                        <a:t>臺灣 </a:t>
                      </a:r>
                      <a:r>
                        <a:rPr kumimoji="0" lang="en-US" altLang="zh-TW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3"/>
                        </a:rPr>
                        <a:t>3.0</a:t>
                      </a:r>
                      <a:r>
                        <a:rPr kumimoji="0" lang="zh-TW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3"/>
                        </a:rPr>
                        <a:t> 版</a:t>
                      </a:r>
                      <a:r>
                        <a:rPr kumimoji="0" lang="zh-TW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授權釋出。</a:t>
                      </a:r>
                      <a:endParaRPr kumimoji="0" lang="zh-TW" alt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pSp>
        <p:nvGrpSpPr>
          <p:cNvPr id="4" name="群組 3"/>
          <p:cNvGrpSpPr/>
          <p:nvPr/>
        </p:nvGrpSpPr>
        <p:grpSpPr>
          <a:xfrm>
            <a:off x="3328569" y="936449"/>
            <a:ext cx="2562242" cy="3587141"/>
            <a:chOff x="3328569" y="936449"/>
            <a:chExt cx="2562242" cy="3587141"/>
          </a:xfrm>
        </p:grpSpPr>
        <p:grpSp>
          <p:nvGrpSpPr>
            <p:cNvPr id="3" name="群組 2"/>
            <p:cNvGrpSpPr/>
            <p:nvPr/>
          </p:nvGrpSpPr>
          <p:grpSpPr>
            <a:xfrm>
              <a:off x="3328569" y="936449"/>
              <a:ext cx="2562242" cy="3587141"/>
              <a:chOff x="3328569" y="936449"/>
              <a:chExt cx="2562242" cy="3587141"/>
            </a:xfrm>
          </p:grpSpPr>
          <p:pic>
            <p:nvPicPr>
              <p:cNvPr id="13" name="Picture 20" descr="\\140.112.59.229\資源平台\資源平台\版權\版權ICON與範例\F-icon_11.gif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6096" y="1059582"/>
                <a:ext cx="293687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5" name="群組 14"/>
              <p:cNvGrpSpPr/>
              <p:nvPr/>
            </p:nvGrpSpPr>
            <p:grpSpPr>
              <a:xfrm>
                <a:off x="3328569" y="936449"/>
                <a:ext cx="2562242" cy="3587141"/>
                <a:chOff x="1215384" y="1959682"/>
                <a:chExt cx="2562242" cy="3587141"/>
              </a:xfrm>
            </p:grpSpPr>
            <p:pic>
              <p:nvPicPr>
                <p:cNvPr id="17" name="Picture 16" descr="\\140.112.59.229\資源平台\資源平台\版權\版權ICON與範例\Creative Commens台灣2.5\icon_by-nc-sa.tiff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57309" y="3200546"/>
                  <a:ext cx="720317" cy="25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" name="Picture 16" descr="\\140.112.59.229\資源平台\資源平台\版權\版權ICON與範例\Creative Commens台灣2.5\icon_by-nc-sa.tiff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57309" y="5294823"/>
                  <a:ext cx="720317" cy="25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9" name="群組 18"/>
                <p:cNvGrpSpPr/>
                <p:nvPr/>
              </p:nvGrpSpPr>
              <p:grpSpPr>
                <a:xfrm>
                  <a:off x="1215384" y="1959682"/>
                  <a:ext cx="836336" cy="714504"/>
                  <a:chOff x="-1506591" y="-37987"/>
                  <a:chExt cx="10827183" cy="6909861"/>
                </a:xfrm>
              </p:grpSpPr>
              <p:pic>
                <p:nvPicPr>
                  <p:cNvPr id="21" name="Picture 1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647" t="11992" r="47360" b="8300"/>
                  <a:stretch/>
                </p:blipFill>
                <p:spPr bwMode="auto">
                  <a:xfrm>
                    <a:off x="-1506591" y="-37987"/>
                    <a:ext cx="6166633" cy="69098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" name="Picture 1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647" t="11992" r="47360" b="8300"/>
                  <a:stretch/>
                </p:blipFill>
                <p:spPr bwMode="auto">
                  <a:xfrm flipH="1">
                    <a:off x="3153959" y="-37987"/>
                    <a:ext cx="6166633" cy="69098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  <p:pic>
          <p:nvPicPr>
            <p:cNvPr id="25" name="Picture 16" descr="\\140.112.59.229\資源平台\資源平台\版權\版權ICON與範例\Creative Commens台灣2.5\icon_by-nc-sa.tif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0494" y="3173077"/>
              <a:ext cx="720317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圖片 19" descr="剪取工具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4" t="37831" r="22938" b="26266"/>
          <a:stretch/>
        </p:blipFill>
        <p:spPr>
          <a:xfrm>
            <a:off x="3328569" y="2033283"/>
            <a:ext cx="999491" cy="540060"/>
          </a:xfrm>
          <a:prstGeom prst="rect">
            <a:avLst/>
          </a:prstGeom>
        </p:spPr>
      </p:pic>
      <p:pic>
        <p:nvPicPr>
          <p:cNvPr id="27" name="圖片 26" descr="剪取工具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9" t="37668" r="18955" b="25946"/>
          <a:stretch/>
        </p:blipFill>
        <p:spPr>
          <a:xfrm>
            <a:off x="3328569" y="3029047"/>
            <a:ext cx="1072625" cy="540060"/>
          </a:xfrm>
          <a:prstGeom prst="rect">
            <a:avLst/>
          </a:prstGeom>
        </p:spPr>
      </p:pic>
      <p:pic>
        <p:nvPicPr>
          <p:cNvPr id="28" name="圖片 27" descr="剪取工具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9" t="45419" r="24230" b="27290"/>
          <a:stretch/>
        </p:blipFill>
        <p:spPr>
          <a:xfrm>
            <a:off x="3030572" y="4127560"/>
            <a:ext cx="1595483" cy="54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4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itchFamily="34" charset="-120"/>
              </a:rPr>
              <a:t>受軸力桿件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Axially Loaded Members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zh-TW" altLang="en-US" dirty="0">
                <a:solidFill>
                  <a:schemeClr val="tx1"/>
                </a:solidFill>
              </a:rPr>
              <a:t>第一節</a:t>
            </a:r>
            <a:r>
              <a:rPr lang="en-US" altLang="zh-TW" dirty="0">
                <a:solidFill>
                  <a:schemeClr val="tx1"/>
                </a:solidFill>
              </a:rPr>
              <a:t>	Introduction </a:t>
            </a:r>
          </a:p>
          <a:p>
            <a:pPr algn="l"/>
            <a:r>
              <a:rPr lang="zh-TW" altLang="en-US" dirty="0">
                <a:solidFill>
                  <a:schemeClr val="tx1"/>
                </a:solidFill>
              </a:rPr>
              <a:t>第二節</a:t>
            </a:r>
            <a:r>
              <a:rPr lang="en-US" altLang="zh-TW" dirty="0">
                <a:solidFill>
                  <a:schemeClr val="tx1"/>
                </a:solidFill>
              </a:rPr>
              <a:t>	Changes in Lengths</a:t>
            </a:r>
          </a:p>
          <a:p>
            <a:pPr algn="l"/>
            <a:r>
              <a:rPr lang="en-US" altLang="zh-TW" dirty="0">
                <a:solidFill>
                  <a:schemeClr val="tx1"/>
                </a:solidFill>
              </a:rPr>
              <a:t>	     under  Uniform Conditions</a:t>
            </a:r>
          </a:p>
          <a:p>
            <a:pPr algn="l"/>
            <a:r>
              <a:rPr lang="zh-TW" altLang="en-US" dirty="0">
                <a:solidFill>
                  <a:schemeClr val="tx1"/>
                </a:solidFill>
              </a:rPr>
              <a:t>第三節</a:t>
            </a:r>
            <a:r>
              <a:rPr lang="en-US" altLang="zh-TW" dirty="0">
                <a:solidFill>
                  <a:schemeClr val="tx1"/>
                </a:solidFill>
              </a:rPr>
              <a:t>	Changes in Lengths</a:t>
            </a:r>
          </a:p>
          <a:p>
            <a:pPr algn="l"/>
            <a:r>
              <a:rPr lang="en-US" altLang="zh-TW" dirty="0">
                <a:solidFill>
                  <a:schemeClr val="tx1"/>
                </a:solidFill>
              </a:rPr>
              <a:t>	</a:t>
            </a:r>
            <a:r>
              <a:rPr lang="zh-TW" altLang="en-US" dirty="0">
                <a:solidFill>
                  <a:schemeClr val="tx1"/>
                </a:solidFill>
              </a:rPr>
              <a:t>     </a:t>
            </a:r>
            <a:r>
              <a:rPr lang="en-US" altLang="zh-TW" dirty="0">
                <a:solidFill>
                  <a:schemeClr val="tx1"/>
                </a:solidFill>
              </a:rPr>
              <a:t>under  Non-uniform Conditions</a:t>
            </a:r>
          </a:p>
          <a:p>
            <a:pPr algn="l"/>
            <a:r>
              <a:rPr lang="zh-TW" altLang="en-US" dirty="0">
                <a:solidFill>
                  <a:schemeClr val="tx1"/>
                </a:solidFill>
              </a:rPr>
              <a:t>第四</a:t>
            </a:r>
            <a:r>
              <a:rPr lang="zh-TW" altLang="en-US" dirty="0" smtClean="0">
                <a:solidFill>
                  <a:schemeClr val="tx1"/>
                </a:solidFill>
              </a:rPr>
              <a:t>節</a:t>
            </a:r>
            <a:r>
              <a:rPr lang="en-US" altLang="zh-TW" dirty="0" smtClean="0">
                <a:solidFill>
                  <a:schemeClr val="tx1"/>
                </a:solidFill>
              </a:rPr>
              <a:t>	Statically Indeterminate Structures</a:t>
            </a:r>
            <a:endParaRPr lang="en-US" altLang="zh-TW" dirty="0">
              <a:solidFill>
                <a:schemeClr val="tx1"/>
              </a:solidFill>
            </a:endParaRPr>
          </a:p>
          <a:p>
            <a:pPr algn="l"/>
            <a:r>
              <a:rPr lang="zh-TW" altLang="en-US" dirty="0">
                <a:solidFill>
                  <a:srgbClr val="FF0000"/>
                </a:solidFill>
              </a:rPr>
              <a:t>第五節</a:t>
            </a:r>
            <a:r>
              <a:rPr lang="en-US" altLang="zh-TW" dirty="0">
                <a:solidFill>
                  <a:srgbClr val="FF0000"/>
                </a:solidFill>
              </a:rPr>
              <a:t>	Thermal Stresses </a:t>
            </a:r>
            <a:r>
              <a:rPr lang="en-US" altLang="zh-TW" dirty="0" smtClean="0">
                <a:solidFill>
                  <a:srgbClr val="FF0000"/>
                </a:solidFill>
              </a:rPr>
              <a:t>and </a:t>
            </a:r>
            <a:r>
              <a:rPr lang="en-US" altLang="zh-TW" dirty="0">
                <a:solidFill>
                  <a:srgbClr val="FF0000"/>
                </a:solidFill>
              </a:rPr>
              <a:t>Misfits</a:t>
            </a:r>
            <a:endParaRPr lang="zh-TW" altLang="en-US" dirty="0">
              <a:solidFill>
                <a:srgbClr val="FF0000"/>
              </a:solidFill>
            </a:endParaRPr>
          </a:p>
          <a:p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233313-940F-461B-9637-962F419AF626}" type="slidenum">
              <a:rPr lang="en-US" altLang="zh-TW" smtClean="0"/>
              <a:pPr>
                <a:defRPr/>
              </a:pPr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0879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CCE7D-8736-45BC-8347-F5DA3F91CACC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000" kern="1200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版權聲明</a:t>
            </a:r>
            <a:endParaRPr lang="zh-TW" altLang="en-US" sz="2000" dirty="0"/>
          </a:p>
        </p:txBody>
      </p:sp>
      <p:graphicFrame>
        <p:nvGraphicFramePr>
          <p:cNvPr id="12" name="內容版面配置區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480976"/>
              </p:ext>
            </p:extLst>
          </p:nvPr>
        </p:nvGraphicFramePr>
        <p:xfrm>
          <a:off x="2055813" y="342900"/>
          <a:ext cx="6548437" cy="4532315"/>
        </p:xfrm>
        <a:graphic>
          <a:graphicData uri="http://schemas.openxmlformats.org/drawingml/2006/table">
            <a:tbl>
              <a:tblPr/>
              <a:tblGrid>
                <a:gridCol w="692150"/>
                <a:gridCol w="2332037"/>
                <a:gridCol w="1008063"/>
                <a:gridCol w="2516187"/>
              </a:tblGrid>
              <a:tr h="3711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B76149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rgbClr val="59595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頁碼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B76149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rgbClr val="59595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作品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B76149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rgbClr val="59595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版權圖示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B76149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rgbClr val="59595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來源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作者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40291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B76149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rgbClr val="59595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B76149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rgbClr val="59595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B76149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rgbClr val="59595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國立交通大學機械工程系 鄭文雅 教授，本作品以</a:t>
                      </a:r>
                      <a:r>
                        <a:rPr kumimoji="0" lang="zh-TW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3"/>
                        </a:rPr>
                        <a:t>創用 </a:t>
                      </a:r>
                      <a:r>
                        <a:rPr kumimoji="0" lang="en-US" altLang="zh-TW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3"/>
                        </a:rPr>
                        <a:t>CC BY-NC-SA </a:t>
                      </a:r>
                      <a:r>
                        <a:rPr kumimoji="0" lang="zh-TW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3"/>
                        </a:rPr>
                        <a:t>臺灣 </a:t>
                      </a:r>
                      <a:r>
                        <a:rPr kumimoji="0" lang="en-US" altLang="zh-TW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3"/>
                        </a:rPr>
                        <a:t>3.0</a:t>
                      </a:r>
                      <a:r>
                        <a:rPr kumimoji="0" lang="zh-TW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3"/>
                        </a:rPr>
                        <a:t> 版</a:t>
                      </a:r>
                      <a:r>
                        <a:rPr kumimoji="0" lang="zh-TW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授權釋出。</a:t>
                      </a:r>
                      <a:endParaRPr kumimoji="0" lang="zh-TW" alt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4029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11-17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B76149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rgbClr val="59595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B76149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rgbClr val="59595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國立交通大學機械工程系 鄭文雅 教授，本作品以</a:t>
                      </a:r>
                      <a:r>
                        <a:rPr kumimoji="0" lang="zh-TW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3"/>
                        </a:rPr>
                        <a:t>創用 </a:t>
                      </a:r>
                      <a:r>
                        <a:rPr kumimoji="0" lang="en-US" altLang="zh-TW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3"/>
                        </a:rPr>
                        <a:t>CC BY-NC-SA </a:t>
                      </a:r>
                      <a:r>
                        <a:rPr kumimoji="0" lang="zh-TW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3"/>
                        </a:rPr>
                        <a:t>臺灣 </a:t>
                      </a:r>
                      <a:r>
                        <a:rPr kumimoji="0" lang="en-US" altLang="zh-TW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3"/>
                        </a:rPr>
                        <a:t>3.0</a:t>
                      </a:r>
                      <a:r>
                        <a:rPr kumimoji="0" lang="zh-TW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3"/>
                        </a:rPr>
                        <a:t> 版</a:t>
                      </a:r>
                      <a:r>
                        <a:rPr kumimoji="0" lang="zh-TW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授權釋出。</a:t>
                      </a:r>
                      <a:endParaRPr kumimoji="0" lang="zh-TW" alt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10402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11-17</a:t>
                      </a:r>
                      <a:endParaRPr lang="zh-TW" altLang="en-U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例題內容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參考 </a:t>
                      </a:r>
                      <a:r>
                        <a:rPr lang="en-US" altLang="zh-TW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Gere &amp; </a:t>
                      </a:r>
                      <a:r>
                        <a:rPr lang="en-US" altLang="zh-TW" sz="10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Goodno</a:t>
                      </a:r>
                      <a:r>
                        <a:rPr lang="en-US" altLang="zh-TW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, ”Mechanics of </a:t>
                      </a:r>
                      <a:r>
                        <a:rPr lang="en-US" altLang="zh-TW" sz="10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Materials”,Cengage</a:t>
                      </a:r>
                      <a:r>
                        <a:rPr lang="en-US" altLang="zh-TW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Learning, 8th ed.,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歐亞書局代理。</a:t>
                      </a:r>
                      <a:r>
                        <a:rPr lang="en-US" altLang="zh-TW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Problem 2.5-18</a:t>
                      </a:r>
                      <a:r>
                        <a:rPr lang="zh-TW" altLang="en-US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r>
                        <a:rPr lang="en-US" altLang="zh-TW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/>
                      </a:r>
                      <a:br>
                        <a:rPr lang="en-US" altLang="zh-TW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</a:br>
                      <a:r>
                        <a:rPr lang="zh-TW" altLang="en-US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依據著作權法第 </a:t>
                      </a:r>
                      <a:r>
                        <a:rPr lang="en-US" altLang="zh-TW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46</a:t>
                      </a:r>
                      <a:r>
                        <a:rPr lang="zh-TW" altLang="en-US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en-US" altLang="zh-TW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52</a:t>
                      </a:r>
                      <a:r>
                        <a:rPr lang="zh-TW" altLang="en-US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en-US" altLang="zh-TW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65</a:t>
                      </a:r>
                      <a:r>
                        <a:rPr lang="zh-TW" altLang="en-US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條合理使用。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402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14</a:t>
                      </a:r>
                      <a:endParaRPr lang="zh-TW" altLang="en-US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國立交通大學機械工程系 鄭文雅 教授，本作品以</a:t>
                      </a:r>
                      <a:r>
                        <a:rPr kumimoji="0" lang="zh-TW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3"/>
                        </a:rPr>
                        <a:t>創用 </a:t>
                      </a:r>
                      <a:r>
                        <a:rPr kumimoji="0" lang="en-US" altLang="zh-TW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3"/>
                        </a:rPr>
                        <a:t>CC BY-NC-SA </a:t>
                      </a:r>
                      <a:r>
                        <a:rPr kumimoji="0" lang="zh-TW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3"/>
                        </a:rPr>
                        <a:t>臺灣 </a:t>
                      </a:r>
                      <a:r>
                        <a:rPr kumimoji="0" lang="en-US" altLang="zh-TW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3"/>
                        </a:rPr>
                        <a:t>3.0</a:t>
                      </a:r>
                      <a:r>
                        <a:rPr kumimoji="0" lang="zh-TW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3"/>
                        </a:rPr>
                        <a:t> 版</a:t>
                      </a:r>
                      <a:r>
                        <a:rPr kumimoji="0" lang="zh-TW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授權釋出。</a:t>
                      </a:r>
                      <a:endParaRPr kumimoji="0" lang="zh-TW" alt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2893149" y="1059582"/>
            <a:ext cx="3010999" cy="3682917"/>
            <a:chOff x="2879812" y="1059582"/>
            <a:chExt cx="3010999" cy="3682917"/>
          </a:xfrm>
        </p:grpSpPr>
        <p:grpSp>
          <p:nvGrpSpPr>
            <p:cNvPr id="4" name="群組 3"/>
            <p:cNvGrpSpPr/>
            <p:nvPr/>
          </p:nvGrpSpPr>
          <p:grpSpPr>
            <a:xfrm>
              <a:off x="5170494" y="1131590"/>
              <a:ext cx="720317" cy="3392000"/>
              <a:chOff x="5170494" y="1131590"/>
              <a:chExt cx="720317" cy="3392000"/>
            </a:xfrm>
          </p:grpSpPr>
          <p:grpSp>
            <p:nvGrpSpPr>
              <p:cNvPr id="15" name="群組 14"/>
              <p:cNvGrpSpPr/>
              <p:nvPr/>
            </p:nvGrpSpPr>
            <p:grpSpPr>
              <a:xfrm>
                <a:off x="5170494" y="1131590"/>
                <a:ext cx="720317" cy="3392000"/>
                <a:chOff x="3057309" y="2154823"/>
                <a:chExt cx="720317" cy="3392000"/>
              </a:xfrm>
            </p:grpSpPr>
            <p:pic>
              <p:nvPicPr>
                <p:cNvPr id="17" name="Picture 16" descr="\\140.112.59.229\資源平台\資源平台\版權\版權ICON與範例\Creative Commens台灣2.5\icon_by-nc-sa.tiff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57309" y="2154823"/>
                  <a:ext cx="720317" cy="25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" name="Picture 16" descr="\\140.112.59.229\資源平台\資源平台\版權\版權ICON與範例\Creative Commens台灣2.5\icon_by-nc-sa.tiff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57309" y="5294823"/>
                  <a:ext cx="720317" cy="25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5" name="Picture 16" descr="\\140.112.59.229\資源平台\資源平台\版權\版權ICON與範例\Creative Commens台灣2.5\icon_by-nc-sa.tiff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70494" y="2211710"/>
                <a:ext cx="720317" cy="25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3" name="圖片 22" descr="剪取工具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60" t="50000" r="19936" b="29723"/>
            <a:stretch/>
          </p:blipFill>
          <p:spPr>
            <a:xfrm>
              <a:off x="2879812" y="1059582"/>
              <a:ext cx="1883636" cy="422013"/>
            </a:xfrm>
            <a:prstGeom prst="rect">
              <a:avLst/>
            </a:prstGeom>
          </p:spPr>
        </p:pic>
        <p:pic>
          <p:nvPicPr>
            <p:cNvPr id="24" name="圖片 23" descr="剪取工具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15" t="40851" r="27529" b="20044"/>
            <a:stretch/>
          </p:blipFill>
          <p:spPr>
            <a:xfrm>
              <a:off x="3275856" y="1832404"/>
              <a:ext cx="964050" cy="941818"/>
            </a:xfrm>
            <a:prstGeom prst="rect">
              <a:avLst/>
            </a:prstGeom>
          </p:spPr>
        </p:pic>
        <p:pic>
          <p:nvPicPr>
            <p:cNvPr id="26" name="圖片 25" descr="剪取工具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50" t="39057" r="34646" b="30471"/>
            <a:stretch/>
          </p:blipFill>
          <p:spPr>
            <a:xfrm>
              <a:off x="3337588" y="3800681"/>
              <a:ext cx="968083" cy="941818"/>
            </a:xfrm>
            <a:prstGeom prst="rect">
              <a:avLst/>
            </a:prstGeom>
          </p:spPr>
        </p:pic>
      </p:grpSp>
      <p:pic>
        <p:nvPicPr>
          <p:cNvPr id="32" name="Picture 1" descr="圖片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623" y="3250537"/>
            <a:ext cx="262731" cy="22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53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CCE7D-8736-45BC-8347-F5DA3F91CACC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 smtClean="0"/>
              <a:t>解題流程</a:t>
            </a:r>
            <a:endParaRPr lang="en-US" altLang="zh-TW" dirty="0" smtClean="0"/>
          </a:p>
          <a:p>
            <a:pPr lvl="1"/>
            <a:r>
              <a:rPr lang="zh-TW" altLang="en-US" sz="1800" dirty="0">
                <a:latin typeface="+mn-ea"/>
                <a:ea typeface="+mn-ea"/>
              </a:rPr>
              <a:t>經由</a:t>
            </a:r>
            <a:r>
              <a:rPr lang="en-US" altLang="zh-TW" sz="1800" dirty="0">
                <a:latin typeface="+mn-ea"/>
                <a:ea typeface="+mn-ea"/>
              </a:rPr>
              <a:t>FBD</a:t>
            </a:r>
            <a:r>
              <a:rPr lang="zh-TW" altLang="en-US" sz="1800" dirty="0" smtClean="0">
                <a:latin typeface="+mn-ea"/>
                <a:ea typeface="+mn-ea"/>
              </a:rPr>
              <a:t>找出各力量</a:t>
            </a:r>
            <a:r>
              <a:rPr lang="zh-TW" altLang="en-US" sz="1800" dirty="0">
                <a:latin typeface="+mn-ea"/>
                <a:ea typeface="+mn-ea"/>
              </a:rPr>
              <a:t>間的</a:t>
            </a:r>
            <a:r>
              <a:rPr lang="zh-TW" altLang="en-US" sz="1800" dirty="0" smtClean="0">
                <a:latin typeface="+mn-ea"/>
                <a:ea typeface="+mn-ea"/>
              </a:rPr>
              <a:t>關係式</a:t>
            </a:r>
            <a:endParaRPr lang="en-US" altLang="zh-TW" sz="1800" dirty="0" smtClean="0">
              <a:latin typeface="+mn-ea"/>
              <a:ea typeface="+mn-ea"/>
            </a:endParaRPr>
          </a:p>
          <a:p>
            <a:pPr lvl="2"/>
            <a:r>
              <a:rPr lang="zh-TW" altLang="en-US" sz="1600" dirty="0">
                <a:latin typeface="+mn-ea"/>
                <a:ea typeface="+mn-ea"/>
              </a:rPr>
              <a:t>三</a:t>
            </a:r>
            <a:r>
              <a:rPr lang="zh-TW" altLang="en-US" sz="1600" dirty="0" smtClean="0">
                <a:latin typeface="+mn-ea"/>
                <a:ea typeface="+mn-ea"/>
              </a:rPr>
              <a:t>軸力平衡</a:t>
            </a:r>
            <a:endParaRPr lang="en-US" altLang="zh-TW" sz="1600" dirty="0" smtClean="0">
              <a:latin typeface="+mn-ea"/>
              <a:ea typeface="+mn-ea"/>
            </a:endParaRPr>
          </a:p>
          <a:p>
            <a:pPr lvl="2"/>
            <a:r>
              <a:rPr lang="zh-TW" altLang="en-US" sz="1600" dirty="0">
                <a:latin typeface="+mn-ea"/>
                <a:ea typeface="+mn-ea"/>
              </a:rPr>
              <a:t>三</a:t>
            </a:r>
            <a:r>
              <a:rPr lang="zh-TW" altLang="en-US" sz="1600" dirty="0" smtClean="0">
                <a:latin typeface="+mn-ea"/>
                <a:ea typeface="+mn-ea"/>
              </a:rPr>
              <a:t>軸彎矩平衡</a:t>
            </a:r>
            <a:endParaRPr lang="en-US" altLang="zh-TW" sz="1600" dirty="0" smtClean="0">
              <a:latin typeface="+mn-ea"/>
              <a:ea typeface="+mn-ea"/>
            </a:endParaRPr>
          </a:p>
          <a:p>
            <a:pPr lvl="1"/>
            <a:r>
              <a:rPr lang="zh-TW" altLang="en-US" sz="1800" dirty="0" smtClean="0">
                <a:latin typeface="+mn-ea"/>
                <a:ea typeface="+mn-ea"/>
              </a:rPr>
              <a:t>代入變形諧和式求解</a:t>
            </a:r>
            <a:endParaRPr lang="en-US" altLang="zh-TW" sz="1800" dirty="0" smtClean="0">
              <a:latin typeface="+mn-ea"/>
              <a:ea typeface="+mn-ea"/>
            </a:endParaRPr>
          </a:p>
          <a:p>
            <a:pPr lvl="2"/>
            <a:r>
              <a:rPr lang="zh-TW" altLang="en-US" dirty="0">
                <a:ea typeface="+mn-ea"/>
              </a:rPr>
              <a:t> </a:t>
            </a:r>
            <a:r>
              <a:rPr lang="en-US" altLang="zh-TW" dirty="0" smtClean="0">
                <a:ea typeface="+mn-ea"/>
              </a:rPr>
              <a:t/>
            </a:r>
            <a:br>
              <a:rPr lang="en-US" altLang="zh-TW" dirty="0" smtClean="0">
                <a:ea typeface="+mn-ea"/>
              </a:rPr>
            </a:br>
            <a:r>
              <a:rPr lang="en-US" altLang="zh-TW" sz="1600" dirty="0" smtClean="0">
                <a:latin typeface="+mn-ea"/>
                <a:ea typeface="+mn-ea"/>
              </a:rPr>
              <a:t>(k</a:t>
            </a:r>
            <a:r>
              <a:rPr lang="zh-TW" altLang="en-US" sz="1600" dirty="0" smtClean="0">
                <a:latin typeface="+mn-ea"/>
                <a:ea typeface="+mn-ea"/>
              </a:rPr>
              <a:t>為倍率係數，可能正可能負</a:t>
            </a:r>
            <a:r>
              <a:rPr lang="en-US" altLang="zh-TW" sz="1600" dirty="0" smtClean="0">
                <a:latin typeface="+mn-ea"/>
                <a:ea typeface="+mn-ea"/>
              </a:rPr>
              <a:t>)</a:t>
            </a:r>
            <a:endParaRPr lang="zh-TW" altLang="en-US" sz="1600" dirty="0">
              <a:latin typeface="+mn-ea"/>
              <a:ea typeface="+mn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572000" y="4027299"/>
            <a:ext cx="417646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sz="1600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[</a:t>
            </a:r>
            <a:r>
              <a:rPr lang="zh-TW" altLang="en-US" sz="1600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材力小語</a:t>
            </a:r>
            <a:r>
              <a:rPr lang="en-US" altLang="zh-TW" sz="1600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]</a:t>
            </a:r>
            <a:r>
              <a:rPr lang="zh-TW" altLang="en-US" sz="1600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 關鍵在於「找到對的變形諧和式」</a:t>
            </a:r>
            <a:endParaRPr lang="zh-TW" altLang="en-US" sz="1600" b="1" dirty="0">
              <a:solidFill>
                <a:srgbClr val="FF33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467704" y="2175706"/>
            <a:ext cx="1440000" cy="1080000"/>
          </a:xfrm>
        </p:spPr>
        <p:txBody>
          <a:bodyPr/>
          <a:lstStyle/>
          <a:p>
            <a:r>
              <a:rPr lang="en-US" altLang="zh-TW" sz="1400" dirty="0">
                <a:solidFill>
                  <a:schemeClr val="tx1"/>
                </a:solidFill>
              </a:rPr>
              <a:t>Statically Indeterminate </a:t>
            </a:r>
            <a:r>
              <a:rPr lang="en-US" altLang="zh-TW" sz="1400" dirty="0" smtClean="0">
                <a:solidFill>
                  <a:schemeClr val="tx1"/>
                </a:solidFill>
              </a:rPr>
              <a:t>Structures</a:t>
            </a:r>
            <a:endParaRPr lang="zh-TW" altLang="en-US" sz="1400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478946"/>
              </p:ext>
            </p:extLst>
          </p:nvPr>
        </p:nvGraphicFramePr>
        <p:xfrm>
          <a:off x="3597126" y="2858889"/>
          <a:ext cx="25590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方程式" r:id="rId3" imgW="1574640" imgH="177480" progId="Equation.3">
                  <p:embed/>
                </p:oleObj>
              </mc:Choice>
              <mc:Fallback>
                <p:oleObj name="方程式" r:id="rId3" imgW="157464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97126" y="2858889"/>
                        <a:ext cx="2559050" cy="28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03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第五節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sz="3200" dirty="0"/>
              <a:t>Thermal Stresses  and Misfits</a:t>
            </a:r>
            <a:endParaRPr lang="zh-TW" altLang="en-US" sz="3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233313-940F-461B-9637-962F419AF626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28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Thermal Stresses  and </a:t>
            </a:r>
            <a:r>
              <a:rPr lang="en-US" altLang="zh-TW" dirty="0" smtClean="0"/>
              <a:t>Misfits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CCE7D-8736-45BC-8347-F5DA3F91CACC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zh-TW" dirty="0"/>
              <a:t>Thermal effects</a:t>
            </a:r>
            <a:r>
              <a:rPr lang="en-US" altLang="zh-TW" dirty="0" smtClean="0"/>
              <a:t>:</a:t>
            </a:r>
          </a:p>
          <a:p>
            <a:pPr lvl="1"/>
            <a:r>
              <a:rPr lang="en-US" altLang="zh-TW" dirty="0"/>
              <a:t>Thermal strain</a:t>
            </a:r>
            <a:r>
              <a:rPr lang="en-US" altLang="zh-TW" dirty="0" smtClean="0"/>
              <a:t>:</a:t>
            </a:r>
            <a:br>
              <a:rPr lang="en-US" altLang="zh-TW" dirty="0" smtClean="0"/>
            </a:br>
            <a:endParaRPr lang="en-US" altLang="zh-TW" dirty="0" smtClean="0"/>
          </a:p>
          <a:p>
            <a:pPr lvl="1"/>
            <a:r>
              <a:rPr lang="en-US" altLang="zh-TW" dirty="0"/>
              <a:t>Elongation (or shortening) due to thermal effect</a:t>
            </a:r>
            <a:r>
              <a:rPr lang="en-US" altLang="zh-TW" dirty="0" smtClean="0"/>
              <a:t>: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 smtClean="0"/>
          </a:p>
        </p:txBody>
      </p:sp>
      <p:pic>
        <p:nvPicPr>
          <p:cNvPr id="10" name="圖片 9" descr="Chapter 2* - PDF-XChange View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36420" r="3953" b="31790"/>
          <a:stretch/>
        </p:blipFill>
        <p:spPr>
          <a:xfrm>
            <a:off x="5040052" y="1203598"/>
            <a:ext cx="2160000" cy="406526"/>
          </a:xfrm>
          <a:prstGeom prst="rect">
            <a:avLst/>
          </a:prstGeom>
        </p:spPr>
      </p:pic>
      <p:pic>
        <p:nvPicPr>
          <p:cNvPr id="12" name="圖片 11" descr="Chapter 2* - PDF-XChange View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" t="61896" r="4767" b="30103"/>
          <a:stretch/>
        </p:blipFill>
        <p:spPr>
          <a:xfrm>
            <a:off x="3131840" y="3291830"/>
            <a:ext cx="5400000" cy="253551"/>
          </a:xfrm>
          <a:prstGeom prst="rect">
            <a:avLst/>
          </a:prstGeom>
        </p:spPr>
      </p:pic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611448"/>
              </p:ext>
            </p:extLst>
          </p:nvPr>
        </p:nvGraphicFramePr>
        <p:xfrm>
          <a:off x="3959932" y="2175706"/>
          <a:ext cx="3600000" cy="1117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7" name="方程式" r:id="rId5" imgW="1066680" imgH="330120" progId="Equation.3">
                  <p:embed/>
                </p:oleObj>
              </mc:Choice>
              <mc:Fallback>
                <p:oleObj name="方程式" r:id="rId5" imgW="1066680" imgH="33012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932" y="2175706"/>
                        <a:ext cx="3600000" cy="1117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148229"/>
              </p:ext>
            </p:extLst>
          </p:nvPr>
        </p:nvGraphicFramePr>
        <p:xfrm>
          <a:off x="503238" y="3492500"/>
          <a:ext cx="14398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8" name="方程式" r:id="rId7" imgW="1066800" imgH="330200" progId="Equation.3">
                  <p:embed/>
                </p:oleObj>
              </mc:Choice>
              <mc:Fallback>
                <p:oleObj name="方程式" r:id="rId7" imgW="1066800" imgH="3302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3492500"/>
                        <a:ext cx="14398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680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Thermal Stresses  and </a:t>
            </a:r>
            <a:r>
              <a:rPr lang="en-US" altLang="zh-TW" dirty="0" smtClean="0"/>
              <a:t>Misfits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CCE7D-8736-45BC-8347-F5DA3F91CACC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6" name="文字方塊 5"/>
          <p:cNvSpPr txBox="1"/>
          <p:nvPr/>
        </p:nvSpPr>
        <p:spPr>
          <a:xfrm>
            <a:off x="2411759" y="669925"/>
            <a:ext cx="2058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[Example]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423921" y="1131590"/>
            <a:ext cx="5814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EA = constant, coefficient of thermal expansion = </a:t>
            </a:r>
            <a:r>
              <a:rPr lang="el-GR" altLang="zh-TW" dirty="0" smtClean="0"/>
              <a:t>α</a:t>
            </a:r>
            <a:r>
              <a:rPr lang="en-US" altLang="zh-TW" dirty="0" smtClean="0"/>
              <a:t>, </a:t>
            </a:r>
          </a:p>
          <a:p>
            <a:r>
              <a:rPr lang="en-US" altLang="zh-TW" dirty="0" smtClean="0"/>
              <a:t>change </a:t>
            </a:r>
            <a:r>
              <a:rPr lang="en-US" altLang="zh-TW" dirty="0"/>
              <a:t>of </a:t>
            </a:r>
            <a:r>
              <a:rPr lang="en-US" altLang="zh-TW" dirty="0" smtClean="0"/>
              <a:t>temperature </a:t>
            </a:r>
            <a:r>
              <a:rPr lang="el-GR" altLang="zh-TW" dirty="0" smtClean="0"/>
              <a:t>Δ</a:t>
            </a:r>
            <a:r>
              <a:rPr lang="en-US" altLang="zh-TW" dirty="0" smtClean="0"/>
              <a:t>T </a:t>
            </a:r>
            <a:r>
              <a:rPr lang="en-US" altLang="zh-TW" dirty="0"/>
              <a:t>, </a:t>
            </a:r>
            <a:endParaRPr lang="en-US" altLang="zh-TW" dirty="0" smtClean="0"/>
          </a:p>
          <a:p>
            <a:r>
              <a:rPr lang="en-US" altLang="zh-TW" dirty="0" smtClean="0"/>
              <a:t>find the </a:t>
            </a:r>
            <a:r>
              <a:rPr lang="en-US" altLang="zh-TW" dirty="0"/>
              <a:t>change of the length, internal force and stress. 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851920" y="669925"/>
            <a:ext cx="3348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Free Expansion</a:t>
            </a:r>
            <a:endParaRPr lang="zh-TW" altLang="en-US" sz="2400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908522"/>
              </p:ext>
            </p:extLst>
          </p:nvPr>
        </p:nvGraphicFramePr>
        <p:xfrm>
          <a:off x="503238" y="3492500"/>
          <a:ext cx="14398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方程式" r:id="rId3" imgW="1066800" imgH="330200" progId="Equation.3">
                  <p:embed/>
                </p:oleObj>
              </mc:Choice>
              <mc:Fallback>
                <p:oleObj name="方程式" r:id="rId3" imgW="10668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3492500"/>
                        <a:ext cx="14398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" name="群組 70"/>
          <p:cNvGrpSpPr/>
          <p:nvPr/>
        </p:nvGrpSpPr>
        <p:grpSpPr>
          <a:xfrm>
            <a:off x="2844208" y="2211712"/>
            <a:ext cx="3600000" cy="2062479"/>
            <a:chOff x="4065538" y="3340352"/>
            <a:chExt cx="2802039" cy="722323"/>
          </a:xfrm>
        </p:grpSpPr>
        <p:grpSp>
          <p:nvGrpSpPr>
            <p:cNvPr id="9" name="Group 35"/>
            <p:cNvGrpSpPr>
              <a:grpSpLocks/>
            </p:cNvGrpSpPr>
            <p:nvPr/>
          </p:nvGrpSpPr>
          <p:grpSpPr bwMode="auto">
            <a:xfrm>
              <a:off x="4267251" y="3510049"/>
              <a:ext cx="2600326" cy="466414"/>
              <a:chOff x="1176" y="1890"/>
              <a:chExt cx="1638" cy="341"/>
            </a:xfrm>
          </p:grpSpPr>
          <p:sp>
            <p:nvSpPr>
              <p:cNvPr id="16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1176" y="1890"/>
                <a:ext cx="1638" cy="151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9" name="Line 15"/>
              <p:cNvSpPr>
                <a:spLocks noChangeAspect="1" noChangeShapeType="1"/>
              </p:cNvSpPr>
              <p:nvPr/>
            </p:nvSpPr>
            <p:spPr bwMode="auto">
              <a:xfrm>
                <a:off x="1176" y="2079"/>
                <a:ext cx="0" cy="1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0" name="Line 16"/>
              <p:cNvSpPr>
                <a:spLocks noChangeAspect="1" noChangeShapeType="1"/>
              </p:cNvSpPr>
              <p:nvPr/>
            </p:nvSpPr>
            <p:spPr bwMode="auto">
              <a:xfrm>
                <a:off x="2805" y="2079"/>
                <a:ext cx="0" cy="1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1" name="Line 17"/>
              <p:cNvSpPr>
                <a:spLocks noChangeAspect="1" noChangeShapeType="1"/>
              </p:cNvSpPr>
              <p:nvPr/>
            </p:nvSpPr>
            <p:spPr bwMode="auto">
              <a:xfrm>
                <a:off x="1192" y="2172"/>
                <a:ext cx="160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3" name="Text Box 19"/>
              <p:cNvSpPr txBox="1">
                <a:spLocks noChangeAspect="1" noChangeArrowheads="1"/>
              </p:cNvSpPr>
              <p:nvPr/>
            </p:nvSpPr>
            <p:spPr bwMode="auto">
              <a:xfrm>
                <a:off x="1846" y="2125"/>
                <a:ext cx="209" cy="1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softEdge rad="3175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TW" sz="1600" i="1" dirty="0" smtClean="0">
                    <a:latin typeface="Times New Roman" pitchFamily="18" charset="0"/>
                    <a:ea typeface="新細明體" charset="-120"/>
                  </a:rPr>
                  <a:t>L</a:t>
                </a:r>
                <a:endParaRPr lang="en-US" altLang="zh-TW" sz="1600" dirty="0">
                  <a:ea typeface="新細明體" charset="-120"/>
                </a:endParaRPr>
              </a:p>
            </p:txBody>
          </p:sp>
        </p:grpSp>
        <p:grpSp>
          <p:nvGrpSpPr>
            <p:cNvPr id="4" name="群組 3"/>
            <p:cNvGrpSpPr/>
            <p:nvPr/>
          </p:nvGrpSpPr>
          <p:grpSpPr>
            <a:xfrm>
              <a:off x="4065538" y="3340352"/>
              <a:ext cx="212725" cy="722323"/>
              <a:chOff x="2972870" y="2866552"/>
              <a:chExt cx="212725" cy="722323"/>
            </a:xfrm>
          </p:grpSpPr>
          <p:sp>
            <p:nvSpPr>
              <p:cNvPr id="69" name="Rectangle 7"/>
              <p:cNvSpPr>
                <a:spLocks noChangeAspect="1" noChangeArrowheads="1"/>
              </p:cNvSpPr>
              <p:nvPr/>
            </p:nvSpPr>
            <p:spPr bwMode="auto">
              <a:xfrm>
                <a:off x="2972870" y="2868875"/>
                <a:ext cx="212725" cy="720000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0" name="Line 8"/>
              <p:cNvSpPr>
                <a:spLocks noChangeAspect="1" noChangeShapeType="1"/>
              </p:cNvSpPr>
              <p:nvPr/>
            </p:nvSpPr>
            <p:spPr bwMode="auto">
              <a:xfrm>
                <a:off x="3185595" y="2866552"/>
                <a:ext cx="0" cy="72232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pic>
        <p:nvPicPr>
          <p:cNvPr id="18" name="Picture 16" descr="\\140.112.59.229\資源平台\資源平台\版權\版權ICON與範例\Creative Commens台灣2.5\icon_by-nc-sa.tif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207" y="4371950"/>
            <a:ext cx="485919" cy="16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25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Thermal Stresses  and </a:t>
            </a:r>
            <a:r>
              <a:rPr lang="en-US" altLang="zh-TW" dirty="0" smtClean="0"/>
              <a:t>Misfits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CCE7D-8736-45BC-8347-F5DA3F91CACC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7" name="文字方塊 6"/>
          <p:cNvSpPr txBox="1"/>
          <p:nvPr/>
        </p:nvSpPr>
        <p:spPr>
          <a:xfrm>
            <a:off x="2423921" y="1131590"/>
            <a:ext cx="5814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EA = constant, coefficient of thermal expansion = </a:t>
            </a:r>
            <a:r>
              <a:rPr lang="el-GR" altLang="zh-TW" dirty="0" smtClean="0"/>
              <a:t>α</a:t>
            </a:r>
            <a:r>
              <a:rPr lang="en-US" altLang="zh-TW" dirty="0" smtClean="0"/>
              <a:t>, </a:t>
            </a:r>
          </a:p>
          <a:p>
            <a:r>
              <a:rPr lang="en-US" altLang="zh-TW" dirty="0" smtClean="0"/>
              <a:t>change </a:t>
            </a:r>
            <a:r>
              <a:rPr lang="en-US" altLang="zh-TW" dirty="0"/>
              <a:t>of </a:t>
            </a:r>
            <a:r>
              <a:rPr lang="en-US" altLang="zh-TW" dirty="0" smtClean="0"/>
              <a:t>temperature </a:t>
            </a:r>
            <a:r>
              <a:rPr lang="el-GR" altLang="zh-TW" dirty="0" smtClean="0"/>
              <a:t>Δ</a:t>
            </a:r>
            <a:r>
              <a:rPr lang="en-US" altLang="zh-TW" dirty="0" smtClean="0"/>
              <a:t>T </a:t>
            </a:r>
            <a:r>
              <a:rPr lang="en-US" altLang="zh-TW" dirty="0"/>
              <a:t>, </a:t>
            </a:r>
            <a:endParaRPr lang="en-US" altLang="zh-TW" dirty="0" smtClean="0"/>
          </a:p>
          <a:p>
            <a:r>
              <a:rPr lang="en-US" altLang="zh-TW" dirty="0" smtClean="0"/>
              <a:t>find the </a:t>
            </a:r>
            <a:r>
              <a:rPr lang="en-US" altLang="zh-TW" dirty="0"/>
              <a:t>change of the length, internal force and stress. 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411759" y="669925"/>
            <a:ext cx="2058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[Example]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851920" y="669925"/>
            <a:ext cx="3348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Fully </a:t>
            </a:r>
            <a:r>
              <a:rPr lang="en-US" altLang="zh-TW" sz="2400" dirty="0"/>
              <a:t>Constrained</a:t>
            </a:r>
            <a:endParaRPr lang="zh-TW" altLang="en-US" sz="2400" dirty="0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148229"/>
              </p:ext>
            </p:extLst>
          </p:nvPr>
        </p:nvGraphicFramePr>
        <p:xfrm>
          <a:off x="503238" y="3492500"/>
          <a:ext cx="14398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name="方程式" r:id="rId3" imgW="1066800" imgH="330200" progId="Equation.3">
                  <p:embed/>
                </p:oleObj>
              </mc:Choice>
              <mc:Fallback>
                <p:oleObj name="方程式" r:id="rId3" imgW="1066800" imgH="330200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3492500"/>
                        <a:ext cx="14398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2844205" y="2211712"/>
            <a:ext cx="3873309" cy="2062479"/>
            <a:chOff x="2844205" y="2211712"/>
            <a:chExt cx="3873309" cy="2062479"/>
          </a:xfrm>
        </p:grpSpPr>
        <p:grpSp>
          <p:nvGrpSpPr>
            <p:cNvPr id="9" name="群組 8"/>
            <p:cNvGrpSpPr/>
            <p:nvPr/>
          </p:nvGrpSpPr>
          <p:grpSpPr>
            <a:xfrm>
              <a:off x="2844205" y="2211712"/>
              <a:ext cx="3873309" cy="2062479"/>
              <a:chOff x="4065538" y="3340352"/>
              <a:chExt cx="3014769" cy="722323"/>
            </a:xfrm>
          </p:grpSpPr>
          <p:grpSp>
            <p:nvGrpSpPr>
              <p:cNvPr id="12" name="Group 35"/>
              <p:cNvGrpSpPr>
                <a:grpSpLocks/>
              </p:cNvGrpSpPr>
              <p:nvPr/>
            </p:nvGrpSpPr>
            <p:grpSpPr bwMode="auto">
              <a:xfrm>
                <a:off x="4267251" y="3510050"/>
                <a:ext cx="2600326" cy="454104"/>
                <a:chOff x="1176" y="1890"/>
                <a:chExt cx="1638" cy="332"/>
              </a:xfrm>
            </p:grpSpPr>
            <p:sp>
              <p:nvSpPr>
                <p:cNvPr id="16" name="Rectangle 12"/>
                <p:cNvSpPr>
                  <a:spLocks noChangeAspect="1" noChangeArrowheads="1"/>
                </p:cNvSpPr>
                <p:nvPr/>
              </p:nvSpPr>
              <p:spPr bwMode="auto">
                <a:xfrm>
                  <a:off x="1176" y="1890"/>
                  <a:ext cx="1638" cy="15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17" name="Line 15"/>
                <p:cNvSpPr>
                  <a:spLocks noChangeAspect="1" noChangeShapeType="1"/>
                </p:cNvSpPr>
                <p:nvPr/>
              </p:nvSpPr>
              <p:spPr bwMode="auto">
                <a:xfrm>
                  <a:off x="1176" y="2079"/>
                  <a:ext cx="0" cy="14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19" name="Line 17"/>
                <p:cNvSpPr>
                  <a:spLocks noChangeAspect="1" noChangeShapeType="1"/>
                </p:cNvSpPr>
                <p:nvPr/>
              </p:nvSpPr>
              <p:spPr bwMode="auto">
                <a:xfrm>
                  <a:off x="1192" y="2172"/>
                  <a:ext cx="160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stealth" w="sm" len="sm"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TW" altLang="en-US"/>
                </a:p>
              </p:txBody>
            </p:sp>
          </p:grpSp>
          <p:grpSp>
            <p:nvGrpSpPr>
              <p:cNvPr id="13" name="群組 12"/>
              <p:cNvGrpSpPr/>
              <p:nvPr/>
            </p:nvGrpSpPr>
            <p:grpSpPr>
              <a:xfrm>
                <a:off x="4065538" y="3340352"/>
                <a:ext cx="3014769" cy="722323"/>
                <a:chOff x="2972870" y="2866552"/>
                <a:chExt cx="3014769" cy="722323"/>
              </a:xfrm>
            </p:grpSpPr>
            <p:sp>
              <p:nvSpPr>
                <p:cNvPr id="14" name="Rectangle 7"/>
                <p:cNvSpPr>
                  <a:spLocks noChangeAspect="1" noChangeArrowheads="1"/>
                </p:cNvSpPr>
                <p:nvPr/>
              </p:nvSpPr>
              <p:spPr bwMode="auto">
                <a:xfrm>
                  <a:off x="2972870" y="2868875"/>
                  <a:ext cx="212725" cy="72000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5" name="Line 8"/>
                <p:cNvSpPr>
                  <a:spLocks noChangeAspect="1" noChangeShapeType="1"/>
                </p:cNvSpPr>
                <p:nvPr/>
              </p:nvSpPr>
              <p:spPr bwMode="auto">
                <a:xfrm>
                  <a:off x="3185595" y="2866552"/>
                  <a:ext cx="0" cy="722323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2" name="Rectangle 7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5774914" y="2868875"/>
                  <a:ext cx="212725" cy="72000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3" name="Line 8"/>
                <p:cNvSpPr>
                  <a:spLocks noChangeAspect="1" noChangeShapeType="1"/>
                </p:cNvSpPr>
                <p:nvPr/>
              </p:nvSpPr>
              <p:spPr bwMode="auto">
                <a:xfrm rot="10800000">
                  <a:off x="5774913" y="2866552"/>
                  <a:ext cx="0" cy="722323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24" name="Text Box 19"/>
            <p:cNvSpPr txBox="1">
              <a:spLocks noChangeAspect="1" noChangeArrowheads="1"/>
            </p:cNvSpPr>
            <p:nvPr/>
          </p:nvSpPr>
          <p:spPr bwMode="auto">
            <a:xfrm>
              <a:off x="4469888" y="3614044"/>
              <a:ext cx="426274" cy="4139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softEdge rad="317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1600" i="1" dirty="0" smtClean="0">
                  <a:latin typeface="Times New Roman" pitchFamily="18" charset="0"/>
                  <a:ea typeface="新細明體" charset="-120"/>
                </a:rPr>
                <a:t>L</a:t>
              </a:r>
              <a:endParaRPr lang="en-US" altLang="zh-TW" sz="1600" dirty="0">
                <a:ea typeface="新細明體" charset="-120"/>
              </a:endParaRPr>
            </a:p>
          </p:txBody>
        </p:sp>
      </p:grpSp>
      <p:pic>
        <p:nvPicPr>
          <p:cNvPr id="20" name="Picture 16" descr="\\140.112.59.229\資源平台\資源平台\版權\版權ICON與範例\Creative Commens台灣2.5\icon_by-nc-sa.tif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207" y="4371950"/>
            <a:ext cx="485919" cy="16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19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Thermal Stresses  and </a:t>
            </a:r>
            <a:r>
              <a:rPr lang="en-US" altLang="zh-TW" dirty="0" smtClean="0"/>
              <a:t>Misfits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CCE7D-8736-45BC-8347-F5DA3F91CACC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6" name="文字方塊 5"/>
          <p:cNvSpPr txBox="1"/>
          <p:nvPr/>
        </p:nvSpPr>
        <p:spPr>
          <a:xfrm>
            <a:off x="2411760" y="41151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[Example]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411760" y="780842"/>
            <a:ext cx="45496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/>
              <a:t>EA = constant, coefficient of thermal expansion = </a:t>
            </a:r>
            <a:r>
              <a:rPr lang="el-GR" altLang="zh-TW" sz="1400" dirty="0" smtClean="0"/>
              <a:t>α</a:t>
            </a:r>
            <a:r>
              <a:rPr lang="en-US" altLang="zh-TW" sz="1400" dirty="0" smtClean="0"/>
              <a:t>, </a:t>
            </a:r>
          </a:p>
          <a:p>
            <a:r>
              <a:rPr lang="en-US" altLang="zh-TW" sz="1400" dirty="0" smtClean="0"/>
              <a:t>change </a:t>
            </a:r>
            <a:r>
              <a:rPr lang="en-US" altLang="zh-TW" sz="1400" dirty="0"/>
              <a:t>of </a:t>
            </a:r>
            <a:r>
              <a:rPr lang="en-US" altLang="zh-TW" sz="1400" dirty="0" smtClean="0"/>
              <a:t>temperature </a:t>
            </a:r>
            <a:r>
              <a:rPr lang="el-GR" altLang="zh-TW" sz="1400" dirty="0" smtClean="0"/>
              <a:t>Δ</a:t>
            </a:r>
            <a:r>
              <a:rPr lang="en-US" altLang="zh-TW" sz="1400" dirty="0" smtClean="0"/>
              <a:t>T </a:t>
            </a:r>
            <a:r>
              <a:rPr lang="en-US" altLang="zh-TW" sz="1400" dirty="0"/>
              <a:t>, </a:t>
            </a:r>
            <a:endParaRPr lang="en-US" altLang="zh-TW" sz="1400" dirty="0" smtClean="0"/>
          </a:p>
          <a:p>
            <a:r>
              <a:rPr lang="en-US" altLang="zh-TW" sz="1400" dirty="0" smtClean="0"/>
              <a:t>find the </a:t>
            </a:r>
            <a:r>
              <a:rPr lang="en-US" altLang="zh-TW" sz="1400" dirty="0"/>
              <a:t>change of the length, internal force and stress. </a:t>
            </a:r>
            <a:endParaRPr lang="zh-TW" altLang="en-US" sz="1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3491880" y="41151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Partly Constrained</a:t>
            </a:r>
            <a:endParaRPr lang="zh-TW" altLang="en-US" dirty="0"/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273830"/>
              </p:ext>
            </p:extLst>
          </p:nvPr>
        </p:nvGraphicFramePr>
        <p:xfrm>
          <a:off x="503238" y="3492500"/>
          <a:ext cx="14398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6" name="方程式" r:id="rId3" imgW="1066800" imgH="330200" progId="Equation.3">
                  <p:embed/>
                </p:oleObj>
              </mc:Choice>
              <mc:Fallback>
                <p:oleObj name="方程式" r:id="rId3" imgW="10668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3492500"/>
                        <a:ext cx="14398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群組 13"/>
          <p:cNvGrpSpPr/>
          <p:nvPr/>
        </p:nvGrpSpPr>
        <p:grpSpPr>
          <a:xfrm>
            <a:off x="6804248" y="3363838"/>
            <a:ext cx="1714277" cy="809700"/>
            <a:chOff x="6961403" y="2895786"/>
            <a:chExt cx="1714277" cy="809700"/>
          </a:xfrm>
        </p:grpSpPr>
        <p:graphicFrame>
          <p:nvGraphicFramePr>
            <p:cNvPr id="12" name="物件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8686250"/>
                </p:ext>
              </p:extLst>
            </p:nvPr>
          </p:nvGraphicFramePr>
          <p:xfrm>
            <a:off x="7235818" y="3259398"/>
            <a:ext cx="1439862" cy="446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87" name="方程式" r:id="rId5" imgW="533160" imgH="164880" progId="Equation.3">
                    <p:embed/>
                  </p:oleObj>
                </mc:Choice>
                <mc:Fallback>
                  <p:oleObj name="方程式" r:id="rId5" imgW="53316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5818" y="3259398"/>
                          <a:ext cx="1439862" cy="446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文字方塊 12"/>
            <p:cNvSpPr txBox="1"/>
            <p:nvPr/>
          </p:nvSpPr>
          <p:spPr>
            <a:xfrm>
              <a:off x="6961403" y="2895786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EQM</a:t>
              </a:r>
              <a:endParaRPr lang="zh-TW" altLang="en-US" dirty="0"/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2483768" y="336383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FBD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2519772" y="1729779"/>
            <a:ext cx="3715053" cy="1115570"/>
            <a:chOff x="2267744" y="1839052"/>
            <a:chExt cx="3715053" cy="1115570"/>
          </a:xfrm>
        </p:grpSpPr>
        <p:sp>
          <p:nvSpPr>
            <p:cNvPr id="67" name="Rectangle 7"/>
            <p:cNvSpPr>
              <a:spLocks noChangeAspect="1" noChangeArrowheads="1"/>
            </p:cNvSpPr>
            <p:nvPr/>
          </p:nvSpPr>
          <p:spPr bwMode="auto">
            <a:xfrm rot="10800000">
              <a:off x="5770072" y="1960943"/>
              <a:ext cx="212725" cy="72000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Rectangle 7"/>
            <p:cNvSpPr>
              <a:spLocks noChangeAspect="1" noChangeArrowheads="1"/>
            </p:cNvSpPr>
            <p:nvPr/>
          </p:nvSpPr>
          <p:spPr bwMode="auto">
            <a:xfrm>
              <a:off x="2267744" y="1961023"/>
              <a:ext cx="212725" cy="72000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8"/>
            <p:cNvSpPr>
              <a:spLocks noChangeAspect="1" noChangeShapeType="1"/>
            </p:cNvSpPr>
            <p:nvPr/>
          </p:nvSpPr>
          <p:spPr bwMode="auto">
            <a:xfrm>
              <a:off x="2483768" y="1958700"/>
              <a:ext cx="0" cy="72232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20" name="Group 95"/>
            <p:cNvGrpSpPr>
              <a:grpSpLocks/>
            </p:cNvGrpSpPr>
            <p:nvPr/>
          </p:nvGrpSpPr>
          <p:grpSpPr bwMode="auto">
            <a:xfrm>
              <a:off x="4139952" y="2160645"/>
              <a:ext cx="1625600" cy="339097"/>
              <a:chOff x="1676" y="1051"/>
              <a:chExt cx="1024" cy="146"/>
            </a:xfrm>
          </p:grpSpPr>
          <p:sp>
            <p:nvSpPr>
              <p:cNvPr id="27" name="Line 9"/>
              <p:cNvSpPr>
                <a:spLocks noChangeAspect="1" noChangeShapeType="1"/>
              </p:cNvSpPr>
              <p:nvPr/>
            </p:nvSpPr>
            <p:spPr bwMode="auto">
              <a:xfrm>
                <a:off x="1676" y="1126"/>
                <a:ext cx="76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8" name="Line 10"/>
              <p:cNvSpPr>
                <a:spLocks noChangeAspect="1" noChangeShapeType="1"/>
              </p:cNvSpPr>
              <p:nvPr/>
            </p:nvSpPr>
            <p:spPr bwMode="auto">
              <a:xfrm flipV="1">
                <a:off x="1752" y="1051"/>
                <a:ext cx="17" cy="7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9" name="Line 11"/>
              <p:cNvSpPr>
                <a:spLocks noChangeAspect="1" noChangeShapeType="1"/>
              </p:cNvSpPr>
              <p:nvPr/>
            </p:nvSpPr>
            <p:spPr bwMode="auto">
              <a:xfrm>
                <a:off x="1769" y="1051"/>
                <a:ext cx="33" cy="14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0" name="Line 12"/>
              <p:cNvSpPr>
                <a:spLocks noChangeAspect="1" noChangeShapeType="1"/>
              </p:cNvSpPr>
              <p:nvPr/>
            </p:nvSpPr>
            <p:spPr bwMode="auto">
              <a:xfrm flipV="1">
                <a:off x="1802" y="1051"/>
                <a:ext cx="33" cy="14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" name="Line 13"/>
              <p:cNvSpPr>
                <a:spLocks noChangeAspect="1" noChangeShapeType="1"/>
              </p:cNvSpPr>
              <p:nvPr/>
            </p:nvSpPr>
            <p:spPr bwMode="auto">
              <a:xfrm>
                <a:off x="1836" y="1051"/>
                <a:ext cx="33" cy="14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2" name="Line 14"/>
              <p:cNvSpPr>
                <a:spLocks noChangeAspect="1" noChangeShapeType="1"/>
              </p:cNvSpPr>
              <p:nvPr/>
            </p:nvSpPr>
            <p:spPr bwMode="auto">
              <a:xfrm flipV="1">
                <a:off x="1869" y="1051"/>
                <a:ext cx="33" cy="14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" name="Line 15"/>
              <p:cNvSpPr>
                <a:spLocks noChangeAspect="1" noChangeShapeType="1"/>
              </p:cNvSpPr>
              <p:nvPr/>
            </p:nvSpPr>
            <p:spPr bwMode="auto">
              <a:xfrm>
                <a:off x="1903" y="1051"/>
                <a:ext cx="33" cy="14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4" name="Line 16"/>
              <p:cNvSpPr>
                <a:spLocks noChangeAspect="1" noChangeShapeType="1"/>
              </p:cNvSpPr>
              <p:nvPr/>
            </p:nvSpPr>
            <p:spPr bwMode="auto">
              <a:xfrm flipV="1">
                <a:off x="1936" y="1051"/>
                <a:ext cx="33" cy="14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5" name="Line 17"/>
              <p:cNvSpPr>
                <a:spLocks noChangeAspect="1" noChangeShapeType="1"/>
              </p:cNvSpPr>
              <p:nvPr/>
            </p:nvSpPr>
            <p:spPr bwMode="auto">
              <a:xfrm>
                <a:off x="1970" y="1051"/>
                <a:ext cx="34" cy="14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" name="Line 18"/>
              <p:cNvSpPr>
                <a:spLocks noChangeAspect="1" noChangeShapeType="1"/>
              </p:cNvSpPr>
              <p:nvPr/>
            </p:nvSpPr>
            <p:spPr bwMode="auto">
              <a:xfrm flipV="1">
                <a:off x="2004" y="1051"/>
                <a:ext cx="32" cy="14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" name="Line 19"/>
              <p:cNvSpPr>
                <a:spLocks noChangeAspect="1" noChangeShapeType="1"/>
              </p:cNvSpPr>
              <p:nvPr/>
            </p:nvSpPr>
            <p:spPr bwMode="auto">
              <a:xfrm>
                <a:off x="2037" y="1051"/>
                <a:ext cx="34" cy="14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" name="Line 20"/>
              <p:cNvSpPr>
                <a:spLocks noChangeAspect="1" noChangeShapeType="1"/>
              </p:cNvSpPr>
              <p:nvPr/>
            </p:nvSpPr>
            <p:spPr bwMode="auto">
              <a:xfrm flipV="1">
                <a:off x="2071" y="1051"/>
                <a:ext cx="33" cy="14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" name="Line 21"/>
              <p:cNvSpPr>
                <a:spLocks noChangeAspect="1" noChangeShapeType="1"/>
              </p:cNvSpPr>
              <p:nvPr/>
            </p:nvSpPr>
            <p:spPr bwMode="auto">
              <a:xfrm>
                <a:off x="2104" y="1051"/>
                <a:ext cx="34" cy="14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" name="Line 22"/>
              <p:cNvSpPr>
                <a:spLocks noChangeAspect="1" noChangeShapeType="1"/>
              </p:cNvSpPr>
              <p:nvPr/>
            </p:nvSpPr>
            <p:spPr bwMode="auto">
              <a:xfrm flipV="1">
                <a:off x="2138" y="1051"/>
                <a:ext cx="33" cy="14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" name="Line 23"/>
              <p:cNvSpPr>
                <a:spLocks noChangeAspect="1" noChangeShapeType="1"/>
              </p:cNvSpPr>
              <p:nvPr/>
            </p:nvSpPr>
            <p:spPr bwMode="auto">
              <a:xfrm>
                <a:off x="2171" y="1051"/>
                <a:ext cx="34" cy="14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2" name="Line 24"/>
              <p:cNvSpPr>
                <a:spLocks noChangeAspect="1" noChangeShapeType="1"/>
              </p:cNvSpPr>
              <p:nvPr/>
            </p:nvSpPr>
            <p:spPr bwMode="auto">
              <a:xfrm flipV="1">
                <a:off x="2205" y="1051"/>
                <a:ext cx="33" cy="14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" name="Line 25"/>
              <p:cNvSpPr>
                <a:spLocks noChangeAspect="1" noChangeShapeType="1"/>
              </p:cNvSpPr>
              <p:nvPr/>
            </p:nvSpPr>
            <p:spPr bwMode="auto">
              <a:xfrm>
                <a:off x="2238" y="1051"/>
                <a:ext cx="34" cy="14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4" name="Line 26"/>
              <p:cNvSpPr>
                <a:spLocks noChangeAspect="1" noChangeShapeType="1"/>
              </p:cNvSpPr>
              <p:nvPr/>
            </p:nvSpPr>
            <p:spPr bwMode="auto">
              <a:xfrm flipV="1">
                <a:off x="2272" y="1051"/>
                <a:ext cx="33" cy="14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5" name="Line 27"/>
              <p:cNvSpPr>
                <a:spLocks noChangeAspect="1" noChangeShapeType="1"/>
              </p:cNvSpPr>
              <p:nvPr/>
            </p:nvSpPr>
            <p:spPr bwMode="auto">
              <a:xfrm>
                <a:off x="2306" y="1051"/>
                <a:ext cx="33" cy="14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" name="Line 28"/>
              <p:cNvSpPr>
                <a:spLocks noChangeAspect="1" noChangeShapeType="1"/>
              </p:cNvSpPr>
              <p:nvPr/>
            </p:nvSpPr>
            <p:spPr bwMode="auto">
              <a:xfrm flipV="1">
                <a:off x="2339" y="1051"/>
                <a:ext cx="33" cy="14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7" name="Line 29"/>
              <p:cNvSpPr>
                <a:spLocks noChangeAspect="1" noChangeShapeType="1"/>
              </p:cNvSpPr>
              <p:nvPr/>
            </p:nvSpPr>
            <p:spPr bwMode="auto">
              <a:xfrm>
                <a:off x="2373" y="1051"/>
                <a:ext cx="33" cy="14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8" name="Line 30"/>
              <p:cNvSpPr>
                <a:spLocks noChangeAspect="1" noChangeShapeType="1"/>
              </p:cNvSpPr>
              <p:nvPr/>
            </p:nvSpPr>
            <p:spPr bwMode="auto">
              <a:xfrm flipV="1">
                <a:off x="2406" y="1051"/>
                <a:ext cx="33" cy="14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9" name="Line 31"/>
              <p:cNvSpPr>
                <a:spLocks noChangeAspect="1" noChangeShapeType="1"/>
              </p:cNvSpPr>
              <p:nvPr/>
            </p:nvSpPr>
            <p:spPr bwMode="auto">
              <a:xfrm>
                <a:off x="2440" y="1051"/>
                <a:ext cx="33" cy="14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0" name="Line 32"/>
              <p:cNvSpPr>
                <a:spLocks noChangeAspect="1" noChangeShapeType="1"/>
              </p:cNvSpPr>
              <p:nvPr/>
            </p:nvSpPr>
            <p:spPr bwMode="auto">
              <a:xfrm flipV="1">
                <a:off x="2473" y="1051"/>
                <a:ext cx="33" cy="14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" name="Line 33"/>
              <p:cNvSpPr>
                <a:spLocks noChangeAspect="1" noChangeShapeType="1"/>
              </p:cNvSpPr>
              <p:nvPr/>
            </p:nvSpPr>
            <p:spPr bwMode="auto">
              <a:xfrm>
                <a:off x="2507" y="1051"/>
                <a:ext cx="34" cy="14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2" name="Line 34"/>
              <p:cNvSpPr>
                <a:spLocks noChangeAspect="1" noChangeShapeType="1"/>
              </p:cNvSpPr>
              <p:nvPr/>
            </p:nvSpPr>
            <p:spPr bwMode="auto">
              <a:xfrm flipV="1">
                <a:off x="2541" y="1051"/>
                <a:ext cx="33" cy="14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3" name="Line 35"/>
              <p:cNvSpPr>
                <a:spLocks noChangeAspect="1" noChangeShapeType="1"/>
              </p:cNvSpPr>
              <p:nvPr/>
            </p:nvSpPr>
            <p:spPr bwMode="auto">
              <a:xfrm>
                <a:off x="2574" y="1051"/>
                <a:ext cx="34" cy="14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" name="Line 36"/>
              <p:cNvSpPr>
                <a:spLocks noChangeAspect="1" noChangeShapeType="1"/>
              </p:cNvSpPr>
              <p:nvPr/>
            </p:nvSpPr>
            <p:spPr bwMode="auto">
              <a:xfrm flipV="1">
                <a:off x="2608" y="1118"/>
                <a:ext cx="17" cy="7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5" name="Line 37"/>
              <p:cNvSpPr>
                <a:spLocks noChangeAspect="1" noChangeShapeType="1"/>
              </p:cNvSpPr>
              <p:nvPr/>
            </p:nvSpPr>
            <p:spPr bwMode="auto">
              <a:xfrm>
                <a:off x="2625" y="1118"/>
                <a:ext cx="75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22" name="Text Box 39"/>
            <p:cNvSpPr txBox="1">
              <a:spLocks noChangeAspect="1" noChangeArrowheads="1"/>
            </p:cNvSpPr>
            <p:nvPr/>
          </p:nvSpPr>
          <p:spPr bwMode="auto">
            <a:xfrm>
              <a:off x="2440583" y="1839052"/>
              <a:ext cx="403225" cy="517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zh-TW" sz="1600" dirty="0" smtClean="0">
                  <a:ea typeface="新細明體" charset="-120"/>
                </a:rPr>
                <a:t>A</a:t>
              </a:r>
              <a:endParaRPr lang="en-US" altLang="zh-TW" sz="1600" dirty="0">
                <a:ea typeface="新細明體" charset="-120"/>
              </a:endParaRPr>
            </a:p>
          </p:txBody>
        </p:sp>
        <p:grpSp>
          <p:nvGrpSpPr>
            <p:cNvPr id="57" name="Group 35"/>
            <p:cNvGrpSpPr>
              <a:grpSpLocks/>
            </p:cNvGrpSpPr>
            <p:nvPr/>
          </p:nvGrpSpPr>
          <p:grpSpPr bwMode="auto">
            <a:xfrm>
              <a:off x="2483768" y="2121501"/>
              <a:ext cx="1659901" cy="833121"/>
              <a:chOff x="1176" y="1890"/>
              <a:chExt cx="1638" cy="340"/>
            </a:xfrm>
          </p:grpSpPr>
          <p:sp>
            <p:nvSpPr>
              <p:cNvPr id="61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1176" y="1890"/>
                <a:ext cx="1638" cy="151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62" name="Line 15"/>
              <p:cNvSpPr>
                <a:spLocks noChangeAspect="1" noChangeShapeType="1"/>
              </p:cNvSpPr>
              <p:nvPr/>
            </p:nvSpPr>
            <p:spPr bwMode="auto">
              <a:xfrm>
                <a:off x="1176" y="2079"/>
                <a:ext cx="0" cy="1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63" name="Line 16"/>
              <p:cNvSpPr>
                <a:spLocks noChangeAspect="1" noChangeShapeType="1"/>
              </p:cNvSpPr>
              <p:nvPr/>
            </p:nvSpPr>
            <p:spPr bwMode="auto">
              <a:xfrm>
                <a:off x="2805" y="2079"/>
                <a:ext cx="0" cy="1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64" name="Line 17"/>
              <p:cNvSpPr>
                <a:spLocks noChangeAspect="1" noChangeShapeType="1"/>
              </p:cNvSpPr>
              <p:nvPr/>
            </p:nvSpPr>
            <p:spPr bwMode="auto">
              <a:xfrm>
                <a:off x="1192" y="2172"/>
                <a:ext cx="160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65" name="Text Box 19"/>
              <p:cNvSpPr txBox="1">
                <a:spLocks noChangeAspect="1" noChangeArrowheads="1"/>
              </p:cNvSpPr>
              <p:nvPr/>
            </p:nvSpPr>
            <p:spPr bwMode="auto">
              <a:xfrm>
                <a:off x="1780" y="2104"/>
                <a:ext cx="355" cy="1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softEdge rad="3175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TW" sz="1600" i="1" dirty="0" smtClean="0">
                    <a:latin typeface="Times New Roman" pitchFamily="18" charset="0"/>
                    <a:ea typeface="新細明體" charset="-120"/>
                  </a:rPr>
                  <a:t>L</a:t>
                </a:r>
                <a:endParaRPr lang="en-US" altLang="zh-TW" sz="1600" dirty="0">
                  <a:ea typeface="新細明體" charset="-120"/>
                </a:endParaRPr>
              </a:p>
            </p:txBody>
          </p:sp>
        </p:grpSp>
        <p:sp>
          <p:nvSpPr>
            <p:cNvPr id="66" name="Line 8"/>
            <p:cNvSpPr>
              <a:spLocks noChangeAspect="1" noChangeShapeType="1"/>
            </p:cNvSpPr>
            <p:nvPr/>
          </p:nvSpPr>
          <p:spPr bwMode="auto">
            <a:xfrm>
              <a:off x="5770072" y="1973677"/>
              <a:ext cx="0" cy="72232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8" name="Text Box 39"/>
            <p:cNvSpPr txBox="1">
              <a:spLocks noChangeAspect="1" noChangeArrowheads="1"/>
            </p:cNvSpPr>
            <p:nvPr/>
          </p:nvSpPr>
          <p:spPr bwMode="auto">
            <a:xfrm>
              <a:off x="3988755" y="1839052"/>
              <a:ext cx="403225" cy="517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zh-TW" sz="1600" i="1" dirty="0" smtClean="0">
                  <a:latin typeface="Times New Roman" pitchFamily="18" charset="0"/>
                  <a:ea typeface="新細明體" charset="-120"/>
                </a:rPr>
                <a:t>B</a:t>
              </a:r>
              <a:endParaRPr lang="en-US" altLang="zh-TW" sz="1600" dirty="0">
                <a:ea typeface="新細明體" charset="-120"/>
              </a:endParaRPr>
            </a:p>
          </p:txBody>
        </p:sp>
        <p:sp>
          <p:nvSpPr>
            <p:cNvPr id="69" name="Text Box 39"/>
            <p:cNvSpPr txBox="1">
              <a:spLocks noChangeAspect="1" noChangeArrowheads="1"/>
            </p:cNvSpPr>
            <p:nvPr/>
          </p:nvSpPr>
          <p:spPr bwMode="auto">
            <a:xfrm>
              <a:off x="5500923" y="1852931"/>
              <a:ext cx="403225" cy="517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zh-TW" sz="1600" dirty="0">
                  <a:ea typeface="新細明體" charset="-120"/>
                </a:rPr>
                <a:t>C</a:t>
              </a: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2493963" y="3795966"/>
            <a:ext cx="3740862" cy="720000"/>
            <a:chOff x="2344859" y="3795966"/>
            <a:chExt cx="3358236" cy="720000"/>
          </a:xfrm>
        </p:grpSpPr>
        <p:sp>
          <p:nvSpPr>
            <p:cNvPr id="21" name="Line 38"/>
            <p:cNvSpPr>
              <a:spLocks noChangeAspect="1" noChangeShapeType="1"/>
            </p:cNvSpPr>
            <p:nvPr/>
          </p:nvSpPr>
          <p:spPr bwMode="auto">
            <a:xfrm>
              <a:off x="4963480" y="4316011"/>
              <a:ext cx="34766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70" name="群組 69"/>
            <p:cNvGrpSpPr/>
            <p:nvPr/>
          </p:nvGrpSpPr>
          <p:grpSpPr>
            <a:xfrm>
              <a:off x="2952060" y="3795966"/>
              <a:ext cx="2160000" cy="720000"/>
              <a:chOff x="2440583" y="1839052"/>
              <a:chExt cx="3463565" cy="660690"/>
            </a:xfrm>
          </p:grpSpPr>
          <p:grpSp>
            <p:nvGrpSpPr>
              <p:cNvPr id="74" name="Group 95"/>
              <p:cNvGrpSpPr>
                <a:grpSpLocks/>
              </p:cNvGrpSpPr>
              <p:nvPr/>
            </p:nvGrpSpPr>
            <p:grpSpPr bwMode="auto">
              <a:xfrm>
                <a:off x="4139952" y="2160645"/>
                <a:ext cx="1625600" cy="339097"/>
                <a:chOff x="1676" y="1051"/>
                <a:chExt cx="1024" cy="146"/>
              </a:xfrm>
            </p:grpSpPr>
            <p:sp>
              <p:nvSpPr>
                <p:cNvPr id="85" name="Line 9"/>
                <p:cNvSpPr>
                  <a:spLocks noChangeAspect="1" noChangeShapeType="1"/>
                </p:cNvSpPr>
                <p:nvPr/>
              </p:nvSpPr>
              <p:spPr bwMode="auto">
                <a:xfrm>
                  <a:off x="1676" y="1126"/>
                  <a:ext cx="76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6" name="Line 1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752" y="1051"/>
                  <a:ext cx="17" cy="75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7" name="Line 11"/>
                <p:cNvSpPr>
                  <a:spLocks noChangeAspect="1" noChangeShapeType="1"/>
                </p:cNvSpPr>
                <p:nvPr/>
              </p:nvSpPr>
              <p:spPr bwMode="auto">
                <a:xfrm>
                  <a:off x="1769" y="1051"/>
                  <a:ext cx="33" cy="142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8" name="Line 1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02" y="1051"/>
                  <a:ext cx="33" cy="146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9" name="Line 13"/>
                <p:cNvSpPr>
                  <a:spLocks noChangeAspect="1" noChangeShapeType="1"/>
                </p:cNvSpPr>
                <p:nvPr/>
              </p:nvSpPr>
              <p:spPr bwMode="auto">
                <a:xfrm>
                  <a:off x="1836" y="1051"/>
                  <a:ext cx="33" cy="142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0" name="Line 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69" y="1051"/>
                  <a:ext cx="33" cy="146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1" name="Line 15"/>
                <p:cNvSpPr>
                  <a:spLocks noChangeAspect="1" noChangeShapeType="1"/>
                </p:cNvSpPr>
                <p:nvPr/>
              </p:nvSpPr>
              <p:spPr bwMode="auto">
                <a:xfrm>
                  <a:off x="1903" y="1051"/>
                  <a:ext cx="33" cy="142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2" name="Line 1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936" y="1051"/>
                  <a:ext cx="33" cy="146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3" name="Line 17"/>
                <p:cNvSpPr>
                  <a:spLocks noChangeAspect="1" noChangeShapeType="1"/>
                </p:cNvSpPr>
                <p:nvPr/>
              </p:nvSpPr>
              <p:spPr bwMode="auto">
                <a:xfrm>
                  <a:off x="1970" y="1051"/>
                  <a:ext cx="34" cy="142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4" name="Line 1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04" y="1051"/>
                  <a:ext cx="32" cy="146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5" name="Line 19"/>
                <p:cNvSpPr>
                  <a:spLocks noChangeAspect="1" noChangeShapeType="1"/>
                </p:cNvSpPr>
                <p:nvPr/>
              </p:nvSpPr>
              <p:spPr bwMode="auto">
                <a:xfrm>
                  <a:off x="2037" y="1051"/>
                  <a:ext cx="34" cy="142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6" name="Line 2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71" y="1051"/>
                  <a:ext cx="33" cy="146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7" name="Line 21"/>
                <p:cNvSpPr>
                  <a:spLocks noChangeAspect="1" noChangeShapeType="1"/>
                </p:cNvSpPr>
                <p:nvPr/>
              </p:nvSpPr>
              <p:spPr bwMode="auto">
                <a:xfrm>
                  <a:off x="2104" y="1051"/>
                  <a:ext cx="34" cy="142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8" name="Line 2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138" y="1051"/>
                  <a:ext cx="33" cy="146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9" name="Line 23"/>
                <p:cNvSpPr>
                  <a:spLocks noChangeAspect="1" noChangeShapeType="1"/>
                </p:cNvSpPr>
                <p:nvPr/>
              </p:nvSpPr>
              <p:spPr bwMode="auto">
                <a:xfrm>
                  <a:off x="2171" y="1051"/>
                  <a:ext cx="34" cy="142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0" name="Line 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05" y="1051"/>
                  <a:ext cx="33" cy="146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1" name="Line 25"/>
                <p:cNvSpPr>
                  <a:spLocks noChangeAspect="1" noChangeShapeType="1"/>
                </p:cNvSpPr>
                <p:nvPr/>
              </p:nvSpPr>
              <p:spPr bwMode="auto">
                <a:xfrm>
                  <a:off x="2238" y="1051"/>
                  <a:ext cx="34" cy="142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2" name="Line 2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72" y="1051"/>
                  <a:ext cx="33" cy="146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3" name="Line 27"/>
                <p:cNvSpPr>
                  <a:spLocks noChangeAspect="1" noChangeShapeType="1"/>
                </p:cNvSpPr>
                <p:nvPr/>
              </p:nvSpPr>
              <p:spPr bwMode="auto">
                <a:xfrm>
                  <a:off x="2306" y="1051"/>
                  <a:ext cx="33" cy="142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4" name="Line 2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339" y="1051"/>
                  <a:ext cx="33" cy="146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5" name="Line 29"/>
                <p:cNvSpPr>
                  <a:spLocks noChangeAspect="1" noChangeShapeType="1"/>
                </p:cNvSpPr>
                <p:nvPr/>
              </p:nvSpPr>
              <p:spPr bwMode="auto">
                <a:xfrm>
                  <a:off x="2373" y="1051"/>
                  <a:ext cx="33" cy="142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6" name="Line 3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406" y="1051"/>
                  <a:ext cx="33" cy="146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7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2440" y="1051"/>
                  <a:ext cx="33" cy="142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8" name="Line 3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473" y="1051"/>
                  <a:ext cx="33" cy="146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9" name="Line 33"/>
                <p:cNvSpPr>
                  <a:spLocks noChangeAspect="1" noChangeShapeType="1"/>
                </p:cNvSpPr>
                <p:nvPr/>
              </p:nvSpPr>
              <p:spPr bwMode="auto">
                <a:xfrm>
                  <a:off x="2507" y="1051"/>
                  <a:ext cx="34" cy="142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0" name="Line 3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541" y="1051"/>
                  <a:ext cx="33" cy="146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1" name="Line 35"/>
                <p:cNvSpPr>
                  <a:spLocks noChangeAspect="1" noChangeShapeType="1"/>
                </p:cNvSpPr>
                <p:nvPr/>
              </p:nvSpPr>
              <p:spPr bwMode="auto">
                <a:xfrm>
                  <a:off x="2574" y="1051"/>
                  <a:ext cx="34" cy="142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2" name="Line 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608" y="1118"/>
                  <a:ext cx="17" cy="75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3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2625" y="1118"/>
                  <a:ext cx="75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75" name="Text Box 39"/>
              <p:cNvSpPr txBox="1">
                <a:spLocks noChangeAspect="1" noChangeArrowheads="1"/>
              </p:cNvSpPr>
              <p:nvPr/>
            </p:nvSpPr>
            <p:spPr bwMode="auto">
              <a:xfrm>
                <a:off x="2440583" y="1839052"/>
                <a:ext cx="403225" cy="517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zh-TW" sz="1600" dirty="0" smtClean="0">
                    <a:ea typeface="新細明體" charset="-120"/>
                  </a:rPr>
                  <a:t>A</a:t>
                </a:r>
                <a:endParaRPr lang="en-US" altLang="zh-TW" sz="1600" dirty="0">
                  <a:ea typeface="新細明體" charset="-120"/>
                </a:endParaRPr>
              </a:p>
            </p:txBody>
          </p:sp>
          <p:sp>
            <p:nvSpPr>
              <p:cNvPr id="80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2483768" y="2121504"/>
                <a:ext cx="1659901" cy="370004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78" name="Text Box 39"/>
              <p:cNvSpPr txBox="1">
                <a:spLocks noChangeAspect="1" noChangeArrowheads="1"/>
              </p:cNvSpPr>
              <p:nvPr/>
            </p:nvSpPr>
            <p:spPr bwMode="auto">
              <a:xfrm>
                <a:off x="3988755" y="1839052"/>
                <a:ext cx="403225" cy="517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zh-TW" sz="1600" i="1" dirty="0" smtClean="0">
                    <a:latin typeface="Times New Roman" pitchFamily="18" charset="0"/>
                    <a:ea typeface="新細明體" charset="-120"/>
                  </a:rPr>
                  <a:t>B</a:t>
                </a:r>
                <a:endParaRPr lang="en-US" altLang="zh-TW" sz="1600" dirty="0">
                  <a:ea typeface="新細明體" charset="-120"/>
                </a:endParaRPr>
              </a:p>
            </p:txBody>
          </p:sp>
          <p:sp>
            <p:nvSpPr>
              <p:cNvPr id="79" name="Text Box 39"/>
              <p:cNvSpPr txBox="1">
                <a:spLocks noChangeAspect="1" noChangeArrowheads="1"/>
              </p:cNvSpPr>
              <p:nvPr/>
            </p:nvSpPr>
            <p:spPr bwMode="auto">
              <a:xfrm>
                <a:off x="5500923" y="1852931"/>
                <a:ext cx="403225" cy="517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zh-TW" sz="1600" dirty="0">
                    <a:ea typeface="新細明體" charset="-120"/>
                  </a:rPr>
                  <a:t>C</a:t>
                </a:r>
              </a:p>
            </p:txBody>
          </p:sp>
        </p:grpSp>
        <p:graphicFrame>
          <p:nvGraphicFramePr>
            <p:cNvPr id="114" name="物件 1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1180691"/>
                </p:ext>
              </p:extLst>
            </p:nvPr>
          </p:nvGraphicFramePr>
          <p:xfrm>
            <a:off x="5280146" y="4183063"/>
            <a:ext cx="422949" cy="25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88" name="方程式" r:id="rId7" imgW="215640" imgH="164880" progId="Equation.3">
                    <p:embed/>
                  </p:oleObj>
                </mc:Choice>
                <mc:Fallback>
                  <p:oleObj name="方程式" r:id="rId7" imgW="21564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0146" y="4183063"/>
                          <a:ext cx="422949" cy="252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5" name="物件 1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2487385"/>
                </p:ext>
              </p:extLst>
            </p:nvPr>
          </p:nvGraphicFramePr>
          <p:xfrm>
            <a:off x="2344859" y="4202112"/>
            <a:ext cx="336575" cy="25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89" name="方程式" r:id="rId9" imgW="203040" imgH="152280" progId="Equation.3">
                    <p:embed/>
                  </p:oleObj>
                </mc:Choice>
                <mc:Fallback>
                  <p:oleObj name="方程式" r:id="rId9" imgW="20304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4859" y="4202112"/>
                          <a:ext cx="336575" cy="252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6" name="Line 38"/>
            <p:cNvSpPr>
              <a:spLocks noChangeAspect="1" noChangeShapeType="1"/>
            </p:cNvSpPr>
            <p:nvPr/>
          </p:nvSpPr>
          <p:spPr bwMode="auto">
            <a:xfrm rot="10800000">
              <a:off x="2640162" y="4305383"/>
              <a:ext cx="34766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117" name="Picture 16" descr="\\140.112.59.229\資源平台\資源平台\版權\版權ICON與範例\Creative Commens台灣2.5\icon_by-nc-sa.tif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134" y="2868277"/>
            <a:ext cx="485919" cy="16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16" descr="\\140.112.59.229\資源平台\資源平台\版權\版權ICON與範例\Creative Commens台灣2.5\icon_by-nc-sa.tif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973" y="4587974"/>
            <a:ext cx="485919" cy="16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91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Thermal Stresses  and </a:t>
            </a:r>
            <a:r>
              <a:rPr lang="en-US" altLang="zh-TW" dirty="0" smtClean="0"/>
              <a:t>Misfits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CCE7D-8736-45BC-8347-F5DA3F91CACC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6" name="文字方塊 5"/>
          <p:cNvSpPr txBox="1"/>
          <p:nvPr/>
        </p:nvSpPr>
        <p:spPr>
          <a:xfrm>
            <a:off x="2411760" y="41151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[Example]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411760" y="780842"/>
            <a:ext cx="45496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/>
              <a:t>EA = constant, coefficient of thermal expansion = </a:t>
            </a:r>
            <a:r>
              <a:rPr lang="el-GR" altLang="zh-TW" sz="1400" dirty="0" smtClean="0"/>
              <a:t>α</a:t>
            </a:r>
            <a:r>
              <a:rPr lang="en-US" altLang="zh-TW" sz="1400" dirty="0" smtClean="0"/>
              <a:t>, </a:t>
            </a:r>
          </a:p>
          <a:p>
            <a:r>
              <a:rPr lang="en-US" altLang="zh-TW" sz="1400" dirty="0" smtClean="0"/>
              <a:t>change </a:t>
            </a:r>
            <a:r>
              <a:rPr lang="en-US" altLang="zh-TW" sz="1400" dirty="0"/>
              <a:t>of </a:t>
            </a:r>
            <a:r>
              <a:rPr lang="en-US" altLang="zh-TW" sz="1400" dirty="0" smtClean="0"/>
              <a:t>temperature </a:t>
            </a:r>
            <a:r>
              <a:rPr lang="el-GR" altLang="zh-TW" sz="1400" dirty="0" smtClean="0"/>
              <a:t>Δ</a:t>
            </a:r>
            <a:r>
              <a:rPr lang="en-US" altLang="zh-TW" sz="1400" dirty="0" smtClean="0"/>
              <a:t>T </a:t>
            </a:r>
            <a:r>
              <a:rPr lang="en-US" altLang="zh-TW" sz="1400" dirty="0"/>
              <a:t>, </a:t>
            </a:r>
            <a:endParaRPr lang="en-US" altLang="zh-TW" sz="1400" dirty="0" smtClean="0"/>
          </a:p>
          <a:p>
            <a:r>
              <a:rPr lang="en-US" altLang="zh-TW" sz="1400" dirty="0" smtClean="0"/>
              <a:t>find the </a:t>
            </a:r>
            <a:r>
              <a:rPr lang="en-US" altLang="zh-TW" sz="1400" dirty="0"/>
              <a:t>change of the length, internal force and stress. </a:t>
            </a:r>
            <a:endParaRPr lang="zh-TW" altLang="en-US" sz="1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3491880" y="41151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Partly Constrained</a:t>
            </a:r>
            <a:endParaRPr lang="zh-TW" altLang="en-US" dirty="0"/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148229"/>
              </p:ext>
            </p:extLst>
          </p:nvPr>
        </p:nvGraphicFramePr>
        <p:xfrm>
          <a:off x="503238" y="3492500"/>
          <a:ext cx="14398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6" name="方程式" r:id="rId3" imgW="1066800" imgH="330200" progId="Equation.3">
                  <p:embed/>
                </p:oleObj>
              </mc:Choice>
              <mc:Fallback>
                <p:oleObj name="方程式" r:id="rId3" imgW="1066800" imgH="330200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3492500"/>
                        <a:ext cx="14398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群組 12"/>
          <p:cNvGrpSpPr/>
          <p:nvPr/>
        </p:nvGrpSpPr>
        <p:grpSpPr>
          <a:xfrm>
            <a:off x="3203848" y="2962638"/>
            <a:ext cx="2808032" cy="653228"/>
            <a:chOff x="6012160" y="1862975"/>
            <a:chExt cx="2808032" cy="653228"/>
          </a:xfrm>
        </p:grpSpPr>
        <p:graphicFrame>
          <p:nvGraphicFramePr>
            <p:cNvPr id="11" name="物件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4957484"/>
                </p:ext>
              </p:extLst>
            </p:nvPr>
          </p:nvGraphicFramePr>
          <p:xfrm>
            <a:off x="6300192" y="2211710"/>
            <a:ext cx="2520000" cy="3044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57" name="方程式" r:id="rId5" imgW="1587240" imgH="190440" progId="Equation.3">
                    <p:embed/>
                  </p:oleObj>
                </mc:Choice>
                <mc:Fallback>
                  <p:oleObj name="方程式" r:id="rId5" imgW="1587240" imgH="190440" progId="Equation.3">
                    <p:embed/>
                    <p:pic>
                      <p:nvPicPr>
                        <p:cNvPr id="0" name="物件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00192" y="2211710"/>
                          <a:ext cx="2520000" cy="3044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文字方塊 11"/>
            <p:cNvSpPr txBox="1"/>
            <p:nvPr/>
          </p:nvSpPr>
          <p:spPr>
            <a:xfrm>
              <a:off x="6012160" y="1862975"/>
              <a:ext cx="14863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Internal forces</a:t>
              </a:r>
              <a:endParaRPr lang="zh-TW" altLang="en-US" sz="1600" dirty="0"/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3196630" y="3723505"/>
            <a:ext cx="3398812" cy="949884"/>
            <a:chOff x="6012160" y="1862975"/>
            <a:chExt cx="3398812" cy="949884"/>
          </a:xfrm>
        </p:grpSpPr>
        <p:graphicFrame>
          <p:nvGraphicFramePr>
            <p:cNvPr id="15" name="物件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8795459"/>
                </p:ext>
              </p:extLst>
            </p:nvPr>
          </p:nvGraphicFramePr>
          <p:xfrm>
            <a:off x="6307410" y="2187384"/>
            <a:ext cx="3103562" cy="625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58" name="方程式" r:id="rId7" imgW="1955520" imgH="393480" progId="Equation.3">
                    <p:embed/>
                  </p:oleObj>
                </mc:Choice>
                <mc:Fallback>
                  <p:oleObj name="方程式" r:id="rId7" imgW="19555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07410" y="2187384"/>
                          <a:ext cx="3103562" cy="625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文字方塊 15"/>
            <p:cNvSpPr txBox="1"/>
            <p:nvPr/>
          </p:nvSpPr>
          <p:spPr>
            <a:xfrm>
              <a:off x="6012160" y="1862975"/>
              <a:ext cx="2816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Force-displacement relations</a:t>
              </a:r>
              <a:endParaRPr lang="zh-TW" altLang="en-US" sz="1600" dirty="0"/>
            </a:p>
          </p:txBody>
        </p:sp>
      </p:grpSp>
      <p:grpSp>
        <p:nvGrpSpPr>
          <p:cNvPr id="61" name="群組 60"/>
          <p:cNvGrpSpPr/>
          <p:nvPr/>
        </p:nvGrpSpPr>
        <p:grpSpPr>
          <a:xfrm>
            <a:off x="2519772" y="1729779"/>
            <a:ext cx="3715053" cy="1115570"/>
            <a:chOff x="2267744" y="1839052"/>
            <a:chExt cx="3715053" cy="1115570"/>
          </a:xfrm>
        </p:grpSpPr>
        <p:sp>
          <p:nvSpPr>
            <p:cNvPr id="62" name="Rectangle 7"/>
            <p:cNvSpPr>
              <a:spLocks noChangeAspect="1" noChangeArrowheads="1"/>
            </p:cNvSpPr>
            <p:nvPr/>
          </p:nvSpPr>
          <p:spPr bwMode="auto">
            <a:xfrm rot="10800000">
              <a:off x="5770072" y="1960943"/>
              <a:ext cx="212725" cy="72000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" name="Rectangle 7"/>
            <p:cNvSpPr>
              <a:spLocks noChangeAspect="1" noChangeArrowheads="1"/>
            </p:cNvSpPr>
            <p:nvPr/>
          </p:nvSpPr>
          <p:spPr bwMode="auto">
            <a:xfrm>
              <a:off x="2267744" y="1961023"/>
              <a:ext cx="212725" cy="72000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4" name="Line 8"/>
            <p:cNvSpPr>
              <a:spLocks noChangeAspect="1" noChangeShapeType="1"/>
            </p:cNvSpPr>
            <p:nvPr/>
          </p:nvSpPr>
          <p:spPr bwMode="auto">
            <a:xfrm>
              <a:off x="2483768" y="1958700"/>
              <a:ext cx="0" cy="72232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65" name="Group 95"/>
            <p:cNvGrpSpPr>
              <a:grpSpLocks/>
            </p:cNvGrpSpPr>
            <p:nvPr/>
          </p:nvGrpSpPr>
          <p:grpSpPr bwMode="auto">
            <a:xfrm>
              <a:off x="4139952" y="2160645"/>
              <a:ext cx="1625600" cy="339097"/>
              <a:chOff x="1676" y="1051"/>
              <a:chExt cx="1024" cy="146"/>
            </a:xfrm>
          </p:grpSpPr>
          <p:sp>
            <p:nvSpPr>
              <p:cNvPr id="76" name="Line 9"/>
              <p:cNvSpPr>
                <a:spLocks noChangeAspect="1" noChangeShapeType="1"/>
              </p:cNvSpPr>
              <p:nvPr/>
            </p:nvSpPr>
            <p:spPr bwMode="auto">
              <a:xfrm>
                <a:off x="1676" y="1126"/>
                <a:ext cx="76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7" name="Line 10"/>
              <p:cNvSpPr>
                <a:spLocks noChangeAspect="1" noChangeShapeType="1"/>
              </p:cNvSpPr>
              <p:nvPr/>
            </p:nvSpPr>
            <p:spPr bwMode="auto">
              <a:xfrm flipV="1">
                <a:off x="1752" y="1051"/>
                <a:ext cx="17" cy="7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8" name="Line 11"/>
              <p:cNvSpPr>
                <a:spLocks noChangeAspect="1" noChangeShapeType="1"/>
              </p:cNvSpPr>
              <p:nvPr/>
            </p:nvSpPr>
            <p:spPr bwMode="auto">
              <a:xfrm>
                <a:off x="1769" y="1051"/>
                <a:ext cx="33" cy="14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9" name="Line 12"/>
              <p:cNvSpPr>
                <a:spLocks noChangeAspect="1" noChangeShapeType="1"/>
              </p:cNvSpPr>
              <p:nvPr/>
            </p:nvSpPr>
            <p:spPr bwMode="auto">
              <a:xfrm flipV="1">
                <a:off x="1802" y="1051"/>
                <a:ext cx="33" cy="14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0" name="Line 13"/>
              <p:cNvSpPr>
                <a:spLocks noChangeAspect="1" noChangeShapeType="1"/>
              </p:cNvSpPr>
              <p:nvPr/>
            </p:nvSpPr>
            <p:spPr bwMode="auto">
              <a:xfrm>
                <a:off x="1836" y="1051"/>
                <a:ext cx="33" cy="14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1" name="Line 14"/>
              <p:cNvSpPr>
                <a:spLocks noChangeAspect="1" noChangeShapeType="1"/>
              </p:cNvSpPr>
              <p:nvPr/>
            </p:nvSpPr>
            <p:spPr bwMode="auto">
              <a:xfrm flipV="1">
                <a:off x="1869" y="1051"/>
                <a:ext cx="33" cy="14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2" name="Line 15"/>
              <p:cNvSpPr>
                <a:spLocks noChangeAspect="1" noChangeShapeType="1"/>
              </p:cNvSpPr>
              <p:nvPr/>
            </p:nvSpPr>
            <p:spPr bwMode="auto">
              <a:xfrm>
                <a:off x="1903" y="1051"/>
                <a:ext cx="33" cy="14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3" name="Line 16"/>
              <p:cNvSpPr>
                <a:spLocks noChangeAspect="1" noChangeShapeType="1"/>
              </p:cNvSpPr>
              <p:nvPr/>
            </p:nvSpPr>
            <p:spPr bwMode="auto">
              <a:xfrm flipV="1">
                <a:off x="1936" y="1051"/>
                <a:ext cx="33" cy="14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" name="Line 17"/>
              <p:cNvSpPr>
                <a:spLocks noChangeAspect="1" noChangeShapeType="1"/>
              </p:cNvSpPr>
              <p:nvPr/>
            </p:nvSpPr>
            <p:spPr bwMode="auto">
              <a:xfrm>
                <a:off x="1970" y="1051"/>
                <a:ext cx="34" cy="14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" name="Line 18"/>
              <p:cNvSpPr>
                <a:spLocks noChangeAspect="1" noChangeShapeType="1"/>
              </p:cNvSpPr>
              <p:nvPr/>
            </p:nvSpPr>
            <p:spPr bwMode="auto">
              <a:xfrm flipV="1">
                <a:off x="2004" y="1051"/>
                <a:ext cx="32" cy="14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" name="Line 19"/>
              <p:cNvSpPr>
                <a:spLocks noChangeAspect="1" noChangeShapeType="1"/>
              </p:cNvSpPr>
              <p:nvPr/>
            </p:nvSpPr>
            <p:spPr bwMode="auto">
              <a:xfrm>
                <a:off x="2037" y="1051"/>
                <a:ext cx="34" cy="14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" name="Line 20"/>
              <p:cNvSpPr>
                <a:spLocks noChangeAspect="1" noChangeShapeType="1"/>
              </p:cNvSpPr>
              <p:nvPr/>
            </p:nvSpPr>
            <p:spPr bwMode="auto">
              <a:xfrm flipV="1">
                <a:off x="2071" y="1051"/>
                <a:ext cx="33" cy="14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" name="Line 21"/>
              <p:cNvSpPr>
                <a:spLocks noChangeAspect="1" noChangeShapeType="1"/>
              </p:cNvSpPr>
              <p:nvPr/>
            </p:nvSpPr>
            <p:spPr bwMode="auto">
              <a:xfrm>
                <a:off x="2104" y="1051"/>
                <a:ext cx="34" cy="14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" name="Line 22"/>
              <p:cNvSpPr>
                <a:spLocks noChangeAspect="1" noChangeShapeType="1"/>
              </p:cNvSpPr>
              <p:nvPr/>
            </p:nvSpPr>
            <p:spPr bwMode="auto">
              <a:xfrm flipV="1">
                <a:off x="2138" y="1051"/>
                <a:ext cx="33" cy="14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" name="Line 23"/>
              <p:cNvSpPr>
                <a:spLocks noChangeAspect="1" noChangeShapeType="1"/>
              </p:cNvSpPr>
              <p:nvPr/>
            </p:nvSpPr>
            <p:spPr bwMode="auto">
              <a:xfrm>
                <a:off x="2171" y="1051"/>
                <a:ext cx="34" cy="14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" name="Line 24"/>
              <p:cNvSpPr>
                <a:spLocks noChangeAspect="1" noChangeShapeType="1"/>
              </p:cNvSpPr>
              <p:nvPr/>
            </p:nvSpPr>
            <p:spPr bwMode="auto">
              <a:xfrm flipV="1">
                <a:off x="2205" y="1051"/>
                <a:ext cx="33" cy="14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" name="Line 25"/>
              <p:cNvSpPr>
                <a:spLocks noChangeAspect="1" noChangeShapeType="1"/>
              </p:cNvSpPr>
              <p:nvPr/>
            </p:nvSpPr>
            <p:spPr bwMode="auto">
              <a:xfrm>
                <a:off x="2238" y="1051"/>
                <a:ext cx="34" cy="14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3" name="Line 26"/>
              <p:cNvSpPr>
                <a:spLocks noChangeAspect="1" noChangeShapeType="1"/>
              </p:cNvSpPr>
              <p:nvPr/>
            </p:nvSpPr>
            <p:spPr bwMode="auto">
              <a:xfrm flipV="1">
                <a:off x="2272" y="1051"/>
                <a:ext cx="33" cy="14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4" name="Line 27"/>
              <p:cNvSpPr>
                <a:spLocks noChangeAspect="1" noChangeShapeType="1"/>
              </p:cNvSpPr>
              <p:nvPr/>
            </p:nvSpPr>
            <p:spPr bwMode="auto">
              <a:xfrm>
                <a:off x="2306" y="1051"/>
                <a:ext cx="33" cy="14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5" name="Line 28"/>
              <p:cNvSpPr>
                <a:spLocks noChangeAspect="1" noChangeShapeType="1"/>
              </p:cNvSpPr>
              <p:nvPr/>
            </p:nvSpPr>
            <p:spPr bwMode="auto">
              <a:xfrm flipV="1">
                <a:off x="2339" y="1051"/>
                <a:ext cx="33" cy="14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6" name="Line 29"/>
              <p:cNvSpPr>
                <a:spLocks noChangeAspect="1" noChangeShapeType="1"/>
              </p:cNvSpPr>
              <p:nvPr/>
            </p:nvSpPr>
            <p:spPr bwMode="auto">
              <a:xfrm>
                <a:off x="2373" y="1051"/>
                <a:ext cx="33" cy="14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7" name="Line 30"/>
              <p:cNvSpPr>
                <a:spLocks noChangeAspect="1" noChangeShapeType="1"/>
              </p:cNvSpPr>
              <p:nvPr/>
            </p:nvSpPr>
            <p:spPr bwMode="auto">
              <a:xfrm flipV="1">
                <a:off x="2406" y="1051"/>
                <a:ext cx="33" cy="14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" name="Line 31"/>
              <p:cNvSpPr>
                <a:spLocks noChangeAspect="1" noChangeShapeType="1"/>
              </p:cNvSpPr>
              <p:nvPr/>
            </p:nvSpPr>
            <p:spPr bwMode="auto">
              <a:xfrm>
                <a:off x="2440" y="1051"/>
                <a:ext cx="33" cy="14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9" name="Line 32"/>
              <p:cNvSpPr>
                <a:spLocks noChangeAspect="1" noChangeShapeType="1"/>
              </p:cNvSpPr>
              <p:nvPr/>
            </p:nvSpPr>
            <p:spPr bwMode="auto">
              <a:xfrm flipV="1">
                <a:off x="2473" y="1051"/>
                <a:ext cx="33" cy="14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0" name="Line 33"/>
              <p:cNvSpPr>
                <a:spLocks noChangeAspect="1" noChangeShapeType="1"/>
              </p:cNvSpPr>
              <p:nvPr/>
            </p:nvSpPr>
            <p:spPr bwMode="auto">
              <a:xfrm>
                <a:off x="2507" y="1051"/>
                <a:ext cx="34" cy="14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1" name="Line 34"/>
              <p:cNvSpPr>
                <a:spLocks noChangeAspect="1" noChangeShapeType="1"/>
              </p:cNvSpPr>
              <p:nvPr/>
            </p:nvSpPr>
            <p:spPr bwMode="auto">
              <a:xfrm flipV="1">
                <a:off x="2541" y="1051"/>
                <a:ext cx="33" cy="14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2" name="Line 35"/>
              <p:cNvSpPr>
                <a:spLocks noChangeAspect="1" noChangeShapeType="1"/>
              </p:cNvSpPr>
              <p:nvPr/>
            </p:nvSpPr>
            <p:spPr bwMode="auto">
              <a:xfrm>
                <a:off x="2574" y="1051"/>
                <a:ext cx="34" cy="14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3" name="Line 36"/>
              <p:cNvSpPr>
                <a:spLocks noChangeAspect="1" noChangeShapeType="1"/>
              </p:cNvSpPr>
              <p:nvPr/>
            </p:nvSpPr>
            <p:spPr bwMode="auto">
              <a:xfrm flipV="1">
                <a:off x="2608" y="1118"/>
                <a:ext cx="17" cy="7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" name="Line 37"/>
              <p:cNvSpPr>
                <a:spLocks noChangeAspect="1" noChangeShapeType="1"/>
              </p:cNvSpPr>
              <p:nvPr/>
            </p:nvSpPr>
            <p:spPr bwMode="auto">
              <a:xfrm>
                <a:off x="2625" y="1118"/>
                <a:ext cx="75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66" name="Text Box 39"/>
            <p:cNvSpPr txBox="1">
              <a:spLocks noChangeAspect="1" noChangeArrowheads="1"/>
            </p:cNvSpPr>
            <p:nvPr/>
          </p:nvSpPr>
          <p:spPr bwMode="auto">
            <a:xfrm>
              <a:off x="2440583" y="1839052"/>
              <a:ext cx="403225" cy="517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zh-TW" sz="1600" dirty="0" smtClean="0">
                  <a:ea typeface="新細明體" charset="-120"/>
                </a:rPr>
                <a:t>A</a:t>
              </a:r>
              <a:endParaRPr lang="en-US" altLang="zh-TW" sz="1600" dirty="0">
                <a:ea typeface="新細明體" charset="-120"/>
              </a:endParaRPr>
            </a:p>
          </p:txBody>
        </p:sp>
        <p:grpSp>
          <p:nvGrpSpPr>
            <p:cNvPr id="67" name="Group 35"/>
            <p:cNvGrpSpPr>
              <a:grpSpLocks/>
            </p:cNvGrpSpPr>
            <p:nvPr/>
          </p:nvGrpSpPr>
          <p:grpSpPr bwMode="auto">
            <a:xfrm>
              <a:off x="2483768" y="2121501"/>
              <a:ext cx="1659901" cy="833121"/>
              <a:chOff x="1176" y="1890"/>
              <a:chExt cx="1638" cy="340"/>
            </a:xfrm>
          </p:grpSpPr>
          <p:sp>
            <p:nvSpPr>
              <p:cNvPr id="71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1176" y="1890"/>
                <a:ext cx="1638" cy="151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72" name="Line 15"/>
              <p:cNvSpPr>
                <a:spLocks noChangeAspect="1" noChangeShapeType="1"/>
              </p:cNvSpPr>
              <p:nvPr/>
            </p:nvSpPr>
            <p:spPr bwMode="auto">
              <a:xfrm>
                <a:off x="1176" y="2079"/>
                <a:ext cx="0" cy="1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73" name="Line 16"/>
              <p:cNvSpPr>
                <a:spLocks noChangeAspect="1" noChangeShapeType="1"/>
              </p:cNvSpPr>
              <p:nvPr/>
            </p:nvSpPr>
            <p:spPr bwMode="auto">
              <a:xfrm>
                <a:off x="2805" y="2079"/>
                <a:ext cx="0" cy="1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74" name="Line 17"/>
              <p:cNvSpPr>
                <a:spLocks noChangeAspect="1" noChangeShapeType="1"/>
              </p:cNvSpPr>
              <p:nvPr/>
            </p:nvSpPr>
            <p:spPr bwMode="auto">
              <a:xfrm>
                <a:off x="1192" y="2172"/>
                <a:ext cx="160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75" name="Text Box 19"/>
              <p:cNvSpPr txBox="1">
                <a:spLocks noChangeAspect="1" noChangeArrowheads="1"/>
              </p:cNvSpPr>
              <p:nvPr/>
            </p:nvSpPr>
            <p:spPr bwMode="auto">
              <a:xfrm>
                <a:off x="1780" y="2104"/>
                <a:ext cx="355" cy="1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softEdge rad="3175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TW" sz="1600" i="1" dirty="0" smtClean="0">
                    <a:latin typeface="Times New Roman" pitchFamily="18" charset="0"/>
                    <a:ea typeface="新細明體" charset="-120"/>
                  </a:rPr>
                  <a:t>L</a:t>
                </a:r>
                <a:endParaRPr lang="en-US" altLang="zh-TW" sz="1600" dirty="0">
                  <a:ea typeface="新細明體" charset="-120"/>
                </a:endParaRPr>
              </a:p>
            </p:txBody>
          </p:sp>
        </p:grpSp>
        <p:sp>
          <p:nvSpPr>
            <p:cNvPr id="68" name="Line 8"/>
            <p:cNvSpPr>
              <a:spLocks noChangeAspect="1" noChangeShapeType="1"/>
            </p:cNvSpPr>
            <p:nvPr/>
          </p:nvSpPr>
          <p:spPr bwMode="auto">
            <a:xfrm>
              <a:off x="5770072" y="1973677"/>
              <a:ext cx="0" cy="72232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9" name="Text Box 39"/>
            <p:cNvSpPr txBox="1">
              <a:spLocks noChangeAspect="1" noChangeArrowheads="1"/>
            </p:cNvSpPr>
            <p:nvPr/>
          </p:nvSpPr>
          <p:spPr bwMode="auto">
            <a:xfrm>
              <a:off x="3988755" y="1839052"/>
              <a:ext cx="403225" cy="517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zh-TW" sz="1600" i="1" dirty="0" smtClean="0">
                  <a:latin typeface="Times New Roman" pitchFamily="18" charset="0"/>
                  <a:ea typeface="新細明體" charset="-120"/>
                </a:rPr>
                <a:t>B</a:t>
              </a:r>
              <a:endParaRPr lang="en-US" altLang="zh-TW" sz="1600" dirty="0">
                <a:ea typeface="新細明體" charset="-120"/>
              </a:endParaRPr>
            </a:p>
          </p:txBody>
        </p:sp>
        <p:sp>
          <p:nvSpPr>
            <p:cNvPr id="70" name="Text Box 39"/>
            <p:cNvSpPr txBox="1">
              <a:spLocks noChangeAspect="1" noChangeArrowheads="1"/>
            </p:cNvSpPr>
            <p:nvPr/>
          </p:nvSpPr>
          <p:spPr bwMode="auto">
            <a:xfrm>
              <a:off x="5500923" y="1852931"/>
              <a:ext cx="403225" cy="517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zh-TW" sz="1600" dirty="0">
                  <a:ea typeface="新細明體" charset="-120"/>
                </a:rPr>
                <a:t>C</a:t>
              </a:r>
            </a:p>
          </p:txBody>
        </p:sp>
      </p:grpSp>
      <p:pic>
        <p:nvPicPr>
          <p:cNvPr id="58" name="Picture 16" descr="\\140.112.59.229\資源平台\資源平台\版權\版權ICON與範例\Creative Commens台灣2.5\icon_by-nc-sa.tif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134" y="2868277"/>
            <a:ext cx="485919" cy="16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83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5875">
          <a:solidFill>
            <a:srgbClr val="000000"/>
          </a:solidFill>
          <a:round/>
          <a:headEnd/>
          <a:tailEnd type="stealth" w="med" len="med"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1494</Words>
  <Application>Microsoft Office PowerPoint</Application>
  <PresentationFormat>如螢幕大小 (16:9)</PresentationFormat>
  <Paragraphs>221</Paragraphs>
  <Slides>20</Slides>
  <Notes>2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3" baseType="lpstr">
      <vt:lpstr>Default Design</vt:lpstr>
      <vt:lpstr>2_Default Design</vt:lpstr>
      <vt:lpstr>方程式</vt:lpstr>
      <vt:lpstr>National Taiwan University Material Mechanics  Chapter Two Axially Loaded Members</vt:lpstr>
      <vt:lpstr>受軸力桿件 Axially Loaded Members</vt:lpstr>
      <vt:lpstr>Statically Indeterminate Structures</vt:lpstr>
      <vt:lpstr>第五節</vt:lpstr>
      <vt:lpstr>Thermal Stresses  and Misfits</vt:lpstr>
      <vt:lpstr>Thermal Stresses  and Misfits</vt:lpstr>
      <vt:lpstr>Thermal Stresses  and Misfits</vt:lpstr>
      <vt:lpstr>Thermal Stresses  and Misfits</vt:lpstr>
      <vt:lpstr>Thermal Stresses  and Misfits</vt:lpstr>
      <vt:lpstr>Thermal Stresses  and Misfits</vt:lpstr>
      <vt:lpstr>Thermal Stresses  and Misfits</vt:lpstr>
      <vt:lpstr>Thermal Stresses  and Misfits</vt:lpstr>
      <vt:lpstr>Thermal Stresses  and Misfits</vt:lpstr>
      <vt:lpstr>Thermal Stresses  and Misfits</vt:lpstr>
      <vt:lpstr>Thermal Stresses  and Misfits</vt:lpstr>
      <vt:lpstr>Thermal Stresses  and Misfits</vt:lpstr>
      <vt:lpstr>Thermal Stresses  and Misfits</vt:lpstr>
      <vt:lpstr>Thermal Stresses  and Misfits</vt:lpstr>
      <vt:lpstr>版權聲明</vt:lpstr>
      <vt:lpstr>版權聲明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TKDS</dc:creator>
  <cp:lastModifiedBy>User</cp:lastModifiedBy>
  <cp:revision>102</cp:revision>
  <dcterms:created xsi:type="dcterms:W3CDTF">2010-01-20T20:16:50Z</dcterms:created>
  <dcterms:modified xsi:type="dcterms:W3CDTF">2016-09-21T06:25:15Z</dcterms:modified>
</cp:coreProperties>
</file>