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06" r:id="rId3"/>
    <p:sldId id="307" r:id="rId4"/>
    <p:sldId id="308" r:id="rId5"/>
    <p:sldId id="309" r:id="rId6"/>
    <p:sldId id="310" r:id="rId7"/>
    <p:sldId id="311" r:id="rId8"/>
    <p:sldId id="312" r:id="rId9"/>
    <p:sldId id="313" r:id="rId10"/>
    <p:sldId id="314" r:id="rId11"/>
    <p:sldId id="315" r:id="rId12"/>
    <p:sldId id="316" r:id="rId13"/>
    <p:sldId id="305"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113" d="100"/>
          <a:sy n="113" d="100"/>
        </p:scale>
        <p:origin x="-180" y="-108"/>
      </p:cViewPr>
      <p:guideLst>
        <p:guide orient="horz" pos="2160"/>
        <p:guide pos="3840"/>
      </p:guideLst>
    </p:cSldViewPr>
  </p:slideViewPr>
  <p:notesTextViewPr>
    <p:cViewPr>
      <p:scale>
        <a:sx n="1" d="1"/>
        <a:sy n="1" d="1"/>
      </p:scale>
      <p:origin x="0" y="0"/>
    </p:cViewPr>
  </p:notesTextViewPr>
  <p:notesViewPr>
    <p:cSldViewPr snapToGrid="0">
      <p:cViewPr varScale="1">
        <p:scale>
          <a:sx n="74" d="100"/>
          <a:sy n="74" d="100"/>
        </p:scale>
        <p:origin x="160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A4A32E-B1C1-45B9-B9E9-8C789B38B7E4}" type="datetimeFigureOut">
              <a:rPr lang="zh-TW" altLang="en-US" smtClean="0"/>
              <a:t>2015/12/31</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16097D-54D8-4B57-9F9D-002BE8ABD9F7}" type="slidenum">
              <a:rPr lang="zh-TW" altLang="en-US" smtClean="0"/>
              <a:t>‹#›</a:t>
            </a:fld>
            <a:endParaRPr lang="zh-TW" altLang="en-US"/>
          </a:p>
        </p:txBody>
      </p:sp>
    </p:spTree>
    <p:extLst>
      <p:ext uri="{BB962C8B-B14F-4D97-AF65-F5344CB8AC3E}">
        <p14:creationId xmlns:p14="http://schemas.microsoft.com/office/powerpoint/2010/main" val="651453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9FCBA-5040-4DA1-AA02-9E5B9AD7B4C2}" type="datetimeFigureOut">
              <a:rPr lang="zh-TW" altLang="en-US" smtClean="0"/>
              <a:t>2015/12/31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58DE3-9B1B-4C2C-A317-348FC6FCD3C6}" type="slidenum">
              <a:rPr lang="zh-TW" altLang="en-US" smtClean="0"/>
              <a:t>‹#›</a:t>
            </a:fld>
            <a:endParaRPr lang="zh-TW" altLang="en-US"/>
          </a:p>
        </p:txBody>
      </p:sp>
    </p:spTree>
    <p:extLst>
      <p:ext uri="{BB962C8B-B14F-4D97-AF65-F5344CB8AC3E}">
        <p14:creationId xmlns:p14="http://schemas.microsoft.com/office/powerpoint/2010/main" val="216413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205461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193497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3442858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50520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5" name="頁尾版面配置區 4"/>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269627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112951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8" name="頁尾版面配置區 7"/>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364602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4" name="頁尾版面配置區 3"/>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256704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3" name="頁尾版面配置區 2"/>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203734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71038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838200" y="6356350"/>
            <a:ext cx="2743200" cy="365125"/>
          </a:xfrm>
          <a:prstGeom prst="rect">
            <a:avLst/>
          </a:prstGeom>
        </p:spPr>
        <p:txBody>
          <a:bodyPr/>
          <a:lstStyle/>
          <a:p>
            <a:fld id="{0259FABD-9D6F-4FD1-A850-E28EB344C55F}" type="datetimeFigureOut">
              <a:rPr lang="zh-TW" altLang="en-US" smtClean="0"/>
              <a:t>2015/12/31</a:t>
            </a:fld>
            <a:endParaRPr lang="zh-TW" altLang="en-US"/>
          </a:p>
        </p:txBody>
      </p:sp>
      <p:sp>
        <p:nvSpPr>
          <p:cNvPr id="6" name="頁尾版面配置區 5"/>
          <p:cNvSpPr>
            <a:spLocks noGrp="1"/>
          </p:cNvSpPr>
          <p:nvPr>
            <p:ph type="ftr" sz="quarter" idx="11"/>
          </p:nvPr>
        </p:nvSpPr>
        <p:spPr>
          <a:xfrm>
            <a:off x="4038600" y="6356350"/>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8610600" y="6356350"/>
            <a:ext cx="2743200" cy="365125"/>
          </a:xfrm>
          <a:prstGeom prst="rect">
            <a:avLst/>
          </a:prstGeom>
        </p:spPr>
        <p:txBody>
          <a:bodyPr/>
          <a:lstStyle/>
          <a:p>
            <a:fld id="{232C76CA-66AA-4490-9A82-92ED016F9C83}" type="slidenum">
              <a:rPr lang="zh-TW" altLang="en-US" smtClean="0"/>
              <a:t>‹#›</a:t>
            </a:fld>
            <a:endParaRPr lang="zh-TW" altLang="en-US"/>
          </a:p>
        </p:txBody>
      </p:sp>
    </p:spTree>
    <p:extLst>
      <p:ext uri="{BB962C8B-B14F-4D97-AF65-F5344CB8AC3E}">
        <p14:creationId xmlns:p14="http://schemas.microsoft.com/office/powerpoint/2010/main" val="416937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pic>
        <p:nvPicPr>
          <p:cNvPr id="7" name="Picture 3" descr="D:\logo\Logo及片頭尾\logo黑字透明.png"/>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10193525" y="5916432"/>
            <a:ext cx="1773184" cy="521061"/>
          </a:xfrm>
          <a:prstGeom prst="rect">
            <a:avLst/>
          </a:prstGeom>
          <a:noFill/>
          <a:extLst>
            <a:ext uri="{909E8E84-426E-40DD-AFC4-6F175D3DCCD1}">
              <a14:hiddenFill xmlns:a14="http://schemas.microsoft.com/office/drawing/2010/main">
                <a:solidFill>
                  <a:srgbClr val="FFFFFF"/>
                </a:solidFill>
              </a14:hiddenFill>
            </a:ext>
          </a:extLst>
        </p:spPr>
      </p:pic>
      <p:sp>
        <p:nvSpPr>
          <p:cNvPr id="8" name="文字方塊 7"/>
          <p:cNvSpPr txBox="1"/>
          <p:nvPr userDrawn="1"/>
        </p:nvSpPr>
        <p:spPr>
          <a:xfrm>
            <a:off x="11392087" y="6342077"/>
            <a:ext cx="457176" cy="369332"/>
          </a:xfrm>
          <a:prstGeom prst="rect">
            <a:avLst/>
          </a:prstGeom>
          <a:noFill/>
        </p:spPr>
        <p:txBody>
          <a:bodyPr wrap="none" rtlCol="0">
            <a:spAutoFit/>
          </a:bodyPr>
          <a:lstStyle/>
          <a:p>
            <a:fld id="{4727F857-F979-4F7B-90C1-BFCB8BFB0E4F}" type="slidenum">
              <a:rPr lang="zh-TW" altLang="en-US" smtClean="0"/>
              <a:t>‹#›</a:t>
            </a:fld>
            <a:endParaRPr lang="zh-TW" altLang="en-US" dirty="0"/>
          </a:p>
        </p:txBody>
      </p:sp>
    </p:spTree>
    <p:extLst>
      <p:ext uri="{BB962C8B-B14F-4D97-AF65-F5344CB8AC3E}">
        <p14:creationId xmlns:p14="http://schemas.microsoft.com/office/powerpoint/2010/main" val="171117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nc-sa/3.0/tw/" TargetMode="External"/><Relationship Id="rId1" Type="http://schemas.openxmlformats.org/officeDocument/2006/relationships/slideLayout" Target="../slideLayouts/slideLayout1.xml"/><Relationship Id="rId4" Type="http://schemas.openxmlformats.org/officeDocument/2006/relationships/hyperlink" Target="http://creativecommons.org/licenses/by-nc-sa/3.0/tw/deed.zh_TW"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tai2.ntu.edu.tw/fotdv/bebmain.htm" TargetMode="External"/><Relationship Id="rId2" Type="http://schemas.openxmlformats.org/officeDocument/2006/relationships/hyperlink" Target="http://conservation.forest.gov.tw/lp.asp?ctNode=200&amp;CtUnit=140&amp;BaseDSD=2&amp;mp=1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tai2.ntu.edu.tw/" TargetMode="External"/><Relationship Id="rId3" Type="http://schemas.openxmlformats.org/officeDocument/2006/relationships/hyperlink" Target="http://www.mobot.org/MOBOT/Research/APweb/welcome.html" TargetMode="External"/><Relationship Id="rId7" Type="http://schemas.openxmlformats.org/officeDocument/2006/relationships/hyperlink" Target="http://www.tsps.org.tw/redbook.htm" TargetMode="External"/><Relationship Id="rId2" Type="http://schemas.openxmlformats.org/officeDocument/2006/relationships/hyperlink" Target="http://wwwc.moex.gov.tw/main/exam/wFrmExamQandASearch.aspx?menu_id=156" TargetMode="External"/><Relationship Id="rId1" Type="http://schemas.openxmlformats.org/officeDocument/2006/relationships/slideLayout" Target="../slideLayouts/slideLayout2.xml"/><Relationship Id="rId6" Type="http://schemas.openxmlformats.org/officeDocument/2006/relationships/hyperlink" Target="http://flora.huh.harvard.edu/china/mss/treatments.htm" TargetMode="External"/><Relationship Id="rId5" Type="http://schemas.openxmlformats.org/officeDocument/2006/relationships/hyperlink" Target="http://www.ipni.org/" TargetMode="External"/><Relationship Id="rId10" Type="http://schemas.openxmlformats.org/officeDocument/2006/relationships/hyperlink" Target="http://nc.kl.edu.tw/bbs/showthread.php?t=27653" TargetMode="External"/><Relationship Id="rId4" Type="http://schemas.openxmlformats.org/officeDocument/2006/relationships/hyperlink" Target="http://www.iapt-taxon.org/nomen/main.php" TargetMode="External"/><Relationship Id="rId9" Type="http://schemas.openxmlformats.org/officeDocument/2006/relationships/hyperlink" Target="http://hast.sinica.edu.t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ndex.php?title=Dendrology&amp;action=history" TargetMode="External"/><Relationship Id="rId7" Type="http://schemas.openxmlformats.org/officeDocument/2006/relationships/image" Target="../media/image4.png"/><Relationship Id="rId2" Type="http://schemas.openxmlformats.org/officeDocument/2006/relationships/hyperlink" Target="http://en.wikipedia.org/wiki/Dendrology" TargetMode="Externa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hyperlink" Target="http://ocw.aca.ntu.edu.tw/ntu-ocw/index.php/info/copyright_declaration" TargetMode="External"/><Relationship Id="rId4" Type="http://schemas.openxmlformats.org/officeDocument/2006/relationships/hyperlink" Target="http://creativecommons.org/licenses/by-sa/3.0/deed.zh_T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cw.aca.ntu.edu.tw/ntu-ocw/index.php/info/copyright_declar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cw.aca.ntu.edu.tw/ntu-ocw/index.php/info/copyright_declar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cw.aca.ntu.edu.tw/ntu-ocw/index.php/info/copyright_decla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sa/3.0/deed.zh_T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zh-TW" altLang="en-US" sz="3600" dirty="0" smtClean="0"/>
              <a:t>樹木學及實習 </a:t>
            </a:r>
            <a:br>
              <a:rPr lang="zh-TW" altLang="en-US" sz="3600" dirty="0" smtClean="0"/>
            </a:br>
            <a:r>
              <a:rPr lang="en-US" altLang="zh-TW" sz="3600" dirty="0" smtClean="0"/>
              <a:t>Dendrology and Practice</a:t>
            </a:r>
            <a:br>
              <a:rPr lang="en-US" altLang="zh-TW" sz="3600" dirty="0" smtClean="0"/>
            </a:br>
            <a:r>
              <a:rPr lang="en-US" altLang="zh-TW" sz="3600" dirty="0"/>
              <a:t/>
            </a:r>
            <a:br>
              <a:rPr lang="en-US" altLang="zh-TW" sz="3600" dirty="0"/>
            </a:br>
            <a:r>
              <a:rPr lang="zh-TW" altLang="en-US" sz="3600" dirty="0"/>
              <a:t>課程</a:t>
            </a:r>
            <a:r>
              <a:rPr lang="zh-TW" altLang="en-US" sz="3600" dirty="0" smtClean="0"/>
              <a:t>簡介</a:t>
            </a:r>
            <a:r>
              <a:rPr lang="en-US" altLang="zh-TW" sz="3600" dirty="0" smtClean="0"/>
              <a:t/>
            </a:r>
            <a:br>
              <a:rPr lang="en-US" altLang="zh-TW" sz="3600" dirty="0" smtClean="0"/>
            </a:br>
            <a:endParaRPr lang="zh-TW" altLang="en-US" sz="3600" dirty="0"/>
          </a:p>
        </p:txBody>
      </p:sp>
      <p:sp>
        <p:nvSpPr>
          <p:cNvPr id="3" name="副標題 2"/>
          <p:cNvSpPr>
            <a:spLocks noGrp="1"/>
          </p:cNvSpPr>
          <p:nvPr>
            <p:ph type="subTitle" idx="1"/>
          </p:nvPr>
        </p:nvSpPr>
        <p:spPr/>
        <p:txBody>
          <a:bodyPr>
            <a:normAutofit/>
          </a:bodyPr>
          <a:lstStyle/>
          <a:p>
            <a:endParaRPr lang="en-US" altLang="zh-TW" sz="2200" dirty="0" smtClean="0"/>
          </a:p>
          <a:p>
            <a:r>
              <a:rPr lang="zh-TW" altLang="en-US" sz="2200" dirty="0" smtClean="0"/>
              <a:t>國立臺灣大學 森林環境暨資源學系 鍾國芳 </a:t>
            </a:r>
            <a:r>
              <a:rPr lang="en-US" altLang="zh-TW" sz="2200" dirty="0" smtClean="0"/>
              <a:t>(</a:t>
            </a:r>
            <a:r>
              <a:rPr lang="en-US" altLang="zh-TW" sz="2200" dirty="0" err="1" smtClean="0"/>
              <a:t>Kuo</a:t>
            </a:r>
            <a:r>
              <a:rPr lang="en-US" altLang="zh-TW" sz="2200" dirty="0" smtClean="0"/>
              <a:t>-Fang Chung) </a:t>
            </a:r>
          </a:p>
          <a:p>
            <a:r>
              <a:rPr lang="en-US" altLang="zh-TW" sz="2200" dirty="0" smtClean="0"/>
              <a:t>School of Forestry and Resource Conservation, National Taiwan University</a:t>
            </a:r>
          </a:p>
        </p:txBody>
      </p:sp>
      <p:pic>
        <p:nvPicPr>
          <p:cNvPr id="4" name="Picture 15" descr="cc">
            <a:hlinkClick r:id="rId2"/>
          </p:cNvPr>
          <p:cNvPicPr>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6336" y="5232551"/>
            <a:ext cx="1116236" cy="402318"/>
          </a:xfrm>
          <a:prstGeom prst="rect">
            <a:avLst/>
          </a:prstGeom>
          <a:noFill/>
          <a:ln w="9525">
            <a:noFill/>
            <a:miter lim="800000"/>
            <a:headEnd/>
            <a:tailEnd/>
          </a:ln>
        </p:spPr>
      </p:pic>
      <p:sp>
        <p:nvSpPr>
          <p:cNvPr id="5" name="矩形 4"/>
          <p:cNvSpPr/>
          <p:nvPr/>
        </p:nvSpPr>
        <p:spPr>
          <a:xfrm>
            <a:off x="5130165" y="5172100"/>
            <a:ext cx="4106114" cy="523220"/>
          </a:xfrm>
          <a:prstGeom prst="rect">
            <a:avLst/>
          </a:prstGeom>
        </p:spPr>
        <p:txBody>
          <a:bodyPr wrap="square">
            <a:spAutoFit/>
          </a:bodyPr>
          <a:lstStyle/>
          <a:p>
            <a:pPr>
              <a:defRPr/>
            </a:pP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本著作除另有註明外，採取</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hlinkClick r:id="rId4"/>
              </a:rPr>
              <a:t>創用</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hlinkClick r:id="rId4"/>
              </a:rPr>
              <a:t>CC</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hlinkClick r:id="rId4"/>
              </a:rPr>
              <a:t>「姓名標示－非商業性－相同方式分享」台灣</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hlinkClick r:id="rId4"/>
              </a:rPr>
              <a:t>3.0</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hlinkClick r:id="rId4"/>
              </a:rPr>
              <a:t>版</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授權釋出</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3351364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主要參考教課書、參考書目與資料</a:t>
            </a:r>
          </a:p>
        </p:txBody>
      </p:sp>
      <p:sp>
        <p:nvSpPr>
          <p:cNvPr id="3" name="內容版面配置區 2"/>
          <p:cNvSpPr>
            <a:spLocks noGrp="1"/>
          </p:cNvSpPr>
          <p:nvPr>
            <p:ph idx="1"/>
          </p:nvPr>
        </p:nvSpPr>
        <p:spPr/>
        <p:txBody>
          <a:bodyPr>
            <a:normAutofit fontScale="62500" lnSpcReduction="20000"/>
          </a:bodyPr>
          <a:lstStyle/>
          <a:p>
            <a:pPr>
              <a:lnSpc>
                <a:spcPct val="120000"/>
              </a:lnSpc>
              <a:spcBef>
                <a:spcPts val="600"/>
              </a:spcBef>
            </a:pPr>
            <a:r>
              <a:rPr lang="zh-TW" altLang="en-US" dirty="0">
                <a:solidFill>
                  <a:srgbClr val="0070C0"/>
                </a:solidFill>
              </a:rPr>
              <a:t>邱文良、</a:t>
            </a:r>
            <a:r>
              <a:rPr lang="zh-TW" altLang="en-US" dirty="0" smtClean="0">
                <a:solidFill>
                  <a:srgbClr val="0070C0"/>
                </a:solidFill>
              </a:rPr>
              <a:t>蔣鎮宇 </a:t>
            </a:r>
            <a:r>
              <a:rPr lang="en-US" altLang="zh-TW" dirty="0" smtClean="0">
                <a:solidFill>
                  <a:srgbClr val="0070C0"/>
                </a:solidFill>
              </a:rPr>
              <a:t>(</a:t>
            </a:r>
            <a:r>
              <a:rPr lang="zh-TW" altLang="en-US" dirty="0">
                <a:solidFill>
                  <a:srgbClr val="0070C0"/>
                </a:solidFill>
              </a:rPr>
              <a:t>主編</a:t>
            </a:r>
            <a:r>
              <a:rPr lang="en-US" altLang="zh-TW" dirty="0">
                <a:solidFill>
                  <a:srgbClr val="0070C0"/>
                </a:solidFill>
              </a:rPr>
              <a:t>)</a:t>
            </a:r>
            <a:r>
              <a:rPr lang="zh-TW" altLang="en-US" dirty="0">
                <a:solidFill>
                  <a:srgbClr val="0070C0"/>
                </a:solidFill>
              </a:rPr>
              <a:t>。</a:t>
            </a:r>
            <a:r>
              <a:rPr lang="en-US" altLang="zh-TW" dirty="0">
                <a:solidFill>
                  <a:srgbClr val="0070C0"/>
                </a:solidFill>
              </a:rPr>
              <a:t>2013</a:t>
            </a:r>
            <a:r>
              <a:rPr lang="zh-TW" altLang="en-US" dirty="0">
                <a:solidFill>
                  <a:srgbClr val="0070C0"/>
                </a:solidFill>
              </a:rPr>
              <a:t>。植物系統分類學。南天書局。台北。 </a:t>
            </a:r>
          </a:p>
          <a:p>
            <a:pPr>
              <a:lnSpc>
                <a:spcPct val="120000"/>
              </a:lnSpc>
              <a:spcBef>
                <a:spcPts val="600"/>
              </a:spcBef>
            </a:pPr>
            <a:r>
              <a:rPr lang="zh-TW" altLang="en-US" dirty="0">
                <a:solidFill>
                  <a:srgbClr val="0070C0"/>
                </a:solidFill>
              </a:rPr>
              <a:t>「臺灣維管束植物簡誌」、「臺灣樹木解說」。以上兩套書可由行政院農委會林務局自然保育網</a:t>
            </a:r>
            <a:r>
              <a:rPr lang="zh-TW" altLang="en-US" dirty="0" smtClean="0">
                <a:solidFill>
                  <a:srgbClr val="0070C0"/>
                </a:solidFill>
              </a:rPr>
              <a:t>下載 </a:t>
            </a:r>
            <a:r>
              <a:rPr lang="en-US" altLang="zh-TW" dirty="0" smtClean="0"/>
              <a:t>(</a:t>
            </a:r>
            <a:r>
              <a:rPr lang="en-US" altLang="zh-TW" dirty="0">
                <a:hlinkClick r:id="rId2"/>
              </a:rPr>
              <a:t>http://conservation.forest.gov.tw/lp.asp?ctNode=200&amp;CtUnit=140&amp;BaseDSD=2&amp;mp=10</a:t>
            </a:r>
            <a:r>
              <a:rPr lang="en-US" altLang="zh-TW" dirty="0" smtClean="0"/>
              <a:t>)</a:t>
            </a:r>
            <a:r>
              <a:rPr lang="zh-TW" altLang="en-US" dirty="0" smtClean="0"/>
              <a:t> </a:t>
            </a:r>
            <a:endParaRPr lang="en-US" altLang="zh-TW" dirty="0"/>
          </a:p>
          <a:p>
            <a:pPr>
              <a:lnSpc>
                <a:spcPct val="120000"/>
              </a:lnSpc>
              <a:spcBef>
                <a:spcPts val="600"/>
              </a:spcBef>
            </a:pPr>
            <a:r>
              <a:rPr lang="zh-TW" altLang="en-US" b="1" dirty="0"/>
              <a:t>劉業經、呂福源、歐辰雄，</a:t>
            </a:r>
            <a:r>
              <a:rPr lang="en-US" altLang="zh-TW" b="1" dirty="0"/>
              <a:t>1994</a:t>
            </a:r>
            <a:r>
              <a:rPr lang="zh-TW" altLang="en-US" b="1" dirty="0"/>
              <a:t>，台灣樹木誌。國立中興大學農學院出版委員會。</a:t>
            </a:r>
          </a:p>
          <a:p>
            <a:pPr>
              <a:lnSpc>
                <a:spcPct val="120000"/>
              </a:lnSpc>
              <a:spcBef>
                <a:spcPts val="600"/>
              </a:spcBef>
            </a:pPr>
            <a:r>
              <a:rPr lang="en-US" altLang="zh-TW" dirty="0"/>
              <a:t>Flora of Taiwan, 2nd edition (</a:t>
            </a:r>
            <a:r>
              <a:rPr lang="en-US" altLang="zh-TW" dirty="0">
                <a:hlinkClick r:id="rId3"/>
              </a:rPr>
              <a:t>http://tai2.ntu.edu.tw/fotdv/bebmain.htm</a:t>
            </a:r>
            <a:r>
              <a:rPr lang="en-US" altLang="zh-TW" dirty="0" smtClean="0"/>
              <a:t>)</a:t>
            </a:r>
            <a:r>
              <a:rPr lang="zh-TW" altLang="en-US" dirty="0" smtClean="0"/>
              <a:t> </a:t>
            </a:r>
            <a:endParaRPr lang="en-US" altLang="zh-TW" dirty="0"/>
          </a:p>
          <a:p>
            <a:pPr>
              <a:lnSpc>
                <a:spcPct val="120000"/>
              </a:lnSpc>
              <a:spcBef>
                <a:spcPts val="600"/>
              </a:spcBef>
            </a:pPr>
            <a:r>
              <a:rPr lang="en-US" altLang="zh-TW" dirty="0"/>
              <a:t>Simpson, M. G. 2010. Plant Systematic, 2nd ed. Elsevier, Boston. (</a:t>
            </a:r>
            <a:r>
              <a:rPr lang="zh-TW" altLang="en-US" dirty="0"/>
              <a:t>藝軒書局有售</a:t>
            </a:r>
            <a:r>
              <a:rPr lang="en-US" altLang="zh-TW" dirty="0"/>
              <a:t>)</a:t>
            </a:r>
          </a:p>
          <a:p>
            <a:pPr>
              <a:lnSpc>
                <a:spcPct val="120000"/>
              </a:lnSpc>
              <a:spcBef>
                <a:spcPts val="600"/>
              </a:spcBef>
            </a:pPr>
            <a:r>
              <a:rPr lang="zh-TW" altLang="en-US" dirty="0"/>
              <a:t>彭鏡毅，</a:t>
            </a:r>
            <a:r>
              <a:rPr lang="en-US" altLang="zh-TW" dirty="0"/>
              <a:t>2011</a:t>
            </a:r>
            <a:r>
              <a:rPr lang="zh-TW" altLang="en-US" dirty="0"/>
              <a:t>，植物學百科圖典。貓頭鷹出版社。</a:t>
            </a:r>
          </a:p>
          <a:p>
            <a:pPr>
              <a:lnSpc>
                <a:spcPct val="120000"/>
              </a:lnSpc>
              <a:spcBef>
                <a:spcPts val="600"/>
              </a:spcBef>
            </a:pPr>
            <a:r>
              <a:rPr lang="zh-TW" altLang="en-US" dirty="0"/>
              <a:t>楊遠波、廖俊奎、唐默詩、</a:t>
            </a:r>
            <a:r>
              <a:rPr lang="zh-TW" altLang="en-US" dirty="0" smtClean="0"/>
              <a:t>楊智凱 </a:t>
            </a:r>
            <a:r>
              <a:rPr lang="en-US" altLang="zh-TW" dirty="0" smtClean="0"/>
              <a:t>(</a:t>
            </a:r>
            <a:r>
              <a:rPr lang="zh-TW" altLang="en-US" dirty="0" smtClean="0"/>
              <a:t>編著</a:t>
            </a:r>
            <a:r>
              <a:rPr lang="en-US" altLang="zh-TW" dirty="0" smtClean="0"/>
              <a:t>)</a:t>
            </a:r>
            <a:r>
              <a:rPr lang="zh-TW" altLang="en-US" dirty="0" smtClean="0"/>
              <a:t>，</a:t>
            </a:r>
            <a:r>
              <a:rPr lang="en-US" altLang="zh-TW" dirty="0"/>
              <a:t>2008</a:t>
            </a:r>
            <a:r>
              <a:rPr lang="zh-TW" altLang="en-US" dirty="0"/>
              <a:t>，臺灣種子植物要覽。行政院農委會林務局。</a:t>
            </a:r>
          </a:p>
          <a:p>
            <a:pPr>
              <a:lnSpc>
                <a:spcPct val="120000"/>
              </a:lnSpc>
              <a:spcBef>
                <a:spcPts val="600"/>
              </a:spcBef>
            </a:pPr>
            <a:r>
              <a:rPr lang="zh-TW" altLang="en-US" dirty="0"/>
              <a:t>楊遠波、廖俊奎、唐默詩、楊智凱、</a:t>
            </a:r>
            <a:r>
              <a:rPr lang="zh-TW" altLang="en-US" dirty="0" smtClean="0"/>
              <a:t>葉秋妤 </a:t>
            </a:r>
            <a:r>
              <a:rPr lang="en-US" altLang="zh-TW" dirty="0" smtClean="0"/>
              <a:t>(</a:t>
            </a:r>
            <a:r>
              <a:rPr lang="zh-TW" altLang="en-US" dirty="0" smtClean="0"/>
              <a:t>編著</a:t>
            </a:r>
            <a:r>
              <a:rPr lang="en-US" altLang="zh-TW" dirty="0" smtClean="0"/>
              <a:t>)</a:t>
            </a:r>
            <a:r>
              <a:rPr lang="zh-TW" altLang="en-US" dirty="0" smtClean="0"/>
              <a:t>，</a:t>
            </a:r>
            <a:r>
              <a:rPr lang="en-US" altLang="zh-TW" dirty="0"/>
              <a:t>2009</a:t>
            </a:r>
            <a:r>
              <a:rPr lang="zh-TW" altLang="en-US" dirty="0"/>
              <a:t>，臺灣種子植物科屬誌。行政院農委會林務局。</a:t>
            </a:r>
          </a:p>
          <a:p>
            <a:pPr>
              <a:lnSpc>
                <a:spcPct val="120000"/>
              </a:lnSpc>
              <a:spcBef>
                <a:spcPts val="600"/>
              </a:spcBef>
            </a:pPr>
            <a:r>
              <a:rPr lang="zh-TW" altLang="en-US" dirty="0"/>
              <a:t>呂福原、歐辰雄、陳運造、祈豫生、呂金誠、曾彥</a:t>
            </a:r>
            <a:r>
              <a:rPr lang="zh-TW" altLang="en-US" dirty="0" smtClean="0"/>
              <a:t>學 </a:t>
            </a:r>
            <a:r>
              <a:rPr lang="en-US" altLang="zh-TW" dirty="0" smtClean="0"/>
              <a:t>(</a:t>
            </a:r>
            <a:r>
              <a:rPr lang="zh-TW" altLang="en-US" dirty="0" smtClean="0"/>
              <a:t>編著</a:t>
            </a:r>
            <a:r>
              <a:rPr lang="en-US" altLang="zh-TW" dirty="0" smtClean="0"/>
              <a:t>)</a:t>
            </a:r>
            <a:r>
              <a:rPr lang="zh-TW" altLang="en-US" dirty="0" smtClean="0"/>
              <a:t>，</a:t>
            </a:r>
            <a:r>
              <a:rPr lang="zh-TW" altLang="en-US" dirty="0"/>
              <a:t>臺灣樹木圖誌第一～三卷。</a:t>
            </a:r>
            <a:r>
              <a:rPr lang="zh-TW" altLang="en-US" dirty="0" smtClean="0"/>
              <a:t>歐辰雄 </a:t>
            </a:r>
            <a:r>
              <a:rPr lang="en-US" altLang="zh-TW" dirty="0" smtClean="0"/>
              <a:t>(</a:t>
            </a:r>
            <a:r>
              <a:rPr lang="zh-TW" altLang="en-US" dirty="0" smtClean="0"/>
              <a:t>著者</a:t>
            </a:r>
            <a:r>
              <a:rPr lang="zh-TW" altLang="en-US" dirty="0"/>
              <a:t>自行</a:t>
            </a:r>
            <a:r>
              <a:rPr lang="zh-TW" altLang="en-US" dirty="0" smtClean="0"/>
              <a:t>出版</a:t>
            </a:r>
            <a:r>
              <a:rPr lang="en-US" altLang="zh-TW" dirty="0" smtClean="0"/>
              <a:t>)</a:t>
            </a:r>
            <a:r>
              <a:rPr lang="zh-TW" altLang="en-US" dirty="0" smtClean="0"/>
              <a:t>。</a:t>
            </a:r>
            <a:endParaRPr lang="zh-TW" altLang="en-US" dirty="0"/>
          </a:p>
        </p:txBody>
      </p:sp>
    </p:spTree>
    <p:extLst>
      <p:ext uri="{BB962C8B-B14F-4D97-AF65-F5344CB8AC3E}">
        <p14:creationId xmlns:p14="http://schemas.microsoft.com/office/powerpoint/2010/main" val="635227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植物分類學相關重要及有用網站連結</a:t>
            </a:r>
          </a:p>
        </p:txBody>
      </p:sp>
      <p:sp>
        <p:nvSpPr>
          <p:cNvPr id="3" name="內容版面配置區 2"/>
          <p:cNvSpPr>
            <a:spLocks noGrp="1"/>
          </p:cNvSpPr>
          <p:nvPr>
            <p:ph idx="1"/>
          </p:nvPr>
        </p:nvSpPr>
        <p:spPr/>
        <p:txBody>
          <a:bodyPr>
            <a:normAutofit fontScale="62500" lnSpcReduction="20000"/>
          </a:bodyPr>
          <a:lstStyle/>
          <a:p>
            <a:pPr>
              <a:lnSpc>
                <a:spcPct val="120000"/>
              </a:lnSpc>
              <a:spcBef>
                <a:spcPts val="600"/>
              </a:spcBef>
            </a:pPr>
            <a:r>
              <a:rPr lang="zh-TW" altLang="en-US" dirty="0"/>
              <a:t>國家考試樹木學歷屆</a:t>
            </a:r>
            <a:r>
              <a:rPr lang="zh-TW" altLang="en-US" dirty="0" smtClean="0"/>
              <a:t>考 </a:t>
            </a:r>
            <a:r>
              <a:rPr lang="en-US" altLang="zh-TW" dirty="0" smtClean="0"/>
              <a:t>(</a:t>
            </a:r>
            <a:r>
              <a:rPr lang="en-US" altLang="zh-TW" dirty="0" smtClean="0">
                <a:hlinkClick r:id="rId2"/>
              </a:rPr>
              <a:t>http</a:t>
            </a:r>
            <a:r>
              <a:rPr lang="en-US" altLang="zh-TW" dirty="0">
                <a:hlinkClick r:id="rId2"/>
              </a:rPr>
              <a:t>://</a:t>
            </a:r>
            <a:r>
              <a:rPr lang="en-US" altLang="zh-TW" dirty="0" smtClean="0">
                <a:hlinkClick r:id="rId2"/>
              </a:rPr>
              <a:t>wwwc.moex.gov.tw/main/exam/wFrmExamQandASearch.aspx?menu_id=156</a:t>
            </a:r>
            <a:r>
              <a:rPr lang="en-US" altLang="zh-TW" dirty="0" smtClean="0"/>
              <a:t>) </a:t>
            </a:r>
            <a:endParaRPr lang="en-US" altLang="zh-TW" dirty="0"/>
          </a:p>
          <a:p>
            <a:pPr>
              <a:lnSpc>
                <a:spcPct val="120000"/>
              </a:lnSpc>
              <a:spcBef>
                <a:spcPts val="600"/>
              </a:spcBef>
            </a:pPr>
            <a:r>
              <a:rPr lang="en-US" altLang="zh-TW" dirty="0"/>
              <a:t>Angiosperm Phylogeny Website (</a:t>
            </a:r>
            <a:r>
              <a:rPr lang="en-US" altLang="zh-TW" dirty="0">
                <a:hlinkClick r:id="rId3"/>
              </a:rPr>
              <a:t>http://</a:t>
            </a:r>
            <a:r>
              <a:rPr lang="en-US" altLang="zh-TW" dirty="0" smtClean="0">
                <a:hlinkClick r:id="rId3"/>
              </a:rPr>
              <a:t>www.mobot.org/MOBOT/Research/APweb/welcome.html</a:t>
            </a:r>
            <a:r>
              <a:rPr lang="en-US" altLang="zh-TW" dirty="0" smtClean="0"/>
              <a:t>)</a:t>
            </a:r>
            <a:endParaRPr lang="en-US" altLang="zh-TW" dirty="0"/>
          </a:p>
          <a:p>
            <a:pPr>
              <a:lnSpc>
                <a:spcPct val="120000"/>
              </a:lnSpc>
              <a:spcBef>
                <a:spcPts val="600"/>
              </a:spcBef>
            </a:pPr>
            <a:r>
              <a:rPr lang="en-US" altLang="zh-TW" dirty="0"/>
              <a:t>International Code of Nomenclature for algae, fungi, and plants (Melbourne Code): </a:t>
            </a:r>
            <a:r>
              <a:rPr lang="en-US" altLang="zh-TW" dirty="0">
                <a:hlinkClick r:id="rId4"/>
              </a:rPr>
              <a:t>http://</a:t>
            </a:r>
            <a:r>
              <a:rPr lang="en-US" altLang="zh-TW" dirty="0" smtClean="0">
                <a:hlinkClick r:id="rId4"/>
              </a:rPr>
              <a:t>www.iapt-taxon.org/nomen/main.php</a:t>
            </a:r>
            <a:r>
              <a:rPr lang="en-US" altLang="zh-TW" dirty="0" smtClean="0"/>
              <a:t> </a:t>
            </a:r>
            <a:r>
              <a:rPr lang="zh-TW" altLang="en-US" dirty="0" smtClean="0"/>
              <a:t>國際</a:t>
            </a:r>
            <a:r>
              <a:rPr lang="zh-TW" altLang="en-US" dirty="0"/>
              <a:t>藻類、真菌暨植物命名法規 </a:t>
            </a:r>
            <a:r>
              <a:rPr lang="en-US" altLang="zh-TW" dirty="0"/>
              <a:t>(</a:t>
            </a:r>
            <a:r>
              <a:rPr lang="zh-TW" altLang="en-US" dirty="0"/>
              <a:t>墨爾本條款</a:t>
            </a:r>
            <a:r>
              <a:rPr lang="en-US" altLang="zh-TW" dirty="0"/>
              <a:t>)</a:t>
            </a:r>
          </a:p>
          <a:p>
            <a:pPr>
              <a:lnSpc>
                <a:spcPct val="120000"/>
              </a:lnSpc>
              <a:spcBef>
                <a:spcPts val="600"/>
              </a:spcBef>
            </a:pPr>
            <a:r>
              <a:rPr lang="en-US" altLang="zh-TW" dirty="0"/>
              <a:t>International Plant Names Index (IPNI): </a:t>
            </a:r>
            <a:r>
              <a:rPr lang="en-US" altLang="zh-TW" dirty="0">
                <a:hlinkClick r:id="rId5"/>
              </a:rPr>
              <a:t>http://</a:t>
            </a:r>
            <a:r>
              <a:rPr lang="en-US" altLang="zh-TW" dirty="0" smtClean="0">
                <a:hlinkClick r:id="rId5"/>
              </a:rPr>
              <a:t>www.ipni.org</a:t>
            </a:r>
            <a:r>
              <a:rPr lang="en-US" altLang="zh-TW" dirty="0" smtClean="0"/>
              <a:t> (</a:t>
            </a:r>
            <a:r>
              <a:rPr lang="zh-TW" altLang="en-US" dirty="0"/>
              <a:t>收錄最完整的學名及命名者資料庫</a:t>
            </a:r>
            <a:r>
              <a:rPr lang="en-US" altLang="zh-TW" dirty="0"/>
              <a:t>)</a:t>
            </a:r>
          </a:p>
          <a:p>
            <a:pPr>
              <a:lnSpc>
                <a:spcPct val="120000"/>
              </a:lnSpc>
              <a:spcBef>
                <a:spcPts val="600"/>
              </a:spcBef>
            </a:pPr>
            <a:r>
              <a:rPr lang="en-US" altLang="zh-TW" dirty="0"/>
              <a:t>Flora of China: </a:t>
            </a:r>
            <a:r>
              <a:rPr lang="en-US" altLang="zh-TW" dirty="0">
                <a:hlinkClick r:id="rId6"/>
              </a:rPr>
              <a:t>http://</a:t>
            </a:r>
            <a:r>
              <a:rPr lang="en-US" altLang="zh-TW" dirty="0" smtClean="0">
                <a:hlinkClick r:id="rId6"/>
              </a:rPr>
              <a:t>flora.huh.harvard.edu/china/mss/treatments.htm</a:t>
            </a:r>
            <a:r>
              <a:rPr lang="zh-TW" altLang="en-US" dirty="0"/>
              <a:t> </a:t>
            </a:r>
            <a:r>
              <a:rPr lang="en-US" altLang="zh-TW" dirty="0" smtClean="0"/>
              <a:t>(</a:t>
            </a:r>
            <a:r>
              <a:rPr lang="zh-TW" altLang="en-US" dirty="0" smtClean="0"/>
              <a:t>中國</a:t>
            </a:r>
            <a:r>
              <a:rPr lang="zh-TW" altLang="en-US" dirty="0"/>
              <a:t>植物誌英文版，已出版者可</a:t>
            </a:r>
            <a:r>
              <a:rPr lang="en-US" altLang="zh-TW" dirty="0"/>
              <a:t>pdf</a:t>
            </a:r>
            <a:r>
              <a:rPr lang="zh-TW" altLang="en-US" dirty="0"/>
              <a:t>全文下載，</a:t>
            </a:r>
            <a:r>
              <a:rPr lang="zh-TW" altLang="en-US" dirty="0" smtClean="0"/>
              <a:t>預計 </a:t>
            </a:r>
            <a:r>
              <a:rPr lang="en-US" altLang="zh-TW" dirty="0" smtClean="0"/>
              <a:t>2013 </a:t>
            </a:r>
            <a:r>
              <a:rPr lang="zh-TW" altLang="en-US" dirty="0" smtClean="0"/>
              <a:t>全部 </a:t>
            </a:r>
            <a:r>
              <a:rPr lang="en-US" altLang="zh-TW" dirty="0" smtClean="0"/>
              <a:t>24 </a:t>
            </a:r>
            <a:r>
              <a:rPr lang="zh-TW" altLang="en-US" dirty="0" smtClean="0"/>
              <a:t>卷</a:t>
            </a:r>
            <a:r>
              <a:rPr lang="zh-TW" altLang="en-US" dirty="0"/>
              <a:t>出版</a:t>
            </a:r>
            <a:r>
              <a:rPr lang="zh-TW" altLang="en-US" dirty="0" smtClean="0"/>
              <a:t>完畢</a:t>
            </a:r>
            <a:r>
              <a:rPr lang="en-US" altLang="zh-TW" dirty="0" smtClean="0"/>
              <a:t>)</a:t>
            </a:r>
            <a:endParaRPr lang="zh-TW" altLang="en-US" dirty="0"/>
          </a:p>
          <a:p>
            <a:pPr>
              <a:lnSpc>
                <a:spcPct val="120000"/>
              </a:lnSpc>
              <a:spcBef>
                <a:spcPts val="600"/>
              </a:spcBef>
            </a:pPr>
            <a:r>
              <a:rPr lang="zh-TW" altLang="en-US" dirty="0"/>
              <a:t>臺灣植物分類學會：</a:t>
            </a:r>
            <a:r>
              <a:rPr lang="en-US" altLang="zh-TW" dirty="0">
                <a:hlinkClick r:id="rId7"/>
              </a:rPr>
              <a:t>http://</a:t>
            </a:r>
            <a:r>
              <a:rPr lang="en-US" altLang="zh-TW" dirty="0" smtClean="0">
                <a:hlinkClick r:id="rId7"/>
              </a:rPr>
              <a:t>www.tsps.org.tw/redbook.htm</a:t>
            </a:r>
            <a:r>
              <a:rPr lang="en-US" altLang="zh-TW" dirty="0" smtClean="0"/>
              <a:t> (</a:t>
            </a:r>
            <a:r>
              <a:rPr lang="zh-TW" altLang="en-US" dirty="0" smtClean="0"/>
              <a:t>有</a:t>
            </a:r>
            <a:r>
              <a:rPr lang="zh-TW" altLang="en-US" dirty="0"/>
              <a:t>許多有用</a:t>
            </a:r>
            <a:r>
              <a:rPr lang="zh-TW" altLang="en-US" dirty="0" smtClean="0"/>
              <a:t>連結</a:t>
            </a:r>
            <a:r>
              <a:rPr lang="en-US" altLang="zh-TW" dirty="0" smtClean="0"/>
              <a:t>)</a:t>
            </a:r>
            <a:endParaRPr lang="zh-TW" altLang="en-US" dirty="0"/>
          </a:p>
          <a:p>
            <a:pPr>
              <a:lnSpc>
                <a:spcPct val="120000"/>
              </a:lnSpc>
              <a:spcBef>
                <a:spcPts val="600"/>
              </a:spcBef>
            </a:pPr>
            <a:r>
              <a:rPr lang="zh-TW" altLang="en-US" dirty="0"/>
              <a:t>臺灣大學植物標本數位典藏：</a:t>
            </a:r>
            <a:r>
              <a:rPr lang="en-US" altLang="zh-TW" dirty="0">
                <a:hlinkClick r:id="rId8"/>
              </a:rPr>
              <a:t>http://</a:t>
            </a:r>
            <a:r>
              <a:rPr lang="en-US" altLang="zh-TW" dirty="0" smtClean="0">
                <a:hlinkClick r:id="rId8"/>
              </a:rPr>
              <a:t>tai2.ntu.edu.tw</a:t>
            </a:r>
            <a:r>
              <a:rPr lang="en-US" altLang="zh-TW" dirty="0" smtClean="0"/>
              <a:t> (</a:t>
            </a:r>
            <a:r>
              <a:rPr lang="zh-TW" altLang="en-US" dirty="0" smtClean="0"/>
              <a:t>臺灣</a:t>
            </a:r>
            <a:r>
              <a:rPr lang="zh-TW" altLang="en-US" dirty="0"/>
              <a:t>模式標本、文獻</a:t>
            </a:r>
            <a:r>
              <a:rPr lang="zh-TW" altLang="en-US" dirty="0" smtClean="0"/>
              <a:t>資料庫</a:t>
            </a:r>
            <a:r>
              <a:rPr lang="en-US" altLang="zh-TW" dirty="0" smtClean="0"/>
              <a:t>)</a:t>
            </a:r>
            <a:endParaRPr lang="zh-TW" altLang="en-US" dirty="0"/>
          </a:p>
          <a:p>
            <a:pPr>
              <a:lnSpc>
                <a:spcPct val="120000"/>
              </a:lnSpc>
              <a:spcBef>
                <a:spcPts val="600"/>
              </a:spcBef>
            </a:pPr>
            <a:r>
              <a:rPr lang="zh-TW" altLang="en-US" dirty="0"/>
              <a:t>臺灣本土植物資料庫：</a:t>
            </a:r>
            <a:r>
              <a:rPr lang="en-US" altLang="zh-TW" dirty="0">
                <a:hlinkClick r:id="rId9"/>
              </a:rPr>
              <a:t>http://</a:t>
            </a:r>
            <a:r>
              <a:rPr lang="en-US" altLang="zh-TW" dirty="0" smtClean="0">
                <a:hlinkClick r:id="rId9"/>
              </a:rPr>
              <a:t>hast.sinica.edu.tw</a:t>
            </a:r>
            <a:r>
              <a:rPr lang="en-US" altLang="zh-TW" dirty="0" smtClean="0"/>
              <a:t> (</a:t>
            </a:r>
            <a:r>
              <a:rPr lang="zh-TW" altLang="en-US" dirty="0" smtClean="0"/>
              <a:t>標本</a:t>
            </a:r>
            <a:r>
              <a:rPr lang="zh-TW" altLang="en-US" dirty="0"/>
              <a:t>、植物生態照</a:t>
            </a:r>
            <a:r>
              <a:rPr lang="zh-TW" altLang="en-US" dirty="0" smtClean="0"/>
              <a:t>資料庫</a:t>
            </a:r>
            <a:r>
              <a:rPr lang="en-US" altLang="zh-TW" dirty="0" smtClean="0"/>
              <a:t>)</a:t>
            </a:r>
            <a:endParaRPr lang="zh-TW" altLang="en-US" dirty="0"/>
          </a:p>
          <a:p>
            <a:pPr>
              <a:lnSpc>
                <a:spcPct val="120000"/>
              </a:lnSpc>
              <a:spcBef>
                <a:spcPts val="600"/>
              </a:spcBef>
            </a:pPr>
            <a:r>
              <a:rPr lang="zh-TW" altLang="en-US" dirty="0"/>
              <a:t>自然攝影中心：植物版植物資料庫圖鑑</a:t>
            </a:r>
            <a:r>
              <a:rPr lang="en-US" altLang="zh-TW" dirty="0"/>
              <a:t>--</a:t>
            </a:r>
            <a:r>
              <a:rPr lang="zh-TW" altLang="en-US" dirty="0"/>
              <a:t>小圖連結大圖索引</a:t>
            </a:r>
            <a:r>
              <a:rPr lang="en-US" altLang="zh-TW" dirty="0">
                <a:hlinkClick r:id="rId10"/>
              </a:rPr>
              <a:t>http://</a:t>
            </a:r>
            <a:r>
              <a:rPr lang="en-US" altLang="zh-TW" dirty="0" smtClean="0">
                <a:hlinkClick r:id="rId10"/>
              </a:rPr>
              <a:t>nc.kl.edu.tw/bbs/showthread.php?t=27653</a:t>
            </a:r>
            <a:r>
              <a:rPr lang="en-US" altLang="zh-TW" dirty="0" smtClean="0"/>
              <a:t> </a:t>
            </a:r>
            <a:endParaRPr lang="en-US" altLang="zh-TW" dirty="0"/>
          </a:p>
        </p:txBody>
      </p:sp>
    </p:spTree>
    <p:extLst>
      <p:ext uri="{BB962C8B-B14F-4D97-AF65-F5344CB8AC3E}">
        <p14:creationId xmlns:p14="http://schemas.microsoft.com/office/powerpoint/2010/main" val="174193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應準備工具</a:t>
            </a:r>
          </a:p>
        </p:txBody>
      </p:sp>
      <p:sp>
        <p:nvSpPr>
          <p:cNvPr id="3" name="內容版面配置區 2"/>
          <p:cNvSpPr>
            <a:spLocks noGrp="1"/>
          </p:cNvSpPr>
          <p:nvPr>
            <p:ph idx="1"/>
          </p:nvPr>
        </p:nvSpPr>
        <p:spPr/>
        <p:txBody>
          <a:bodyPr/>
          <a:lstStyle/>
          <a:p>
            <a:r>
              <a:rPr lang="zh-TW" altLang="en-US" dirty="0"/>
              <a:t>修枝剪、</a:t>
            </a:r>
            <a:r>
              <a:rPr lang="zh-TW" altLang="en-US" dirty="0" smtClean="0"/>
              <a:t>放大鏡 </a:t>
            </a:r>
            <a:r>
              <a:rPr lang="en-US" altLang="zh-TW" dirty="0" smtClean="0"/>
              <a:t>(~ 14x)</a:t>
            </a:r>
            <a:r>
              <a:rPr lang="zh-TW" altLang="en-US" dirty="0" smtClean="0"/>
              <a:t>、</a:t>
            </a:r>
            <a:r>
              <a:rPr lang="zh-TW" altLang="en-US" dirty="0"/>
              <a:t>採集袋、</a:t>
            </a:r>
            <a:r>
              <a:rPr lang="zh-TW" altLang="en-US" dirty="0" smtClean="0"/>
              <a:t>封口 </a:t>
            </a:r>
            <a:r>
              <a:rPr lang="en-US" altLang="zh-TW" dirty="0" smtClean="0"/>
              <a:t>(</a:t>
            </a:r>
            <a:r>
              <a:rPr lang="zh-TW" altLang="en-US" dirty="0" smtClean="0"/>
              <a:t>夾鏈</a:t>
            </a:r>
            <a:r>
              <a:rPr lang="en-US" altLang="zh-TW" dirty="0" smtClean="0"/>
              <a:t>)</a:t>
            </a:r>
            <a:r>
              <a:rPr lang="zh-TW" altLang="en-US" dirty="0" smtClean="0"/>
              <a:t> 袋</a:t>
            </a:r>
            <a:r>
              <a:rPr lang="zh-TW" altLang="en-US" dirty="0"/>
              <a:t>、採集記錄本等</a:t>
            </a:r>
            <a:r>
              <a:rPr lang="zh-TW" altLang="en-US" dirty="0" smtClean="0"/>
              <a:t>。</a:t>
            </a:r>
            <a:endParaRPr lang="zh-TW" altLang="en-US" dirty="0"/>
          </a:p>
        </p:txBody>
      </p:sp>
    </p:spTree>
    <p:extLst>
      <p:ext uri="{BB962C8B-B14F-4D97-AF65-F5344CB8AC3E}">
        <p14:creationId xmlns:p14="http://schemas.microsoft.com/office/powerpoint/2010/main" val="3009240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25835"/>
            <a:ext cx="10515600" cy="855677"/>
          </a:xfrm>
        </p:spPr>
        <p:txBody>
          <a:bodyPr/>
          <a:lstStyle/>
          <a:p>
            <a:r>
              <a:rPr lang="zh-TW" altLang="en-US" dirty="0" smtClean="0"/>
              <a:t>版權聲明</a:t>
            </a:r>
            <a:endParaRPr lang="zh-TW" altLang="en-US" dirty="0"/>
          </a:p>
        </p:txBody>
      </p:sp>
      <p:graphicFrame>
        <p:nvGraphicFramePr>
          <p:cNvPr id="3" name="表格 2"/>
          <p:cNvGraphicFramePr>
            <a:graphicFrameLocks noGrp="1"/>
          </p:cNvGraphicFramePr>
          <p:nvPr>
            <p:extLst>
              <p:ext uri="{D42A27DB-BD31-4B8C-83A1-F6EECF244321}">
                <p14:modId xmlns:p14="http://schemas.microsoft.com/office/powerpoint/2010/main" val="3921377516"/>
              </p:ext>
            </p:extLst>
          </p:nvPr>
        </p:nvGraphicFramePr>
        <p:xfrm>
          <a:off x="620784" y="981512"/>
          <a:ext cx="10964412" cy="4837116"/>
        </p:xfrm>
        <a:graphic>
          <a:graphicData uri="http://schemas.openxmlformats.org/drawingml/2006/table">
            <a:tbl>
              <a:tblPr firstRow="1" bandRow="1">
                <a:tableStyleId>{93296810-A885-4BE3-A3E7-6D5BEEA58F35}</a:tableStyleId>
              </a:tblPr>
              <a:tblGrid>
                <a:gridCol w="939568"/>
                <a:gridCol w="1954635"/>
                <a:gridCol w="1879134"/>
                <a:gridCol w="6191075"/>
              </a:tblGrid>
              <a:tr h="204012">
                <a:tc>
                  <a:txBody>
                    <a:bodyPr/>
                    <a:lstStyle/>
                    <a:p>
                      <a:pPr algn="ct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頁碼</a:t>
                      </a: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ct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作品</a:t>
                      </a: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ct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版權標示</a:t>
                      </a: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ct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作者</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來源</a:t>
                      </a: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r>
              <a:tr h="935676">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3</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樹木學乃專門探討樹木分類之學問</a:t>
                      </a:r>
                      <a:r>
                        <a:rPr lang="en-US" altLang="zh-TW"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至於研究場所，則有室內研究與野外觀察。。</a:t>
                      </a:r>
                      <a:endParaRPr lang="en-US" altLang="zh-TW"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ct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l"/>
                      <a:r>
                        <a:rPr lang="zh-TW" altLang="en-US" sz="1400" i="0" dirty="0" smtClean="0">
                          <a:latin typeface="Times New Roman" panose="02020603050405020304" pitchFamily="18" charset="0"/>
                          <a:ea typeface="標楷體" panose="03000509000000000000" pitchFamily="65" charset="-120"/>
                          <a:cs typeface="Times New Roman" panose="02020603050405020304" pitchFamily="18" charset="0"/>
                        </a:rPr>
                        <a:t>劉棠瑞、廖日京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i="0" dirty="0" smtClean="0">
                          <a:latin typeface="Times New Roman" panose="02020603050405020304" pitchFamily="18" charset="0"/>
                          <a:ea typeface="標楷體" panose="03000509000000000000" pitchFamily="65" charset="-120"/>
                          <a:cs typeface="Times New Roman" panose="02020603050405020304" pitchFamily="18" charset="0"/>
                        </a:rPr>
                        <a:t>1980</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aseline="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樹木學，第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1</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 頁，台北：台灣商務印書館</a:t>
                      </a:r>
                      <a:endParaRPr lang="en-US" altLang="zh-TW" sz="14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r>
              <a:tr h="935676">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4</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樹木學的重要性</a:t>
                      </a:r>
                      <a:endParaRPr lang="en-US" altLang="zh-TW"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endParaRPr>
                    </a:p>
                    <a:p>
                      <a:pPr marL="342900" marR="0" lvl="1" indent="-342900" algn="l" defTabSz="914400" rtl="0" eaLnBrk="1" fontAlgn="auto" latinLnBrk="0" hangingPunct="1">
                        <a:lnSpc>
                          <a:spcPct val="100000"/>
                        </a:lnSpc>
                        <a:spcBef>
                          <a:spcPts val="0"/>
                        </a:spcBef>
                        <a:spcAft>
                          <a:spcPts val="0"/>
                        </a:spcAft>
                        <a:buClrTx/>
                        <a:buSzTx/>
                        <a:buFontTx/>
                        <a:buAutoNum type="arabicPeriod"/>
                        <a:tabLst/>
                        <a:defRPr/>
                      </a:pPr>
                      <a:r>
                        <a:rPr lang="zh-TW" altLang="en-US"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作為純粹與應用科學之基本科目</a:t>
                      </a:r>
                      <a:endParaRPr lang="en-US" altLang="zh-TW"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endParaRPr>
                    </a:p>
                    <a:p>
                      <a:pPr marL="342900" marR="0" lvl="1" indent="-342900" algn="l" defTabSz="914400" rtl="0" eaLnBrk="1" fontAlgn="auto" latinLnBrk="0" hangingPunct="1">
                        <a:lnSpc>
                          <a:spcPct val="100000"/>
                        </a:lnSpc>
                        <a:spcBef>
                          <a:spcPts val="0"/>
                        </a:spcBef>
                        <a:spcAft>
                          <a:spcPts val="0"/>
                        </a:spcAft>
                        <a:buClrTx/>
                        <a:buSzTx/>
                        <a:buFontTx/>
                        <a:buAutoNum type="arabicPeriod"/>
                        <a:tabLst/>
                        <a:defRPr/>
                      </a:pPr>
                      <a:r>
                        <a:rPr lang="zh-TW" altLang="en-US" sz="1400" b="0" kern="1200" dirty="0" smtClean="0">
                          <a:solidFill>
                            <a:schemeClr val="dk1"/>
                          </a:solidFill>
                          <a:latin typeface="Times New Roman" panose="02020603050405020304" pitchFamily="18" charset="0"/>
                          <a:ea typeface="標楷體" panose="03000509000000000000" pitchFamily="65" charset="-120"/>
                          <a:cs typeface="Times New Roman" panose="02020603050405020304" pitchFamily="18" charset="0"/>
                        </a:rPr>
                        <a:t>樹木名稱與特性之認識</a:t>
                      </a:r>
                    </a:p>
                  </a:txBody>
                  <a:tcPr marT="34290" marB="34290"/>
                </a:tc>
                <a:tc>
                  <a:txBody>
                    <a:bodyPr/>
                    <a:lstStyle/>
                    <a:p>
                      <a:pPr algn="ct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400" i="0" dirty="0" smtClean="0">
                          <a:latin typeface="Times New Roman" panose="02020603050405020304" pitchFamily="18" charset="0"/>
                          <a:ea typeface="標楷體" panose="03000509000000000000" pitchFamily="65" charset="-120"/>
                          <a:cs typeface="Times New Roman" panose="02020603050405020304" pitchFamily="18" charset="0"/>
                        </a:rPr>
                        <a:t>劉棠瑞、廖日京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i="0" dirty="0" smtClean="0">
                          <a:latin typeface="Times New Roman" panose="02020603050405020304" pitchFamily="18" charset="0"/>
                          <a:ea typeface="標楷體" panose="03000509000000000000" pitchFamily="65" charset="-120"/>
                          <a:cs typeface="Times New Roman" panose="02020603050405020304" pitchFamily="18" charset="0"/>
                        </a:rPr>
                        <a:t>1980</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aseline="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樹木學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上</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，第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 頁，台北：台灣商務印書館</a:t>
                      </a:r>
                      <a:endParaRPr lang="en-US" altLang="zh-TW" sz="1400" dirty="0" smtClean="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r>
              <a:tr h="935676">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5</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nchor="ctr"/>
                </a:tc>
                <a:tc>
                  <a:txBody>
                    <a:bodyPr/>
                    <a:lstStyle/>
                    <a:p>
                      <a:r>
                        <a:rPr lang="zh-TW" altLang="en-US" sz="1400" b="0" dirty="0" smtClean="0">
                          <a:latin typeface="Times New Roman" panose="02020603050405020304" pitchFamily="18" charset="0"/>
                          <a:ea typeface="標楷體" panose="03000509000000000000" pitchFamily="65" charset="-120"/>
                          <a:cs typeface="Times New Roman" panose="02020603050405020304" pitchFamily="18" charset="0"/>
                        </a:rPr>
                        <a:t>樹木學 </a:t>
                      </a:r>
                      <a:r>
                        <a:rPr lang="en-US" altLang="zh-TW" sz="1400" b="0" dirty="0" smtClean="0">
                          <a:latin typeface="Times New Roman" panose="02020603050405020304" pitchFamily="18" charset="0"/>
                          <a:ea typeface="標楷體" panose="03000509000000000000" pitchFamily="65" charset="-120"/>
                          <a:cs typeface="Times New Roman" panose="02020603050405020304" pitchFamily="18" charset="0"/>
                        </a:rPr>
                        <a:t>(Dendrology)</a:t>
                      </a:r>
                      <a:r>
                        <a:rPr lang="zh-TW" altLang="en-US" sz="1400" b="0" dirty="0" smtClean="0">
                          <a:latin typeface="Times New Roman" panose="02020603050405020304" pitchFamily="18" charset="0"/>
                          <a:ea typeface="標楷體" panose="03000509000000000000" pitchFamily="65" charset="-120"/>
                          <a:cs typeface="Times New Roman" panose="02020603050405020304" pitchFamily="18" charset="0"/>
                        </a:rPr>
                        <a:t> 意為喬木之研究</a:t>
                      </a:r>
                      <a:r>
                        <a:rPr lang="en-US" altLang="zh-TW" sz="1400" b="0" dirty="0" smtClean="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0" dirty="0" smtClean="0">
                          <a:latin typeface="Times New Roman" panose="02020603050405020304" pitchFamily="18" charset="0"/>
                          <a:ea typeface="標楷體" panose="03000509000000000000" pitchFamily="65" charset="-120"/>
                          <a:cs typeface="Times New Roman" panose="02020603050405020304" pitchFamily="18" charset="0"/>
                        </a:rPr>
                        <a:t>形態、生理、生態及分類等學科，只著重點之差別而已。</a:t>
                      </a:r>
                      <a:endPar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ct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l"/>
                      <a:r>
                        <a:rPr lang="zh-TW" altLang="en-US" sz="1400" i="0" dirty="0" smtClean="0">
                          <a:latin typeface="Times New Roman" panose="02020603050405020304" pitchFamily="18" charset="0"/>
                          <a:ea typeface="標楷體" panose="03000509000000000000" pitchFamily="65" charset="-120"/>
                          <a:cs typeface="Times New Roman" panose="02020603050405020304" pitchFamily="18" charset="0"/>
                        </a:rPr>
                        <a:t>劉業經、 呂福原、歐辰雄 </a:t>
                      </a:r>
                      <a:r>
                        <a:rPr lang="en-US" altLang="zh-TW" sz="1400" i="0" dirty="0" smtClean="0">
                          <a:latin typeface="Times New Roman" panose="02020603050405020304" pitchFamily="18" charset="0"/>
                          <a:ea typeface="標楷體" panose="03000509000000000000" pitchFamily="65" charset="-120"/>
                          <a:cs typeface="Times New Roman" panose="02020603050405020304" pitchFamily="18" charset="0"/>
                        </a:rPr>
                        <a:t>(1994) </a:t>
                      </a:r>
                      <a:r>
                        <a:rPr lang="zh-TW" altLang="en-US" sz="1400" i="0" dirty="0" smtClean="0">
                          <a:latin typeface="Times New Roman" panose="02020603050405020304" pitchFamily="18" charset="0"/>
                          <a:ea typeface="標楷體" panose="03000509000000000000" pitchFamily="65" charset="-120"/>
                          <a:cs typeface="Times New Roman" panose="02020603050405020304" pitchFamily="18" charset="0"/>
                        </a:rPr>
                        <a:t>台灣樹木誌 ，臺中市 </a:t>
                      </a:r>
                      <a:r>
                        <a:rPr lang="en-US" altLang="zh-TW" sz="1400" i="0" dirty="0" smtClean="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400" i="0" dirty="0" smtClean="0">
                          <a:latin typeface="Times New Roman" panose="02020603050405020304" pitchFamily="18" charset="0"/>
                          <a:ea typeface="標楷體" panose="03000509000000000000" pitchFamily="65" charset="-120"/>
                          <a:cs typeface="Times New Roman" panose="02020603050405020304" pitchFamily="18" charset="0"/>
                        </a:rPr>
                        <a:t>國立中興大學農學院出版委員會。</a:t>
                      </a:r>
                      <a:endParaRPr lang="zh-TW" altLang="en-US" sz="1400" i="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r>
              <a:tr h="935676">
                <a:tc>
                  <a:txBody>
                    <a:bodyPr/>
                    <a:lstStyle/>
                    <a:p>
                      <a:pPr algn="ctr"/>
                      <a:r>
                        <a:rPr lang="en-US" altLang="zh-TW" sz="1600" dirty="0" smtClean="0">
                          <a:latin typeface="Times New Roman" panose="02020603050405020304" pitchFamily="18" charset="0"/>
                          <a:ea typeface="標楷體" panose="03000509000000000000" pitchFamily="65" charset="-120"/>
                          <a:cs typeface="Times New Roman" panose="02020603050405020304" pitchFamily="18" charset="0"/>
                        </a:rPr>
                        <a:t>6</a:t>
                      </a:r>
                      <a:endParaRPr lang="zh-TW" altLang="en-US" sz="16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nchor="ctr"/>
                </a:tc>
                <a:tc>
                  <a:txBody>
                    <a:bodyPr/>
                    <a:lstStyle/>
                    <a:p>
                      <a:pPr algn="l"/>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Dendrology (Ancient Greek... economically useful woody plants, their identification and horticultural or </a:t>
                      </a:r>
                      <a:r>
                        <a:rPr lang="en-US" altLang="zh-TW" sz="1400" dirty="0" err="1" smtClean="0">
                          <a:latin typeface="Times New Roman" panose="02020603050405020304" pitchFamily="18" charset="0"/>
                          <a:ea typeface="標楷體" panose="03000509000000000000" pitchFamily="65" charset="-120"/>
                          <a:cs typeface="Times New Roman" panose="02020603050405020304" pitchFamily="18" charset="0"/>
                        </a:rPr>
                        <a:t>silvicultural</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 properties.</a:t>
                      </a:r>
                    </a:p>
                  </a:txBody>
                  <a:tcPr marT="34290" marB="34290"/>
                </a:tc>
                <a:tc>
                  <a:txBody>
                    <a:bodyPr/>
                    <a:lstStyle/>
                    <a:p>
                      <a:pPr algn="ctr"/>
                      <a:endParaRPr lang="zh-TW" altLang="en-US" sz="1400" dirty="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c>
                  <a:txBody>
                    <a:bodyPr/>
                    <a:lstStyle/>
                    <a:p>
                      <a:pPr algn="l"/>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文字引用自</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Wikipedia</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條目「</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Dendrology</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hlinkClick r:id="rId2"/>
                        </a:rPr>
                        <a:t>ttp://en.wikipedia.org/wiki/Dendrology</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，編輯作者請參閱：</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hlinkClick r:id="rId3"/>
                        </a:rPr>
                        <a:t>http://en.wikipedia.org/w/index.php?title=Dendrology&amp;action=history</a:t>
                      </a:r>
                      <a:endPar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endParaRPr>
                    </a:p>
                    <a:p>
                      <a:pPr algn="l"/>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瀏覽日期：</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2014/09/24</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endParaRPr>
                    </a:p>
                    <a:p>
                      <a:pPr algn="l"/>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本作品採用</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創用</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CC</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「姓名標示</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相同方式分享」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3.0 </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hlinkClick r:id="rId4"/>
                        </a:rPr>
                        <a:t>未本地化</a:t>
                      </a:r>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版授權釋出。</a:t>
                      </a:r>
                      <a:endPar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endParaRPr>
                    </a:p>
                  </a:txBody>
                  <a:tcPr marT="34290" marB="34290"/>
                </a:tc>
              </a:tr>
            </a:tbl>
          </a:graphicData>
        </a:graphic>
      </p:graphicFrame>
      <p:pic>
        <p:nvPicPr>
          <p:cNvPr id="9" name="Picture 1" descr="圖片1">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20583" y="1606989"/>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圖片1">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20583" y="2623435"/>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 descr="圖片1">
            <a:hlinkClick r:id="rId5"/>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20583" y="3756881"/>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圖片 14" descr="icon_by-sa.tiff">
            <a:hlinkClick r:id="rId4"/>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4095185" y="4971925"/>
            <a:ext cx="720000" cy="252282"/>
          </a:xfrm>
          <a:prstGeom prst="rect">
            <a:avLst/>
          </a:prstGeom>
          <a:noFill/>
          <a:ln>
            <a:noFill/>
          </a:ln>
          <a:extLst/>
        </p:spPr>
      </p:pic>
    </p:spTree>
    <p:extLst>
      <p:ext uri="{BB962C8B-B14F-4D97-AF65-F5344CB8AC3E}">
        <p14:creationId xmlns:p14="http://schemas.microsoft.com/office/powerpoint/2010/main" val="179431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solidFill>
                  <a:schemeClr val="accent6">
                    <a:lumMod val="75000"/>
                  </a:schemeClr>
                </a:solidFill>
              </a:rPr>
              <a:t>Why everyone should care about trees.</a:t>
            </a:r>
            <a:endParaRPr lang="zh-TW" altLang="en-US" b="1" dirty="0">
              <a:solidFill>
                <a:schemeClr val="accent6">
                  <a:lumMod val="75000"/>
                </a:schemeClr>
              </a:solidFill>
            </a:endParaRPr>
          </a:p>
        </p:txBody>
      </p:sp>
      <p:sp>
        <p:nvSpPr>
          <p:cNvPr id="3" name="內容版面配置區 2"/>
          <p:cNvSpPr>
            <a:spLocks noGrp="1"/>
          </p:cNvSpPr>
          <p:nvPr>
            <p:ph idx="1"/>
          </p:nvPr>
        </p:nvSpPr>
        <p:spPr/>
        <p:txBody>
          <a:bodyPr/>
          <a:lstStyle/>
          <a:p>
            <a:r>
              <a:rPr lang="en-US" altLang="zh-TW" dirty="0"/>
              <a:t>Forest trees are unique adaptations and utility</a:t>
            </a:r>
          </a:p>
          <a:p>
            <a:r>
              <a:rPr lang="en-US" altLang="zh-TW" dirty="0"/>
              <a:t>Trees adapt to some extreme environments</a:t>
            </a:r>
          </a:p>
          <a:p>
            <a:r>
              <a:rPr lang="en-US" altLang="zh-TW" dirty="0"/>
              <a:t>They resist tremendous mechanical stresses</a:t>
            </a:r>
          </a:p>
          <a:p>
            <a:r>
              <a:rPr lang="en-US" altLang="zh-TW" dirty="0"/>
              <a:t>They withstand pests and pathogens over lifetime that can extend to thousands of years</a:t>
            </a:r>
          </a:p>
          <a:p>
            <a:r>
              <a:rPr lang="en-US" altLang="zh-TW" dirty="0"/>
              <a:t>They are the dominant species in many terrestrial ecosystems; therefore, their responses can determine the fate of their ecosystems</a:t>
            </a:r>
          </a:p>
          <a:p>
            <a:r>
              <a:rPr lang="en-US" altLang="zh-TW" dirty="0"/>
              <a:t>Actively growing trees sequester carbon, and provide a renewable source of raw material for wood and paper products</a:t>
            </a:r>
            <a:r>
              <a:rPr lang="en-US" altLang="zh-TW" dirty="0" smtClean="0"/>
              <a:t>.</a:t>
            </a:r>
            <a:endParaRPr lang="en-US" altLang="zh-TW" dirty="0"/>
          </a:p>
        </p:txBody>
      </p:sp>
    </p:spTree>
    <p:extLst>
      <p:ext uri="{BB962C8B-B14F-4D97-AF65-F5344CB8AC3E}">
        <p14:creationId xmlns:p14="http://schemas.microsoft.com/office/powerpoint/2010/main" val="294368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樹木學之定義 </a:t>
            </a:r>
            <a:br>
              <a:rPr lang="zh-TW" altLang="en-US" dirty="0"/>
            </a:br>
            <a:r>
              <a:rPr lang="en-US" altLang="zh-TW" dirty="0"/>
              <a:t>Definition of Dendrology</a:t>
            </a:r>
            <a:endParaRPr lang="zh-TW" altLang="en-US" dirty="0"/>
          </a:p>
        </p:txBody>
      </p:sp>
      <p:sp>
        <p:nvSpPr>
          <p:cNvPr id="3" name="內容版面配置區 2"/>
          <p:cNvSpPr>
            <a:spLocks noGrp="1"/>
          </p:cNvSpPr>
          <p:nvPr>
            <p:ph idx="1"/>
          </p:nvPr>
        </p:nvSpPr>
        <p:spPr/>
        <p:txBody>
          <a:bodyPr>
            <a:normAutofit fontScale="92500" lnSpcReduction="10000"/>
          </a:bodyPr>
          <a:lstStyle/>
          <a:p>
            <a:pPr marL="0" indent="0">
              <a:lnSpc>
                <a:spcPct val="110000"/>
              </a:lnSpc>
              <a:spcBef>
                <a:spcPts val="600"/>
              </a:spcBef>
              <a:buNone/>
            </a:pPr>
            <a:r>
              <a:rPr lang="zh-TW" altLang="en-US" dirty="0"/>
              <a:t>「樹木學乃專門探討樹木分類之學問，對象以喬木為主，而以灌木及木質藤本副之。其研究之範圍，包括樹木之分類方法與體系，所屬各分類</a:t>
            </a:r>
            <a:r>
              <a:rPr lang="zh-TW" altLang="en-US" dirty="0" smtClean="0"/>
              <a:t>群 </a:t>
            </a:r>
            <a:r>
              <a:rPr lang="en-US" altLang="zh-TW" dirty="0" smtClean="0"/>
              <a:t>(</a:t>
            </a:r>
            <a:r>
              <a:rPr lang="en-US" altLang="zh-TW" dirty="0"/>
              <a:t>taxa)</a:t>
            </a:r>
            <a:r>
              <a:rPr lang="zh-TW" altLang="en-US" dirty="0"/>
              <a:t>，如</a:t>
            </a:r>
            <a:r>
              <a:rPr lang="zh-TW" altLang="en-US" dirty="0" smtClean="0"/>
              <a:t>科 </a:t>
            </a:r>
            <a:r>
              <a:rPr lang="en-US" altLang="zh-TW" dirty="0" smtClean="0"/>
              <a:t>(</a:t>
            </a:r>
            <a:r>
              <a:rPr lang="en-US" altLang="zh-TW" dirty="0"/>
              <a:t>family)</a:t>
            </a:r>
            <a:r>
              <a:rPr lang="zh-TW" altLang="en-US" dirty="0"/>
              <a:t>、</a:t>
            </a:r>
            <a:r>
              <a:rPr lang="zh-TW" altLang="en-US" dirty="0" smtClean="0"/>
              <a:t>屬 </a:t>
            </a:r>
            <a:r>
              <a:rPr lang="en-US" altLang="zh-TW" dirty="0" smtClean="0"/>
              <a:t>(</a:t>
            </a:r>
            <a:r>
              <a:rPr lang="en-US" altLang="zh-TW" dirty="0"/>
              <a:t>genus)</a:t>
            </a:r>
            <a:r>
              <a:rPr lang="zh-TW" altLang="en-US" dirty="0"/>
              <a:t>、</a:t>
            </a:r>
            <a:r>
              <a:rPr lang="zh-TW" altLang="en-US" dirty="0" smtClean="0"/>
              <a:t>種 </a:t>
            </a:r>
            <a:r>
              <a:rPr lang="en-US" altLang="zh-TW" dirty="0" smtClean="0"/>
              <a:t>(</a:t>
            </a:r>
            <a:r>
              <a:rPr lang="en-US" altLang="zh-TW" dirty="0"/>
              <a:t>species)</a:t>
            </a:r>
            <a:r>
              <a:rPr lang="zh-TW" altLang="en-US" dirty="0"/>
              <a:t>以及種之形態、構造、產地、分布、生態及用途之記述等。為達成樹木分類之目的，必須</a:t>
            </a:r>
            <a:r>
              <a:rPr lang="zh-TW" altLang="en-US" dirty="0" smtClean="0"/>
              <a:t>藉助於 </a:t>
            </a:r>
            <a:r>
              <a:rPr lang="en-US" altLang="zh-TW" dirty="0" smtClean="0"/>
              <a:t>(</a:t>
            </a:r>
            <a:r>
              <a:rPr lang="en-US" altLang="zh-TW" dirty="0"/>
              <a:t>1</a:t>
            </a:r>
            <a:r>
              <a:rPr lang="en-US" altLang="zh-TW" dirty="0" smtClean="0"/>
              <a:t>)</a:t>
            </a:r>
            <a:r>
              <a:rPr lang="zh-TW" altLang="en-US" dirty="0" smtClean="0"/>
              <a:t> 某一</a:t>
            </a:r>
            <a:r>
              <a:rPr lang="zh-TW" altLang="en-US" dirty="0"/>
              <a:t>地區樹木之調查與研究，</a:t>
            </a:r>
            <a:r>
              <a:rPr lang="en-US" altLang="zh-TW" dirty="0"/>
              <a:t>(2</a:t>
            </a:r>
            <a:r>
              <a:rPr lang="en-US" altLang="zh-TW" dirty="0" smtClean="0"/>
              <a:t>)</a:t>
            </a:r>
            <a:r>
              <a:rPr lang="zh-TW" altLang="en-US" dirty="0" smtClean="0"/>
              <a:t> 樹木</a:t>
            </a:r>
            <a:r>
              <a:rPr lang="zh-TW" altLang="en-US" dirty="0"/>
              <a:t>在</a:t>
            </a:r>
            <a:r>
              <a:rPr lang="zh-TW" altLang="en-US" dirty="0" smtClean="0"/>
              <a:t>地理學 </a:t>
            </a:r>
            <a:r>
              <a:rPr lang="en-US" altLang="zh-TW" dirty="0" smtClean="0"/>
              <a:t>(</a:t>
            </a:r>
            <a:r>
              <a:rPr lang="en-US" altLang="zh-TW" dirty="0"/>
              <a:t>Geography</a:t>
            </a:r>
            <a:r>
              <a:rPr lang="en-US" altLang="zh-TW" dirty="0" smtClean="0"/>
              <a:t>)</a:t>
            </a:r>
            <a:r>
              <a:rPr lang="zh-TW" altLang="en-US" dirty="0" smtClean="0"/>
              <a:t> 上</a:t>
            </a:r>
            <a:r>
              <a:rPr lang="zh-TW" altLang="en-US" dirty="0"/>
              <a:t>之研究，</a:t>
            </a:r>
            <a:r>
              <a:rPr lang="en-US" altLang="zh-TW" dirty="0"/>
              <a:t>(3</a:t>
            </a:r>
            <a:r>
              <a:rPr lang="en-US" altLang="zh-TW" dirty="0" smtClean="0"/>
              <a:t>)</a:t>
            </a:r>
            <a:r>
              <a:rPr lang="zh-TW" altLang="en-US" dirty="0" smtClean="0"/>
              <a:t> 樹木</a:t>
            </a:r>
            <a:r>
              <a:rPr lang="zh-TW" altLang="en-US" dirty="0"/>
              <a:t>在古</a:t>
            </a:r>
            <a:r>
              <a:rPr lang="zh-TW" altLang="en-US" dirty="0" smtClean="0"/>
              <a:t>植物學 </a:t>
            </a:r>
            <a:r>
              <a:rPr lang="en-US" altLang="zh-TW" dirty="0" smtClean="0"/>
              <a:t>(</a:t>
            </a:r>
            <a:r>
              <a:rPr lang="en-US" altLang="zh-TW" dirty="0" err="1"/>
              <a:t>Paleobotany</a:t>
            </a:r>
            <a:r>
              <a:rPr lang="en-US" altLang="zh-TW" dirty="0"/>
              <a:t>)</a:t>
            </a:r>
            <a:r>
              <a:rPr lang="zh-TW" altLang="en-US" dirty="0"/>
              <a:t>上之研究，</a:t>
            </a:r>
            <a:r>
              <a:rPr lang="en-US" altLang="zh-TW" dirty="0"/>
              <a:t>(4</a:t>
            </a:r>
            <a:r>
              <a:rPr lang="en-US" altLang="zh-TW" dirty="0" smtClean="0"/>
              <a:t>)</a:t>
            </a:r>
            <a:r>
              <a:rPr lang="zh-TW" altLang="en-US" dirty="0" smtClean="0"/>
              <a:t> 樹木</a:t>
            </a:r>
            <a:r>
              <a:rPr lang="zh-TW" altLang="en-US" dirty="0"/>
              <a:t>各分類群，主為科、屬之專門</a:t>
            </a:r>
            <a:r>
              <a:rPr lang="zh-TW" altLang="en-US" dirty="0" smtClean="0"/>
              <a:t>研究 </a:t>
            </a:r>
            <a:r>
              <a:rPr lang="en-US" altLang="zh-TW" dirty="0" smtClean="0"/>
              <a:t>(</a:t>
            </a:r>
            <a:r>
              <a:rPr lang="en-US" altLang="zh-TW" dirty="0"/>
              <a:t>monograph)</a:t>
            </a:r>
            <a:r>
              <a:rPr lang="zh-TW" altLang="en-US" dirty="0"/>
              <a:t>，</a:t>
            </a:r>
            <a:r>
              <a:rPr lang="en-US" altLang="zh-TW" dirty="0" smtClean="0"/>
              <a:t>(5)</a:t>
            </a:r>
            <a:r>
              <a:rPr lang="zh-TW" altLang="en-US" dirty="0" smtClean="0"/>
              <a:t> 樹木</a:t>
            </a:r>
            <a:r>
              <a:rPr lang="zh-TW" altLang="en-US" dirty="0"/>
              <a:t>之細胞</a:t>
            </a:r>
            <a:r>
              <a:rPr lang="zh-TW" altLang="en-US" dirty="0" smtClean="0"/>
              <a:t>遺傳學 </a:t>
            </a:r>
            <a:r>
              <a:rPr lang="en-US" altLang="zh-TW" dirty="0" smtClean="0"/>
              <a:t>(</a:t>
            </a:r>
            <a:r>
              <a:rPr lang="en-US" altLang="zh-TW" dirty="0" err="1"/>
              <a:t>Cytogenetics</a:t>
            </a:r>
            <a:r>
              <a:rPr lang="en-US" altLang="zh-TW" dirty="0" smtClean="0"/>
              <a:t>)</a:t>
            </a:r>
            <a:r>
              <a:rPr lang="zh-TW" altLang="en-US" dirty="0" smtClean="0"/>
              <a:t> 的</a:t>
            </a:r>
            <a:r>
              <a:rPr lang="zh-TW" altLang="en-US" dirty="0"/>
              <a:t>研究</a:t>
            </a:r>
            <a:r>
              <a:rPr lang="zh-TW" altLang="en-US" dirty="0" smtClean="0"/>
              <a:t>以及 </a:t>
            </a:r>
            <a:r>
              <a:rPr lang="en-US" altLang="zh-TW" dirty="0" smtClean="0"/>
              <a:t>(</a:t>
            </a:r>
            <a:r>
              <a:rPr lang="en-US" altLang="zh-TW" dirty="0"/>
              <a:t>6</a:t>
            </a:r>
            <a:r>
              <a:rPr lang="en-US" altLang="zh-TW" dirty="0" smtClean="0"/>
              <a:t>)</a:t>
            </a:r>
            <a:r>
              <a:rPr lang="zh-TW" altLang="en-US" dirty="0" smtClean="0"/>
              <a:t> 樹木</a:t>
            </a:r>
            <a:r>
              <a:rPr lang="zh-TW" altLang="en-US" dirty="0"/>
              <a:t>之生理、生態學的研究等項目。樹木學的研究資料，當然以標本為主；至於研究場所，則有室內研究與野外觀察。</a:t>
            </a:r>
            <a:r>
              <a:rPr lang="zh-TW" altLang="en-US" dirty="0" smtClean="0"/>
              <a:t>」                                                                     劉</a:t>
            </a:r>
            <a:r>
              <a:rPr lang="zh-TW" altLang="en-US" dirty="0"/>
              <a:t>棠瑞、廖日京</a:t>
            </a:r>
            <a:r>
              <a:rPr lang="en-US" altLang="zh-TW" dirty="0"/>
              <a:t>(1980</a:t>
            </a:r>
            <a:r>
              <a:rPr lang="en-US" altLang="zh-TW" dirty="0" smtClean="0"/>
              <a:t>)</a:t>
            </a:r>
          </a:p>
        </p:txBody>
      </p:sp>
      <p:pic>
        <p:nvPicPr>
          <p:cNvPr id="4" name="Picture 1" descr="圖片1">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82937" y="5557070"/>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71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樹木學的重要性</a:t>
            </a:r>
          </a:p>
        </p:txBody>
      </p:sp>
      <p:sp>
        <p:nvSpPr>
          <p:cNvPr id="3" name="內容版面配置區 2"/>
          <p:cNvSpPr>
            <a:spLocks noGrp="1"/>
          </p:cNvSpPr>
          <p:nvPr>
            <p:ph idx="1"/>
          </p:nvPr>
        </p:nvSpPr>
        <p:spPr/>
        <p:txBody>
          <a:bodyPr>
            <a:normAutofit/>
          </a:bodyPr>
          <a:lstStyle/>
          <a:p>
            <a:pPr marL="514350" indent="-514350">
              <a:lnSpc>
                <a:spcPct val="100000"/>
              </a:lnSpc>
              <a:spcBef>
                <a:spcPts val="600"/>
              </a:spcBef>
              <a:buFont typeface="+mj-lt"/>
              <a:buAutoNum type="arabicPeriod"/>
            </a:pPr>
            <a:r>
              <a:rPr lang="zh-TW" altLang="en-US" dirty="0"/>
              <a:t>作為純粹與應用科學之基本</a:t>
            </a:r>
            <a:r>
              <a:rPr lang="zh-TW" altLang="en-US" dirty="0" smtClean="0"/>
              <a:t>科目</a:t>
            </a:r>
            <a:endParaRPr lang="en-US" altLang="zh-TW" dirty="0" smtClean="0"/>
          </a:p>
          <a:p>
            <a:pPr marL="457200" lvl="1" indent="0">
              <a:lnSpc>
                <a:spcPct val="100000"/>
              </a:lnSpc>
              <a:spcBef>
                <a:spcPts val="600"/>
              </a:spcBef>
              <a:buNone/>
            </a:pPr>
            <a:r>
              <a:rPr lang="zh-TW" altLang="en-US" dirty="0" smtClean="0"/>
              <a:t>樹木</a:t>
            </a:r>
            <a:r>
              <a:rPr lang="zh-TW" altLang="en-US" dirty="0"/>
              <a:t>名樹木學與植物分類學一樣，作為一般純粹植物學科，如形態、生理、生態、細胞、遺傳、古植物、進化等科之最基本科目，同時又為應用植物學科，如林學、農藝學、園藝學、藥學、植物病理學及其他有關學科之基本科目</a:t>
            </a:r>
            <a:r>
              <a:rPr lang="zh-TW" altLang="en-US" dirty="0" smtClean="0"/>
              <a:t>。</a:t>
            </a:r>
            <a:endParaRPr lang="en-US" altLang="zh-TW" dirty="0" smtClean="0"/>
          </a:p>
          <a:p>
            <a:pPr marL="514350" indent="-514350">
              <a:lnSpc>
                <a:spcPct val="100000"/>
              </a:lnSpc>
              <a:spcBef>
                <a:spcPts val="600"/>
              </a:spcBef>
              <a:buFont typeface="+mj-lt"/>
              <a:buAutoNum type="arabicPeriod"/>
            </a:pPr>
            <a:r>
              <a:rPr lang="zh-TW" altLang="en-US" dirty="0" smtClean="0"/>
              <a:t>樹木名稱</a:t>
            </a:r>
            <a:r>
              <a:rPr lang="zh-TW" altLang="en-US" dirty="0"/>
              <a:t>與特性之</a:t>
            </a:r>
            <a:r>
              <a:rPr lang="zh-TW" altLang="en-US" dirty="0" smtClean="0"/>
              <a:t>認識</a:t>
            </a:r>
            <a:endParaRPr lang="en-US" altLang="zh-TW" dirty="0" smtClean="0"/>
          </a:p>
          <a:p>
            <a:pPr marL="457200" lvl="1" indent="0">
              <a:lnSpc>
                <a:spcPct val="100000"/>
              </a:lnSpc>
              <a:spcBef>
                <a:spcPts val="600"/>
              </a:spcBef>
              <a:buNone/>
            </a:pPr>
            <a:r>
              <a:rPr lang="zh-TW" altLang="en-US" dirty="0"/>
              <a:t>研習樹木學，吾人可知曉樹木之名稱，包括普通名與學名，以及其特性，然後方能將其應用於林學，包括育林學、森林經營學、森林利用學、森林保護學、集水區經營、航空測量學以及其他學科，例如農藝學、園藝學、庭園設計學、天然有機化學、藥用植物學、生藥學及植物病理學等</a:t>
            </a:r>
            <a:r>
              <a:rPr lang="zh-TW" altLang="en-US" dirty="0" smtClean="0"/>
              <a:t>。</a:t>
            </a:r>
            <a:endParaRPr lang="zh-TW" altLang="en-US" dirty="0"/>
          </a:p>
        </p:txBody>
      </p:sp>
      <p:pic>
        <p:nvPicPr>
          <p:cNvPr id="5" name="Picture 1" descr="圖片1">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273662" y="910906"/>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10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樹木分類學與樹木學</a:t>
            </a:r>
          </a:p>
        </p:txBody>
      </p:sp>
      <p:sp>
        <p:nvSpPr>
          <p:cNvPr id="3" name="內容版面配置區 2"/>
          <p:cNvSpPr>
            <a:spLocks noGrp="1"/>
          </p:cNvSpPr>
          <p:nvPr>
            <p:ph idx="1"/>
          </p:nvPr>
        </p:nvSpPr>
        <p:spPr/>
        <p:txBody>
          <a:bodyPr/>
          <a:lstStyle/>
          <a:p>
            <a:pPr marL="0" indent="0">
              <a:lnSpc>
                <a:spcPct val="100000"/>
              </a:lnSpc>
              <a:spcBef>
                <a:spcPts val="0"/>
              </a:spcBef>
              <a:buNone/>
            </a:pPr>
            <a:r>
              <a:rPr lang="zh-TW" altLang="en-US" dirty="0"/>
              <a:t>「樹木</a:t>
            </a:r>
            <a:r>
              <a:rPr lang="zh-TW" altLang="en-US" dirty="0" smtClean="0"/>
              <a:t>學 </a:t>
            </a:r>
            <a:r>
              <a:rPr lang="en-US" altLang="zh-TW" dirty="0" smtClean="0"/>
              <a:t>(</a:t>
            </a:r>
            <a:r>
              <a:rPr lang="en-US" altLang="zh-TW" dirty="0"/>
              <a:t>Dendrology</a:t>
            </a:r>
            <a:r>
              <a:rPr lang="en-US" altLang="zh-TW" dirty="0" smtClean="0"/>
              <a:t>)</a:t>
            </a:r>
            <a:r>
              <a:rPr lang="zh-TW" altLang="en-US" dirty="0" smtClean="0"/>
              <a:t> 意</a:t>
            </a:r>
            <a:r>
              <a:rPr lang="zh-TW" altLang="en-US" dirty="0"/>
              <a:t>為喬木之研究，惟習慣上則有稱之為包含喬木、灌木及藤本之木本植物</a:t>
            </a:r>
            <a:r>
              <a:rPr lang="zh-TW" altLang="en-US" dirty="0" smtClean="0"/>
              <a:t>分類學 </a:t>
            </a:r>
            <a:r>
              <a:rPr lang="en-US" altLang="zh-TW" dirty="0" smtClean="0"/>
              <a:t>(</a:t>
            </a:r>
            <a:r>
              <a:rPr lang="en-US" altLang="zh-TW" dirty="0"/>
              <a:t>Taxonomy of woody plants</a:t>
            </a:r>
            <a:r>
              <a:rPr lang="en-US" altLang="zh-TW" dirty="0" smtClean="0"/>
              <a:t>)</a:t>
            </a:r>
            <a:r>
              <a:rPr lang="zh-TW" altLang="en-US" dirty="0" smtClean="0"/>
              <a:t> 者</a:t>
            </a:r>
            <a:r>
              <a:rPr lang="zh-TW" altLang="en-US" dirty="0"/>
              <a:t>。嚴格分之，樹木學目標多集中喬木，尤以有栽培價值者為然，敘述較詳。木本植物分類學為研究一切木本植物分類之學科，範圍較廣大，而側重分類問題。至於森林</a:t>
            </a:r>
            <a:r>
              <a:rPr lang="zh-TW" altLang="en-US" dirty="0" smtClean="0"/>
              <a:t>植物學 </a:t>
            </a:r>
            <a:r>
              <a:rPr lang="en-US" altLang="zh-TW" dirty="0" smtClean="0"/>
              <a:t>(</a:t>
            </a:r>
            <a:r>
              <a:rPr lang="en-US" altLang="zh-TW" dirty="0"/>
              <a:t>Forest botany</a:t>
            </a:r>
            <a:r>
              <a:rPr lang="en-US" altLang="zh-TW" dirty="0" smtClean="0"/>
              <a:t>)</a:t>
            </a:r>
            <a:r>
              <a:rPr lang="zh-TW" altLang="en-US" dirty="0" smtClean="0"/>
              <a:t> 範圍</a:t>
            </a:r>
            <a:r>
              <a:rPr lang="zh-TW" altLang="en-US" dirty="0"/>
              <a:t>則更廣，三學科均為研究木本植物之形態、生理、生態及分類等學科，只著重點之差別而已。」	   </a:t>
            </a:r>
            <a:r>
              <a:rPr lang="zh-TW" altLang="en-US" dirty="0" smtClean="0"/>
              <a:t>      劉</a:t>
            </a:r>
            <a:r>
              <a:rPr lang="zh-TW" altLang="en-US" dirty="0"/>
              <a:t>業經、呂福原、</a:t>
            </a:r>
            <a:r>
              <a:rPr lang="zh-TW" altLang="en-US" dirty="0" smtClean="0"/>
              <a:t>歐辰雄 </a:t>
            </a:r>
            <a:r>
              <a:rPr lang="en-US" altLang="zh-TW" dirty="0" smtClean="0"/>
              <a:t>(</a:t>
            </a:r>
            <a:r>
              <a:rPr lang="en-US" altLang="zh-TW" dirty="0"/>
              <a:t>1994</a:t>
            </a:r>
            <a:r>
              <a:rPr lang="en-US" altLang="zh-TW" dirty="0" smtClean="0"/>
              <a:t>)</a:t>
            </a:r>
            <a:endParaRPr lang="en-US" altLang="zh-TW" dirty="0"/>
          </a:p>
        </p:txBody>
      </p:sp>
      <p:pic>
        <p:nvPicPr>
          <p:cNvPr id="4" name="Picture 1" descr="圖片1">
            <a:hlinkClick r:id="rId2"/>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61398" y="4560051"/>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86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Dendrology</a:t>
            </a:r>
            <a:r>
              <a:rPr lang="en-US" altLang="zh-TW" sz="3200" dirty="0" smtClean="0"/>
              <a:t>—from </a:t>
            </a:r>
            <a:r>
              <a:rPr lang="en-US" altLang="zh-TW" sz="3200" dirty="0"/>
              <a:t>Wikipedia</a:t>
            </a:r>
            <a:endParaRPr lang="zh-TW" altLang="en-US" sz="3200" dirty="0"/>
          </a:p>
        </p:txBody>
      </p:sp>
      <p:sp>
        <p:nvSpPr>
          <p:cNvPr id="3" name="內容版面配置區 2"/>
          <p:cNvSpPr>
            <a:spLocks noGrp="1"/>
          </p:cNvSpPr>
          <p:nvPr>
            <p:ph idx="1"/>
          </p:nvPr>
        </p:nvSpPr>
        <p:spPr/>
        <p:txBody>
          <a:bodyPr>
            <a:normAutofit lnSpcReduction="10000"/>
          </a:bodyPr>
          <a:lstStyle/>
          <a:p>
            <a:pPr marL="0" indent="0">
              <a:lnSpc>
                <a:spcPct val="100000"/>
              </a:lnSpc>
              <a:spcBef>
                <a:spcPts val="600"/>
              </a:spcBef>
              <a:buNone/>
            </a:pPr>
            <a:r>
              <a:rPr lang="en-US" altLang="zh-TW" dirty="0"/>
              <a:t>Dendrology (Ancient Greek: </a:t>
            </a:r>
            <a:r>
              <a:rPr lang="en-US" altLang="zh-TW" dirty="0" err="1"/>
              <a:t>δένδρον</a:t>
            </a:r>
            <a:r>
              <a:rPr lang="en-US" altLang="zh-TW" dirty="0"/>
              <a:t>, </a:t>
            </a:r>
            <a:r>
              <a:rPr lang="en-US" altLang="zh-TW" dirty="0" err="1"/>
              <a:t>dendron</a:t>
            </a:r>
            <a:r>
              <a:rPr lang="en-US" altLang="zh-TW" dirty="0"/>
              <a:t>, "tree"; and Ancient Greek: -</a:t>
            </a:r>
            <a:r>
              <a:rPr lang="en-US" altLang="zh-TW" dirty="0" err="1"/>
              <a:t>λογί</a:t>
            </a:r>
            <a:r>
              <a:rPr lang="en-US" altLang="zh-TW" dirty="0"/>
              <a:t>α, -logia, science of or study of) or xylology (Ancient Greek: ξύλον, ksulon, "wood") is the science and study of wooded plants (trees, shrubs, and lianas). There is no sharp boundary between plant taxonomy and dendrology. However, woody plants not only belong to many different plant families, but these families may be made up of both woody and non-woody members. Some families include only a few woody species. This severely limits the usefulness of a strictly </a:t>
            </a:r>
            <a:r>
              <a:rPr lang="en-US" altLang="zh-TW" dirty="0" err="1"/>
              <a:t>dendrological</a:t>
            </a:r>
            <a:r>
              <a:rPr lang="en-US" altLang="zh-TW" dirty="0"/>
              <a:t> approach. Dendrology tends to focus on economically useful woody plants, their identification and horticultural or </a:t>
            </a:r>
            <a:r>
              <a:rPr lang="en-US" altLang="zh-TW" dirty="0" err="1"/>
              <a:t>silvicultural</a:t>
            </a:r>
            <a:r>
              <a:rPr lang="en-US" altLang="zh-TW" dirty="0"/>
              <a:t> properties</a:t>
            </a:r>
            <a:r>
              <a:rPr lang="en-US" altLang="zh-TW" dirty="0" smtClean="0"/>
              <a:t>.</a:t>
            </a:r>
            <a:endParaRPr lang="en-US" altLang="zh-TW" dirty="0"/>
          </a:p>
        </p:txBody>
      </p:sp>
      <p:pic>
        <p:nvPicPr>
          <p:cNvPr id="6" name="圖片 5" descr="icon_by-sa.tiff">
            <a:hlinkClick r:id="rId2"/>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55179" y="5746476"/>
            <a:ext cx="720000" cy="252282"/>
          </a:xfrm>
          <a:prstGeom prst="rect">
            <a:avLst/>
          </a:prstGeom>
          <a:noFill/>
          <a:ln>
            <a:noFill/>
          </a:ln>
          <a:extLst/>
        </p:spPr>
      </p:pic>
    </p:spTree>
    <p:extLst>
      <p:ext uri="{BB962C8B-B14F-4D97-AF65-F5344CB8AC3E}">
        <p14:creationId xmlns:p14="http://schemas.microsoft.com/office/powerpoint/2010/main" val="276860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課程目標與概述</a:t>
            </a:r>
          </a:p>
        </p:txBody>
      </p:sp>
      <p:sp>
        <p:nvSpPr>
          <p:cNvPr id="3" name="內容版面配置區 2"/>
          <p:cNvSpPr>
            <a:spLocks noGrp="1"/>
          </p:cNvSpPr>
          <p:nvPr>
            <p:ph idx="1"/>
          </p:nvPr>
        </p:nvSpPr>
        <p:spPr/>
        <p:txBody>
          <a:bodyPr>
            <a:normAutofit fontScale="85000" lnSpcReduction="10000"/>
          </a:bodyPr>
          <a:lstStyle/>
          <a:p>
            <a:pPr>
              <a:lnSpc>
                <a:spcPct val="120000"/>
              </a:lnSpc>
              <a:spcBef>
                <a:spcPts val="600"/>
              </a:spcBef>
            </a:pPr>
            <a:r>
              <a:rPr lang="zh-TW" altLang="en-US" dirty="0"/>
              <a:t>樹木學為林學研究之基礎，亦為森林系學生必備的知識，豐富的樹木學知識對是各個領域林學的學習與應用的基礎。</a:t>
            </a:r>
          </a:p>
          <a:p>
            <a:pPr>
              <a:lnSpc>
                <a:spcPct val="120000"/>
              </a:lnSpc>
              <a:spcBef>
                <a:spcPts val="600"/>
              </a:spcBef>
            </a:pPr>
            <a:r>
              <a:rPr lang="zh-TW" altLang="en-US" dirty="0"/>
              <a:t>本課程將涵蓋植物分類學的發展歷史、分類學基本原理、植物命名法規、標本館使用、植物分類文獻、植物形態特徵、植物分類系統與其演變、台灣森林生態系之簡介，以及台灣木本植物之形態、生態、物候、功用、特性與民間民俗用途等之介紹。</a:t>
            </a:r>
          </a:p>
          <a:p>
            <a:pPr>
              <a:lnSpc>
                <a:spcPct val="120000"/>
              </a:lnSpc>
              <a:spcBef>
                <a:spcPts val="600"/>
              </a:spcBef>
            </a:pPr>
            <a:r>
              <a:rPr lang="zh-TW" altLang="en-US" dirty="0"/>
              <a:t>本課程將</a:t>
            </a:r>
            <a:r>
              <a:rPr lang="zh-TW" altLang="en-US" dirty="0" smtClean="0"/>
              <a:t>以 </a:t>
            </a:r>
            <a:r>
              <a:rPr lang="en-US" altLang="zh-TW" dirty="0" smtClean="0"/>
              <a:t>Angiosperm </a:t>
            </a:r>
            <a:r>
              <a:rPr lang="en-US" altLang="zh-TW" dirty="0"/>
              <a:t>Phylogeny Website </a:t>
            </a:r>
            <a:r>
              <a:rPr lang="zh-TW" altLang="en-US" dirty="0"/>
              <a:t>之分類系統介紹台灣木本植物，在課程中會說明在過往不同分類系統中各分類群的分類位置，以與臺灣林學界現今仍使用的系統相連結。</a:t>
            </a:r>
          </a:p>
          <a:p>
            <a:pPr>
              <a:lnSpc>
                <a:spcPct val="120000"/>
              </a:lnSpc>
              <a:spcBef>
                <a:spcPts val="600"/>
              </a:spcBef>
            </a:pPr>
            <a:r>
              <a:rPr lang="zh-TW" altLang="en-US" dirty="0"/>
              <a:t>課程中除了校園植物認識，並將安排至台北近郊數處地點進行野外課程</a:t>
            </a:r>
            <a:r>
              <a:rPr lang="zh-TW" altLang="en-US" dirty="0" smtClean="0"/>
              <a:t>。</a:t>
            </a:r>
            <a:endParaRPr lang="zh-TW" altLang="en-US" dirty="0"/>
          </a:p>
        </p:txBody>
      </p:sp>
    </p:spTree>
    <p:extLst>
      <p:ext uri="{BB962C8B-B14F-4D97-AF65-F5344CB8AC3E}">
        <p14:creationId xmlns:p14="http://schemas.microsoft.com/office/powerpoint/2010/main" val="351272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課程目標與概述</a:t>
            </a:r>
          </a:p>
        </p:txBody>
      </p:sp>
      <p:sp>
        <p:nvSpPr>
          <p:cNvPr id="3" name="內容版面配置區 2"/>
          <p:cNvSpPr>
            <a:spLocks noGrp="1"/>
          </p:cNvSpPr>
          <p:nvPr>
            <p:ph idx="1"/>
          </p:nvPr>
        </p:nvSpPr>
        <p:spPr/>
        <p:txBody>
          <a:bodyPr>
            <a:normAutofit fontScale="92500" lnSpcReduction="20000"/>
          </a:bodyPr>
          <a:lstStyle/>
          <a:p>
            <a:pPr>
              <a:lnSpc>
                <a:spcPct val="110000"/>
              </a:lnSpc>
              <a:spcBef>
                <a:spcPts val="600"/>
              </a:spcBef>
            </a:pPr>
            <a:r>
              <a:rPr lang="zh-TW" altLang="en-US" dirty="0"/>
              <a:t>植物形態的觀察、描述、鑑定</a:t>
            </a:r>
          </a:p>
          <a:p>
            <a:pPr lvl="1">
              <a:lnSpc>
                <a:spcPct val="110000"/>
              </a:lnSpc>
              <a:spcBef>
                <a:spcPts val="600"/>
              </a:spcBef>
              <a:buFont typeface="Times New Roman" panose="02020603050405020304" pitchFamily="18" charset="0"/>
              <a:buChar char="‒"/>
            </a:pPr>
            <a:r>
              <a:rPr lang="zh-TW" altLang="en-US" dirty="0"/>
              <a:t>野外標本採集</a:t>
            </a:r>
          </a:p>
          <a:p>
            <a:pPr lvl="1">
              <a:lnSpc>
                <a:spcPct val="110000"/>
              </a:lnSpc>
              <a:spcBef>
                <a:spcPts val="600"/>
              </a:spcBef>
              <a:buFont typeface="Times New Roman" panose="02020603050405020304" pitchFamily="18" charset="0"/>
              <a:buChar char="‒"/>
            </a:pPr>
            <a:r>
              <a:rPr lang="zh-TW" altLang="en-US" dirty="0"/>
              <a:t>標本館標本研究</a:t>
            </a:r>
          </a:p>
          <a:p>
            <a:pPr>
              <a:lnSpc>
                <a:spcPct val="110000"/>
              </a:lnSpc>
              <a:spcBef>
                <a:spcPts val="600"/>
              </a:spcBef>
            </a:pPr>
            <a:r>
              <a:rPr lang="zh-TW" altLang="en-US" dirty="0"/>
              <a:t>植物分類文獻</a:t>
            </a:r>
          </a:p>
          <a:p>
            <a:pPr lvl="1">
              <a:lnSpc>
                <a:spcPct val="110000"/>
              </a:lnSpc>
              <a:spcBef>
                <a:spcPts val="600"/>
              </a:spcBef>
              <a:buFont typeface="Times New Roman" panose="02020603050405020304" pitchFamily="18" charset="0"/>
              <a:buChar char="‒"/>
            </a:pPr>
            <a:r>
              <a:rPr lang="zh-TW" altLang="en-US" dirty="0"/>
              <a:t>圖書館、歷史檔案資料文獻、資料庫</a:t>
            </a:r>
          </a:p>
          <a:p>
            <a:pPr>
              <a:lnSpc>
                <a:spcPct val="110000"/>
              </a:lnSpc>
              <a:spcBef>
                <a:spcPts val="600"/>
              </a:spcBef>
            </a:pPr>
            <a:r>
              <a:rPr lang="zh-TW" altLang="en-US" dirty="0"/>
              <a:t>國際植物命名</a:t>
            </a:r>
            <a:r>
              <a:rPr lang="zh-TW" altLang="en-US" dirty="0" smtClean="0"/>
              <a:t>法規 </a:t>
            </a:r>
            <a:r>
              <a:rPr lang="en-US" altLang="zh-TW" dirty="0" smtClean="0"/>
              <a:t>(</a:t>
            </a:r>
            <a:r>
              <a:rPr lang="en-US" altLang="zh-TW" dirty="0"/>
              <a:t>International Code of Botanical Nomenclature)</a:t>
            </a:r>
          </a:p>
          <a:p>
            <a:pPr lvl="1">
              <a:lnSpc>
                <a:spcPct val="110000"/>
              </a:lnSpc>
              <a:spcBef>
                <a:spcPts val="600"/>
              </a:spcBef>
              <a:buFont typeface="Times New Roman" panose="02020603050405020304" pitchFamily="18" charset="0"/>
              <a:buChar char="‒"/>
            </a:pPr>
            <a:r>
              <a:rPr lang="zh-TW" altLang="en-US" dirty="0"/>
              <a:t>植物拉丁文、模式標本、發表程序</a:t>
            </a:r>
          </a:p>
          <a:p>
            <a:pPr>
              <a:lnSpc>
                <a:spcPct val="110000"/>
              </a:lnSpc>
              <a:spcBef>
                <a:spcPts val="600"/>
              </a:spcBef>
            </a:pPr>
            <a:r>
              <a:rPr lang="zh-TW" altLang="en-US" dirty="0">
                <a:solidFill>
                  <a:srgbClr val="0070C0"/>
                </a:solidFill>
              </a:rPr>
              <a:t>植物親緣</a:t>
            </a:r>
            <a:r>
              <a:rPr lang="zh-TW" altLang="en-US" dirty="0" smtClean="0">
                <a:solidFill>
                  <a:srgbClr val="0070C0"/>
                </a:solidFill>
              </a:rPr>
              <a:t>關係 </a:t>
            </a:r>
            <a:r>
              <a:rPr lang="en-US" altLang="zh-TW" dirty="0" smtClean="0">
                <a:solidFill>
                  <a:srgbClr val="0070C0"/>
                </a:solidFill>
              </a:rPr>
              <a:t>(</a:t>
            </a:r>
            <a:r>
              <a:rPr lang="en-US" altLang="zh-TW" dirty="0">
                <a:solidFill>
                  <a:srgbClr val="0070C0"/>
                </a:solidFill>
              </a:rPr>
              <a:t>phylogeny</a:t>
            </a:r>
            <a:r>
              <a:rPr lang="en-US" altLang="zh-TW" dirty="0" smtClean="0">
                <a:solidFill>
                  <a:srgbClr val="0070C0"/>
                </a:solidFill>
              </a:rPr>
              <a:t>)</a:t>
            </a:r>
            <a:r>
              <a:rPr lang="zh-TW" altLang="en-US" dirty="0" smtClean="0">
                <a:solidFill>
                  <a:srgbClr val="0070C0"/>
                </a:solidFill>
              </a:rPr>
              <a:t> 的</a:t>
            </a:r>
            <a:r>
              <a:rPr lang="zh-TW" altLang="en-US" dirty="0">
                <a:solidFill>
                  <a:srgbClr val="0070C0"/>
                </a:solidFill>
              </a:rPr>
              <a:t>重建與分類系統的架構</a:t>
            </a:r>
          </a:p>
          <a:p>
            <a:pPr lvl="1">
              <a:lnSpc>
                <a:spcPct val="110000"/>
              </a:lnSpc>
              <a:spcBef>
                <a:spcPts val="600"/>
              </a:spcBef>
              <a:buFont typeface="Times New Roman" panose="02020603050405020304" pitchFamily="18" charset="0"/>
              <a:buChar char="‒"/>
            </a:pPr>
            <a:r>
              <a:rPr lang="zh-TW" altLang="en-US" dirty="0">
                <a:solidFill>
                  <a:srgbClr val="0070C0"/>
                </a:solidFill>
              </a:rPr>
              <a:t>植物分類學的</a:t>
            </a:r>
            <a:r>
              <a:rPr lang="zh-TW" altLang="en-US" dirty="0" smtClean="0">
                <a:solidFill>
                  <a:srgbClr val="0070C0"/>
                </a:solidFill>
              </a:rPr>
              <a:t>特徵 </a:t>
            </a:r>
            <a:r>
              <a:rPr lang="en-US" altLang="zh-TW" dirty="0" smtClean="0">
                <a:solidFill>
                  <a:srgbClr val="0070C0"/>
                </a:solidFill>
              </a:rPr>
              <a:t>(</a:t>
            </a:r>
            <a:r>
              <a:rPr lang="zh-TW" altLang="en-US" dirty="0">
                <a:solidFill>
                  <a:srgbClr val="0070C0"/>
                </a:solidFill>
              </a:rPr>
              <a:t>形態、細胞學、巨分子、</a:t>
            </a:r>
            <a:r>
              <a:rPr lang="en-US" altLang="zh-TW" dirty="0">
                <a:solidFill>
                  <a:srgbClr val="0070C0"/>
                </a:solidFill>
              </a:rPr>
              <a:t>DNA)</a:t>
            </a:r>
          </a:p>
          <a:p>
            <a:pPr lvl="1">
              <a:lnSpc>
                <a:spcPct val="110000"/>
              </a:lnSpc>
              <a:spcBef>
                <a:spcPts val="600"/>
              </a:spcBef>
              <a:buFont typeface="Times New Roman" panose="02020603050405020304" pitchFamily="18" charset="0"/>
              <a:buChar char="‒"/>
            </a:pPr>
            <a:r>
              <a:rPr lang="zh-TW" altLang="en-US" dirty="0">
                <a:solidFill>
                  <a:srgbClr val="0070C0"/>
                </a:solidFill>
              </a:rPr>
              <a:t>親緣關係重建之原理與方法</a:t>
            </a:r>
          </a:p>
        </p:txBody>
      </p:sp>
    </p:spTree>
    <p:extLst>
      <p:ext uri="{BB962C8B-B14F-4D97-AF65-F5344CB8AC3E}">
        <p14:creationId xmlns:p14="http://schemas.microsoft.com/office/powerpoint/2010/main" val="4148194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評量方式</a:t>
            </a:r>
          </a:p>
        </p:txBody>
      </p:sp>
      <p:sp>
        <p:nvSpPr>
          <p:cNvPr id="3" name="內容版面配置區 2"/>
          <p:cNvSpPr>
            <a:spLocks noGrp="1"/>
          </p:cNvSpPr>
          <p:nvPr>
            <p:ph idx="1"/>
          </p:nvPr>
        </p:nvSpPr>
        <p:spPr/>
        <p:txBody>
          <a:bodyPr/>
          <a:lstStyle/>
          <a:p>
            <a:pPr>
              <a:lnSpc>
                <a:spcPct val="100000"/>
              </a:lnSpc>
              <a:spcBef>
                <a:spcPts val="600"/>
              </a:spcBef>
            </a:pPr>
            <a:r>
              <a:rPr lang="zh-TW" altLang="en-US" dirty="0" smtClean="0">
                <a:solidFill>
                  <a:srgbClr val="0070C0"/>
                </a:solidFill>
              </a:rPr>
              <a:t>期中考 </a:t>
            </a:r>
            <a:r>
              <a:rPr lang="en-US" altLang="zh-TW" dirty="0" smtClean="0">
                <a:solidFill>
                  <a:srgbClr val="0070C0"/>
                </a:solidFill>
              </a:rPr>
              <a:t>30</a:t>
            </a:r>
            <a:r>
              <a:rPr lang="en-US" altLang="zh-TW" dirty="0">
                <a:solidFill>
                  <a:srgbClr val="0070C0"/>
                </a:solidFill>
              </a:rPr>
              <a:t>%</a:t>
            </a:r>
            <a:r>
              <a:rPr lang="zh-TW" altLang="en-US" dirty="0"/>
              <a:t>：學期前半段上課內容 </a:t>
            </a:r>
            <a:r>
              <a:rPr lang="en-US" altLang="zh-TW" dirty="0"/>
              <a:t>(2013/11/08)</a:t>
            </a:r>
          </a:p>
          <a:p>
            <a:pPr>
              <a:lnSpc>
                <a:spcPct val="100000"/>
              </a:lnSpc>
              <a:spcBef>
                <a:spcPts val="600"/>
              </a:spcBef>
            </a:pPr>
            <a:r>
              <a:rPr lang="zh-TW" altLang="en-US" dirty="0" smtClean="0">
                <a:solidFill>
                  <a:srgbClr val="0070C0"/>
                </a:solidFill>
              </a:rPr>
              <a:t>期末考 </a:t>
            </a:r>
            <a:r>
              <a:rPr lang="en-US" altLang="zh-TW" dirty="0" smtClean="0">
                <a:solidFill>
                  <a:srgbClr val="0070C0"/>
                </a:solidFill>
              </a:rPr>
              <a:t>30</a:t>
            </a:r>
            <a:r>
              <a:rPr lang="en-US" altLang="zh-TW" dirty="0">
                <a:solidFill>
                  <a:srgbClr val="0070C0"/>
                </a:solidFill>
              </a:rPr>
              <a:t>%</a:t>
            </a:r>
            <a:r>
              <a:rPr lang="zh-TW" altLang="en-US" dirty="0"/>
              <a:t>：學期後半段上課內容 </a:t>
            </a:r>
            <a:r>
              <a:rPr lang="en-US" altLang="zh-TW" dirty="0"/>
              <a:t>(2014/01/10)</a:t>
            </a:r>
          </a:p>
          <a:p>
            <a:pPr>
              <a:lnSpc>
                <a:spcPct val="100000"/>
              </a:lnSpc>
              <a:spcBef>
                <a:spcPts val="600"/>
              </a:spcBef>
            </a:pPr>
            <a:r>
              <a:rPr lang="zh-TW" altLang="en-US" dirty="0">
                <a:solidFill>
                  <a:srgbClr val="0070C0"/>
                </a:solidFill>
              </a:rPr>
              <a:t>植物</a:t>
            </a:r>
            <a:r>
              <a:rPr lang="zh-TW" altLang="en-US" dirty="0" smtClean="0">
                <a:solidFill>
                  <a:srgbClr val="0070C0"/>
                </a:solidFill>
              </a:rPr>
              <a:t>辨識 </a:t>
            </a:r>
            <a:r>
              <a:rPr lang="en-US" altLang="zh-TW" dirty="0" smtClean="0">
                <a:solidFill>
                  <a:srgbClr val="0070C0"/>
                </a:solidFill>
              </a:rPr>
              <a:t>30</a:t>
            </a:r>
            <a:r>
              <a:rPr lang="en-US" altLang="zh-TW" dirty="0">
                <a:solidFill>
                  <a:srgbClr val="0070C0"/>
                </a:solidFill>
              </a:rPr>
              <a:t>%</a:t>
            </a:r>
            <a:r>
              <a:rPr lang="zh-TW" altLang="en-US" dirty="0"/>
              <a:t>：臺灣重要木本植物隨選</a:t>
            </a:r>
            <a:r>
              <a:rPr lang="en-US" altLang="zh-TW" dirty="0"/>
              <a:t>150</a:t>
            </a:r>
            <a:r>
              <a:rPr lang="zh-TW" altLang="en-US" dirty="0"/>
              <a:t>種，植物辨識</a:t>
            </a:r>
            <a:r>
              <a:rPr lang="zh-TW" altLang="en-US" dirty="0" smtClean="0"/>
              <a:t>考試 </a:t>
            </a:r>
            <a:r>
              <a:rPr lang="en-US" altLang="zh-TW" dirty="0" smtClean="0"/>
              <a:t>(</a:t>
            </a:r>
            <a:r>
              <a:rPr lang="zh-TW" altLang="en-US" dirty="0" smtClean="0"/>
              <a:t>跑檯</a:t>
            </a:r>
            <a:r>
              <a:rPr lang="en-US" altLang="zh-TW" dirty="0" smtClean="0"/>
              <a:t>)</a:t>
            </a:r>
            <a:r>
              <a:rPr lang="zh-TW" altLang="en-US" dirty="0" smtClean="0"/>
              <a:t> 於</a:t>
            </a:r>
            <a:r>
              <a:rPr lang="zh-TW" altLang="en-US" dirty="0"/>
              <a:t>期末考日筆試後舉行。</a:t>
            </a:r>
          </a:p>
          <a:p>
            <a:pPr>
              <a:lnSpc>
                <a:spcPct val="100000"/>
              </a:lnSpc>
              <a:spcBef>
                <a:spcPts val="600"/>
              </a:spcBef>
            </a:pPr>
            <a:r>
              <a:rPr lang="zh-TW" altLang="en-US" dirty="0" smtClean="0">
                <a:solidFill>
                  <a:srgbClr val="0070C0"/>
                </a:solidFill>
              </a:rPr>
              <a:t>作業 </a:t>
            </a:r>
            <a:r>
              <a:rPr lang="en-US" altLang="zh-TW" dirty="0" smtClean="0">
                <a:solidFill>
                  <a:srgbClr val="0070C0"/>
                </a:solidFill>
              </a:rPr>
              <a:t>10</a:t>
            </a:r>
            <a:r>
              <a:rPr lang="en-US" altLang="zh-TW" dirty="0">
                <a:solidFill>
                  <a:srgbClr val="0070C0"/>
                </a:solidFill>
              </a:rPr>
              <a:t>%</a:t>
            </a:r>
            <a:r>
              <a:rPr lang="zh-TW" altLang="en-US" dirty="0"/>
              <a:t>：隨堂測驗、作業、植物標本製作</a:t>
            </a:r>
            <a:r>
              <a:rPr lang="zh-TW" altLang="en-US" dirty="0" smtClean="0"/>
              <a:t>。</a:t>
            </a:r>
            <a:endParaRPr lang="zh-TW" altLang="en-US" dirty="0"/>
          </a:p>
        </p:txBody>
      </p:sp>
    </p:spTree>
    <p:extLst>
      <p:ext uri="{BB962C8B-B14F-4D97-AF65-F5344CB8AC3E}">
        <p14:creationId xmlns:p14="http://schemas.microsoft.com/office/powerpoint/2010/main" val="203788561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TotalTime>
  <Words>1713</Words>
  <Application>Microsoft Office PowerPoint</Application>
  <PresentationFormat>自訂</PresentationFormat>
  <Paragraphs>87</Paragraphs>
  <Slides>13</Slides>
  <Notes>0</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Office 佈景主題</vt:lpstr>
      <vt:lpstr>樹木學及實習  Dendrology and Practice  課程簡介 </vt:lpstr>
      <vt:lpstr>Why everyone should care about trees.</vt:lpstr>
      <vt:lpstr>樹木學之定義  Definition of Dendrology</vt:lpstr>
      <vt:lpstr>樹木學的重要性</vt:lpstr>
      <vt:lpstr>樹木分類學與樹木學</vt:lpstr>
      <vt:lpstr>Dendrology—from Wikipedia</vt:lpstr>
      <vt:lpstr>課程目標與概述</vt:lpstr>
      <vt:lpstr>課程目標與概述</vt:lpstr>
      <vt:lpstr>評量方式</vt:lpstr>
      <vt:lpstr>主要參考教課書、參考書目與資料</vt:lpstr>
      <vt:lpstr>植物分類學相關重要及有用網站連結</vt:lpstr>
      <vt:lpstr>應準備工具</vt:lpstr>
      <vt:lpstr>版權聲明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樹木學及實習  Dendrology and Practice  植物型態  Plant Morphology</dc:title>
  <dc:creator>mm</dc:creator>
  <cp:lastModifiedBy>user</cp:lastModifiedBy>
  <cp:revision>66</cp:revision>
  <dcterms:created xsi:type="dcterms:W3CDTF">2014-09-26T06:13:49Z</dcterms:created>
  <dcterms:modified xsi:type="dcterms:W3CDTF">2015-12-31T02:25:51Z</dcterms:modified>
</cp:coreProperties>
</file>