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4"/>
  </p:notesMasterIdLst>
  <p:sldIdLst>
    <p:sldId id="332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325" r:id="rId12"/>
    <p:sldId id="324" r:id="rId13"/>
    <p:sldId id="277" r:id="rId14"/>
    <p:sldId id="262" r:id="rId15"/>
    <p:sldId id="263" r:id="rId16"/>
    <p:sldId id="271" r:id="rId17"/>
    <p:sldId id="297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326" r:id="rId26"/>
    <p:sldId id="327" r:id="rId27"/>
    <p:sldId id="328" r:id="rId28"/>
    <p:sldId id="330" r:id="rId29"/>
    <p:sldId id="331" r:id="rId30"/>
    <p:sldId id="322" r:id="rId31"/>
    <p:sldId id="275" r:id="rId32"/>
    <p:sldId id="287" r:id="rId33"/>
    <p:sldId id="276" r:id="rId34"/>
    <p:sldId id="315" r:id="rId35"/>
    <p:sldId id="321" r:id="rId36"/>
    <p:sldId id="288" r:id="rId37"/>
    <p:sldId id="286" r:id="rId38"/>
    <p:sldId id="316" r:id="rId39"/>
    <p:sldId id="289" r:id="rId40"/>
    <p:sldId id="311" r:id="rId41"/>
    <p:sldId id="290" r:id="rId42"/>
    <p:sldId id="292" r:id="rId43"/>
    <p:sldId id="317" r:id="rId44"/>
    <p:sldId id="294" r:id="rId45"/>
    <p:sldId id="295" r:id="rId46"/>
    <p:sldId id="296" r:id="rId47"/>
    <p:sldId id="300" r:id="rId48"/>
    <p:sldId id="302" r:id="rId49"/>
    <p:sldId id="301" r:id="rId50"/>
    <p:sldId id="306" r:id="rId51"/>
    <p:sldId id="303" r:id="rId52"/>
    <p:sldId id="304" r:id="rId53"/>
    <p:sldId id="305" r:id="rId54"/>
    <p:sldId id="313" r:id="rId55"/>
    <p:sldId id="320" r:id="rId56"/>
    <p:sldId id="312" r:id="rId57"/>
    <p:sldId id="308" r:id="rId58"/>
    <p:sldId id="299" r:id="rId59"/>
    <p:sldId id="319" r:id="rId60"/>
    <p:sldId id="314" r:id="rId61"/>
    <p:sldId id="298" r:id="rId62"/>
    <p:sldId id="318" r:id="rId6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73309-F530-43C7-B813-01E0E4DDBEE2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5C2CA-98B2-4732-B4FB-F37E375FEF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9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7B7F9-5ADE-4013-A5B0-71EB50011936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6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（害喜）、「」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5C2CA-98B2-4732-B4FB-F37E375FEFB2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28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69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2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06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4395-45EA-4AE8-AC2B-85E5010C8C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43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0B1-7197-43AC-AC43-357221FEA54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04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84B-4807-4657-A539-19A7A087CA0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54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E1AF-C295-4649-A80A-7EAC79DB5D6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6468-B87A-4F78-9D90-448259D4898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96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F0F8-F7D1-4035-B82E-3FFB4B9B360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20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A394-E366-463D-B96B-9D8057E6074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29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25C0-3916-448F-92DA-42EEE9ACF5F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2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781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C50-2C95-4629-AAB1-6AA4D72ADC8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63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BAB2-B516-44D2-9BCE-8A284FF5B4D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92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2CA7-4C99-492E-B71D-713F53AF5CB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4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5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87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04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35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15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61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81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8258-458A-4574-B51E-677C47D3CA10}" type="datetimeFigureOut">
              <a:rPr lang="zh-TW" altLang="en-US" smtClean="0"/>
              <a:t>2014/4/23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837D-F2E4-4017-B7C9-3DBD936B9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68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4113A-026B-4E6A-9C77-D888F89E442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429B-7264-495B-8A5C-CDF102C4084B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6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/tw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1" y="1892830"/>
            <a:ext cx="10750219" cy="230668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第十三週：構詞（一）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67" dirty="0">
                <a:latin typeface="標楷體" panose="03000509000000000000" pitchFamily="65" charset="-120"/>
                <a:ea typeface="標楷體" panose="03000509000000000000" pitchFamily="65" charset="-120"/>
              </a:rPr>
              <a:t>授課教師：臺灣文學研究所　楊秀芳　教授</a:t>
            </a: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2242328" y="740701"/>
            <a:ext cx="7776864" cy="1224136"/>
          </a:xfrm>
        </p:spPr>
        <p:txBody>
          <a:bodyPr>
            <a:noAutofit/>
          </a:bodyPr>
          <a:lstStyle/>
          <a:p>
            <a:r>
              <a:rPr lang="zh-TW" altLang="en-US" sz="6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臺灣語言概論上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內容版面配置區 4"/>
          <p:cNvSpPr txBox="1">
            <a:spLocks/>
          </p:cNvSpPr>
          <p:nvPr/>
        </p:nvSpPr>
        <p:spPr>
          <a:xfrm>
            <a:off x="2962408" y="4775116"/>
            <a:ext cx="6336704" cy="151216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2133" dirty="0">
                <a:solidFill>
                  <a:prstClr val="black"/>
                </a:solidFill>
                <a:latin typeface="BiauKai"/>
                <a:ea typeface="BiauKai"/>
                <a:cs typeface="BiauKai"/>
              </a:rPr>
              <a:t>【</a:t>
            </a:r>
            <a:r>
              <a:rPr lang="zh-TW" altLang="en-US" sz="2133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本著作除另有註明外，採取</a:t>
            </a:r>
            <a:r>
              <a:rPr lang="zh-TW" altLang="en-US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創用</a:t>
            </a:r>
            <a:r>
              <a:rPr lang="en-US" altLang="zh-TW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CC</a:t>
            </a:r>
            <a:r>
              <a:rPr lang="zh-TW" altLang="en-US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「姓名標示</a:t>
            </a:r>
            <a:r>
              <a:rPr lang="en-US" altLang="zh-TW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—</a:t>
            </a:r>
            <a:r>
              <a:rPr lang="zh-TW" altLang="en-US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非商業性</a:t>
            </a:r>
            <a:r>
              <a:rPr lang="en-US" altLang="zh-TW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—</a:t>
            </a:r>
            <a:r>
              <a:rPr lang="zh-TW" altLang="en-US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相同方式分享」台灣</a:t>
            </a:r>
            <a:r>
              <a:rPr lang="en-US" altLang="zh-TW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3.0</a:t>
            </a:r>
            <a:r>
              <a:rPr lang="zh-TW" altLang="en-US" sz="2133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版</a:t>
            </a:r>
            <a:r>
              <a:rPr lang="zh-TW" altLang="en-US" sz="2133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授權釋出</a:t>
            </a:r>
            <a:r>
              <a:rPr lang="en-US" altLang="zh-TW" sz="2133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</a:rPr>
              <a:t>】</a:t>
            </a:r>
          </a:p>
          <a:p>
            <a:pPr algn="l"/>
            <a:endParaRPr lang="en-GB" altLang="zh-TW" sz="1867" dirty="0">
              <a:solidFill>
                <a:srgbClr val="2E2224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" name="圖片 8" descr="icon_by-nc-sa.tiff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4869160"/>
            <a:ext cx="1248139" cy="393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867" dirty="0">
                <a:solidFill>
                  <a:prstClr val="black"/>
                </a:solidFill>
                <a:latin typeface="新細明體"/>
              </a:rPr>
              <a:t>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6826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97866"/>
            <a:ext cx="10972800" cy="1143000"/>
          </a:xfrm>
        </p:spPr>
        <p:txBody>
          <a:bodyPr/>
          <a:lstStyle/>
          <a:p>
            <a:r>
              <a:rPr lang="zh-TW" altLang="en-US" dirty="0"/>
              <a:t>詞的辨認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1609" y="2852936"/>
            <a:ext cx="11175032" cy="1684783"/>
          </a:xfrm>
        </p:spPr>
        <p:txBody>
          <a:bodyPr/>
          <a:lstStyle/>
          <a:p>
            <a:r>
              <a:rPr lang="zh-TW" altLang="en-US" sz="2800" dirty="0" smtClean="0"/>
              <a:t>辨認一個語式是否為詞，主要有兩種辦法：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（一）看</a:t>
            </a:r>
            <a:r>
              <a:rPr lang="zh-TW" altLang="en-US" sz="2800" dirty="0" smtClean="0">
                <a:sym typeface="SILDoulosIPA"/>
              </a:rPr>
              <a:t>它是否有比較</a:t>
            </a:r>
            <a:r>
              <a:rPr lang="zh-TW" altLang="en-US" sz="2800" dirty="0">
                <a:sym typeface="SILDoulosIPA"/>
              </a:rPr>
              <a:t>獨特的意義，不</a:t>
            </a:r>
            <a:r>
              <a:rPr lang="zh-TW" altLang="en-US" sz="2800" dirty="0"/>
              <a:t>是每個音節意義相加的總和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（二</a:t>
            </a:r>
            <a:r>
              <a:rPr lang="zh-TW" altLang="en-US" sz="2800" dirty="0" smtClean="0"/>
              <a:t>）</a:t>
            </a:r>
            <a:r>
              <a:rPr lang="zh-TW" altLang="en-US" sz="2800" dirty="0"/>
              <a:t>看</a:t>
            </a:r>
            <a:r>
              <a:rPr lang="zh-TW" altLang="en-US" sz="2800" dirty="0">
                <a:sym typeface="SILDoulosIPA"/>
              </a:rPr>
              <a:t>它</a:t>
            </a:r>
            <a:r>
              <a:rPr lang="zh-TW" altLang="en-US" sz="2800" dirty="0" smtClean="0">
                <a:sym typeface="SILDoulosIPA"/>
              </a:rPr>
              <a:t>是否</a:t>
            </a:r>
            <a:r>
              <a:rPr lang="zh-TW" altLang="en-US" sz="2800" dirty="0">
                <a:sym typeface="SILDoulosIPA"/>
              </a:rPr>
              <a:t>內在結構比較緊密，</a:t>
            </a:r>
            <a:r>
              <a:rPr lang="zh-TW" altLang="en-US" sz="2800" dirty="0"/>
              <a:t>不能隨意擴展。</a:t>
            </a:r>
            <a:endParaRPr lang="en-US" altLang="zh-TW" sz="2800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10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3556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81305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詞的活用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2204864"/>
            <a:ext cx="10972800" cy="2260847"/>
          </a:xfrm>
        </p:spPr>
        <p:txBody>
          <a:bodyPr/>
          <a:lstStyle/>
          <a:p>
            <a:r>
              <a:rPr lang="zh-TW" altLang="en-US" sz="2800" dirty="0"/>
              <a:t>有時候詞可以擴展來說。例如國語「小便」是個詞，但又可以說「小個便」，</a:t>
            </a:r>
            <a:r>
              <a:rPr lang="zh-TW" altLang="en-US" sz="2800" dirty="0" smtClean="0"/>
              <a:t>這</a:t>
            </a:r>
            <a:r>
              <a:rPr lang="zh-TW" altLang="en-US" sz="2800" dirty="0"/>
              <a:t>是詞的一種</a:t>
            </a:r>
            <a:r>
              <a:rPr lang="zh-TW" altLang="en-US" sz="2800" dirty="0" smtClean="0"/>
              <a:t>活用形式。</a:t>
            </a:r>
            <a:endParaRPr lang="en-US" altLang="zh-TW" sz="2800" dirty="0" smtClean="0"/>
          </a:p>
          <a:p>
            <a:r>
              <a:rPr lang="zh-TW" altLang="en-US" sz="2800" dirty="0" smtClean="0"/>
              <a:t>「</a:t>
            </a:r>
            <a:r>
              <a:rPr lang="zh-TW" altLang="en-US" sz="2800" dirty="0"/>
              <a:t>食三冬菜」</a:t>
            </a:r>
            <a:r>
              <a:rPr lang="en-US" altLang="zh-TW" sz="2800" dirty="0" err="1" smtClean="0"/>
              <a:t>tsia</a:t>
            </a:r>
            <a:r>
              <a:rPr lang="zh-TW" altLang="en-US" sz="2800" dirty="0" smtClean="0"/>
              <a:t>  </a:t>
            </a:r>
            <a:r>
              <a:rPr lang="en-US" altLang="zh-TW" sz="2800" dirty="0" smtClean="0">
                <a:sym typeface="SILDoulosIPA"/>
              </a:rPr>
              <a:t>8 s</a:t>
            </a:r>
            <a:r>
              <a:rPr lang="en-US" altLang="zh-TW" sz="2800" dirty="0">
                <a:cs typeface="Times New Roman"/>
              </a:rPr>
              <a:t>ã</a:t>
            </a:r>
            <a:r>
              <a:rPr lang="en-US" altLang="zh-TW" sz="2800" dirty="0" smtClean="0">
                <a:sym typeface="SILDoulosIPA"/>
              </a:rPr>
              <a:t>1 ta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tshai3</a:t>
            </a:r>
            <a:r>
              <a:rPr lang="zh-TW" altLang="en-US" sz="2800" dirty="0">
                <a:sym typeface="SILDoulosIPA"/>
              </a:rPr>
              <a:t>（</a:t>
            </a:r>
            <a:r>
              <a:rPr lang="zh-TW" altLang="en-US" sz="2800" dirty="0"/>
              <a:t>吃三年的齋</a:t>
            </a:r>
            <a:r>
              <a:rPr lang="zh-TW" altLang="en-US" sz="2800" dirty="0" smtClean="0"/>
              <a:t>）也應該視為</a:t>
            </a:r>
            <a:r>
              <a:rPr lang="zh-TW" altLang="en-US" sz="2800" dirty="0"/>
              <a:t>是詞的一種活用。</a:t>
            </a: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325869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96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1384" y="1044756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合成詞的結構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0672" y="2871988"/>
            <a:ext cx="7790656" cy="676671"/>
          </a:xfrm>
        </p:spPr>
        <p:txBody>
          <a:bodyPr/>
          <a:lstStyle/>
          <a:p>
            <a:r>
              <a:rPr lang="zh-TW" altLang="en-US" sz="2800" dirty="0"/>
              <a:t>詞的合成方法主要有重疊、附加、複合三種。</a:t>
            </a: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12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8866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38772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重疊構詞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5400" y="2204864"/>
            <a:ext cx="10972800" cy="247687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詞素經由</a:t>
            </a:r>
            <a:r>
              <a:rPr lang="zh-TW" altLang="en-US" sz="2800" dirty="0" smtClean="0"/>
              <a:t>重疊手段構造</a:t>
            </a:r>
            <a:r>
              <a:rPr lang="zh-TW" altLang="en-US" sz="2800" dirty="0"/>
              <a:t>合成詞，最常見</a:t>
            </a:r>
            <a:r>
              <a:rPr lang="zh-TW" altLang="en-US" sz="2800" dirty="0" smtClean="0"/>
              <a:t>的是重疊</a:t>
            </a:r>
            <a:r>
              <a:rPr lang="zh-TW" altLang="en-US" sz="2800" dirty="0"/>
              <a:t>兩</a:t>
            </a:r>
            <a:r>
              <a:rPr lang="zh-TW" altLang="en-US" sz="2800" dirty="0" smtClean="0"/>
              <a:t>次。名詞、</a:t>
            </a:r>
            <a:r>
              <a:rPr lang="zh-TW" altLang="en-US" sz="2800" dirty="0"/>
              <a:t>形容詞、動詞常見</a:t>
            </a:r>
            <a:r>
              <a:rPr lang="zh-TW" altLang="en-US" sz="2800" dirty="0" smtClean="0"/>
              <a:t>這種重疊式。</a:t>
            </a:r>
            <a:endParaRPr lang="en-US" altLang="zh-TW" sz="2800" dirty="0"/>
          </a:p>
          <a:p>
            <a:r>
              <a:rPr lang="zh-TW" altLang="en-US" sz="2800" dirty="0" smtClean="0"/>
              <a:t>名詞</a:t>
            </a:r>
            <a:r>
              <a:rPr lang="zh-TW" altLang="en-US" sz="2800" dirty="0"/>
              <a:t>重疊式表示「每一」。 「</a:t>
            </a:r>
            <a:r>
              <a:rPr lang="zh-TW" altLang="en-US" sz="2800" dirty="0" smtClean="0"/>
              <a:t>儂儂」</a:t>
            </a:r>
            <a:r>
              <a:rPr lang="en-US" altLang="zh-TW" sz="2800" dirty="0"/>
              <a:t>laŋ</a:t>
            </a:r>
            <a:r>
              <a:rPr lang="en-US" altLang="zh-TW" sz="2800" dirty="0" smtClean="0">
                <a:sym typeface="SILDoulosIPA"/>
              </a:rPr>
              <a:t>5 </a:t>
            </a:r>
            <a:r>
              <a:rPr lang="en-US" altLang="zh-TW" sz="2800" dirty="0" err="1"/>
              <a:t>laŋ</a:t>
            </a:r>
            <a:r>
              <a:rPr lang="en-US" altLang="zh-TW" sz="2800" dirty="0" err="1" smtClean="0">
                <a:sym typeface="SILDoulosIPA"/>
              </a:rPr>
              <a:t>5</a:t>
            </a:r>
            <a:r>
              <a:rPr lang="zh-TW" altLang="en-US" sz="2800" dirty="0" smtClean="0">
                <a:sym typeface="SILDoulosIPA"/>
              </a:rPr>
              <a:t>表示「每個人」，而非「</a:t>
            </a:r>
            <a:r>
              <a:rPr lang="zh-TW" altLang="en-US" sz="2800" dirty="0" smtClean="0"/>
              <a:t>儂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儂」成為「兩個人」這樣的機械組合。因此說，</a:t>
            </a:r>
            <a:r>
              <a:rPr lang="zh-TW" altLang="en-US" sz="2800" dirty="0"/>
              <a:t>經由重疊手段</a:t>
            </a:r>
            <a:r>
              <a:rPr lang="zh-TW" altLang="en-US" sz="2800" dirty="0" smtClean="0"/>
              <a:t>構造出來的是另有其意義的新詞。</a:t>
            </a:r>
            <a:endParaRPr lang="en-US" altLang="zh-TW" sz="2800" dirty="0" smtClean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13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540992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636912"/>
            <a:ext cx="10972800" cy="1224136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「步步攏著教」</a:t>
            </a:r>
            <a:r>
              <a:rPr lang="en-US" altLang="zh-TW" sz="2800" dirty="0" smtClean="0"/>
              <a:t>pɔ</a:t>
            </a:r>
            <a:r>
              <a:rPr lang="en-US" altLang="zh-TW" sz="2800" dirty="0" smtClean="0">
                <a:sym typeface="SILDoulosIPA"/>
              </a:rPr>
              <a:t>7 </a:t>
            </a:r>
            <a:r>
              <a:rPr lang="en-US" altLang="zh-TW" sz="2800" dirty="0" err="1" smtClean="0">
                <a:sym typeface="SILDoulosIPA"/>
              </a:rPr>
              <a:t>p</a:t>
            </a:r>
            <a:r>
              <a:rPr lang="en-US" altLang="zh-TW" sz="2800" dirty="0" err="1" smtClean="0"/>
              <a:t>ɔ</a:t>
            </a:r>
            <a:r>
              <a:rPr lang="en-US" altLang="zh-TW" sz="2800" dirty="0" err="1" smtClean="0">
                <a:sym typeface="SILDoulosIPA"/>
              </a:rPr>
              <a:t>7</a:t>
            </a:r>
            <a:r>
              <a:rPr lang="en-US" altLang="zh-TW" sz="2800" dirty="0" smtClean="0">
                <a:sym typeface="SILDoulosIPA"/>
              </a:rPr>
              <a:t> l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2 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 ka3</a:t>
            </a:r>
            <a:r>
              <a:rPr lang="zh-TW" altLang="en-US" sz="2800" dirty="0" smtClean="0">
                <a:sym typeface="SILDoulosIPA"/>
              </a:rPr>
              <a:t>（每一個步驟都需要教）。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 smtClean="0">
                <a:sym typeface="SILDoulosIPA"/>
              </a:rPr>
              <a:t>「事事攏愛小心」</a:t>
            </a:r>
            <a:r>
              <a:rPr lang="en-US" altLang="zh-TW" sz="2800" dirty="0" smtClean="0">
                <a:sym typeface="SILDoulosIPA"/>
              </a:rPr>
              <a:t>su7 </a:t>
            </a:r>
            <a:r>
              <a:rPr lang="en-US" altLang="zh-TW" sz="2800" dirty="0" err="1" smtClean="0">
                <a:sym typeface="SILDoulosIPA"/>
              </a:rPr>
              <a:t>su7</a:t>
            </a:r>
            <a:r>
              <a:rPr lang="en-US" altLang="zh-TW" sz="2800" dirty="0" smtClean="0">
                <a:sym typeface="SILDoulosIPA"/>
              </a:rPr>
              <a:t> l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2 ai3 sio2 sim1</a:t>
            </a:r>
            <a:r>
              <a:rPr lang="zh-TW" altLang="en-US" sz="2800" dirty="0">
                <a:sym typeface="SILDoulosIPA"/>
              </a:rPr>
              <a:t> （</a:t>
            </a:r>
            <a:r>
              <a:rPr lang="zh-TW" altLang="en-US" sz="2800" dirty="0" smtClean="0">
                <a:sym typeface="SILDoulosIPA"/>
              </a:rPr>
              <a:t>每件事情都得小心）</a:t>
            </a:r>
            <a:r>
              <a:rPr lang="zh-TW" altLang="en-US" sz="2800" dirty="0">
                <a:sym typeface="SILDoulosIPA"/>
              </a:rPr>
              <a:t>。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14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8" y="270892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04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1772816"/>
            <a:ext cx="10972800" cy="2692895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形容詞重疊式多作謂語，說明主語的性質或狀態。</a:t>
            </a:r>
            <a:endParaRPr lang="en-US" altLang="zh-TW" sz="2800" dirty="0" smtClean="0"/>
          </a:p>
          <a:p>
            <a:r>
              <a:rPr lang="zh-TW" altLang="en-US" sz="2800" dirty="0"/>
              <a:t>「</a:t>
            </a:r>
            <a:r>
              <a:rPr lang="zh-TW" altLang="en-US" sz="2800" dirty="0" smtClean="0"/>
              <a:t>伊的手冷冷」</a:t>
            </a:r>
            <a:r>
              <a:rPr lang="en-US" altLang="zh-TW" sz="2800" dirty="0" smtClean="0"/>
              <a:t>i1 e5 tshiu2 </a:t>
            </a:r>
            <a:r>
              <a:rPr lang="en-US" altLang="zh-TW" sz="2800" dirty="0"/>
              <a:t>liŋ</a:t>
            </a:r>
            <a:r>
              <a:rPr lang="en-US" altLang="zh-TW" sz="2800" dirty="0" smtClean="0">
                <a:sym typeface="SILDoulosIPA"/>
              </a:rPr>
              <a:t>2 </a:t>
            </a:r>
            <a:r>
              <a:rPr lang="en-US" altLang="zh-TW" sz="2800" dirty="0" err="1" smtClean="0">
                <a:sym typeface="SILDoulosIPA"/>
              </a:rPr>
              <a:t>li</a:t>
            </a:r>
            <a:r>
              <a:rPr lang="en-US" altLang="zh-TW" sz="2800" dirty="0" err="1"/>
              <a:t>ŋ</a:t>
            </a:r>
            <a:r>
              <a:rPr lang="en-US" altLang="zh-TW" sz="2800" dirty="0" err="1" smtClean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（他的手冷冷的）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「</a:t>
            </a:r>
            <a:r>
              <a:rPr lang="zh-TW" altLang="en-US" sz="2800" dirty="0" smtClean="0">
                <a:sym typeface="SILDoulosIPA"/>
              </a:rPr>
              <a:t>門開開」</a:t>
            </a:r>
            <a:r>
              <a:rPr lang="en-US" altLang="zh-TW" sz="2800" dirty="0" smtClean="0">
                <a:sym typeface="SILDoulosIPA"/>
              </a:rPr>
              <a:t>m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5 khui1 </a:t>
            </a:r>
            <a:r>
              <a:rPr lang="en-US" altLang="zh-TW" sz="2800" dirty="0" err="1" smtClean="0">
                <a:sym typeface="SILDoulosIPA"/>
              </a:rPr>
              <a:t>khui1</a:t>
            </a:r>
            <a:r>
              <a:rPr lang="zh-TW" altLang="en-US" sz="2800" dirty="0" smtClean="0">
                <a:sym typeface="SILDoulosIPA"/>
              </a:rPr>
              <a:t>（門張開著）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 smtClean="0"/>
              <a:t>形容詞</a:t>
            </a:r>
            <a:r>
              <a:rPr lang="zh-TW" altLang="en-US" sz="2800" dirty="0"/>
              <a:t>三</a:t>
            </a:r>
            <a:r>
              <a:rPr lang="zh-TW" altLang="en-US" sz="2800" dirty="0" smtClean="0"/>
              <a:t>疊表高級形容的程度；四疊是表示強調的特殊用法。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參見</a:t>
            </a:r>
            <a:r>
              <a:rPr lang="zh-TW" altLang="en-US" sz="2800" dirty="0"/>
              <a:t>第七</a:t>
            </a:r>
            <a:r>
              <a:rPr lang="zh-TW" altLang="en-US" sz="2800" dirty="0" smtClean="0"/>
              <a:t>週「連音變化」單元。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15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10793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雙音節形容詞的重疊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480" y="2205519"/>
            <a:ext cx="9793088" cy="2692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「老老實實」</a:t>
            </a:r>
            <a:r>
              <a:rPr lang="en-US" altLang="zh-TW" sz="2800" dirty="0" smtClean="0"/>
              <a:t>lau2 </a:t>
            </a:r>
            <a:r>
              <a:rPr lang="en-US" altLang="zh-TW" sz="2800" dirty="0" err="1" smtClean="0"/>
              <a:t>lau2</a:t>
            </a:r>
            <a:r>
              <a:rPr lang="en-US" altLang="zh-TW" sz="2800" dirty="0" smtClean="0"/>
              <a:t> sit8 </a:t>
            </a:r>
            <a:r>
              <a:rPr lang="en-US" altLang="zh-TW" sz="2800" dirty="0" err="1" smtClean="0"/>
              <a:t>sit8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「老實老實」</a:t>
            </a:r>
            <a:r>
              <a:rPr lang="en-US" altLang="zh-TW" sz="2800" dirty="0" smtClean="0"/>
              <a:t>lau2 sit8 lau2 sit8</a:t>
            </a:r>
          </a:p>
          <a:p>
            <a:pPr marL="0" indent="0">
              <a:buNone/>
            </a:pPr>
            <a:r>
              <a:rPr lang="zh-TW" altLang="en-US" sz="2800" dirty="0"/>
              <a:t>「</a:t>
            </a:r>
            <a:r>
              <a:rPr lang="zh-TW" altLang="en-US" sz="2800" dirty="0" smtClean="0"/>
              <a:t>做儂著</a:t>
            </a:r>
            <a:r>
              <a:rPr lang="zh-TW" altLang="en-US" sz="2800" dirty="0"/>
              <a:t>老老實實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tso3 </a:t>
            </a:r>
            <a:r>
              <a:rPr lang="en-US" altLang="zh-TW" sz="2800" dirty="0"/>
              <a:t>laŋ</a:t>
            </a:r>
            <a:r>
              <a:rPr lang="en-US" altLang="zh-TW" sz="2800" dirty="0" smtClean="0">
                <a:sym typeface="SILDoulosIPA"/>
              </a:rPr>
              <a:t>5 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 </a:t>
            </a:r>
            <a:r>
              <a:rPr lang="en-US" altLang="zh-TW" sz="2800" dirty="0" smtClean="0"/>
              <a:t>lau2 </a:t>
            </a:r>
            <a:r>
              <a:rPr lang="en-US" altLang="zh-TW" sz="2800" dirty="0" err="1"/>
              <a:t>lau2</a:t>
            </a:r>
            <a:r>
              <a:rPr lang="en-US" altLang="zh-TW" sz="2800" dirty="0"/>
              <a:t> sit8 </a:t>
            </a:r>
            <a:r>
              <a:rPr lang="en-US" altLang="zh-TW" sz="2800" dirty="0" err="1" smtClean="0"/>
              <a:t>sit8</a:t>
            </a:r>
            <a:r>
              <a:rPr lang="en-US" altLang="zh-TW" sz="2800" dirty="0" smtClean="0"/>
              <a:t>.</a:t>
            </a:r>
          </a:p>
          <a:p>
            <a:pPr marL="0" indent="0">
              <a:buNone/>
            </a:pPr>
            <a:r>
              <a:rPr lang="zh-TW" altLang="en-US" sz="2800" dirty="0" smtClean="0"/>
              <a:t>「看起來</a:t>
            </a:r>
            <a:r>
              <a:rPr lang="zh-TW" altLang="en-US" sz="2800" dirty="0"/>
              <a:t>老實老實</a:t>
            </a:r>
            <a:r>
              <a:rPr lang="zh-TW" altLang="en-US" sz="2800" dirty="0" smtClean="0"/>
              <a:t>」</a:t>
            </a:r>
            <a:r>
              <a:rPr lang="en-US" altLang="zh-TW" sz="2800" dirty="0"/>
              <a:t>khuã</a:t>
            </a:r>
            <a:r>
              <a:rPr lang="en-US" altLang="zh-TW" sz="2800" dirty="0" smtClean="0">
                <a:sym typeface="SILDoulosIPA"/>
              </a:rPr>
              <a:t>3 khi0 lai0 </a:t>
            </a:r>
            <a:r>
              <a:rPr lang="en-US" altLang="zh-TW" sz="2800" dirty="0" smtClean="0"/>
              <a:t>lau2 </a:t>
            </a:r>
            <a:r>
              <a:rPr lang="en-US" altLang="zh-TW" sz="2800" dirty="0"/>
              <a:t>sit8 lau2 </a:t>
            </a:r>
            <a:r>
              <a:rPr lang="en-US" altLang="zh-TW" sz="2800" dirty="0" smtClean="0"/>
              <a:t>sit8.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「做事志清清楚楚」</a:t>
            </a:r>
            <a:r>
              <a:rPr lang="en-US" altLang="zh-TW" sz="2800" dirty="0" smtClean="0"/>
              <a:t>tso3 tai7 tsi3 </a:t>
            </a:r>
            <a:r>
              <a:rPr lang="en-US" altLang="zh-TW" sz="2800" dirty="0"/>
              <a:t>tshiŋ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 smtClean="0">
                <a:sym typeface="SILDoulosIPA"/>
              </a:rPr>
              <a:t>tshi</a:t>
            </a:r>
            <a:r>
              <a:rPr lang="en-US" altLang="zh-TW" sz="2800" dirty="0" err="1"/>
              <a:t>ŋ</a:t>
            </a:r>
            <a:r>
              <a:rPr lang="en-US" altLang="zh-TW" sz="2800" dirty="0" err="1" smtClean="0">
                <a:sym typeface="SILDoulosIPA"/>
              </a:rPr>
              <a:t>1</a:t>
            </a:r>
            <a:r>
              <a:rPr lang="en-US" altLang="zh-TW" sz="2800" dirty="0" smtClean="0">
                <a:sym typeface="SILDoulosIPA"/>
              </a:rPr>
              <a:t> tsho2 </a:t>
            </a:r>
            <a:r>
              <a:rPr lang="en-US" altLang="zh-TW" sz="2800" dirty="0" err="1" smtClean="0">
                <a:sym typeface="SILDoulosIPA"/>
              </a:rPr>
              <a:t>tsho2</a:t>
            </a:r>
            <a:r>
              <a:rPr lang="en-US" altLang="zh-TW" sz="2800" dirty="0" smtClean="0">
                <a:sym typeface="SILDoulosIPA"/>
              </a:rPr>
              <a:t>.</a:t>
            </a:r>
            <a:endParaRPr lang="en-US" altLang="zh-TW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16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614" y="3330699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793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908919"/>
          </a:xfrm>
        </p:spPr>
        <p:txBody>
          <a:bodyPr/>
          <a:lstStyle/>
          <a:p>
            <a:r>
              <a:rPr lang="zh-TW" altLang="en-US" sz="2800" dirty="0"/>
              <a:t>動詞重疊</a:t>
            </a:r>
            <a:r>
              <a:rPr lang="zh-TW" altLang="en-US" sz="2800" dirty="0" smtClean="0"/>
              <a:t>式表示「短暫而重複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動作」。</a:t>
            </a:r>
            <a:endParaRPr lang="en-US" altLang="zh-TW" sz="2800" dirty="0" smtClean="0"/>
          </a:p>
          <a:p>
            <a:r>
              <a:rPr lang="zh-TW" altLang="en-US" sz="2800" dirty="0">
                <a:sym typeface="SILDoulosIPA"/>
              </a:rPr>
              <a:t>「桌頂拭拭著！」</a:t>
            </a:r>
            <a:r>
              <a:rPr lang="en-US" altLang="zh-TW" sz="2800" dirty="0" smtClean="0">
                <a:sym typeface="SILDoulosIPA"/>
              </a:rPr>
              <a:t>to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ti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2 </a:t>
            </a:r>
            <a:r>
              <a:rPr lang="en-US" altLang="zh-TW" sz="2800" dirty="0">
                <a:sym typeface="SILDoulosIPA"/>
              </a:rPr>
              <a:t>tshit4 </a:t>
            </a:r>
            <a:r>
              <a:rPr lang="en-US" altLang="zh-TW" sz="2800" dirty="0" err="1">
                <a:sym typeface="SILDoulosIPA"/>
              </a:rPr>
              <a:t>tshit4</a:t>
            </a:r>
            <a:r>
              <a:rPr lang="en-US" altLang="zh-TW" sz="2800" dirty="0">
                <a:sym typeface="SILDoulosIPA"/>
              </a:rPr>
              <a:t> le0!</a:t>
            </a:r>
            <a:r>
              <a:rPr lang="zh-TW" altLang="en-US" sz="2800" dirty="0">
                <a:sym typeface="SILDoulosIPA"/>
              </a:rPr>
              <a:t>（桌上擦一擦！）「著」</a:t>
            </a:r>
            <a:r>
              <a:rPr lang="zh-TW" altLang="en-US" sz="2800" dirty="0" smtClean="0">
                <a:sym typeface="SILDoulosIPA"/>
              </a:rPr>
              <a:t>在此表示「要存在一個</a:t>
            </a:r>
            <a:r>
              <a:rPr lang="zh-TW" altLang="en-US" sz="2800" dirty="0">
                <a:sym typeface="SILDoulosIPA"/>
              </a:rPr>
              <a:t>短暫擦拭桌子的</a:t>
            </a:r>
            <a:r>
              <a:rPr lang="zh-TW" altLang="en-US" sz="2800" dirty="0" smtClean="0">
                <a:sym typeface="SILDoulosIPA"/>
              </a:rPr>
              <a:t>動作」。</a:t>
            </a:r>
            <a:endParaRPr lang="en-US" altLang="zh-TW" sz="2800" dirty="0">
              <a:sym typeface="SILDoulosIPA"/>
            </a:endParaRPr>
          </a:p>
          <a:p>
            <a:r>
              <a:rPr lang="zh-TW" altLang="en-US" sz="2800" dirty="0" smtClean="0"/>
              <a:t>「衫收收著緊去睏」</a:t>
            </a:r>
            <a:r>
              <a:rPr lang="en-US" altLang="zh-TW" sz="2800" dirty="0"/>
              <a:t>sã</a:t>
            </a:r>
            <a:r>
              <a:rPr lang="en-US" altLang="zh-TW" sz="2800" dirty="0" smtClean="0">
                <a:sym typeface="SILDoulosIPA"/>
              </a:rPr>
              <a:t>1 siu1 </a:t>
            </a:r>
            <a:r>
              <a:rPr lang="en-US" altLang="zh-TW" sz="2800" dirty="0" err="1" smtClean="0">
                <a:sym typeface="SILDoulosIPA"/>
              </a:rPr>
              <a:t>siu1</a:t>
            </a:r>
            <a:r>
              <a:rPr lang="en-US" altLang="zh-TW" sz="2800" dirty="0" smtClean="0">
                <a:sym typeface="SILDoulosIPA"/>
              </a:rPr>
              <a:t> le0 kin2 khi3 khun3</a:t>
            </a:r>
            <a:r>
              <a:rPr lang="zh-TW" altLang="en-US" sz="2800" dirty="0" smtClean="0">
                <a:sym typeface="SILDoulosIPA"/>
              </a:rPr>
              <a:t>（衣服收拾收拾好，趕快去睡覺）。「著」在此表示</a:t>
            </a:r>
            <a:r>
              <a:rPr lang="zh-TW" altLang="en-US" sz="2800" dirty="0">
                <a:sym typeface="SILDoulosIPA"/>
              </a:rPr>
              <a:t>「</a:t>
            </a:r>
            <a:r>
              <a:rPr lang="zh-TW" altLang="en-US" sz="2800" dirty="0" smtClean="0">
                <a:sym typeface="SILDoulosIPA"/>
              </a:rPr>
              <a:t>存在一個</a:t>
            </a:r>
            <a:r>
              <a:rPr lang="zh-TW" altLang="en-US" sz="2800" dirty="0"/>
              <a:t>短暫而重複的動作</a:t>
            </a:r>
            <a:r>
              <a:rPr lang="zh-TW" altLang="en-US" sz="2800" dirty="0" smtClean="0">
                <a:sym typeface="SILDoulosIPA"/>
              </a:rPr>
              <a:t>」。</a:t>
            </a:r>
            <a:endParaRPr lang="en-US" altLang="zh-TW" sz="2800" dirty="0" smtClean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17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220486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21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關於「著」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sym typeface="SILDoulosIPA"/>
              </a:rPr>
              <a:t>表「存在</a:t>
            </a:r>
            <a:r>
              <a:rPr lang="zh-TW" altLang="en-US" sz="2800" dirty="0" smtClean="0">
                <a:sym typeface="SILDoulosIPA"/>
              </a:rPr>
              <a:t>」的動詞</a:t>
            </a:r>
            <a:r>
              <a:rPr lang="en-US" altLang="zh-TW" sz="2800" dirty="0" smtClean="0">
                <a:sym typeface="SILDoulosIPA"/>
              </a:rPr>
              <a:t>t</a:t>
            </a:r>
            <a:r>
              <a:rPr lang="zh-TW" altLang="en-US" sz="2800" dirty="0" smtClean="0">
                <a:sym typeface="SILDoulosIPA"/>
              </a:rPr>
              <a:t>     </a:t>
            </a:r>
            <a:r>
              <a:rPr lang="en-US" altLang="zh-TW" sz="2800" dirty="0" smtClean="0">
                <a:sym typeface="SILDoulosIPA"/>
              </a:rPr>
              <a:t>7/ti7/tu7</a:t>
            </a:r>
            <a:r>
              <a:rPr lang="zh-TW" altLang="en-US" sz="2800" dirty="0" smtClean="0">
                <a:sym typeface="SILDoulosIPA"/>
              </a:rPr>
              <a:t>，其本字為「宁」，積聚貯物久立之義。今依經籍寫作</a:t>
            </a:r>
            <a:r>
              <a:rPr lang="zh-TW" altLang="en-US" sz="2800" dirty="0">
                <a:sym typeface="SILDoulosIPA"/>
              </a:rPr>
              <a:t>「著</a:t>
            </a:r>
            <a:r>
              <a:rPr lang="zh-TW" altLang="en-US" sz="2800" dirty="0" smtClean="0">
                <a:sym typeface="SILDoulosIPA"/>
              </a:rPr>
              <a:t>」（以下舉例僅標漳州音）。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動詞「著」</a:t>
            </a:r>
            <a:r>
              <a:rPr lang="en-US" altLang="zh-TW" sz="2800" dirty="0" smtClean="0">
                <a:sym typeface="SILDoulosIPA"/>
              </a:rPr>
              <a:t>ti7</a:t>
            </a:r>
            <a:r>
              <a:rPr lang="zh-TW" altLang="en-US" sz="2800" dirty="0" smtClean="0">
                <a:sym typeface="SILDoulosIPA"/>
              </a:rPr>
              <a:t>表</a:t>
            </a:r>
            <a:r>
              <a:rPr lang="zh-TW" altLang="en-US" sz="2800" dirty="0">
                <a:sym typeface="SILDoulosIPA"/>
              </a:rPr>
              <a:t>「存在」。如「伊無著樓頂」</a:t>
            </a:r>
            <a:r>
              <a:rPr lang="en-US" altLang="zh-TW" sz="2800" dirty="0">
                <a:sym typeface="SILDoulosIPA"/>
              </a:rPr>
              <a:t>i1 bo5 ti7 lau5 </a:t>
            </a:r>
            <a:r>
              <a:rPr lang="en-US" altLang="zh-TW" sz="2800" dirty="0" smtClean="0">
                <a:sym typeface="SILDoulosIPA"/>
              </a:rPr>
              <a:t>ti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2</a:t>
            </a:r>
            <a:r>
              <a:rPr lang="zh-TW" altLang="en-US" sz="2800" dirty="0">
                <a:sym typeface="SILDoulosIPA"/>
              </a:rPr>
              <a:t>（他不在樓上）。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「著」</a:t>
            </a:r>
            <a:r>
              <a:rPr lang="en-US" altLang="zh-TW" sz="2800" dirty="0" smtClean="0">
                <a:sym typeface="SILDoulosIPA"/>
              </a:rPr>
              <a:t>ti7</a:t>
            </a:r>
            <a:r>
              <a:rPr lang="zh-TW" altLang="en-US" sz="2800" dirty="0" smtClean="0">
                <a:sym typeface="SILDoulosIPA"/>
              </a:rPr>
              <a:t>可作介詞，帶出處所詞。如「著樓頂讀冊」</a:t>
            </a:r>
            <a:r>
              <a:rPr lang="en-US" altLang="zh-TW" sz="2800" dirty="0" smtClean="0">
                <a:sym typeface="SILDoulosIPA"/>
              </a:rPr>
              <a:t>ti7 lau5 ti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2 thak8 </a:t>
            </a:r>
            <a:r>
              <a:rPr lang="en-US" altLang="zh-TW" sz="2800" dirty="0" err="1" smtClean="0">
                <a:sym typeface="SILDoulosIPA"/>
              </a:rPr>
              <a:t>tshe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</a:t>
            </a:r>
            <a:r>
              <a:rPr lang="zh-TW" altLang="en-US" sz="2800" dirty="0" smtClean="0">
                <a:sym typeface="SILDoulosIPA"/>
              </a:rPr>
              <a:t>（在樓上讀書</a:t>
            </a:r>
            <a:r>
              <a:rPr lang="zh-TW" altLang="en-US" sz="2800" dirty="0">
                <a:sym typeface="SILDoulosIPA"/>
              </a:rPr>
              <a:t>）。</a:t>
            </a:r>
            <a:endParaRPr lang="en-US" altLang="zh-TW" sz="2800" dirty="0" smtClean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18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400506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2817" y="1732268"/>
            <a:ext cx="324991" cy="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4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1384" y="1628801"/>
            <a:ext cx="10729192" cy="3384375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ym typeface="SILDoulosIPA"/>
              </a:rPr>
              <a:t>「著」</a:t>
            </a:r>
            <a:r>
              <a:rPr lang="en-US" altLang="zh-TW" sz="2800" dirty="0" smtClean="0">
                <a:sym typeface="SILDoulosIPA"/>
              </a:rPr>
              <a:t>ti7</a:t>
            </a:r>
            <a:r>
              <a:rPr lang="zh-TW" altLang="en-US" sz="2800" dirty="0" smtClean="0">
                <a:sym typeface="SILDoulosIPA"/>
              </a:rPr>
              <a:t>本來表示</a:t>
            </a:r>
            <a:r>
              <a:rPr lang="zh-TW" altLang="en-US" sz="2800" dirty="0">
                <a:sym typeface="SILDoulosIPA"/>
              </a:rPr>
              <a:t>「</a:t>
            </a:r>
            <a:r>
              <a:rPr lang="zh-TW" altLang="en-US" sz="2800" dirty="0" smtClean="0">
                <a:sym typeface="SILDoulosIPA"/>
              </a:rPr>
              <a:t>佔有一個空間」。佔有空間的同時，必然在時間上也產生「停駐、佔有」的意義，這樣的「</a:t>
            </a:r>
            <a:r>
              <a:rPr lang="zh-TW" altLang="en-US" sz="2800" dirty="0">
                <a:sym typeface="SILDoulosIPA"/>
              </a:rPr>
              <a:t>著」</a:t>
            </a:r>
            <a:r>
              <a:rPr lang="en-US" altLang="zh-TW" sz="2800" dirty="0" smtClean="0">
                <a:sym typeface="SILDoulosIPA"/>
              </a:rPr>
              <a:t>ti7</a:t>
            </a:r>
            <a:r>
              <a:rPr lang="zh-TW" altLang="en-US" sz="2800" dirty="0">
                <a:sym typeface="SILDoulosIPA"/>
              </a:rPr>
              <a:t>可以</a:t>
            </a:r>
            <a:r>
              <a:rPr lang="zh-TW" altLang="en-US" sz="2800" dirty="0" smtClean="0">
                <a:sym typeface="SILDoulosIPA"/>
              </a:rPr>
              <a:t>修飾後面的動詞</a:t>
            </a:r>
            <a:r>
              <a:rPr lang="zh-TW" altLang="en-US" sz="2800" dirty="0">
                <a:sym typeface="SILDoulosIPA"/>
              </a:rPr>
              <a:t>，表示「</a:t>
            </a:r>
            <a:r>
              <a:rPr lang="zh-TW" altLang="en-US" sz="2800" dirty="0" smtClean="0">
                <a:sym typeface="SILDoulosIPA"/>
              </a:rPr>
              <a:t>動作正在進行</a:t>
            </a:r>
            <a:r>
              <a:rPr lang="zh-TW" altLang="en-US" sz="2800" dirty="0">
                <a:sym typeface="SILDoulosIPA"/>
              </a:rPr>
              <a:t>」</a:t>
            </a:r>
            <a:r>
              <a:rPr lang="zh-TW" altLang="en-US" sz="2800" dirty="0" smtClean="0">
                <a:sym typeface="SILDoulosIPA"/>
              </a:rPr>
              <a:t>。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 smtClean="0">
                <a:sym typeface="SILDoulosIPA"/>
              </a:rPr>
              <a:t>這樣</a:t>
            </a:r>
            <a:r>
              <a:rPr lang="zh-TW" altLang="en-US" sz="2800" dirty="0">
                <a:sym typeface="SILDoulosIPA"/>
              </a:rPr>
              <a:t>的「著</a:t>
            </a:r>
            <a:r>
              <a:rPr lang="zh-TW" altLang="en-US" sz="2800" dirty="0" smtClean="0">
                <a:sym typeface="SILDoulosIPA"/>
              </a:rPr>
              <a:t>」虛化為</a:t>
            </a:r>
            <a:r>
              <a:rPr lang="zh-TW" altLang="en-US" sz="2800" dirty="0">
                <a:sym typeface="SILDoulosIPA"/>
              </a:rPr>
              <a:t>副詞</a:t>
            </a:r>
            <a:r>
              <a:rPr lang="zh-TW" altLang="en-US" sz="2800" dirty="0" smtClean="0">
                <a:sym typeface="SILDoulosIPA"/>
              </a:rPr>
              <a:t>，語音弱化讀為略短的音節，有若入聲，並且元音舌位也會降低，聲母也會濁化。如「伊著睏」</a:t>
            </a:r>
            <a:r>
              <a:rPr lang="en-US" altLang="zh-TW" sz="2800" dirty="0" smtClean="0">
                <a:sym typeface="SILDoulosIPA"/>
              </a:rPr>
              <a:t>i1 ti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</a:t>
            </a:r>
            <a:r>
              <a:rPr lang="en-US" altLang="zh-TW" sz="2800" dirty="0">
                <a:sym typeface="SILDoulosIPA"/>
              </a:rPr>
              <a:t>khun3/i1 </a:t>
            </a:r>
            <a:r>
              <a:rPr lang="en-US" altLang="zh-TW" sz="2800" dirty="0" err="1" smtClean="0">
                <a:sym typeface="SILDoulosIPA"/>
              </a:rPr>
              <a:t>te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khun3/i1 li</a:t>
            </a:r>
            <a:r>
              <a:rPr lang="zh-TW" altLang="en-US" sz="2800" dirty="0" smtClean="0">
                <a:sym typeface="SILDoulosIPA"/>
              </a:rPr>
              <a:t>   </a:t>
            </a:r>
            <a:r>
              <a:rPr lang="en-US" altLang="zh-TW" sz="2800" dirty="0" smtClean="0">
                <a:sym typeface="SILDoulosIPA"/>
              </a:rPr>
              <a:t>4 khun3/i1 le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</a:t>
            </a:r>
            <a:r>
              <a:rPr lang="en-US" altLang="zh-TW" sz="2800" dirty="0">
                <a:sym typeface="SILDoulosIPA"/>
              </a:rPr>
              <a:t>khun3</a:t>
            </a:r>
            <a:r>
              <a:rPr lang="zh-TW" altLang="en-US" sz="2800" dirty="0" smtClean="0">
                <a:sym typeface="SILDoulosIPA"/>
              </a:rPr>
              <a:t>（他在睡覺）。</a:t>
            </a:r>
            <a:endParaRPr lang="en-US" altLang="zh-TW" sz="2800" dirty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19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436510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436510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646" y="436510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3933056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5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86406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詞素</a:t>
            </a:r>
            <a:r>
              <a:rPr lang="zh-TW" altLang="en-US" dirty="0"/>
              <a:t>（</a:t>
            </a:r>
            <a:r>
              <a:rPr lang="en-US" altLang="zh-TW" dirty="0"/>
              <a:t>morpheme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8052" y="2348880"/>
            <a:ext cx="10972800" cy="3052935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詞素指語言中具有意義的最小單位。</a:t>
            </a:r>
            <a:endParaRPr lang="en-US" altLang="zh-TW" sz="2800" dirty="0" smtClean="0"/>
          </a:p>
          <a:p>
            <a:r>
              <a:rPr lang="zh-TW" altLang="en-US" sz="2800" dirty="0" smtClean="0"/>
              <a:t>「馬」</a:t>
            </a:r>
            <a:r>
              <a:rPr lang="en-US" altLang="zh-TW" sz="2800" dirty="0" smtClean="0"/>
              <a:t>be2</a:t>
            </a:r>
            <a:r>
              <a:rPr lang="zh-TW" altLang="en-US" sz="2800" dirty="0" smtClean="0"/>
              <a:t>、「民」</a:t>
            </a:r>
            <a:r>
              <a:rPr lang="en-US" altLang="zh-TW" sz="2800" dirty="0" smtClean="0"/>
              <a:t>bin5</a:t>
            </a:r>
            <a:r>
              <a:rPr lang="zh-TW" altLang="en-US" sz="2800" dirty="0" smtClean="0"/>
              <a:t>、「蜘蛛」</a:t>
            </a:r>
            <a:r>
              <a:rPr lang="en-US" altLang="zh-TW" sz="2800" dirty="0" smtClean="0"/>
              <a:t>ti1 tu1</a:t>
            </a:r>
            <a:r>
              <a:rPr lang="zh-TW" altLang="en-US" sz="2800" dirty="0" smtClean="0"/>
              <a:t>均具有詞彙意義，且不能再分割為更小的單位，是</a:t>
            </a:r>
            <a:r>
              <a:rPr lang="zh-TW" altLang="en-US" sz="2800" dirty="0"/>
              <a:t>為</a:t>
            </a:r>
            <a:r>
              <a:rPr lang="zh-TW" altLang="en-US" sz="2800" dirty="0" smtClean="0"/>
              <a:t>詞素。</a:t>
            </a:r>
            <a:endParaRPr lang="en-US" altLang="zh-TW" sz="2800" dirty="0" smtClean="0"/>
          </a:p>
          <a:p>
            <a:r>
              <a:rPr lang="zh-TW" altLang="en-US" sz="2800" dirty="0" smtClean="0"/>
              <a:t>小稱詞尾「囝」</a:t>
            </a:r>
            <a:r>
              <a:rPr lang="en-US" altLang="zh-TW" sz="2800" dirty="0" smtClean="0"/>
              <a:t>a2</a:t>
            </a:r>
            <a:r>
              <a:rPr lang="zh-TW" altLang="en-US" sz="2800" dirty="0" smtClean="0"/>
              <a:t>、詞頭「阿」</a:t>
            </a:r>
            <a:r>
              <a:rPr lang="en-US" altLang="zh-TW" sz="2800" dirty="0" smtClean="0"/>
              <a:t>a1</a:t>
            </a:r>
            <a:r>
              <a:rPr lang="zh-TW" altLang="en-US" sz="2800" dirty="0" smtClean="0"/>
              <a:t>、介詞「與」</a:t>
            </a:r>
            <a:r>
              <a:rPr lang="en-US" altLang="zh-TW" sz="2800" dirty="0"/>
              <a:t>hɔ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（在被動句中帶出主事者）等等</a:t>
            </a:r>
            <a:r>
              <a:rPr lang="zh-TW" altLang="en-US" sz="2800" dirty="0" smtClean="0"/>
              <a:t>具有語法意義，</a:t>
            </a:r>
            <a:r>
              <a:rPr lang="zh-TW" altLang="en-US" sz="2800" dirty="0"/>
              <a:t>且不能再分割為更小的單位</a:t>
            </a:r>
            <a:r>
              <a:rPr lang="zh-TW" altLang="en-US" sz="2800" dirty="0" smtClean="0"/>
              <a:t>，是為詞素</a:t>
            </a:r>
            <a:r>
              <a:rPr lang="zh-TW" altLang="en-US" sz="2800" dirty="0"/>
              <a:t>。</a:t>
            </a:r>
            <a:endParaRPr lang="en-US" altLang="zh-TW" sz="2800" dirty="0"/>
          </a:p>
          <a:p>
            <a:endParaRPr lang="en-US" altLang="zh-TW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71911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1916832"/>
            <a:ext cx="11175032" cy="1828799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>
                <a:sym typeface="SILDoulosIPA"/>
              </a:rPr>
              <a:t>為強調表示</a:t>
            </a:r>
            <a:r>
              <a:rPr lang="zh-TW" altLang="en-US" sz="2800" dirty="0">
                <a:sym typeface="SILDoulosIPA"/>
              </a:rPr>
              <a:t>「</a:t>
            </a:r>
            <a:r>
              <a:rPr lang="zh-TW" altLang="en-US" sz="2800" dirty="0" smtClean="0">
                <a:sym typeface="SILDoulosIPA"/>
              </a:rPr>
              <a:t>動作正在進行」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，「</a:t>
            </a:r>
            <a:r>
              <a:rPr lang="zh-TW" altLang="en-US" sz="2800" dirty="0">
                <a:sym typeface="SILDoulosIPA"/>
              </a:rPr>
              <a:t>著」</a:t>
            </a:r>
            <a:r>
              <a:rPr lang="en-US" altLang="zh-TW" sz="2800" dirty="0">
                <a:sym typeface="SILDoulosIPA"/>
              </a:rPr>
              <a:t>ti7 </a:t>
            </a:r>
            <a:r>
              <a:rPr lang="zh-TW" altLang="en-US" sz="2800" dirty="0" smtClean="0">
                <a:sym typeface="SILDoulosIPA"/>
              </a:rPr>
              <a:t>可以再出現一次，成為「伊著</a:t>
            </a:r>
            <a:r>
              <a:rPr lang="en-US" altLang="zh-TW" sz="2800" dirty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著</a:t>
            </a:r>
            <a:r>
              <a:rPr lang="en-US" altLang="zh-TW" sz="2800" dirty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睏」</a:t>
            </a:r>
            <a:r>
              <a:rPr lang="en-US" altLang="zh-TW" sz="2800" dirty="0" smtClean="0">
                <a:sym typeface="SILDoulosIPA"/>
              </a:rPr>
              <a:t>i1 ti7 </a:t>
            </a:r>
            <a:r>
              <a:rPr lang="en-US" altLang="zh-TW" sz="2800" dirty="0" err="1" smtClean="0">
                <a:sym typeface="SILDoulosIPA"/>
              </a:rPr>
              <a:t>te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4/le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4 khun3</a:t>
            </a:r>
            <a:r>
              <a:rPr lang="zh-TW" altLang="en-US" sz="2800" dirty="0">
                <a:sym typeface="SILDoulosIPA"/>
              </a:rPr>
              <a:t>（</a:t>
            </a:r>
            <a:r>
              <a:rPr lang="zh-TW" altLang="en-US" sz="2800" dirty="0" smtClean="0">
                <a:sym typeface="SILDoulosIPA"/>
              </a:rPr>
              <a:t>他正在</a:t>
            </a:r>
            <a:r>
              <a:rPr lang="zh-TW" altLang="en-US" sz="2800" dirty="0">
                <a:sym typeface="SILDoulosIPA"/>
              </a:rPr>
              <a:t>睡覺）</a:t>
            </a:r>
            <a:r>
              <a:rPr lang="zh-TW" altLang="en-US" sz="2800" dirty="0" smtClean="0">
                <a:sym typeface="SILDoulosIPA"/>
              </a:rPr>
              <a:t>。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 smtClean="0">
                <a:sym typeface="SILDoulosIPA"/>
              </a:rPr>
              <a:t>「著</a:t>
            </a:r>
            <a:r>
              <a:rPr lang="en-US" altLang="zh-TW" sz="2800" dirty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」是用來強調的形式，不弱化。「著</a:t>
            </a:r>
            <a:r>
              <a:rPr lang="en-US" altLang="zh-TW" sz="2800" dirty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」都用</a:t>
            </a:r>
            <a:r>
              <a:rPr lang="zh-TW" altLang="en-US" sz="2800" dirty="0">
                <a:sym typeface="SILDoulosIPA"/>
              </a:rPr>
              <a:t>弱化的形式。</a:t>
            </a:r>
            <a:endParaRPr lang="en-US" altLang="zh-TW" sz="2800" dirty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20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234888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234888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376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348880"/>
            <a:ext cx="10972800" cy="168478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著」</a:t>
            </a:r>
            <a:r>
              <a:rPr lang="en-US" altLang="zh-TW" sz="2800" dirty="0" smtClean="0">
                <a:sym typeface="SILDoulosIPA"/>
              </a:rPr>
              <a:t>ti7</a:t>
            </a:r>
            <a:r>
              <a:rPr lang="zh-TW" altLang="en-US" sz="2800" dirty="0" smtClean="0">
                <a:sym typeface="SILDoulosIPA"/>
              </a:rPr>
              <a:t>不但可以放在動詞前面，表示動作正在進行，也可以出現在狀態動詞後面，表示狀態的持續，語音也弱化。如「坐著看冊」</a:t>
            </a:r>
            <a:r>
              <a:rPr lang="en-US" altLang="zh-TW" sz="2800" dirty="0" smtClean="0">
                <a:sym typeface="SILDoulosIPA"/>
              </a:rPr>
              <a:t>tse7 </a:t>
            </a:r>
            <a:r>
              <a:rPr lang="en-US" altLang="zh-TW" sz="2800" dirty="0" err="1" smtClean="0">
                <a:sym typeface="SILDoulosIPA"/>
              </a:rPr>
              <a:t>te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4/le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4 khu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</a:t>
            </a:r>
            <a:r>
              <a:rPr lang="en-US" altLang="zh-TW" sz="2800" dirty="0" err="1" smtClean="0">
                <a:sym typeface="SILDoulosIPA"/>
              </a:rPr>
              <a:t>tshe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</a:t>
            </a:r>
            <a:r>
              <a:rPr lang="zh-TW" altLang="en-US" sz="2800" dirty="0" smtClean="0">
                <a:sym typeface="SILDoulosIPA"/>
              </a:rPr>
              <a:t>（坐著看書）。「倒著」</a:t>
            </a:r>
            <a:r>
              <a:rPr lang="en-US" altLang="zh-TW" sz="2800" dirty="0" smtClean="0">
                <a:sym typeface="SILDoulosIPA"/>
              </a:rPr>
              <a:t>to2 le0</a:t>
            </a:r>
            <a:r>
              <a:rPr lang="zh-TW" altLang="en-US" sz="2800" dirty="0" smtClean="0">
                <a:sym typeface="SILDoulosIPA"/>
              </a:rPr>
              <a:t>（躺著）。</a:t>
            </a:r>
            <a:endParaRPr lang="en-US" altLang="zh-TW" sz="2800" dirty="0" smtClean="0">
              <a:sym typeface="SILDoulosIP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328498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328498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328498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34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sym typeface="SILDoulosIPA"/>
              </a:rPr>
              <a:t>「著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ti7</a:t>
            </a:r>
            <a:r>
              <a:rPr lang="zh-TW" altLang="en-US" sz="2800" dirty="0" smtClean="0">
                <a:sym typeface="SILDoulosIPA"/>
              </a:rPr>
              <a:t>還可以</a:t>
            </a:r>
            <a:r>
              <a:rPr lang="zh-TW" altLang="en-US" sz="2800" dirty="0">
                <a:sym typeface="SILDoulosIPA"/>
              </a:rPr>
              <a:t>出現在</a:t>
            </a:r>
            <a:r>
              <a:rPr lang="zh-TW" altLang="en-US" sz="2800" dirty="0" smtClean="0">
                <a:sym typeface="SILDoulosIPA"/>
              </a:rPr>
              <a:t>動作動詞</a:t>
            </a:r>
            <a:r>
              <a:rPr lang="zh-TW" altLang="en-US" sz="2800" dirty="0">
                <a:sym typeface="SILDoulosIPA"/>
              </a:rPr>
              <a:t>後面，</a:t>
            </a:r>
            <a:r>
              <a:rPr lang="zh-TW" altLang="en-US" sz="2800" dirty="0" smtClean="0">
                <a:sym typeface="SILDoulosIPA"/>
              </a:rPr>
              <a:t>表示這個動作已經存在。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如</a:t>
            </a: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衫洗</a:t>
            </a:r>
            <a:r>
              <a:rPr lang="zh-TW" altLang="en-US" sz="2800" dirty="0" smtClean="0">
                <a:sym typeface="SILDoulosIPA"/>
              </a:rPr>
              <a:t>著□出門」</a:t>
            </a:r>
            <a:r>
              <a:rPr lang="en-US" altLang="zh-TW" sz="2800" dirty="0" smtClean="0">
                <a:sym typeface="SILDoulosIPA"/>
              </a:rPr>
              <a:t>s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 se2 le0 </a:t>
            </a:r>
            <a:r>
              <a:rPr lang="en-US" altLang="zh-TW" sz="2800" dirty="0" err="1" smtClean="0">
                <a:sym typeface="SILDoulosIPA"/>
              </a:rPr>
              <a:t>tsia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tshut4 m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5</a:t>
            </a:r>
            <a:r>
              <a:rPr lang="zh-TW" altLang="en-US" sz="2800" dirty="0" smtClean="0">
                <a:sym typeface="SILDoulosIPA"/>
              </a:rPr>
              <a:t>（衣服洗好之後再出門）</a:t>
            </a:r>
            <a:r>
              <a:rPr lang="zh-TW" altLang="en-US" sz="2800" dirty="0">
                <a:sym typeface="SILDoulosIPA"/>
              </a:rPr>
              <a:t>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「著</a:t>
            </a:r>
            <a:r>
              <a:rPr lang="zh-TW" altLang="en-US" sz="2800" dirty="0" smtClean="0">
                <a:sym typeface="SILDoulosIPA"/>
              </a:rPr>
              <a:t>」說明「洗」的動作要先存在，然後纔出門。這樣的「</a:t>
            </a:r>
            <a:r>
              <a:rPr lang="zh-TW" altLang="en-US" sz="2800" dirty="0">
                <a:sym typeface="SILDoulosIPA"/>
              </a:rPr>
              <a:t>著</a:t>
            </a:r>
            <a:r>
              <a:rPr lang="zh-TW" altLang="en-US" sz="2800" dirty="0" smtClean="0">
                <a:sym typeface="SILDoulosIPA"/>
              </a:rPr>
              <a:t>」標誌先行貌，與表完成的「了」</a:t>
            </a:r>
            <a:r>
              <a:rPr lang="en-US" altLang="zh-TW" sz="2800" dirty="0" smtClean="0">
                <a:sym typeface="SILDoulosIPA"/>
              </a:rPr>
              <a:t>l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0</a:t>
            </a:r>
            <a:r>
              <a:rPr lang="zh-TW" altLang="en-US" sz="2800" dirty="0" smtClean="0">
                <a:sym typeface="SILDoulosIPA"/>
              </a:rPr>
              <a:t>不同。</a:t>
            </a:r>
            <a:endParaRPr lang="zh-TW" altLang="en-US" sz="2800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22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220486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157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63552" y="2348880"/>
            <a:ext cx="7718648" cy="2260847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「坐著」</a:t>
            </a:r>
            <a:r>
              <a:rPr lang="en-US" altLang="zh-TW" sz="2800" dirty="0" smtClean="0"/>
              <a:t>tse7 le0     [</a:t>
            </a:r>
            <a:r>
              <a:rPr lang="zh-TW" altLang="en-US" sz="2800" dirty="0" smtClean="0"/>
              <a:t>狀態持續</a:t>
            </a:r>
            <a:r>
              <a:rPr lang="en-US" altLang="zh-TW" sz="2800" dirty="0" smtClean="0"/>
              <a:t>]</a:t>
            </a:r>
          </a:p>
          <a:p>
            <a:r>
              <a:rPr lang="zh-TW" altLang="en-US" sz="2800" dirty="0" smtClean="0"/>
              <a:t>「洗著（</a:t>
            </a:r>
            <a:r>
              <a:rPr lang="en-US" altLang="zh-TW" sz="2800" dirty="0" err="1" smtClean="0"/>
              <a:t>tsia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4</a:t>
            </a:r>
            <a:r>
              <a:rPr lang="zh-TW" altLang="en-US" sz="2800" dirty="0" smtClean="0">
                <a:sym typeface="SILDoulosIPA"/>
              </a:rPr>
              <a:t>出門</a:t>
            </a:r>
            <a:r>
              <a:rPr lang="zh-TW" altLang="en-US" sz="2800" dirty="0" smtClean="0"/>
              <a:t>）」</a:t>
            </a:r>
            <a:r>
              <a:rPr lang="en-US" altLang="zh-TW" sz="2800" dirty="0" smtClean="0"/>
              <a:t>se2 le0     [</a:t>
            </a:r>
            <a:r>
              <a:rPr lang="zh-TW" altLang="en-US" sz="2800" dirty="0" smtClean="0"/>
              <a:t>動作先行</a:t>
            </a:r>
            <a:r>
              <a:rPr lang="en-US" altLang="zh-TW" sz="2800" dirty="0" smtClean="0"/>
              <a:t>]</a:t>
            </a:r>
          </a:p>
          <a:p>
            <a:r>
              <a:rPr lang="zh-TW" altLang="en-US" sz="2800" dirty="0"/>
              <a:t>「洗了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se2 </a:t>
            </a:r>
            <a:r>
              <a:rPr lang="en-US" altLang="zh-TW" sz="2800" dirty="0"/>
              <a:t>lɔ</a:t>
            </a:r>
            <a:r>
              <a:rPr lang="en-US" altLang="zh-TW" sz="2800" dirty="0" smtClean="0">
                <a:sym typeface="SILDoulosIPA"/>
              </a:rPr>
              <a:t>0       [</a:t>
            </a:r>
            <a:r>
              <a:rPr lang="zh-TW" altLang="en-US" sz="2800" dirty="0" smtClean="0"/>
              <a:t>動作完成</a:t>
            </a:r>
            <a:r>
              <a:rPr lang="en-US" altLang="zh-TW" sz="2800" dirty="0" smtClean="0"/>
              <a:t>]</a:t>
            </a:r>
          </a:p>
          <a:p>
            <a:r>
              <a:rPr lang="zh-TW" altLang="en-US" sz="2800" dirty="0"/>
              <a:t>「</a:t>
            </a:r>
            <a:r>
              <a:rPr lang="zh-TW" altLang="en-US" sz="2800" dirty="0" smtClean="0"/>
              <a:t>洗矣」</a:t>
            </a:r>
            <a:r>
              <a:rPr lang="en-US" altLang="zh-TW" sz="2800" dirty="0"/>
              <a:t>se2 </a:t>
            </a:r>
            <a:r>
              <a:rPr lang="en-US" altLang="zh-TW" sz="2800" dirty="0" smtClean="0"/>
              <a:t>a</a:t>
            </a:r>
            <a:r>
              <a:rPr lang="en-US" altLang="zh-TW" sz="2800" dirty="0" smtClean="0">
                <a:sym typeface="SILDoulosIPA"/>
              </a:rPr>
              <a:t>0          [</a:t>
            </a:r>
            <a:r>
              <a:rPr lang="zh-TW" altLang="en-US" sz="2800" dirty="0" smtClean="0"/>
              <a:t>動作完成</a:t>
            </a:r>
            <a:r>
              <a:rPr lang="en-US" altLang="zh-TW" sz="2800" dirty="0" smtClean="0"/>
              <a:t>]</a:t>
            </a:r>
            <a:endParaRPr lang="en-US" altLang="zh-TW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23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82" y="2970659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702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1844824"/>
            <a:ext cx="10972800" cy="2260847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「著」又有「張略切」、「直略切」二讀。</a:t>
            </a:r>
            <a:endParaRPr lang="en-US" altLang="zh-TW" sz="2800" dirty="0" smtClean="0"/>
          </a:p>
          <a:p>
            <a:r>
              <a:rPr lang="zh-TW" altLang="en-US" sz="2800" dirty="0"/>
              <a:t>「張略切</a:t>
            </a:r>
            <a:r>
              <a:rPr lang="zh-TW" altLang="en-US" sz="2800" dirty="0" smtClean="0"/>
              <a:t>」表「服衣於身」。閩南有「上鞋著襪」</a:t>
            </a:r>
            <a:r>
              <a:rPr lang="en-US" altLang="zh-TW" sz="2800" dirty="0"/>
              <a:t>tshiŋ</a:t>
            </a:r>
            <a:r>
              <a:rPr lang="en-US" altLang="zh-TW" sz="2800" dirty="0" smtClean="0">
                <a:sym typeface="SILDoulosIPA"/>
              </a:rPr>
              <a:t>7 e5 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</a:t>
            </a:r>
            <a:r>
              <a:rPr lang="en-US" altLang="zh-TW" sz="2800" dirty="0" err="1" smtClean="0">
                <a:sym typeface="SILDoulosIPA"/>
              </a:rPr>
              <a:t>bue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（穿鞋著襪）之說。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/>
              <a:t>「直略切</a:t>
            </a:r>
            <a:r>
              <a:rPr lang="zh-TW" altLang="en-US" sz="2800" dirty="0" smtClean="0"/>
              <a:t>」表「附著」之義。閩南讀</a:t>
            </a:r>
            <a:r>
              <a:rPr lang="en-US" altLang="zh-TW" sz="2800" dirty="0" smtClean="0">
                <a:sym typeface="SILDoulosIPA"/>
              </a:rPr>
              <a:t>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24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04" y="2466603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70" y="289865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3402707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979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「著」</a:t>
            </a:r>
            <a:r>
              <a:rPr lang="en-US" altLang="zh-TW" dirty="0" smtClean="0"/>
              <a:t>tio</a:t>
            </a:r>
            <a:r>
              <a:rPr lang="zh-TW" altLang="en-US" dirty="0">
                <a:sym typeface="SILDoulosIPA"/>
              </a:rPr>
              <a:t> </a:t>
            </a:r>
            <a:r>
              <a:rPr lang="zh-TW" altLang="en-US" dirty="0" smtClean="0">
                <a:sym typeface="SILDoulosIPA"/>
              </a:rPr>
              <a:t> </a:t>
            </a:r>
            <a:r>
              <a:rPr lang="en-US" altLang="zh-TW" dirty="0" smtClean="0">
                <a:sym typeface="SILDoulosIPA"/>
              </a:rPr>
              <a:t>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「投</a:t>
            </a:r>
            <a:r>
              <a:rPr lang="zh-TW" altLang="en-US" sz="2800" dirty="0" smtClean="0"/>
              <a:t>中」「獲致」「遭受」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 「</a:t>
            </a:r>
            <a:r>
              <a:rPr lang="zh-TW" altLang="en-US" sz="2800" dirty="0" smtClean="0"/>
              <a:t>著獎」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tsi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（中獎）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/>
              <a:t>    「</a:t>
            </a:r>
            <a:r>
              <a:rPr lang="zh-TW" altLang="en-US" sz="2800" dirty="0" smtClean="0"/>
              <a:t>著伊矣」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i1 a0</a:t>
            </a:r>
            <a:r>
              <a:rPr lang="zh-TW" altLang="en-US" sz="2800" dirty="0" smtClean="0">
                <a:sym typeface="SILDoulosIPA"/>
              </a:rPr>
              <a:t>（輪到他了）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    「</a:t>
            </a:r>
            <a:r>
              <a:rPr lang="zh-TW" altLang="en-US" sz="2800" dirty="0" smtClean="0">
                <a:sym typeface="SILDoulosIPA"/>
              </a:rPr>
              <a:t>著！」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（對了！）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    「</a:t>
            </a:r>
            <a:r>
              <a:rPr lang="zh-TW" altLang="en-US" sz="2800" dirty="0" smtClean="0">
                <a:sym typeface="SILDoulosIPA"/>
              </a:rPr>
              <a:t>著賊偷」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tshat8 thau1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    「</a:t>
            </a:r>
            <a:r>
              <a:rPr lang="zh-TW" altLang="en-US" sz="2800" dirty="0" smtClean="0">
                <a:sym typeface="SILDoulosIPA"/>
              </a:rPr>
              <a:t>著火」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hue2  /</a:t>
            </a:r>
            <a:r>
              <a:rPr lang="en-US" altLang="zh-TW" sz="2800" dirty="0" smtClean="0"/>
              <a:t>to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hue2</a:t>
            </a:r>
            <a:endParaRPr lang="zh-TW" altLang="en-US" sz="2800" dirty="0"/>
          </a:p>
          <a:p>
            <a:pPr marL="0" indent="0">
              <a:buNone/>
            </a:pPr>
            <a:r>
              <a:rPr lang="en-US" altLang="zh-TW" dirty="0" smtClean="0">
                <a:sym typeface="SILDoulosIPA"/>
              </a:rPr>
              <a:t> 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25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613544"/>
            <a:ext cx="327298" cy="4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105" y="221866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46" y="270892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70" y="3235833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3706019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911" y="4266803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266802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338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「著」</a:t>
            </a:r>
            <a:r>
              <a:rPr lang="en-US" altLang="zh-TW" dirty="0" smtClean="0"/>
              <a:t>tio</a:t>
            </a:r>
            <a:r>
              <a:rPr lang="zh-TW" altLang="en-US" dirty="0">
                <a:sym typeface="SILDoulosIPA"/>
              </a:rPr>
              <a:t> </a:t>
            </a:r>
            <a:r>
              <a:rPr lang="zh-TW" altLang="en-US" dirty="0" smtClean="0">
                <a:sym typeface="SILDoulosIPA"/>
              </a:rPr>
              <a:t> </a:t>
            </a:r>
            <a:r>
              <a:rPr lang="en-US" altLang="zh-TW" dirty="0" smtClean="0">
                <a:sym typeface="SILDoulosIPA"/>
              </a:rPr>
              <a:t>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3592" y="2132856"/>
            <a:ext cx="8006680" cy="329364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作</a:t>
            </a:r>
            <a:r>
              <a:rPr lang="zh-TW" altLang="en-US" sz="2800" dirty="0"/>
              <a:t>述補結構的</a:t>
            </a:r>
            <a:r>
              <a:rPr lang="zh-TW" altLang="en-US" sz="2800" dirty="0" smtClean="0"/>
              <a:t>補語。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「看</a:t>
            </a:r>
            <a:r>
              <a:rPr lang="zh-TW" altLang="en-US" sz="2800" dirty="0" smtClean="0"/>
              <a:t>有著」</a:t>
            </a:r>
            <a:r>
              <a:rPr lang="en-US" altLang="zh-TW" sz="2800" dirty="0"/>
              <a:t>khuã</a:t>
            </a:r>
            <a:r>
              <a:rPr lang="en-US" altLang="zh-TW" sz="2800" dirty="0" smtClean="0">
                <a:sym typeface="SILDoulosIPA"/>
              </a:rPr>
              <a:t>3 u7 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dirty="0"/>
              <a:t>作述補結構</a:t>
            </a:r>
            <a:r>
              <a:rPr lang="zh-TW" altLang="en-US" sz="2800" dirty="0" smtClean="0"/>
              <a:t>的動詞詞尾。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「聽著消息」</a:t>
            </a:r>
            <a:r>
              <a:rPr lang="en-US" altLang="zh-TW" sz="2800" dirty="0"/>
              <a:t>thiã</a:t>
            </a:r>
            <a:r>
              <a:rPr lang="en-US" altLang="zh-TW" sz="2800" dirty="0" smtClean="0">
                <a:sym typeface="SILDoulosIPA"/>
              </a:rPr>
              <a:t>1 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 siau1 sit4</a:t>
            </a:r>
            <a:r>
              <a:rPr lang="zh-TW" altLang="en-US" sz="2800" dirty="0" smtClean="0">
                <a:sym typeface="SILDoulosIPA"/>
              </a:rPr>
              <a:t>（聽到消息）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26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613544"/>
            <a:ext cx="327298" cy="4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0892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8" y="4293096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12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「著」</a:t>
            </a:r>
            <a:r>
              <a:rPr lang="en-US" altLang="zh-TW" dirty="0" smtClean="0"/>
              <a:t>tio</a:t>
            </a:r>
            <a:r>
              <a:rPr lang="zh-TW" altLang="en-US" dirty="0">
                <a:sym typeface="SILDoulosIPA"/>
              </a:rPr>
              <a:t> </a:t>
            </a:r>
            <a:r>
              <a:rPr lang="zh-TW" altLang="en-US" dirty="0" smtClean="0">
                <a:sym typeface="SILDoulosIPA"/>
              </a:rPr>
              <a:t> </a:t>
            </a:r>
            <a:r>
              <a:rPr lang="en-US" altLang="zh-TW" dirty="0" smtClean="0">
                <a:sym typeface="SILDoulosIPA"/>
              </a:rPr>
              <a:t>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2073" y="2877072"/>
            <a:ext cx="10972800" cy="1684783"/>
          </a:xfrm>
        </p:spPr>
        <p:txBody>
          <a:bodyPr/>
          <a:lstStyle/>
          <a:p>
            <a:r>
              <a:rPr lang="zh-TW" altLang="en-US" sz="2800" dirty="0" smtClean="0"/>
              <a:t>唐代</a:t>
            </a:r>
            <a:r>
              <a:rPr lang="zh-TW" altLang="en-US" sz="2800" dirty="0"/>
              <a:t>「著」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/>
              <a:t>從「</a:t>
            </a:r>
            <a:r>
              <a:rPr lang="zh-TW" altLang="en-US" sz="2800" dirty="0"/>
              <a:t>投中</a:t>
            </a:r>
            <a:r>
              <a:rPr lang="zh-TW" altLang="en-US" sz="2800" dirty="0" smtClean="0"/>
              <a:t>」義發展出「必然」義。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「著衫也免？」</a:t>
            </a:r>
            <a:r>
              <a:rPr lang="en-US" altLang="zh-TW" sz="2800" dirty="0" smtClean="0"/>
              <a:t>tio</a:t>
            </a:r>
            <a:r>
              <a:rPr lang="zh-TW" altLang="en-US" sz="2800" dirty="0" smtClean="0"/>
              <a:t>  </a:t>
            </a:r>
            <a:r>
              <a:rPr lang="en-US" altLang="zh-TW" sz="2800" dirty="0" smtClean="0">
                <a:sym typeface="SILDoulosIPA"/>
              </a:rPr>
              <a:t>8 s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 ia2 bian2</a:t>
            </a:r>
            <a:r>
              <a:rPr lang="zh-TW" altLang="en-US" sz="2800" dirty="0" smtClean="0">
                <a:sym typeface="SILDoulosIPA"/>
              </a:rPr>
              <a:t>？（需要衣服或不需要）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/>
              <a:t>「</a:t>
            </a:r>
            <a:r>
              <a:rPr lang="zh-TW" altLang="en-US" sz="2800" dirty="0" smtClean="0"/>
              <a:t>著去也</a:t>
            </a:r>
            <a:r>
              <a:rPr lang="zh-TW" altLang="en-US" sz="2800" dirty="0"/>
              <a:t>免？」</a:t>
            </a:r>
            <a:r>
              <a:rPr lang="en-US" altLang="zh-TW" sz="2800" dirty="0" smtClean="0"/>
              <a:t>tio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 khi3 </a:t>
            </a:r>
            <a:r>
              <a:rPr lang="en-US" altLang="zh-TW" sz="2800" dirty="0">
                <a:sym typeface="SILDoulosIPA"/>
              </a:rPr>
              <a:t>ia2 bian2</a:t>
            </a:r>
            <a:r>
              <a:rPr lang="zh-TW" altLang="en-US" sz="2800" dirty="0">
                <a:sym typeface="SILDoulosIPA"/>
              </a:rPr>
              <a:t>？（</a:t>
            </a:r>
            <a:r>
              <a:rPr lang="zh-TW" altLang="en-US" sz="2800" dirty="0" smtClean="0">
                <a:sym typeface="SILDoulosIPA"/>
              </a:rPr>
              <a:t>需要去或</a:t>
            </a:r>
            <a:r>
              <a:rPr lang="zh-TW" altLang="en-US" sz="2800" dirty="0">
                <a:sym typeface="SILDoulosIPA"/>
              </a:rPr>
              <a:t>不需要）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27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2970659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350100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4011067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613544"/>
            <a:ext cx="327298" cy="4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563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「著」</a:t>
            </a:r>
            <a:r>
              <a:rPr lang="en-US" altLang="zh-TW" dirty="0" smtClean="0"/>
              <a:t>tio</a:t>
            </a:r>
            <a:r>
              <a:rPr lang="zh-TW" altLang="en-US" dirty="0" smtClean="0"/>
              <a:t>  </a:t>
            </a:r>
            <a:r>
              <a:rPr lang="en-US" altLang="zh-TW" dirty="0" smtClean="0">
                <a:sym typeface="SILDoulosIPA"/>
              </a:rPr>
              <a:t>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082552"/>
            <a:ext cx="10972800" cy="240486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「必須」義的助動詞表示「必然發生某一結果」，虛化後成為副詞，表示「就」。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 「</a:t>
            </a:r>
            <a:r>
              <a:rPr lang="zh-TW" altLang="en-US" sz="2800" dirty="0" smtClean="0"/>
              <a:t>衫若骯髒我著洗」</a:t>
            </a:r>
            <a:r>
              <a:rPr lang="en-US" altLang="zh-TW" sz="2800" dirty="0"/>
              <a:t>sã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 smtClean="0">
                <a:sym typeface="SILDoulosIPA"/>
              </a:rPr>
              <a:t>na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 am1 tsam1 gua2 tio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 sue2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    （</a:t>
            </a:r>
            <a:r>
              <a:rPr lang="zh-TW" altLang="en-US" sz="2800" dirty="0" smtClean="0">
                <a:sym typeface="SILDoulosIPA"/>
              </a:rPr>
              <a:t>衣服髒了我就洗）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28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613544"/>
            <a:ext cx="327298" cy="4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679" y="3546722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3546722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923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620600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完全重疊與不</a:t>
            </a:r>
            <a:r>
              <a:rPr lang="zh-TW" altLang="en-US" dirty="0"/>
              <a:t>完全重疊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5808" y="2492896"/>
            <a:ext cx="10972800" cy="2404863"/>
          </a:xfrm>
        </p:spPr>
        <p:txBody>
          <a:bodyPr/>
          <a:lstStyle/>
          <a:p>
            <a:r>
              <a:rPr lang="zh-TW" altLang="en-US" sz="2800" dirty="0" smtClean="0"/>
              <a:t>相同的詞素重疊，是為</a:t>
            </a:r>
            <a:r>
              <a:rPr lang="zh-TW" altLang="en-US" sz="2800" dirty="0"/>
              <a:t>完全</a:t>
            </a:r>
            <a:r>
              <a:rPr lang="zh-TW" altLang="en-US" sz="2800" dirty="0" smtClean="0"/>
              <a:t>重疊。如「儂儂」、「步步」等。</a:t>
            </a:r>
            <a:endParaRPr lang="en-US" altLang="zh-TW" sz="2800" dirty="0" smtClean="0"/>
          </a:p>
          <a:p>
            <a:r>
              <a:rPr lang="zh-TW" altLang="en-US" sz="2800" dirty="0" smtClean="0"/>
              <a:t>形式不完全相同的詞素</a:t>
            </a:r>
            <a:r>
              <a:rPr lang="zh-TW" altLang="en-US" sz="2800" dirty="0"/>
              <a:t>重疊，是</a:t>
            </a:r>
            <a:r>
              <a:rPr lang="zh-TW" altLang="en-US" sz="2800" dirty="0" smtClean="0"/>
              <a:t>為不完全</a:t>
            </a:r>
            <a:r>
              <a:rPr lang="zh-TW" altLang="en-US" sz="2800" dirty="0"/>
              <a:t>重疊</a:t>
            </a:r>
            <a:r>
              <a:rPr lang="zh-TW" altLang="en-US" sz="2800" dirty="0" smtClean="0"/>
              <a:t>。如「暗摸摸」</a:t>
            </a:r>
            <a:r>
              <a:rPr lang="en-US" altLang="zh-TW" sz="2800" dirty="0" smtClean="0"/>
              <a:t>am3 </a:t>
            </a:r>
            <a:r>
              <a:rPr lang="en-US" altLang="zh-TW" sz="2800" dirty="0"/>
              <a:t>bɔŋ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/>
              <a:t>bɔŋ</a:t>
            </a:r>
            <a:r>
              <a:rPr lang="en-US" altLang="zh-TW" sz="2800" dirty="0" err="1" smtClean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（</a:t>
            </a:r>
            <a:r>
              <a:rPr lang="en-US" altLang="zh-TW" sz="2800" dirty="0" smtClean="0">
                <a:sym typeface="SILDoulosIPA"/>
              </a:rPr>
              <a:t>=</a:t>
            </a:r>
            <a:r>
              <a:rPr lang="en-US" altLang="zh-TW" sz="2800" dirty="0"/>
              <a:t>am3 </a:t>
            </a:r>
            <a:r>
              <a:rPr lang="en-US" altLang="zh-TW" sz="2800" dirty="0" smtClean="0"/>
              <a:t> bin1</a:t>
            </a:r>
            <a:r>
              <a:rPr lang="en-US" altLang="zh-TW" sz="2800" dirty="0" smtClean="0">
                <a:sym typeface="SILDoulosIPA"/>
              </a:rPr>
              <a:t> </a:t>
            </a:r>
            <a:r>
              <a:rPr lang="en-US" altLang="zh-TW" sz="2800" dirty="0"/>
              <a:t>bɔŋ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）、「烏</a:t>
            </a:r>
            <a:r>
              <a:rPr lang="en-US" altLang="zh-TW" sz="2800" dirty="0" smtClean="0">
                <a:sym typeface="SILDoulosIPA"/>
              </a:rPr>
              <a:t>ma3 </a:t>
            </a:r>
            <a:r>
              <a:rPr lang="en-US" altLang="zh-TW" sz="2800" dirty="0" err="1" smtClean="0">
                <a:sym typeface="SILDoulosIPA"/>
              </a:rPr>
              <a:t>ma3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1 ma3 </a:t>
            </a:r>
            <a:r>
              <a:rPr lang="en-US" altLang="zh-TW" sz="2800" dirty="0">
                <a:sym typeface="SILDoulosIPA"/>
              </a:rPr>
              <a:t>ma3 </a:t>
            </a:r>
            <a:r>
              <a:rPr lang="zh-TW" altLang="en-US" sz="2800" dirty="0" smtClean="0">
                <a:sym typeface="SILDoulosIPA"/>
              </a:rPr>
              <a:t>（</a:t>
            </a:r>
            <a:r>
              <a:rPr lang="en-US" altLang="zh-TW" sz="2800" dirty="0" smtClean="0">
                <a:sym typeface="SILDoulosIPA"/>
              </a:rPr>
              <a:t>=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1 mi3 ma3</a:t>
            </a:r>
            <a:r>
              <a:rPr lang="zh-TW" altLang="en-US" sz="2800" dirty="0" smtClean="0">
                <a:sym typeface="SILDoulosIPA"/>
              </a:rPr>
              <a:t>）、「四四角角」</a:t>
            </a:r>
            <a:r>
              <a:rPr lang="en-US" altLang="zh-TW" sz="2800" dirty="0" smtClean="0">
                <a:sym typeface="SILDoulosIPA"/>
              </a:rPr>
              <a:t>si3 </a:t>
            </a:r>
            <a:r>
              <a:rPr lang="en-US" altLang="zh-TW" sz="2800" dirty="0" err="1" smtClean="0">
                <a:sym typeface="SILDoulosIPA"/>
              </a:rPr>
              <a:t>si3</a:t>
            </a:r>
            <a:r>
              <a:rPr lang="en-US" altLang="zh-TW" sz="2800" dirty="0" smtClean="0">
                <a:sym typeface="SILDoulosIPA"/>
              </a:rPr>
              <a:t> kak4 </a:t>
            </a:r>
            <a:r>
              <a:rPr lang="en-US" altLang="zh-TW" sz="2800" dirty="0" err="1" smtClean="0">
                <a:sym typeface="SILDoulosIPA"/>
              </a:rPr>
              <a:t>kak4</a:t>
            </a:r>
            <a:r>
              <a:rPr lang="zh-TW" altLang="en-US" sz="2800" dirty="0" smtClean="0">
                <a:sym typeface="SILDoulosIPA"/>
              </a:rPr>
              <a:t>（</a:t>
            </a:r>
            <a:r>
              <a:rPr lang="en-US" altLang="zh-TW" sz="2800" dirty="0" smtClean="0">
                <a:sym typeface="SILDoulosIPA"/>
              </a:rPr>
              <a:t>=</a:t>
            </a:r>
            <a:r>
              <a:rPr lang="en-US" altLang="zh-TW" sz="2800" dirty="0">
                <a:sym typeface="SILDoulosIPA"/>
              </a:rPr>
              <a:t>si3 </a:t>
            </a:r>
            <a:r>
              <a:rPr lang="en-US" altLang="zh-TW" sz="2800" dirty="0" smtClean="0">
                <a:sym typeface="SILDoulosIPA"/>
              </a:rPr>
              <a:t>li3 </a:t>
            </a:r>
            <a:r>
              <a:rPr lang="en-US" altLang="zh-TW" sz="2800" dirty="0">
                <a:sym typeface="SILDoulosIPA"/>
              </a:rPr>
              <a:t>kak4 </a:t>
            </a:r>
            <a:r>
              <a:rPr lang="en-US" altLang="zh-TW" sz="2800" dirty="0" err="1">
                <a:sym typeface="SILDoulosIPA"/>
              </a:rPr>
              <a:t>kak4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>
              <a:sym typeface="SILDoulosIP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29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0778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65818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詞</a:t>
            </a:r>
            <a:r>
              <a:rPr lang="zh-TW" altLang="en-US" dirty="0"/>
              <a:t>（</a:t>
            </a:r>
            <a:r>
              <a:rPr lang="en-US" altLang="zh-TW" dirty="0"/>
              <a:t>word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376" y="2060848"/>
            <a:ext cx="10972800" cy="2836911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能獨立使用的詞素是為詞。「詞」是語言的單位，</a:t>
            </a:r>
            <a:r>
              <a:rPr lang="zh-TW" altLang="en-US" sz="2800" dirty="0"/>
              <a:t>與</a:t>
            </a:r>
            <a:r>
              <a:rPr lang="zh-TW" altLang="en-US" sz="2800" dirty="0" smtClean="0"/>
              <a:t>「字」（</a:t>
            </a:r>
            <a:r>
              <a:rPr lang="en-US" altLang="zh-TW" sz="2800" dirty="0" smtClean="0"/>
              <a:t>character</a:t>
            </a:r>
            <a:r>
              <a:rPr lang="zh-TW" altLang="en-US" sz="2800" dirty="0" smtClean="0"/>
              <a:t>）之為書寫單位不同。</a:t>
            </a:r>
            <a:endParaRPr lang="en-US" altLang="zh-TW" sz="2800" dirty="0" smtClean="0"/>
          </a:p>
          <a:p>
            <a:r>
              <a:rPr lang="zh-TW" altLang="en-US" sz="2800" dirty="0"/>
              <a:t>「馬</a:t>
            </a:r>
            <a:r>
              <a:rPr lang="zh-TW" altLang="en-US" sz="2800" dirty="0" smtClean="0"/>
              <a:t>」、「蜘蛛」均能獨立使用，</a:t>
            </a:r>
            <a:r>
              <a:rPr lang="zh-TW" altLang="en-US" sz="2800" dirty="0"/>
              <a:t>是為詞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「民」</a:t>
            </a:r>
            <a:r>
              <a:rPr lang="en-US" altLang="zh-TW" sz="2800" dirty="0" smtClean="0"/>
              <a:t>bin5</a:t>
            </a:r>
            <a:r>
              <a:rPr lang="zh-TW" altLang="en-US" sz="2800" dirty="0" smtClean="0"/>
              <a:t>在閩南語不能獨立使用，必須與其他詞素共組為「國民」「民主」「民眾」等等形式，因此「民」只是詞素，不算是詞。</a:t>
            </a:r>
            <a:endParaRPr lang="en-US" altLang="zh-TW" sz="2800" dirty="0" smtClean="0"/>
          </a:p>
          <a:p>
            <a:endParaRPr lang="en-US" altLang="zh-TW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167032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79895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附加構詞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204482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在詞幹前後加詞綴（詞頭、詞尾）構詞者，稱為附加。該合成詞的語義主要來自詞幹，詞綴只表現語法意義。</a:t>
            </a:r>
            <a:endParaRPr lang="en-US" altLang="zh-TW" sz="2800" dirty="0" smtClean="0"/>
          </a:p>
          <a:p>
            <a:r>
              <a:rPr lang="zh-TW" altLang="en-US" sz="2800" dirty="0"/>
              <a:t>閩南語常見</a:t>
            </a:r>
            <a:r>
              <a:rPr lang="zh-TW" altLang="en-US" sz="2800" dirty="0" smtClean="0"/>
              <a:t>的詞頭有「阿」</a:t>
            </a:r>
            <a:r>
              <a:rPr lang="en-US" altLang="zh-TW" sz="2800" dirty="0" smtClean="0"/>
              <a:t>a1</a:t>
            </a:r>
            <a:r>
              <a:rPr lang="zh-TW" altLang="en-US" sz="2800" dirty="0" smtClean="0"/>
              <a:t>、「老」</a:t>
            </a:r>
            <a:r>
              <a:rPr lang="en-US" altLang="zh-TW" sz="2800" dirty="0" smtClean="0"/>
              <a:t>lau2</a:t>
            </a:r>
            <a:r>
              <a:rPr lang="zh-TW" altLang="en-US" sz="2800" dirty="0" smtClean="0"/>
              <a:t>。都有表示親切的</a:t>
            </a:r>
            <a:r>
              <a:rPr lang="zh-TW" altLang="en-US" sz="2800" dirty="0"/>
              <a:t>語法</a:t>
            </a:r>
            <a:r>
              <a:rPr lang="zh-TW" altLang="en-US" sz="2800" dirty="0" smtClean="0"/>
              <a:t>意義</a:t>
            </a:r>
            <a:r>
              <a:rPr lang="zh-TW" altLang="en-US" sz="2800" dirty="0"/>
              <a:t>，可以無限制的和詞幹組合成詞</a:t>
            </a:r>
            <a:r>
              <a:rPr lang="zh-TW" altLang="en-US" sz="2800" dirty="0" smtClean="0"/>
              <a:t>。</a:t>
            </a:r>
            <a:endParaRPr lang="en-US" altLang="zh-TW" sz="2800" dirty="0"/>
          </a:p>
          <a:p>
            <a:endParaRPr lang="en-US" altLang="zh-TW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30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48329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「阿」</a:t>
            </a:r>
            <a:r>
              <a:rPr lang="en-US" altLang="zh-TW" sz="2800" dirty="0"/>
              <a:t>a1</a:t>
            </a:r>
            <a:r>
              <a:rPr lang="zh-TW" altLang="en-US" sz="2800" dirty="0"/>
              <a:t>常見加在單音節人名之前。如「阿秀」</a:t>
            </a:r>
            <a:r>
              <a:rPr lang="en-US" altLang="zh-TW" sz="2800" dirty="0"/>
              <a:t>a1 siu3</a:t>
            </a:r>
            <a:r>
              <a:rPr lang="zh-TW" altLang="en-US" sz="2800" dirty="0"/>
              <a:t>、「阿明」</a:t>
            </a:r>
            <a:r>
              <a:rPr lang="en-US" altLang="zh-TW" sz="2800" dirty="0"/>
              <a:t>a1 </a:t>
            </a:r>
            <a:r>
              <a:rPr lang="en-US" altLang="zh-TW" sz="2800" dirty="0" smtClean="0"/>
              <a:t>biŋ</a:t>
            </a:r>
            <a:r>
              <a:rPr lang="en-US" altLang="zh-TW" sz="2800" dirty="0" smtClean="0">
                <a:sym typeface="SILDoulosIPA"/>
              </a:rPr>
              <a:t>5</a:t>
            </a:r>
            <a:r>
              <a:rPr lang="zh-TW" altLang="en-US" sz="2800" dirty="0">
                <a:sym typeface="SILDoulosIPA"/>
              </a:rPr>
              <a:t>。</a:t>
            </a:r>
            <a:endParaRPr lang="en-US" altLang="zh-TW" sz="2800" dirty="0">
              <a:sym typeface="SILDoulosIPA"/>
            </a:endParaRPr>
          </a:p>
          <a:p>
            <a:r>
              <a:rPr lang="zh-TW" altLang="en-US" sz="2800" dirty="0"/>
              <a:t>「老」</a:t>
            </a:r>
            <a:r>
              <a:rPr lang="en-US" altLang="zh-TW" sz="2800" dirty="0"/>
              <a:t>lau2</a:t>
            </a:r>
            <a:r>
              <a:rPr lang="zh-TW" altLang="en-US" sz="2800" dirty="0"/>
              <a:t>常見加在</a:t>
            </a:r>
            <a:r>
              <a:rPr lang="zh-TW" altLang="en-US" sz="2800" dirty="0" smtClean="0"/>
              <a:t>排行或姓氏之前</a:t>
            </a:r>
            <a:r>
              <a:rPr lang="zh-TW" altLang="en-US" sz="2800" dirty="0"/>
              <a:t>，並且後面還加上表屬性的</a:t>
            </a:r>
            <a:r>
              <a:rPr lang="en-US" altLang="zh-TW" sz="2800" dirty="0"/>
              <a:t>e0</a:t>
            </a:r>
            <a:r>
              <a:rPr lang="zh-TW" altLang="en-US" sz="2800" dirty="0"/>
              <a:t>（的）。如「老大</a:t>
            </a:r>
            <a:r>
              <a:rPr lang="en-US" altLang="zh-TW" sz="2800" dirty="0"/>
              <a:t>e0</a:t>
            </a:r>
            <a:r>
              <a:rPr lang="zh-TW" altLang="en-US" sz="2800" dirty="0"/>
              <a:t>」</a:t>
            </a:r>
            <a:r>
              <a:rPr lang="en-US" altLang="zh-TW" sz="2800" dirty="0"/>
              <a:t>lau2 tua7 e0</a:t>
            </a:r>
            <a:r>
              <a:rPr lang="zh-TW" altLang="en-US" sz="2800" dirty="0"/>
              <a:t>、「老四</a:t>
            </a:r>
            <a:r>
              <a:rPr lang="en-US" altLang="zh-TW" sz="2800" dirty="0"/>
              <a:t>e0</a:t>
            </a:r>
            <a:r>
              <a:rPr lang="zh-TW" altLang="en-US" sz="2800" dirty="0"/>
              <a:t>」</a:t>
            </a:r>
            <a:r>
              <a:rPr lang="en-US" altLang="zh-TW" sz="2800" dirty="0"/>
              <a:t>lau2 si3 </a:t>
            </a:r>
            <a:r>
              <a:rPr lang="en-US" altLang="zh-TW" sz="2800" dirty="0" smtClean="0"/>
              <a:t>e0</a:t>
            </a:r>
            <a:r>
              <a:rPr lang="zh-TW" altLang="en-US" sz="2800" dirty="0" smtClean="0"/>
              <a:t>、「老王</a:t>
            </a:r>
            <a:r>
              <a:rPr lang="en-US" altLang="zh-TW" sz="2800" dirty="0" smtClean="0"/>
              <a:t>e0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lau2 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5 e0</a:t>
            </a:r>
            <a:r>
              <a:rPr lang="zh-TW" altLang="en-US" sz="2800" dirty="0" smtClean="0"/>
              <a:t>。</a:t>
            </a:r>
            <a:endParaRPr lang="en-US" altLang="zh-TW" sz="2800" dirty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679828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47687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閩南語常見的</a:t>
            </a:r>
            <a:r>
              <a:rPr lang="zh-TW" altLang="en-US" sz="2800" dirty="0" smtClean="0"/>
              <a:t>詞尾有小稱詞尾「囝」</a:t>
            </a:r>
            <a:r>
              <a:rPr lang="en-US" altLang="zh-TW" sz="2800" dirty="0" smtClean="0"/>
              <a:t>a2</a:t>
            </a:r>
            <a:r>
              <a:rPr lang="zh-TW" altLang="en-US" sz="2800" dirty="0" smtClean="0"/>
              <a:t>、表示塊狀物體或方向的詞尾「頭」</a:t>
            </a:r>
            <a:r>
              <a:rPr lang="en-US" altLang="zh-TW" sz="2800" dirty="0" smtClean="0"/>
              <a:t>thau5</a:t>
            </a:r>
            <a:r>
              <a:rPr lang="zh-TW" altLang="en-US" sz="2800" dirty="0" smtClean="0"/>
              <a:t>、表屬性的詞尾</a:t>
            </a:r>
            <a:r>
              <a:rPr lang="en-US" altLang="zh-TW" sz="2800" dirty="0" smtClean="0"/>
              <a:t>e0</a:t>
            </a:r>
            <a:r>
              <a:rPr lang="zh-TW" altLang="en-US" sz="2800" dirty="0" smtClean="0"/>
              <a:t>（的），可以無限制的和詞幹組合成詞。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r>
              <a:rPr lang="zh-TW" altLang="en-US" sz="2800" dirty="0"/>
              <a:t>關於</a:t>
            </a:r>
            <a:r>
              <a:rPr lang="zh-TW" altLang="en-US" sz="2800" dirty="0" smtClean="0"/>
              <a:t>小</a:t>
            </a:r>
            <a:r>
              <a:rPr lang="zh-TW" altLang="en-US" sz="2800" dirty="0"/>
              <a:t>稱詞尾「囝」</a:t>
            </a:r>
            <a:r>
              <a:rPr lang="en-US" altLang="zh-TW" sz="2800" dirty="0" smtClean="0"/>
              <a:t>a2</a:t>
            </a:r>
            <a:r>
              <a:rPr lang="zh-TW" altLang="en-US" sz="2800" dirty="0" smtClean="0"/>
              <a:t>，請見第八週「連音變化」講義。</a:t>
            </a:r>
            <a:endParaRPr lang="en-US" altLang="zh-TW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32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756149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3592" y="1628800"/>
            <a:ext cx="5990456" cy="4525963"/>
          </a:xfrm>
        </p:spPr>
        <p:txBody>
          <a:bodyPr/>
          <a:lstStyle/>
          <a:p>
            <a:r>
              <a:rPr lang="zh-TW" altLang="en-US" sz="2800" dirty="0" smtClean="0"/>
              <a:t>塊狀物體常加詞尾</a:t>
            </a:r>
            <a:r>
              <a:rPr lang="zh-TW" altLang="en-US" sz="2800" dirty="0"/>
              <a:t>「頭」</a:t>
            </a:r>
            <a:r>
              <a:rPr lang="en-US" altLang="zh-TW" sz="2800" dirty="0" smtClean="0"/>
              <a:t>thau5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「</a:t>
            </a:r>
            <a:r>
              <a:rPr lang="zh-TW" altLang="en-US" sz="2800" dirty="0" smtClean="0"/>
              <a:t>石頭」</a:t>
            </a:r>
            <a:r>
              <a:rPr lang="en-US" altLang="zh-TW" sz="2800" dirty="0" err="1" smtClean="0"/>
              <a:t>tsio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 thau5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「拳頭」</a:t>
            </a:r>
            <a:r>
              <a:rPr lang="en-US" altLang="zh-TW" sz="2800" dirty="0" smtClean="0">
                <a:sym typeface="SILDoulosIPA"/>
              </a:rPr>
              <a:t>kun5 thau5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「鋤頭」</a:t>
            </a:r>
            <a:r>
              <a:rPr lang="en-US" altLang="zh-TW" sz="2800" dirty="0" smtClean="0">
                <a:sym typeface="SILDoulosIPA"/>
              </a:rPr>
              <a:t>ti5 thau5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「斧頭」</a:t>
            </a:r>
            <a:r>
              <a:rPr lang="en-US" altLang="zh-TW" sz="2800" dirty="0" smtClean="0">
                <a:sym typeface="SILDoulosIPA"/>
              </a:rPr>
              <a:t>p</a:t>
            </a:r>
            <a:r>
              <a:rPr lang="en-US" altLang="zh-TW" sz="2800" dirty="0"/>
              <a:t>ɔ</a:t>
            </a:r>
            <a:r>
              <a:rPr lang="en-US" altLang="zh-TW" sz="2800" dirty="0" smtClean="0">
                <a:sym typeface="SILDoulosIPA"/>
              </a:rPr>
              <a:t>2 thau5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「枕頭」</a:t>
            </a:r>
            <a:r>
              <a:rPr lang="en-US" altLang="zh-TW" sz="2800" dirty="0" smtClean="0">
                <a:sym typeface="SILDoulosIPA"/>
              </a:rPr>
              <a:t>tsim2 thau5</a:t>
            </a: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「日頭」</a:t>
            </a:r>
            <a:r>
              <a:rPr lang="en-US" altLang="zh-TW" sz="2800" dirty="0" smtClean="0">
                <a:sym typeface="SILDoulosIPA"/>
              </a:rPr>
              <a:t>dzit8 thau5</a:t>
            </a:r>
            <a:r>
              <a:rPr lang="zh-TW" altLang="en-US" sz="2800" dirty="0" smtClean="0">
                <a:sym typeface="SILDoulosIPA"/>
              </a:rPr>
              <a:t>（太陽）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endParaRPr lang="en-US" altLang="zh-TW" dirty="0" smtClean="0">
              <a:sym typeface="SILDoulosIPA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33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2250579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323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8644" y="1916832"/>
            <a:ext cx="8294712" cy="3268959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表示方向、方面常</a:t>
            </a:r>
            <a:r>
              <a:rPr lang="zh-TW" altLang="en-US" sz="2800" dirty="0"/>
              <a:t>加詞尾「頭」</a:t>
            </a:r>
            <a:r>
              <a:rPr lang="en-US" altLang="zh-TW" sz="2800" dirty="0"/>
              <a:t>thau5</a:t>
            </a:r>
            <a:r>
              <a:rPr lang="zh-TW" altLang="en-US" sz="2800" dirty="0"/>
              <a:t>。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「下頭」</a:t>
            </a:r>
            <a:r>
              <a:rPr lang="en-US" altLang="zh-TW" sz="2800" dirty="0" smtClean="0">
                <a:sym typeface="SILDoulosIPA"/>
              </a:rPr>
              <a:t>e7 thau5</a:t>
            </a:r>
            <a:r>
              <a:rPr lang="zh-TW" altLang="en-US" sz="2800" dirty="0" smtClean="0">
                <a:sym typeface="SILDoulosIPA"/>
              </a:rPr>
              <a:t>（稱臺灣南部地區）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「後頭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au7 thau5</a:t>
            </a:r>
            <a:r>
              <a:rPr lang="zh-TW" altLang="en-US" sz="2800" dirty="0" smtClean="0">
                <a:sym typeface="SILDoulosIPA"/>
              </a:rPr>
              <a:t>（娘家）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/>
              <a:t>「頂頭」</a:t>
            </a:r>
            <a:r>
              <a:rPr lang="en-US" altLang="zh-TW" sz="2800" dirty="0"/>
              <a:t>tiŋ</a:t>
            </a:r>
            <a:r>
              <a:rPr lang="en-US" altLang="zh-TW" sz="2800" dirty="0" smtClean="0">
                <a:sym typeface="SILDoulosIPA"/>
              </a:rPr>
              <a:t>2 thau5</a:t>
            </a:r>
            <a:r>
              <a:rPr lang="zh-TW" altLang="en-US" sz="2800" dirty="0" smtClean="0">
                <a:sym typeface="SILDoulosIPA"/>
              </a:rPr>
              <a:t>（上面）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「角頭」</a:t>
            </a:r>
            <a:r>
              <a:rPr lang="en-US" altLang="zh-TW" sz="2800" dirty="0" smtClean="0">
                <a:sym typeface="SILDoulosIPA"/>
              </a:rPr>
              <a:t>kak4 thau5</a:t>
            </a:r>
            <a:r>
              <a:rPr lang="zh-TW" altLang="en-US" sz="2800" dirty="0" smtClean="0">
                <a:sym typeface="SILDoulosIPA"/>
              </a:rPr>
              <a:t>（方面）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sym typeface="SILDoulosIPA"/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34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44374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7368" y="1600201"/>
            <a:ext cx="11665296" cy="3484983"/>
          </a:xfrm>
        </p:spPr>
        <p:txBody>
          <a:bodyPr/>
          <a:lstStyle/>
          <a:p>
            <a:r>
              <a:rPr lang="zh-TW" altLang="en-US" sz="2800" dirty="0"/>
              <a:t>表屬性的詞尾</a:t>
            </a:r>
            <a:r>
              <a:rPr lang="en-US" altLang="zh-TW" sz="2800" dirty="0"/>
              <a:t>e0</a:t>
            </a:r>
            <a:r>
              <a:rPr lang="zh-TW" altLang="en-US" sz="2800" dirty="0"/>
              <a:t>（的）可加在形容詞、動詞、名詞</a:t>
            </a:r>
            <a:r>
              <a:rPr lang="zh-TW" altLang="en-US" sz="2800" dirty="0" smtClean="0"/>
              <a:t>後面。</a:t>
            </a:r>
            <a:endParaRPr lang="en-US" altLang="zh-TW" sz="2800" dirty="0" smtClean="0"/>
          </a:p>
          <a:p>
            <a:r>
              <a:rPr lang="zh-TW" altLang="en-US" sz="2800" dirty="0" smtClean="0"/>
              <a:t>形容詞：「</a:t>
            </a:r>
            <a:r>
              <a:rPr lang="zh-TW" altLang="en-US" sz="2800" dirty="0"/>
              <a:t>苦</a:t>
            </a:r>
            <a:r>
              <a:rPr lang="en-US" altLang="zh-TW" sz="2800" dirty="0"/>
              <a:t>e0</a:t>
            </a:r>
            <a:r>
              <a:rPr lang="zh-TW" altLang="en-US" sz="2800" dirty="0"/>
              <a:t>」</a:t>
            </a:r>
            <a:r>
              <a:rPr lang="en-US" altLang="zh-TW" sz="2800" dirty="0" smtClean="0"/>
              <a:t>khɔ</a:t>
            </a:r>
            <a:r>
              <a:rPr lang="en-US" altLang="zh-TW" sz="2800" dirty="0" smtClean="0">
                <a:sym typeface="SILDoulosIPA"/>
              </a:rPr>
              <a:t>2 </a:t>
            </a:r>
            <a:r>
              <a:rPr lang="en-US" altLang="zh-TW" sz="2800" dirty="0">
                <a:sym typeface="SILDoulosIPA"/>
              </a:rPr>
              <a:t>e0</a:t>
            </a:r>
            <a:r>
              <a:rPr lang="zh-TW" altLang="en-US" sz="2800" dirty="0">
                <a:sym typeface="SILDoulosIPA"/>
              </a:rPr>
              <a:t>（苦的）</a:t>
            </a:r>
            <a:r>
              <a:rPr lang="zh-TW" altLang="en-US" sz="2800" dirty="0" smtClean="0">
                <a:sym typeface="SILDoulosIPA"/>
              </a:rPr>
              <a:t>、「酸</a:t>
            </a:r>
            <a:r>
              <a:rPr lang="en-US" altLang="zh-TW" sz="2800" dirty="0" smtClean="0">
                <a:sym typeface="SILDoulosIPA"/>
              </a:rPr>
              <a:t>e0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s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1 e0</a:t>
            </a:r>
            <a:r>
              <a:rPr lang="zh-TW" altLang="en-US" sz="2800" dirty="0" smtClean="0">
                <a:sym typeface="SILDoulosIPA"/>
              </a:rPr>
              <a:t>、「烏</a:t>
            </a:r>
            <a:r>
              <a:rPr lang="en-US" altLang="zh-TW" sz="2800" dirty="0" smtClean="0">
                <a:sym typeface="SILDoulosIPA"/>
              </a:rPr>
              <a:t>e0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1 e0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動詞：</a:t>
            </a: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煎</a:t>
            </a:r>
            <a:r>
              <a:rPr lang="en-US" altLang="zh-TW" sz="2800" dirty="0">
                <a:sym typeface="SILDoulosIPA"/>
              </a:rPr>
              <a:t>e0</a:t>
            </a:r>
            <a:r>
              <a:rPr lang="zh-TW" altLang="en-US" sz="2800" dirty="0">
                <a:sym typeface="SILDoulosIPA"/>
              </a:rPr>
              <a:t>」</a:t>
            </a:r>
            <a:r>
              <a:rPr lang="en-US" altLang="zh-TW" sz="2800" dirty="0">
                <a:sym typeface="SILDoulosIPA"/>
              </a:rPr>
              <a:t>tsian1 e0</a:t>
            </a:r>
            <a:r>
              <a:rPr lang="zh-TW" altLang="en-US" sz="2800" dirty="0">
                <a:sym typeface="SILDoulosIPA"/>
              </a:rPr>
              <a:t>（乾煎的）</a:t>
            </a:r>
            <a:r>
              <a:rPr lang="zh-TW" altLang="en-US" sz="2800" dirty="0" smtClean="0">
                <a:sym typeface="SILDoulosIPA"/>
              </a:rPr>
              <a:t>、「滷</a:t>
            </a:r>
            <a:r>
              <a:rPr lang="en-US" altLang="zh-TW" sz="2800" dirty="0" smtClean="0">
                <a:sym typeface="SILDoulosIPA"/>
              </a:rPr>
              <a:t>e0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l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2 e0</a:t>
            </a:r>
            <a:r>
              <a:rPr lang="zh-TW" altLang="en-US" sz="2800" dirty="0" smtClean="0">
                <a:sym typeface="SILDoulosIPA"/>
              </a:rPr>
              <a:t>、「賞</a:t>
            </a:r>
            <a:r>
              <a:rPr lang="en-US" altLang="zh-TW" sz="2800" dirty="0" smtClean="0">
                <a:sym typeface="SILDoulosIPA"/>
              </a:rPr>
              <a:t>e0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err="1" smtClean="0">
                <a:sym typeface="SILDoulosIPA"/>
              </a:rPr>
              <a:t>si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2 e0</a:t>
            </a:r>
            <a:r>
              <a:rPr lang="zh-TW" altLang="en-US" sz="2800" dirty="0" smtClean="0">
                <a:sym typeface="SILDoulosIPA"/>
              </a:rPr>
              <a:t>（獎賞的）。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名詞：</a:t>
            </a: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鐵</a:t>
            </a:r>
            <a:r>
              <a:rPr lang="en-US" altLang="zh-TW" sz="2800" dirty="0">
                <a:sym typeface="SILDoulosIPA"/>
              </a:rPr>
              <a:t>e0</a:t>
            </a:r>
            <a:r>
              <a:rPr lang="zh-TW" altLang="en-US" sz="2800" dirty="0">
                <a:sym typeface="SILDoulosIPA"/>
              </a:rPr>
              <a:t>」</a:t>
            </a:r>
            <a:r>
              <a:rPr lang="en-US" altLang="zh-TW" sz="2800" dirty="0" err="1" smtClean="0">
                <a:sym typeface="SILDoulosIPA"/>
              </a:rPr>
              <a:t>thi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4 </a:t>
            </a:r>
            <a:r>
              <a:rPr lang="en-US" altLang="zh-TW" sz="2800" dirty="0">
                <a:sym typeface="SILDoulosIPA"/>
              </a:rPr>
              <a:t>e0</a:t>
            </a:r>
            <a:r>
              <a:rPr lang="zh-TW" altLang="en-US" sz="2800" dirty="0">
                <a:sym typeface="SILDoulosIPA"/>
              </a:rPr>
              <a:t>（鐵製的</a:t>
            </a:r>
            <a:r>
              <a:rPr lang="zh-TW" altLang="en-US" sz="2800" dirty="0" smtClean="0">
                <a:sym typeface="SILDoulosIPA"/>
              </a:rPr>
              <a:t>）、「布</a:t>
            </a:r>
            <a:r>
              <a:rPr lang="en-US" altLang="zh-TW" sz="2800" dirty="0" smtClean="0">
                <a:sym typeface="SILDoulosIPA"/>
              </a:rPr>
              <a:t>e0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p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3 e0</a:t>
            </a:r>
            <a:r>
              <a:rPr lang="zh-TW" altLang="en-US" sz="2800" dirty="0" smtClean="0">
                <a:sym typeface="SILDoulosIPA"/>
              </a:rPr>
              <a:t>、「皮</a:t>
            </a:r>
            <a:r>
              <a:rPr lang="en-US" altLang="zh-TW" sz="2800" dirty="0" smtClean="0">
                <a:sym typeface="SILDoulosIPA"/>
              </a:rPr>
              <a:t>e0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phue5 e0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35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4552" y="2708920"/>
            <a:ext cx="161925" cy="314325"/>
          </a:xfrm>
          <a:prstGeom prst="rect">
            <a:avLst/>
          </a:prstGeom>
        </p:spPr>
      </p:pic>
      <p:pic>
        <p:nvPicPr>
          <p:cNvPr id="7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364502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842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9376" y="742116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複合構詞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03" y="2348880"/>
            <a:ext cx="10972800" cy="1540767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詞幹與詞幹組合成詞者，稱為複合。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r>
              <a:rPr lang="zh-TW" altLang="en-US" sz="2800" dirty="0" smtClean="0"/>
              <a:t>複合的方式主要有五種：主謂、並列、偏正、述賓、述補。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36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671216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643172"/>
            <a:ext cx="10972800" cy="1143000"/>
          </a:xfrm>
        </p:spPr>
        <p:txBody>
          <a:bodyPr/>
          <a:lstStyle/>
          <a:p>
            <a:r>
              <a:rPr lang="zh-TW" altLang="en-US" dirty="0"/>
              <a:t>主謂複合詞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5400" y="2420888"/>
            <a:ext cx="10972800" cy="2160240"/>
          </a:xfrm>
        </p:spPr>
        <p:txBody>
          <a:bodyPr/>
          <a:lstStyle/>
          <a:p>
            <a:r>
              <a:rPr lang="zh-TW" altLang="en-US" sz="2800" dirty="0" smtClean="0"/>
              <a:t>首音節作為主題</a:t>
            </a:r>
            <a:r>
              <a:rPr lang="zh-TW" altLang="en-US" sz="2800" dirty="0"/>
              <a:t>，次</a:t>
            </a:r>
            <a:r>
              <a:rPr lang="zh-TW" altLang="en-US" sz="2800" dirty="0" smtClean="0"/>
              <a:t>音節作為評論。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「風篩」</a:t>
            </a:r>
            <a:r>
              <a:rPr lang="en-US" altLang="zh-TW" sz="2800" dirty="0"/>
              <a:t>hɔŋ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thai1</a:t>
            </a:r>
            <a:r>
              <a:rPr lang="zh-TW" altLang="en-US" sz="2800" dirty="0">
                <a:sym typeface="SILDoulosIPA"/>
              </a:rPr>
              <a:t>（颱風）、</a:t>
            </a:r>
            <a:r>
              <a:rPr lang="zh-TW" altLang="en-US" sz="2800" dirty="0"/>
              <a:t> 「天光」</a:t>
            </a:r>
            <a:r>
              <a:rPr lang="en-US" altLang="zh-TW" sz="2800" dirty="0" smtClean="0"/>
              <a:t>t</a:t>
            </a:r>
            <a:r>
              <a:rPr lang="zh-TW" altLang="en-US" sz="2800" dirty="0" smtClean="0"/>
              <a:t>   </a:t>
            </a:r>
            <a:r>
              <a:rPr lang="en-US" altLang="zh-TW" sz="2800" dirty="0" smtClean="0">
                <a:sym typeface="SILDoulosIPA"/>
              </a:rPr>
              <a:t>1 k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>
                <a:sym typeface="SILDoulosIPA"/>
              </a:rPr>
              <a:t>（天亮）、</a:t>
            </a:r>
            <a:r>
              <a:rPr lang="zh-TW" altLang="en-US" sz="2800" dirty="0"/>
              <a:t>「地動」</a:t>
            </a:r>
            <a:r>
              <a:rPr lang="en-US" altLang="zh-TW" sz="2800" dirty="0"/>
              <a:t>te7 </a:t>
            </a:r>
            <a:r>
              <a:rPr lang="en-US" altLang="zh-TW" sz="2800" dirty="0" smtClean="0"/>
              <a:t>taŋ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>
                <a:sym typeface="SILDoulosIPA"/>
              </a:rPr>
              <a:t>（地震）、</a:t>
            </a:r>
            <a:r>
              <a:rPr lang="zh-TW" altLang="en-US" sz="2800" dirty="0"/>
              <a:t>「風吹」</a:t>
            </a:r>
            <a:r>
              <a:rPr lang="en-US" altLang="zh-TW" sz="2800" dirty="0"/>
              <a:t>hɔŋ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tshue1</a:t>
            </a:r>
            <a:r>
              <a:rPr lang="zh-TW" altLang="en-US" sz="2800" dirty="0">
                <a:sym typeface="SILDoulosIPA"/>
              </a:rPr>
              <a:t>（風箏）、</a:t>
            </a:r>
            <a:r>
              <a:rPr lang="zh-TW" altLang="en-US" sz="2800" dirty="0"/>
              <a:t>「喙焦」</a:t>
            </a:r>
            <a:r>
              <a:rPr lang="en-US" altLang="zh-TW" sz="2800" dirty="0"/>
              <a:t>tshui3 ta1</a:t>
            </a:r>
            <a:r>
              <a:rPr lang="zh-TW" altLang="en-US" sz="2800" dirty="0"/>
              <a:t>（口渴）、「面熟」</a:t>
            </a:r>
            <a:r>
              <a:rPr lang="en-US" altLang="zh-TW" sz="2800" dirty="0"/>
              <a:t>bin7 sik8</a:t>
            </a:r>
            <a:r>
              <a:rPr lang="zh-TW" altLang="en-US" sz="2800" dirty="0"/>
              <a:t>（曾經見過面的</a:t>
            </a:r>
            <a:r>
              <a:rPr lang="zh-TW" altLang="en-US" sz="2800" dirty="0" smtClean="0"/>
              <a:t>）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zh-TW" altLang="en-US" sz="2800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37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919" y="3061717"/>
            <a:ext cx="2762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183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143000"/>
          </a:xfrm>
        </p:spPr>
        <p:txBody>
          <a:bodyPr/>
          <a:lstStyle/>
          <a:p>
            <a:r>
              <a:rPr lang="zh-TW" altLang="en-US" dirty="0"/>
              <a:t>並列複合詞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2420888"/>
            <a:ext cx="10972800" cy="276490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並列的詞素之間詞性相同，語義相近、相關或相反。</a:t>
            </a:r>
            <a:br>
              <a:rPr lang="zh-TW" altLang="en-US" sz="2800" dirty="0" smtClean="0"/>
            </a:br>
            <a:endParaRPr lang="en-US" altLang="zh-TW" sz="2800" dirty="0" smtClean="0"/>
          </a:p>
          <a:p>
            <a:r>
              <a:rPr lang="zh-TW" altLang="en-US" sz="2800" dirty="0"/>
              <a:t>語義</a:t>
            </a:r>
            <a:r>
              <a:rPr lang="zh-TW" altLang="en-US" sz="2800" dirty="0" smtClean="0"/>
              <a:t>相近者：「倚靠」</a:t>
            </a:r>
            <a:r>
              <a:rPr lang="en-US" altLang="zh-TW" sz="2800" dirty="0" smtClean="0"/>
              <a:t>ua2 kho3</a:t>
            </a:r>
            <a:r>
              <a:rPr lang="zh-TW" altLang="en-US" sz="2800" dirty="0" smtClean="0"/>
              <a:t>、「搬徙」</a:t>
            </a:r>
            <a:r>
              <a:rPr lang="en-US" altLang="zh-TW" sz="2800" dirty="0"/>
              <a:t>puã</a:t>
            </a:r>
            <a:r>
              <a:rPr lang="en-US" altLang="zh-TW" sz="2800" dirty="0" smtClean="0">
                <a:sym typeface="SILDoulosIPA"/>
              </a:rPr>
              <a:t>1 sua2</a:t>
            </a:r>
            <a:r>
              <a:rPr lang="zh-TW" altLang="en-US" sz="2800" dirty="0" smtClean="0">
                <a:sym typeface="SILDoulosIPA"/>
              </a:rPr>
              <a:t>、「燒熱」</a:t>
            </a:r>
            <a:r>
              <a:rPr lang="en-US" altLang="zh-TW" sz="2800" dirty="0" smtClean="0">
                <a:sym typeface="SILDoulosIPA"/>
              </a:rPr>
              <a:t>sio1 </a:t>
            </a:r>
            <a:r>
              <a:rPr lang="en-US" altLang="zh-TW" sz="2800" dirty="0" err="1" smtClean="0">
                <a:sym typeface="SILDoulosIPA"/>
              </a:rPr>
              <a:t>lu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</a:t>
            </a:r>
            <a:r>
              <a:rPr lang="zh-TW" altLang="en-US" sz="2800" dirty="0" smtClean="0">
                <a:sym typeface="SILDoulosIPA"/>
              </a:rPr>
              <a:t>（氣候溫暖的）、「歡喜」</a:t>
            </a:r>
            <a:r>
              <a:rPr lang="en-US" altLang="zh-TW" sz="2800" dirty="0" smtClean="0">
                <a:sym typeface="SILDoulosIPA"/>
              </a:rPr>
              <a:t>hu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 hi2</a:t>
            </a:r>
            <a:r>
              <a:rPr lang="zh-TW" altLang="en-US" sz="2800" dirty="0" smtClean="0">
                <a:sym typeface="SILDoulosIPA"/>
              </a:rPr>
              <a:t>（高興）、「腹肚」</a:t>
            </a:r>
            <a:r>
              <a:rPr lang="en-US" altLang="zh-TW" sz="2800" dirty="0" smtClean="0">
                <a:sym typeface="SILDoulosIPA"/>
              </a:rPr>
              <a:t>pak4 t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（肚子）、「空縫」</a:t>
            </a:r>
            <a:r>
              <a:rPr lang="en-US" altLang="zh-TW" sz="2800" dirty="0" smtClean="0">
                <a:sym typeface="SILDoulosIPA"/>
              </a:rPr>
              <a:t>kha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pha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（隙</a:t>
            </a:r>
            <a:r>
              <a:rPr lang="zh-TW" altLang="en-US" sz="2800" dirty="0">
                <a:sym typeface="SILDoulosIPA"/>
              </a:rPr>
              <a:t>縫</a:t>
            </a:r>
            <a:r>
              <a:rPr lang="zh-TW" altLang="en-US" sz="2800" dirty="0" smtClean="0">
                <a:sym typeface="SILDoulosIPA"/>
              </a:rPr>
              <a:t>）、「</a:t>
            </a:r>
            <a:r>
              <a:rPr lang="zh-TW" altLang="en-US" sz="2800" dirty="0">
                <a:sym typeface="SILDoulosIPA"/>
              </a:rPr>
              <a:t>吞忍」</a:t>
            </a:r>
            <a:r>
              <a:rPr lang="en-US" altLang="zh-TW" sz="2800" dirty="0">
                <a:sym typeface="SILDoulosIPA"/>
              </a:rPr>
              <a:t>thun1 lun2</a:t>
            </a:r>
            <a:r>
              <a:rPr lang="zh-TW" altLang="en-US" sz="2800" dirty="0">
                <a:sym typeface="SILDoulosIPA"/>
              </a:rPr>
              <a:t>（忍耐） 。</a:t>
            </a:r>
            <a:endParaRPr lang="en-US" altLang="zh-TW" sz="2800" dirty="0" smtClean="0">
              <a:sym typeface="SILDoulosIP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38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110" y="3906763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652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348880"/>
            <a:ext cx="10972800" cy="1972815"/>
          </a:xfrm>
        </p:spPr>
        <p:txBody>
          <a:bodyPr/>
          <a:lstStyle/>
          <a:p>
            <a:r>
              <a:rPr lang="zh-TW" altLang="en-US" sz="2800" dirty="0"/>
              <a:t>語義相關者：「心肝」</a:t>
            </a:r>
            <a:r>
              <a:rPr lang="en-US" altLang="zh-TW" sz="2800" dirty="0"/>
              <a:t>sim1 kuã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>
                <a:sym typeface="SILDoulosIPA"/>
              </a:rPr>
              <a:t>（心腸）、「風雨」</a:t>
            </a:r>
            <a:r>
              <a:rPr lang="en-US" altLang="zh-TW" sz="2800" dirty="0" smtClean="0">
                <a:sym typeface="SILDoulosIPA"/>
              </a:rPr>
              <a:t>h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1 h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>
                <a:sym typeface="SILDoulosIPA"/>
              </a:rPr>
              <a:t>、「鬧熱」</a:t>
            </a:r>
            <a:r>
              <a:rPr lang="en-US" altLang="zh-TW" sz="2800" dirty="0">
                <a:sym typeface="SILDoulosIPA"/>
              </a:rPr>
              <a:t>lau7 </a:t>
            </a:r>
            <a:r>
              <a:rPr lang="en-US" altLang="zh-TW" sz="2800" dirty="0" smtClean="0">
                <a:sym typeface="SILDoulosIPA"/>
              </a:rPr>
              <a:t>liat8</a:t>
            </a:r>
            <a:r>
              <a:rPr lang="zh-TW" altLang="en-US" sz="2800" dirty="0" smtClean="0">
                <a:sym typeface="SILDoulosIPA"/>
              </a:rPr>
              <a:t>、</a:t>
            </a:r>
            <a:r>
              <a:rPr lang="zh-TW" altLang="en-US" sz="2800" dirty="0"/>
              <a:t>「粗俗」</a:t>
            </a:r>
            <a:r>
              <a:rPr lang="en-US" altLang="zh-TW" sz="2800" dirty="0" smtClean="0"/>
              <a:t>tshɔ</a:t>
            </a:r>
            <a:r>
              <a:rPr lang="en-US" altLang="zh-TW" sz="2800" dirty="0" smtClean="0">
                <a:sym typeface="SILDoulosIPA"/>
              </a:rPr>
              <a:t>1 si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k8</a:t>
            </a:r>
            <a:r>
              <a:rPr lang="zh-TW" altLang="en-US" sz="2800" dirty="0" smtClean="0">
                <a:sym typeface="SILDoulosIPA"/>
              </a:rPr>
              <a:t>、「鼻目喙」</a:t>
            </a:r>
            <a:r>
              <a:rPr lang="en-US" altLang="zh-TW" sz="2800" dirty="0" smtClean="0">
                <a:sym typeface="SILDoulosIPA"/>
              </a:rPr>
              <a:t>phi7 bak8 tshui3</a:t>
            </a:r>
            <a:r>
              <a:rPr lang="zh-TW" altLang="en-US" sz="2800" dirty="0" smtClean="0">
                <a:sym typeface="SILDoulosIPA"/>
              </a:rPr>
              <a:t>（五官）、「鹹酸甜」</a:t>
            </a:r>
            <a:r>
              <a:rPr lang="en-US" altLang="zh-TW" sz="2800" dirty="0" smtClean="0">
                <a:sym typeface="SILDoulosIPA"/>
              </a:rPr>
              <a:t>kiam5 s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zh-TW" altLang="en-US" sz="2800" dirty="0" smtClean="0">
                <a:sym typeface="SILDoulosIPA"/>
              </a:rPr>
              <a:t>   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（蜜餞）、「五四三」</a:t>
            </a:r>
            <a:r>
              <a:rPr lang="en-US" altLang="zh-TW" sz="2800" dirty="0" smtClean="0">
                <a:sym typeface="SILDoulosIPA"/>
              </a:rPr>
              <a:t>g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7 si3 s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（言不及義的話題）。</a:t>
            </a:r>
            <a:endParaRPr lang="en-US" altLang="zh-TW" sz="2800" dirty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39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0586" y="3335287"/>
            <a:ext cx="20955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1916832"/>
            <a:ext cx="10972800" cy="312494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趙元任</a:t>
            </a:r>
            <a:r>
              <a:rPr lang="zh-TW" altLang="en-US" sz="2800" dirty="0" smtClean="0"/>
              <a:t>主張不能獨立</a:t>
            </a:r>
            <a:r>
              <a:rPr lang="zh-TW" altLang="en-US" sz="2800" dirty="0"/>
              <a:t>使用的詞素，若</a:t>
            </a:r>
            <a:r>
              <a:rPr lang="zh-TW" altLang="en-US" sz="2800" dirty="0" smtClean="0"/>
              <a:t>能無限制的與其</a:t>
            </a:r>
            <a:r>
              <a:rPr lang="zh-TW" altLang="en-US" sz="2800" dirty="0"/>
              <a:t>他詞素結合</a:t>
            </a:r>
            <a:r>
              <a:rPr lang="zh-TW" altLang="en-US" sz="2800" dirty="0" smtClean="0"/>
              <a:t>，這類詞素也可以算是</a:t>
            </a:r>
            <a:r>
              <a:rPr lang="zh-TW" altLang="en-US" sz="2800" dirty="0"/>
              <a:t>詞。</a:t>
            </a:r>
            <a:endParaRPr lang="en-US" altLang="zh-TW" sz="2800" dirty="0"/>
          </a:p>
          <a:p>
            <a:r>
              <a:rPr lang="zh-TW" altLang="en-US" sz="2800" dirty="0"/>
              <a:t>小稱詞尾「囝」</a:t>
            </a:r>
            <a:r>
              <a:rPr lang="en-US" altLang="zh-TW" sz="2800" dirty="0"/>
              <a:t>a2</a:t>
            </a:r>
            <a:r>
              <a:rPr lang="zh-TW" altLang="en-US" sz="2800" dirty="0"/>
              <a:t>、詞頭「阿」</a:t>
            </a:r>
            <a:r>
              <a:rPr lang="en-US" altLang="zh-TW" sz="2800" dirty="0"/>
              <a:t>a1</a:t>
            </a:r>
            <a:r>
              <a:rPr lang="zh-TW" altLang="en-US" sz="2800" dirty="0"/>
              <a:t>、介詞「與」</a:t>
            </a:r>
            <a:r>
              <a:rPr lang="en-US" altLang="zh-TW" sz="2800" dirty="0"/>
              <a:t>hɔ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、完成貌助詞「了」</a:t>
            </a:r>
            <a:r>
              <a:rPr lang="en-US" altLang="zh-TW" sz="2800" dirty="0" smtClean="0">
                <a:sym typeface="SILDoulosIPA"/>
              </a:rPr>
              <a:t>l</a:t>
            </a:r>
            <a:r>
              <a:rPr lang="en-US" altLang="zh-TW" sz="2800" dirty="0"/>
              <a:t>ɔ</a:t>
            </a:r>
            <a:r>
              <a:rPr lang="en-US" altLang="zh-TW" sz="2800" dirty="0" smtClean="0">
                <a:sym typeface="SILDoulosIPA"/>
              </a:rPr>
              <a:t>0</a:t>
            </a:r>
            <a:r>
              <a:rPr lang="zh-TW" altLang="en-US" sz="2800" dirty="0" smtClean="0">
                <a:sym typeface="SILDoulosIPA"/>
              </a:rPr>
              <a:t>、「矣」</a:t>
            </a:r>
            <a:r>
              <a:rPr lang="en-US" altLang="zh-TW" sz="2800" dirty="0" smtClean="0">
                <a:sym typeface="SILDoulosIPA"/>
              </a:rPr>
              <a:t>a0</a:t>
            </a:r>
            <a:r>
              <a:rPr lang="zh-TW" altLang="en-US" sz="2800" dirty="0" smtClean="0">
                <a:sym typeface="SILDoulosIPA"/>
              </a:rPr>
              <a:t>等等雖然不能獨立使用，但都能與其他詞素無限制的結合，因此是為詞。</a:t>
            </a:r>
            <a:endParaRPr lang="en-US" altLang="zh-TW" sz="2800" dirty="0" smtClean="0">
              <a:sym typeface="SILDoulosIPA"/>
            </a:endParaRPr>
          </a:p>
          <a:p>
            <a:r>
              <a:rPr lang="zh-TW" altLang="en-US" sz="2800" dirty="0">
                <a:sym typeface="SILDoulosIPA"/>
              </a:rPr>
              <a:t>能夠與</a:t>
            </a:r>
            <a:r>
              <a:rPr lang="zh-TW" altLang="en-US" sz="2800" dirty="0" smtClean="0">
                <a:sym typeface="SILDoulosIPA"/>
              </a:rPr>
              <a:t>「民」組合的對象有限，因此「民」只是個詞素。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4418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3352" y="1526680"/>
            <a:ext cx="11737303" cy="452596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語義相反者：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(1)</a:t>
            </a:r>
            <a:r>
              <a:rPr lang="zh-TW" altLang="en-US" sz="2800" dirty="0"/>
              <a:t>反</a:t>
            </a:r>
            <a:r>
              <a:rPr lang="zh-TW" altLang="en-US" sz="2800" dirty="0" smtClean="0"/>
              <a:t>義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antonymy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：「大細」</a:t>
            </a:r>
            <a:r>
              <a:rPr lang="en-US" altLang="zh-TW" sz="2800" dirty="0" smtClean="0"/>
              <a:t>tua7 se3</a:t>
            </a:r>
            <a:r>
              <a:rPr lang="zh-TW" altLang="en-US" sz="2800" dirty="0" smtClean="0"/>
              <a:t>（大小）、「輕重」</a:t>
            </a:r>
            <a:r>
              <a:rPr lang="en-US" altLang="zh-TW" sz="2800" dirty="0" smtClean="0"/>
              <a:t>khin1 taŋ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/>
              <a:t>（斤兩）、</a:t>
            </a:r>
            <a:r>
              <a:rPr lang="zh-TW" altLang="en-US" sz="2800" dirty="0">
                <a:sym typeface="SILDoulosIPA"/>
              </a:rPr>
              <a:t>「早慢」</a:t>
            </a:r>
            <a:r>
              <a:rPr lang="en-US" altLang="zh-TW" sz="2800" dirty="0">
                <a:sym typeface="SILDoulosIPA"/>
              </a:rPr>
              <a:t>tsa2 ban7</a:t>
            </a:r>
            <a:r>
              <a:rPr lang="zh-TW" altLang="en-US" sz="2800" dirty="0" smtClean="0">
                <a:sym typeface="SILDoulosIPA"/>
              </a:rPr>
              <a:t>（一定</a:t>
            </a:r>
            <a:r>
              <a:rPr lang="zh-TW" altLang="en-US" sz="2800" dirty="0">
                <a:sym typeface="SILDoulosIPA"/>
              </a:rPr>
              <a:t>的</a:t>
            </a:r>
            <a:r>
              <a:rPr lang="zh-TW" altLang="en-US" sz="2800" dirty="0" smtClean="0">
                <a:sym typeface="SILDoulosIPA"/>
              </a:rPr>
              <a:t>）、「</a:t>
            </a:r>
            <a:r>
              <a:rPr lang="zh-TW" altLang="en-US" sz="2800" dirty="0">
                <a:sym typeface="SILDoulosIPA"/>
              </a:rPr>
              <a:t>橫直」</a:t>
            </a:r>
            <a:r>
              <a:rPr lang="en-US" altLang="zh-TW" sz="2800" dirty="0" err="1" smtClean="0">
                <a:sym typeface="SILDoulosIPA"/>
              </a:rPr>
              <a:t>hu</a:t>
            </a:r>
            <a:r>
              <a:rPr lang="en-US" altLang="zh-TW" sz="2800" dirty="0" smtClean="0">
                <a:sym typeface="SILDoulosIPA"/>
              </a:rPr>
              <a:t>   5 </a:t>
            </a:r>
            <a:r>
              <a:rPr lang="en-US" altLang="zh-TW" sz="2800" dirty="0">
                <a:sym typeface="SILDoulosIPA"/>
              </a:rPr>
              <a:t>tit8</a:t>
            </a:r>
            <a:r>
              <a:rPr lang="zh-TW" altLang="en-US" sz="2800" dirty="0">
                <a:sym typeface="SILDoulosIPA"/>
              </a:rPr>
              <a:t>（反正</a:t>
            </a:r>
            <a:r>
              <a:rPr lang="zh-TW" altLang="en-US" sz="2800" dirty="0" smtClean="0">
                <a:sym typeface="SILDoulosIPA"/>
              </a:rPr>
              <a:t>）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(2)</a:t>
            </a:r>
            <a:r>
              <a:rPr lang="zh-TW" altLang="en-US" sz="2800" dirty="0" smtClean="0"/>
              <a:t>反向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converseness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：「買賣」</a:t>
            </a:r>
            <a:r>
              <a:rPr lang="en-US" altLang="zh-TW" sz="2800" dirty="0" smtClean="0"/>
              <a:t>be2 be7</a:t>
            </a:r>
            <a:r>
              <a:rPr lang="zh-TW" altLang="en-US" sz="2800" dirty="0" smtClean="0"/>
              <a:t>、「</a:t>
            </a:r>
            <a:r>
              <a:rPr lang="zh-TW" altLang="en-US" sz="2800" dirty="0"/>
              <a:t>出入」</a:t>
            </a:r>
            <a:r>
              <a:rPr lang="en-US" altLang="zh-TW" sz="2800" dirty="0"/>
              <a:t>tshut4 lip8</a:t>
            </a:r>
            <a:r>
              <a:rPr lang="zh-TW" altLang="en-US" sz="2800" dirty="0"/>
              <a:t>、</a:t>
            </a:r>
            <a:r>
              <a:rPr lang="zh-TW" altLang="en-US" sz="2800" dirty="0">
                <a:sym typeface="SILDoulosIPA"/>
              </a:rPr>
              <a:t>「往來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2 lai5</a:t>
            </a:r>
            <a:r>
              <a:rPr lang="zh-TW" altLang="en-US" sz="2800" dirty="0" smtClean="0">
                <a:sym typeface="SILDoulosIPA"/>
              </a:rPr>
              <a:t>、「翁姥」</a:t>
            </a:r>
            <a:r>
              <a:rPr lang="en-US" altLang="zh-TW" sz="2800" dirty="0" smtClean="0">
                <a:sym typeface="SILDoulosIPA"/>
              </a:rPr>
              <a:t>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b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（夫妻）、「兄弟」</a:t>
            </a:r>
            <a:r>
              <a:rPr lang="en-US" altLang="zh-TW" sz="2800" dirty="0" smtClean="0">
                <a:sym typeface="SILDoulosIPA"/>
              </a:rPr>
              <a:t>hi</a:t>
            </a:r>
            <a:r>
              <a:rPr lang="en-US" altLang="zh-TW" sz="2800" dirty="0" smtClean="0"/>
              <a:t>ã</a:t>
            </a:r>
            <a:r>
              <a:rPr lang="en-US" altLang="zh-TW" sz="2800" dirty="0" smtClean="0">
                <a:sym typeface="SILDoulosIPA"/>
              </a:rPr>
              <a:t>1 ti7</a:t>
            </a:r>
            <a:r>
              <a:rPr lang="zh-TW" altLang="en-US" sz="2800" dirty="0" smtClean="0">
                <a:sym typeface="SILDoulosIPA"/>
              </a:rPr>
              <a:t>。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(3)</a:t>
            </a:r>
            <a:r>
              <a:rPr lang="zh-TW" altLang="en-US" sz="2800" dirty="0" smtClean="0"/>
              <a:t>互補</a:t>
            </a:r>
            <a:r>
              <a:rPr lang="en-US" altLang="zh-TW" sz="2800" dirty="0" smtClean="0"/>
              <a:t>(complementarity)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sym typeface="SILDoulosIPA"/>
              </a:rPr>
              <a:t>「死活」</a:t>
            </a:r>
            <a:r>
              <a:rPr lang="en-US" altLang="zh-TW" sz="2800" dirty="0" smtClean="0">
                <a:sym typeface="SILDoulosIPA"/>
              </a:rPr>
              <a:t>si2 </a:t>
            </a:r>
            <a:r>
              <a:rPr lang="en-US" altLang="zh-TW" sz="2800" dirty="0" err="1" smtClean="0">
                <a:sym typeface="SILDoulosIPA"/>
              </a:rPr>
              <a:t>ua</a:t>
            </a:r>
            <a:r>
              <a:rPr lang="en-US" altLang="zh-TW" sz="2800" dirty="0" smtClean="0">
                <a:sym typeface="SILDoulosIPA"/>
              </a:rPr>
              <a:t>  8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zh-TW" altLang="en-US" sz="2800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40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232" y="2564904"/>
            <a:ext cx="225754" cy="288032"/>
          </a:xfrm>
          <a:prstGeom prst="rect">
            <a:avLst/>
          </a:prstGeom>
        </p:spPr>
      </p:pic>
      <p:pic>
        <p:nvPicPr>
          <p:cNvPr id="8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486916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0474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70382"/>
            <a:ext cx="10972800" cy="1143000"/>
          </a:xfrm>
        </p:spPr>
        <p:txBody>
          <a:bodyPr/>
          <a:lstStyle/>
          <a:p>
            <a:r>
              <a:rPr lang="zh-TW" altLang="en-US" dirty="0"/>
              <a:t>偏正複合詞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1383" y="1844824"/>
            <a:ext cx="11305257" cy="384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(1)</a:t>
            </a:r>
            <a:r>
              <a:rPr lang="zh-TW" altLang="en-US" sz="2800" dirty="0" smtClean="0"/>
              <a:t>修飾語表示中心語的性質。「大儂」</a:t>
            </a:r>
            <a:r>
              <a:rPr lang="en-US" altLang="zh-TW" sz="2800" dirty="0" smtClean="0"/>
              <a:t>tua7 laŋ</a:t>
            </a:r>
            <a:r>
              <a:rPr lang="en-US" altLang="zh-TW" sz="2800" dirty="0" smtClean="0">
                <a:sym typeface="SILDoulosIPA"/>
              </a:rPr>
              <a:t>5</a:t>
            </a:r>
            <a:r>
              <a:rPr lang="zh-TW" altLang="en-US" sz="2800" dirty="0" smtClean="0">
                <a:sym typeface="SILDoulosIPA"/>
              </a:rPr>
              <a:t>（成人）、「鹹卵」</a:t>
            </a:r>
            <a:r>
              <a:rPr lang="en-US" altLang="zh-TW" sz="2800" dirty="0" smtClean="0">
                <a:sym typeface="SILDoulosIPA"/>
              </a:rPr>
              <a:t>kiam5 n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（鹹蛋）、「少年」</a:t>
            </a:r>
            <a:r>
              <a:rPr lang="en-US" altLang="zh-TW" sz="2800" dirty="0" smtClean="0">
                <a:sym typeface="SILDoulosIPA"/>
              </a:rPr>
              <a:t>siau3 lian5</a:t>
            </a:r>
            <a:r>
              <a:rPr lang="zh-TW" altLang="en-US" sz="2800" dirty="0" smtClean="0">
                <a:sym typeface="SILDoulosIPA"/>
              </a:rPr>
              <a:t>（年輕的）。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>(2)</a:t>
            </a:r>
            <a:r>
              <a:rPr lang="zh-TW" altLang="en-US" sz="2800" dirty="0"/>
              <a:t>修飾語表示中心語</a:t>
            </a:r>
            <a:r>
              <a:rPr lang="zh-TW" altLang="en-US" sz="2800" dirty="0" smtClean="0"/>
              <a:t>的質料。</a:t>
            </a:r>
            <a:r>
              <a:rPr lang="zh-TW" altLang="en-US" sz="2800" dirty="0" smtClean="0">
                <a:sym typeface="SILDoulosIPA"/>
              </a:rPr>
              <a:t>「藤椅」</a:t>
            </a:r>
            <a:r>
              <a:rPr lang="en-US" altLang="zh-TW" sz="2800" dirty="0" smtClean="0">
                <a:sym typeface="SILDoulosIPA"/>
              </a:rPr>
              <a:t>tin5 i2</a:t>
            </a:r>
            <a:r>
              <a:rPr lang="zh-TW" altLang="en-US" sz="2800" dirty="0" smtClean="0">
                <a:sym typeface="SILDoulosIPA"/>
              </a:rPr>
              <a:t>、「布鞋」</a:t>
            </a:r>
            <a:r>
              <a:rPr lang="en-US" altLang="zh-TW" sz="2800" dirty="0" smtClean="0">
                <a:sym typeface="SILDoulosIPA"/>
              </a:rPr>
              <a:t>p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3 e5</a:t>
            </a:r>
            <a:r>
              <a:rPr lang="zh-TW" altLang="en-US" sz="2800" dirty="0" smtClean="0">
                <a:sym typeface="SILDoulosIPA"/>
              </a:rPr>
              <a:t>、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  </a:t>
            </a:r>
            <a:r>
              <a:rPr lang="zh-TW" altLang="en-US" sz="2800" dirty="0" smtClean="0">
                <a:sym typeface="SILDoulosIPA"/>
              </a:rPr>
              <a:t>「椶龜」</a:t>
            </a:r>
            <a:r>
              <a:rPr lang="en-US" altLang="zh-TW" sz="2800" dirty="0" smtClean="0">
                <a:sym typeface="SILDoulosIPA"/>
              </a:rPr>
              <a:t>tsa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ku1</a:t>
            </a:r>
            <a:r>
              <a:rPr lang="zh-TW" altLang="en-US" sz="2800" dirty="0" smtClean="0">
                <a:sym typeface="SILDoulosIPA"/>
              </a:rPr>
              <a:t>。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(3)</a:t>
            </a:r>
            <a:r>
              <a:rPr lang="zh-TW" altLang="en-US" sz="2800" dirty="0"/>
              <a:t>修飾語</a:t>
            </a:r>
            <a:r>
              <a:rPr lang="zh-TW" altLang="en-US" sz="2800" dirty="0" smtClean="0"/>
              <a:t>表示領屬關係。</a:t>
            </a:r>
            <a:r>
              <a:rPr lang="zh-TW" altLang="en-US" sz="2800" dirty="0"/>
              <a:t>「目鏡」</a:t>
            </a:r>
            <a:r>
              <a:rPr lang="en-US" altLang="zh-TW" sz="2800" dirty="0"/>
              <a:t>bak8 kiã</a:t>
            </a:r>
            <a:r>
              <a:rPr lang="en-US" altLang="zh-TW" sz="2800" dirty="0" smtClean="0">
                <a:sym typeface="SILDoulosIPA"/>
              </a:rPr>
              <a:t>3</a:t>
            </a:r>
            <a:r>
              <a:rPr lang="zh-TW" altLang="en-US" sz="2800" dirty="0">
                <a:sym typeface="SILDoulosIPA"/>
              </a:rPr>
              <a:t>（眼鏡</a:t>
            </a:r>
            <a:r>
              <a:rPr lang="zh-TW" altLang="en-US" sz="2800" dirty="0" smtClean="0">
                <a:sym typeface="SILDoulosIPA"/>
              </a:rPr>
              <a:t>）</a:t>
            </a:r>
            <a:r>
              <a:rPr lang="zh-TW" altLang="en-US" sz="2800" dirty="0">
                <a:sym typeface="SILDoulosIPA"/>
              </a:rPr>
              <a:t>、「天公」</a:t>
            </a:r>
            <a:r>
              <a:rPr lang="en-US" altLang="zh-TW" sz="2800" dirty="0" smtClean="0">
                <a:sym typeface="SILDoulosIPA"/>
              </a:rPr>
              <a:t>t    1 k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>
                <a:sym typeface="SILDoulosIPA"/>
              </a:rPr>
              <a:t>（老天爺</a:t>
            </a:r>
            <a:r>
              <a:rPr lang="zh-TW" altLang="en-US" sz="2800" dirty="0" smtClean="0">
                <a:sym typeface="SILDoulosIPA"/>
              </a:rPr>
              <a:t>）。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endParaRPr lang="en-US" altLang="zh-TW" dirty="0" smtClean="0">
              <a:sym typeface="SILDoulosIPA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455" y="4784888"/>
            <a:ext cx="254097" cy="30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52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420888"/>
            <a:ext cx="10972800" cy="1828799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(4)</a:t>
            </a:r>
            <a:r>
              <a:rPr lang="zh-TW" altLang="en-US" sz="2800" dirty="0" smtClean="0"/>
              <a:t>修飾語表示用途或製作的過程。</a:t>
            </a: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煎匙」</a:t>
            </a:r>
            <a:r>
              <a:rPr lang="en-US" altLang="zh-TW" sz="2800" dirty="0">
                <a:sym typeface="SILDoulosIPA"/>
              </a:rPr>
              <a:t>tsian1 </a:t>
            </a:r>
            <a:r>
              <a:rPr lang="en-US" altLang="zh-TW" sz="2800" dirty="0" smtClean="0">
                <a:sym typeface="SILDoulosIPA"/>
              </a:rPr>
              <a:t>si5</a:t>
            </a:r>
            <a:r>
              <a:rPr lang="zh-TW" altLang="en-US" sz="2800" dirty="0" smtClean="0">
                <a:sym typeface="SILDoulosIPA"/>
              </a:rPr>
              <a:t>、「算盤」</a:t>
            </a:r>
            <a:r>
              <a:rPr lang="en-US" altLang="zh-TW" sz="2800" dirty="0" smtClean="0">
                <a:sym typeface="SILDoulosIPA"/>
              </a:rPr>
              <a:t>s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3 pu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5</a:t>
            </a:r>
            <a:r>
              <a:rPr lang="zh-TW" altLang="en-US" sz="2800" dirty="0" smtClean="0">
                <a:sym typeface="SILDoulosIPA"/>
              </a:rPr>
              <a:t>、「熨斗」</a:t>
            </a:r>
            <a:r>
              <a:rPr lang="en-US" altLang="zh-TW" sz="2800" dirty="0" smtClean="0">
                <a:sym typeface="SILDoulosIPA"/>
              </a:rPr>
              <a:t>ut4 tau2</a:t>
            </a:r>
            <a:r>
              <a:rPr lang="zh-TW" altLang="en-US" sz="2800" dirty="0">
                <a:sym typeface="SILDoulosIPA"/>
              </a:rPr>
              <a:t>、</a:t>
            </a:r>
            <a:r>
              <a:rPr lang="zh-TW" altLang="en-US" sz="2800" dirty="0"/>
              <a:t>「滾水」</a:t>
            </a:r>
            <a:r>
              <a:rPr lang="en-US" altLang="zh-TW" sz="2800" dirty="0"/>
              <a:t>kun2 tsui2</a:t>
            </a:r>
            <a:r>
              <a:rPr lang="zh-TW" altLang="en-US" sz="2800" dirty="0"/>
              <a:t>（開水）、「炒麵」</a:t>
            </a:r>
            <a:r>
              <a:rPr lang="en-US" altLang="zh-TW" sz="2800" dirty="0"/>
              <a:t>tsha2 </a:t>
            </a:r>
            <a:r>
              <a:rPr lang="en-US" altLang="zh-TW" sz="2800" dirty="0" smtClean="0"/>
              <a:t>     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42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3356992"/>
            <a:ext cx="360040" cy="28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698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述賓複合詞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首音節是動詞，次音節是動作所施加或產生的對象，或表示處所，或表示施事者。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「縛骹」</a:t>
            </a:r>
            <a:r>
              <a:rPr lang="en-US" altLang="zh-TW" sz="2800" dirty="0" smtClean="0"/>
              <a:t>pak8 kha1</a:t>
            </a:r>
            <a:r>
              <a:rPr lang="zh-TW" altLang="en-US" sz="2800" dirty="0" smtClean="0"/>
              <a:t>（纏足）</a:t>
            </a:r>
            <a:r>
              <a:rPr lang="zh-TW" altLang="en-US" sz="2800" dirty="0">
                <a:sym typeface="SILDoulosIPA"/>
              </a:rPr>
              <a:t>、「</a:t>
            </a:r>
            <a:r>
              <a:rPr lang="zh-TW" altLang="en-US" sz="2800" dirty="0" smtClean="0">
                <a:sym typeface="SILDoulosIPA"/>
              </a:rPr>
              <a:t>費氣」</a:t>
            </a:r>
            <a:r>
              <a:rPr lang="en-US" altLang="zh-TW" sz="2800" dirty="0" smtClean="0">
                <a:sym typeface="SILDoulosIPA"/>
              </a:rPr>
              <a:t>hui3 khi3</a:t>
            </a:r>
            <a:r>
              <a:rPr lang="zh-TW" altLang="en-US" sz="2800" dirty="0" smtClean="0">
                <a:sym typeface="SILDoulosIPA"/>
              </a:rPr>
              <a:t>（麻煩的）、「討債」</a:t>
            </a:r>
            <a:r>
              <a:rPr lang="en-US" altLang="zh-TW" sz="2800" dirty="0" smtClean="0">
                <a:sym typeface="SILDoulosIPA"/>
              </a:rPr>
              <a:t>tho2 tse3</a:t>
            </a:r>
            <a:r>
              <a:rPr lang="zh-TW" altLang="en-US" sz="2800" dirty="0" smtClean="0">
                <a:sym typeface="SILDoulosIPA"/>
              </a:rPr>
              <a:t>（浪費的）、「算命」</a:t>
            </a:r>
            <a:r>
              <a:rPr lang="en-US" altLang="zh-TW" sz="2800" dirty="0" smtClean="0">
                <a:sym typeface="SILDoulosIPA"/>
              </a:rPr>
              <a:t>s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3 mi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、「摭恨」</a:t>
            </a:r>
            <a:r>
              <a:rPr lang="en-US" altLang="zh-TW" sz="2800" dirty="0" err="1" smtClean="0">
                <a:sym typeface="SILDoulosIPA"/>
              </a:rPr>
              <a:t>khio</a:t>
            </a:r>
            <a:r>
              <a:rPr lang="en-US" altLang="zh-TW" sz="2800" dirty="0" smtClean="0">
                <a:sym typeface="SILDoulosIPA"/>
              </a:rPr>
              <a:t>  4 hun7</a:t>
            </a:r>
            <a:r>
              <a:rPr lang="zh-TW" altLang="en-US" sz="2800" dirty="0" smtClean="0">
                <a:sym typeface="SILDoulosIPA"/>
              </a:rPr>
              <a:t>（記恨）</a:t>
            </a:r>
            <a:r>
              <a:rPr lang="zh-TW" altLang="en-US" sz="2800" dirty="0"/>
              <a:t>、「病囝」</a:t>
            </a:r>
            <a:r>
              <a:rPr lang="en-US" altLang="zh-TW" sz="2800" dirty="0" smtClean="0"/>
              <a:t>p  </a:t>
            </a:r>
            <a:r>
              <a:rPr lang="en-US" altLang="zh-TW" sz="2800" dirty="0" smtClean="0">
                <a:sym typeface="SILDoulosIPA"/>
              </a:rPr>
              <a:t>7 ki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、「出家」</a:t>
            </a:r>
            <a:r>
              <a:rPr lang="en-US" altLang="zh-TW" sz="2800" dirty="0" smtClean="0">
                <a:sym typeface="SILDoulosIPA"/>
              </a:rPr>
              <a:t>tshut4 ke1</a:t>
            </a:r>
            <a:r>
              <a:rPr lang="zh-TW" altLang="en-US" sz="2800" dirty="0" smtClean="0">
                <a:sym typeface="SILDoulosIPA"/>
              </a:rPr>
              <a:t>、「上市」</a:t>
            </a:r>
            <a:r>
              <a:rPr lang="en-US" altLang="zh-TW" sz="2800" dirty="0" err="1" smtClean="0">
                <a:sym typeface="SILDoulosIPA"/>
              </a:rPr>
              <a:t>tsi</a:t>
            </a:r>
            <a:r>
              <a:rPr lang="en-US" altLang="zh-TW" sz="2800" dirty="0" smtClean="0">
                <a:sym typeface="SILDoulosIPA"/>
              </a:rPr>
              <a:t>   7 tshi7</a:t>
            </a:r>
            <a:r>
              <a:rPr lang="zh-TW" altLang="en-US" sz="2800" dirty="0" smtClean="0">
                <a:sym typeface="SILDoulosIPA"/>
              </a:rPr>
              <a:t>、「</a:t>
            </a:r>
            <a:r>
              <a:rPr lang="zh-TW" altLang="en-US" sz="2800" dirty="0">
                <a:sym typeface="SILDoulosIPA"/>
              </a:rPr>
              <a:t>凝血」</a:t>
            </a:r>
            <a:r>
              <a:rPr lang="en-US" altLang="zh-TW" sz="2800" dirty="0" smtClean="0">
                <a:sym typeface="SILDoulosIPA"/>
              </a:rPr>
              <a:t>gi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5 hue  4</a:t>
            </a:r>
            <a:r>
              <a:rPr lang="zh-TW" altLang="en-US" sz="2800" dirty="0">
                <a:sym typeface="SILDoulosIPA"/>
              </a:rPr>
              <a:t>（瘀血）。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43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3496420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9696" y="3933056"/>
            <a:ext cx="175662" cy="32737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0416" y="3900860"/>
            <a:ext cx="199061" cy="320228"/>
          </a:xfrm>
          <a:prstGeom prst="rect">
            <a:avLst/>
          </a:prstGeom>
        </p:spPr>
      </p:pic>
      <p:pic>
        <p:nvPicPr>
          <p:cNvPr id="9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433881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4958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述補複合詞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479" y="1953457"/>
            <a:ext cx="11247041" cy="3196951"/>
          </a:xfrm>
        </p:spPr>
        <p:txBody>
          <a:bodyPr/>
          <a:lstStyle/>
          <a:p>
            <a:r>
              <a:rPr lang="zh-TW" altLang="en-US" sz="2800" dirty="0"/>
              <a:t>首音節是動詞，次音節是這個動作</a:t>
            </a:r>
            <a:r>
              <a:rPr lang="zh-TW" altLang="en-US" sz="2800" dirty="0" smtClean="0"/>
              <a:t>所導致的結果。</a:t>
            </a:r>
            <a:r>
              <a:rPr lang="zh-TW" altLang="en-US" sz="2800" dirty="0"/>
              <a:t>次</a:t>
            </a:r>
            <a:r>
              <a:rPr lang="zh-TW" altLang="en-US" sz="2800" dirty="0" smtClean="0"/>
              <a:t>音節</a:t>
            </a:r>
            <a:r>
              <a:rPr lang="zh-TW" altLang="en-US" sz="2800" dirty="0"/>
              <a:t>多</a:t>
            </a:r>
            <a:r>
              <a:rPr lang="zh-TW" altLang="en-US" sz="2800" dirty="0" smtClean="0"/>
              <a:t>為動詞或形容詞。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「講明」</a:t>
            </a:r>
            <a:r>
              <a:rPr lang="en-US" altLang="zh-TW" sz="2800" dirty="0" smtClean="0">
                <a:sym typeface="SILDoulosIPA"/>
              </a:rPr>
              <a:t>k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2 bi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5</a:t>
            </a:r>
            <a:r>
              <a:rPr lang="zh-TW" altLang="en-US" sz="2800" dirty="0" smtClean="0">
                <a:sym typeface="SILDoulosIPA"/>
              </a:rPr>
              <a:t>（把話說清楚）、「看破」</a:t>
            </a:r>
            <a:r>
              <a:rPr lang="en-US" altLang="zh-TW" sz="2800" dirty="0" smtClean="0">
                <a:sym typeface="SILDoulosIPA"/>
              </a:rPr>
              <a:t>khu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phua3</a:t>
            </a:r>
            <a:r>
              <a:rPr lang="zh-TW" altLang="en-US" sz="2800" dirty="0" smtClean="0">
                <a:sym typeface="SILDoulosIPA"/>
              </a:rPr>
              <a:t>（徹底醒悟）、「看無」</a:t>
            </a:r>
            <a:r>
              <a:rPr lang="en-US" altLang="zh-TW" sz="2800" dirty="0" smtClean="0">
                <a:sym typeface="SILDoulosIPA"/>
              </a:rPr>
              <a:t>khu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bo5</a:t>
            </a:r>
            <a:r>
              <a:rPr lang="zh-TW" altLang="en-US" sz="2800" dirty="0" smtClean="0">
                <a:sym typeface="SILDoulosIPA"/>
              </a:rPr>
              <a:t>（輕視）、</a:t>
            </a:r>
            <a:r>
              <a:rPr lang="en-US" altLang="zh-TW" sz="2800" dirty="0" smtClean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「夢見」</a:t>
            </a:r>
            <a:r>
              <a:rPr lang="en-US" altLang="zh-TW" sz="2800" dirty="0" smtClean="0">
                <a:sym typeface="SILDoulosIPA"/>
              </a:rPr>
              <a:t>ba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7     3</a:t>
            </a:r>
            <a:r>
              <a:rPr lang="zh-TW" altLang="en-US" sz="2800" dirty="0" smtClean="0">
                <a:sym typeface="SILDoulosIPA"/>
              </a:rPr>
              <a:t>、「放大」</a:t>
            </a:r>
            <a:r>
              <a:rPr lang="en-US" altLang="zh-TW" sz="2800" dirty="0" smtClean="0">
                <a:sym typeface="SILDoulosIPA"/>
              </a:rPr>
              <a:t>h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3 tua7</a:t>
            </a:r>
            <a:r>
              <a:rPr lang="zh-TW" altLang="en-US" sz="2800" dirty="0" smtClean="0">
                <a:sym typeface="SILDoulosIPA"/>
              </a:rPr>
              <a:t>、「改良」</a:t>
            </a:r>
            <a:r>
              <a:rPr lang="en-US" altLang="zh-TW" sz="2800" dirty="0">
                <a:sym typeface="SILDoulosIPA"/>
              </a:rPr>
              <a:t>kai2 </a:t>
            </a:r>
            <a:r>
              <a:rPr lang="en-US" altLang="zh-TW" sz="2800" dirty="0" smtClean="0">
                <a:sym typeface="SILDoulosIPA"/>
              </a:rPr>
              <a:t>li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5</a:t>
            </a:r>
            <a:r>
              <a:rPr lang="zh-TW" altLang="en-US" sz="2800" dirty="0" smtClean="0">
                <a:sym typeface="SILDoulosIPA"/>
              </a:rPr>
              <a:t>。</a:t>
            </a:r>
            <a:endParaRPr lang="en-US" altLang="zh-TW" sz="2800" dirty="0" smtClean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44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9620" y="3853805"/>
            <a:ext cx="2667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464095"/>
            <a:ext cx="10972800" cy="1143000"/>
          </a:xfrm>
        </p:spPr>
        <p:txBody>
          <a:bodyPr/>
          <a:lstStyle/>
          <a:p>
            <a:r>
              <a:rPr lang="zh-TW" altLang="en-US" dirty="0"/>
              <a:t>複雜式合成詞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3800" y="2420888"/>
            <a:ext cx="10972800" cy="1972815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如果合成詞的任何一個直接成分不止一個詞素，叫</a:t>
            </a:r>
            <a:r>
              <a:rPr lang="zh-TW" altLang="en-US" sz="2800" dirty="0"/>
              <a:t>複雜式</a:t>
            </a:r>
            <a:r>
              <a:rPr lang="zh-TW" altLang="en-US" sz="2800" dirty="0" smtClean="0"/>
              <a:t>合成詞。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r>
              <a:rPr lang="zh-TW" altLang="en-US" sz="2800" dirty="0" smtClean="0"/>
              <a:t>複雜</a:t>
            </a:r>
            <a:r>
              <a:rPr lang="zh-TW" altLang="en-US" sz="2800" dirty="0"/>
              <a:t>式</a:t>
            </a:r>
            <a:r>
              <a:rPr lang="zh-TW" altLang="en-US" sz="2800" dirty="0" smtClean="0"/>
              <a:t>合成詞諸成分之間的關係可有多種，可能是重疊，</a:t>
            </a:r>
            <a:r>
              <a:rPr lang="zh-TW" altLang="en-US" sz="2800" dirty="0"/>
              <a:t>可能</a:t>
            </a:r>
            <a:r>
              <a:rPr lang="zh-TW" altLang="en-US" sz="2800" dirty="0" smtClean="0"/>
              <a:t>是附加，可能是複合。</a:t>
            </a:r>
            <a:endParaRPr lang="en-US" altLang="zh-TW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45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4033333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87723"/>
            <a:ext cx="10972800" cy="452596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利用</a:t>
            </a:r>
            <a:r>
              <a:rPr lang="zh-TW" altLang="en-US" sz="2800" dirty="0" smtClean="0"/>
              <a:t>重疊方式構造</a:t>
            </a:r>
            <a:r>
              <a:rPr lang="zh-TW" altLang="en-US" sz="2800" dirty="0"/>
              <a:t>複雜式合成詞，有加強語氣的效果</a:t>
            </a:r>
            <a:r>
              <a:rPr lang="zh-TW" altLang="en-US" sz="2800" dirty="0" smtClean="0"/>
              <a:t>。</a:t>
            </a:r>
            <a:r>
              <a:rPr lang="zh-TW" altLang="en-US" sz="2800" dirty="0"/>
              <a:t>最常見的是「無」</a:t>
            </a:r>
            <a:r>
              <a:rPr lang="en-US" altLang="zh-TW" sz="2800" dirty="0" smtClean="0"/>
              <a:t>bo5</a:t>
            </a:r>
            <a:r>
              <a:rPr lang="zh-TW" altLang="en-US" sz="2800" dirty="0" smtClean="0"/>
              <a:t>作為修飾語，重疊加入並列結構中。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</a:t>
            </a:r>
            <a:r>
              <a:rPr lang="zh-TW" altLang="en-US" sz="2800" dirty="0"/>
              <a:t>無理無由」</a:t>
            </a:r>
            <a:r>
              <a:rPr lang="en-US" altLang="zh-TW" sz="2800" dirty="0"/>
              <a:t>bo5 li2 bo5 </a:t>
            </a:r>
            <a:r>
              <a:rPr lang="en-US" altLang="zh-TW" sz="2800" dirty="0" smtClean="0"/>
              <a:t>iu5</a:t>
            </a:r>
          </a:p>
          <a:p>
            <a:pPr marL="0" indent="0">
              <a:buNone/>
            </a:pPr>
            <a:r>
              <a:rPr lang="zh-TW" altLang="en-US" sz="2800" dirty="0" smtClean="0"/>
              <a:t>「無煩無惱」</a:t>
            </a:r>
            <a:r>
              <a:rPr lang="en-US" altLang="zh-TW" sz="2800" dirty="0"/>
              <a:t>bo5 </a:t>
            </a:r>
            <a:r>
              <a:rPr lang="en-US" altLang="zh-TW" sz="2800" dirty="0" smtClean="0"/>
              <a:t>huan5 </a:t>
            </a:r>
            <a:r>
              <a:rPr lang="en-US" altLang="zh-TW" sz="2800" dirty="0"/>
              <a:t>bo5 </a:t>
            </a:r>
            <a:r>
              <a:rPr lang="en-US" altLang="zh-TW" sz="2800" dirty="0" smtClean="0"/>
              <a:t>lo2</a:t>
            </a:r>
          </a:p>
          <a:p>
            <a:pPr marL="0" indent="0">
              <a:buNone/>
            </a:pPr>
            <a:r>
              <a:rPr lang="zh-TW" altLang="en-US" sz="2800" dirty="0" smtClean="0"/>
              <a:t>「無聲無說」</a:t>
            </a:r>
            <a:r>
              <a:rPr lang="en-US" altLang="zh-TW" sz="2800" dirty="0" smtClean="0"/>
              <a:t>bo5 </a:t>
            </a:r>
            <a:r>
              <a:rPr lang="en-US" altLang="zh-TW" sz="2800" dirty="0"/>
              <a:t>siã</a:t>
            </a:r>
            <a:r>
              <a:rPr lang="en-US" altLang="zh-TW" sz="2800" dirty="0" smtClean="0">
                <a:sym typeface="SILDoulosIPA"/>
              </a:rPr>
              <a:t>1 bo5 sue</a:t>
            </a:r>
            <a:r>
              <a:rPr lang="en-US" altLang="zh-TW" sz="2800" dirty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 4</a:t>
            </a:r>
            <a:r>
              <a:rPr lang="zh-TW" altLang="en-US" sz="2800" dirty="0" smtClean="0">
                <a:sym typeface="SILDoulosIPA"/>
              </a:rPr>
              <a:t>（無聲無息的）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「無暝無日」</a:t>
            </a:r>
            <a:r>
              <a:rPr lang="en-US" altLang="zh-TW" sz="2800" dirty="0" smtClean="0">
                <a:sym typeface="SILDoulosIPA"/>
              </a:rPr>
              <a:t>bo5 m  5 bo5 dzit8</a:t>
            </a:r>
            <a:r>
              <a:rPr lang="zh-TW" altLang="en-US" sz="2800" dirty="0" smtClean="0">
                <a:sym typeface="SILDoulosIPA"/>
              </a:rPr>
              <a:t>（沒日沒夜的）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「無要無緊」</a:t>
            </a:r>
            <a:r>
              <a:rPr lang="en-US" altLang="zh-TW" sz="2800" dirty="0" smtClean="0">
                <a:sym typeface="SILDoulosIPA"/>
              </a:rPr>
              <a:t>bo5 iau3 bo5 kin2</a:t>
            </a:r>
            <a:r>
              <a:rPr lang="zh-TW" altLang="en-US" sz="2800" dirty="0" smtClean="0">
                <a:sym typeface="SILDoulosIPA"/>
              </a:rPr>
              <a:t>（毫不關心的）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「無依無倚」</a:t>
            </a:r>
            <a:r>
              <a:rPr lang="en-US" altLang="zh-TW" sz="2800" dirty="0"/>
              <a:t>bo5 i1 bo5 ua2</a:t>
            </a:r>
            <a:r>
              <a:rPr lang="zh-TW" altLang="en-US" sz="2800" dirty="0"/>
              <a:t>（無依無靠的）</a:t>
            </a:r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46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690" y="4526260"/>
            <a:ext cx="173070" cy="270892"/>
          </a:xfrm>
          <a:prstGeom prst="rect">
            <a:avLst/>
          </a:prstGeom>
        </p:spPr>
      </p:pic>
      <p:pic>
        <p:nvPicPr>
          <p:cNvPr id="7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397877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59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204864"/>
            <a:ext cx="10972800" cy="2620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「應喙應舌」</a:t>
            </a:r>
            <a:r>
              <a:rPr lang="en-US" altLang="zh-TW" sz="2800" dirty="0" smtClean="0"/>
              <a:t>in3 tshui3 in3 </a:t>
            </a:r>
            <a:r>
              <a:rPr lang="en-US" altLang="zh-TW" sz="2800" dirty="0" err="1" smtClean="0"/>
              <a:t>tsi</a:t>
            </a:r>
            <a:r>
              <a:rPr lang="en-US" altLang="zh-TW" sz="2800" dirty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 8</a:t>
            </a:r>
            <a:r>
              <a:rPr lang="zh-TW" altLang="en-US" sz="2800" dirty="0" smtClean="0">
                <a:sym typeface="SILDoulosIPA"/>
              </a:rPr>
              <a:t>（頂撞回嘴）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「想東想西」</a:t>
            </a:r>
            <a:r>
              <a:rPr lang="en-US" altLang="zh-TW" sz="2800" dirty="0" err="1" smtClean="0">
                <a:sym typeface="SILDoulosIPA"/>
              </a:rPr>
              <a:t>si</a:t>
            </a:r>
            <a:r>
              <a:rPr lang="en-US" altLang="zh-TW" sz="2800" dirty="0" smtClean="0">
                <a:sym typeface="SILDoulosIPA"/>
              </a:rPr>
              <a:t>   7 ta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 smtClean="0">
                <a:sym typeface="SILDoulosIPA"/>
              </a:rPr>
              <a:t>si</a:t>
            </a:r>
            <a:r>
              <a:rPr lang="en-US" altLang="zh-TW" sz="2800" dirty="0" smtClean="0">
                <a:sym typeface="SILDoulosIPA"/>
              </a:rPr>
              <a:t>   7 sai1</a:t>
            </a:r>
            <a:r>
              <a:rPr lang="zh-TW" altLang="en-US" sz="2800" dirty="0" smtClean="0">
                <a:sym typeface="SILDoulosIPA"/>
              </a:rPr>
              <a:t>（心思太多的）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「驚東驚西」</a:t>
            </a:r>
            <a:r>
              <a:rPr lang="en-US" altLang="zh-TW" sz="2800" dirty="0" smtClean="0">
                <a:sym typeface="SILDoulosIPA"/>
              </a:rPr>
              <a:t>ki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 ta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1 ki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sai1</a:t>
            </a:r>
            <a:r>
              <a:rPr lang="zh-TW" altLang="en-US" sz="2800" dirty="0" smtClean="0">
                <a:sym typeface="SILDoulosIPA"/>
              </a:rPr>
              <a:t>（畏首畏尾的）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</a:t>
            </a:r>
            <a:r>
              <a:rPr lang="zh-TW" altLang="en-US" sz="2800" dirty="0" smtClean="0">
                <a:sym typeface="SILDoulosIPA"/>
              </a:rPr>
              <a:t>想空想縫」</a:t>
            </a:r>
            <a:r>
              <a:rPr lang="en-US" altLang="zh-TW" sz="2800" dirty="0" err="1" smtClean="0">
                <a:sym typeface="SILDoulosIPA"/>
              </a:rPr>
              <a:t>si</a:t>
            </a:r>
            <a:r>
              <a:rPr lang="en-US" altLang="zh-TW" sz="2800" dirty="0" smtClean="0">
                <a:sym typeface="SILDoulosIPA"/>
              </a:rPr>
              <a:t>   7 kha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 smtClean="0">
                <a:sym typeface="SILDoulosIPA"/>
              </a:rPr>
              <a:t>si</a:t>
            </a:r>
            <a:r>
              <a:rPr lang="en-US" altLang="zh-TW" sz="2800" dirty="0" smtClean="0">
                <a:sym typeface="SILDoulosIPA"/>
              </a:rPr>
              <a:t>   7 pha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（</a:t>
            </a:r>
            <a:r>
              <a:rPr lang="zh-TW" altLang="en-US" sz="2800" dirty="0">
                <a:sym typeface="SILDoulosIPA"/>
              </a:rPr>
              <a:t>心思太</a:t>
            </a:r>
            <a:r>
              <a:rPr lang="zh-TW" altLang="en-US" sz="2800" dirty="0" smtClean="0">
                <a:sym typeface="SILDoulosIPA"/>
              </a:rPr>
              <a:t>多</a:t>
            </a:r>
            <a:r>
              <a:rPr lang="zh-TW" altLang="en-US" sz="2800" dirty="0">
                <a:sym typeface="SILDoulosIPA"/>
              </a:rPr>
              <a:t>、</a:t>
            </a:r>
            <a:r>
              <a:rPr lang="zh-TW" altLang="en-US" sz="2800" dirty="0" smtClean="0">
                <a:sym typeface="SILDoulosIPA"/>
              </a:rPr>
              <a:t>好鑽營的）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「摭頭摭尾」</a:t>
            </a:r>
            <a:r>
              <a:rPr lang="en-US" altLang="zh-TW" sz="2800" dirty="0" err="1" smtClean="0">
                <a:sym typeface="SILDoulosIPA"/>
              </a:rPr>
              <a:t>khio</a:t>
            </a:r>
            <a:r>
              <a:rPr lang="en-US" altLang="zh-TW" sz="2800" dirty="0" smtClean="0">
                <a:sym typeface="SILDoulosIPA"/>
              </a:rPr>
              <a:t>  4 thau5 </a:t>
            </a:r>
            <a:r>
              <a:rPr lang="en-US" altLang="zh-TW" sz="2800" dirty="0" err="1" smtClean="0">
                <a:sym typeface="SILDoulosIPA"/>
              </a:rPr>
              <a:t>khio</a:t>
            </a:r>
            <a:r>
              <a:rPr lang="en-US" altLang="zh-TW" sz="2800" dirty="0" smtClean="0">
                <a:sym typeface="SILDoulosIPA"/>
              </a:rPr>
              <a:t>  4 bue2</a:t>
            </a:r>
            <a:r>
              <a:rPr lang="zh-TW" altLang="en-US" sz="2800" dirty="0" smtClean="0">
                <a:sym typeface="SILDoulosIPA"/>
              </a:rPr>
              <a:t>（將頭尾各處收拾乾淨）</a:t>
            </a:r>
            <a:endParaRPr lang="en-US" altLang="zh-TW" sz="2800" dirty="0" smtClean="0">
              <a:sym typeface="SILDoulosIP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47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138" y="2852936"/>
            <a:ext cx="209550" cy="2667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2852936"/>
            <a:ext cx="209550" cy="2667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138" y="3882380"/>
            <a:ext cx="209550" cy="2667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330" y="3882380"/>
            <a:ext cx="209550" cy="266700"/>
          </a:xfrm>
          <a:prstGeom prst="rect">
            <a:avLst/>
          </a:prstGeom>
        </p:spPr>
      </p:pic>
      <p:pic>
        <p:nvPicPr>
          <p:cNvPr id="10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2276872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433881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4351316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8919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348880"/>
            <a:ext cx="10972800" cy="226084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/>
              <a:t>「大主大意」</a:t>
            </a:r>
            <a:r>
              <a:rPr lang="en-US" altLang="zh-TW" sz="2800" dirty="0"/>
              <a:t>tua7 tsu2 tua7 </a:t>
            </a:r>
            <a:r>
              <a:rPr lang="en-US" altLang="zh-TW" sz="2800" dirty="0" smtClean="0"/>
              <a:t>i3</a:t>
            </a:r>
            <a:r>
              <a:rPr lang="zh-TW" altLang="en-US" sz="2800" dirty="0" smtClean="0"/>
              <a:t>（自做主張的）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「斷骹斷</a:t>
            </a:r>
            <a:r>
              <a:rPr lang="zh-TW" altLang="en-US" sz="2800" dirty="0"/>
              <a:t>手</a:t>
            </a:r>
            <a:r>
              <a:rPr lang="zh-TW" altLang="en-US" sz="2800" dirty="0" smtClean="0"/>
              <a:t>」</a:t>
            </a:r>
            <a:r>
              <a:rPr lang="en-US" altLang="zh-TW" sz="2800" dirty="0"/>
              <a:t>tŋ</a:t>
            </a:r>
            <a:r>
              <a:rPr lang="en-US" altLang="zh-TW" sz="2800" dirty="0" smtClean="0">
                <a:sym typeface="SILDoulosIPA"/>
              </a:rPr>
              <a:t>7 kha1 t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7 tshiu2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「滿出滿入」</a:t>
            </a:r>
            <a:r>
              <a:rPr lang="en-US" altLang="zh-TW" sz="2800" dirty="0">
                <a:sym typeface="SILDoulosIPA"/>
              </a:rPr>
              <a:t>buan2 tshut4  buan2 dzip8</a:t>
            </a:r>
            <a:r>
              <a:rPr lang="zh-TW" altLang="en-US" sz="2800" dirty="0">
                <a:sym typeface="SILDoulosIPA"/>
              </a:rPr>
              <a:t>（滿溢而出的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「喝起喝倒」</a:t>
            </a:r>
            <a:r>
              <a:rPr lang="en-US" altLang="zh-TW" sz="2800" dirty="0" err="1" smtClean="0">
                <a:sym typeface="SILDoulosIPA"/>
              </a:rPr>
              <a:t>hua</a:t>
            </a:r>
            <a:r>
              <a:rPr lang="en-US" altLang="zh-TW" sz="2800" dirty="0" smtClean="0">
                <a:sym typeface="SILDoulosIPA"/>
              </a:rPr>
              <a:t>  4 </a:t>
            </a:r>
            <a:r>
              <a:rPr lang="en-US" altLang="zh-TW" sz="2800" dirty="0">
                <a:sym typeface="SILDoulosIPA"/>
              </a:rPr>
              <a:t>khi2 </a:t>
            </a:r>
            <a:r>
              <a:rPr lang="en-US" altLang="zh-TW" sz="2800" dirty="0" err="1" smtClean="0">
                <a:sym typeface="SILDoulosIPA"/>
              </a:rPr>
              <a:t>hua</a:t>
            </a:r>
            <a:r>
              <a:rPr lang="en-US" altLang="zh-TW" sz="2800" dirty="0" smtClean="0">
                <a:sym typeface="SILDoulosIPA"/>
              </a:rPr>
              <a:t>  4 </a:t>
            </a:r>
            <a:r>
              <a:rPr lang="en-US" altLang="zh-TW" sz="2800" dirty="0">
                <a:sym typeface="SILDoulosIPA"/>
              </a:rPr>
              <a:t>to2</a:t>
            </a:r>
            <a:r>
              <a:rPr lang="zh-TW" altLang="en-US" sz="2800" dirty="0">
                <a:sym typeface="SILDoulosIPA"/>
              </a:rPr>
              <a:t>（隨意吆喝）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48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400506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397877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5728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376" y="1916832"/>
            <a:ext cx="11247041" cy="3229819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也可以是重疊的形式作為謂語，加入並列結構中。有加強語氣的效果。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「皮癢骨癢」</a:t>
            </a:r>
            <a:r>
              <a:rPr lang="en-US" altLang="zh-TW" sz="2800" dirty="0" smtClean="0"/>
              <a:t>phue5 </a:t>
            </a:r>
            <a:r>
              <a:rPr lang="en-US" altLang="zh-TW" sz="2800" dirty="0" err="1" smtClean="0"/>
              <a:t>tsi</a:t>
            </a:r>
            <a:r>
              <a:rPr lang="en-US" altLang="zh-TW" sz="2800" dirty="0" smtClean="0"/>
              <a:t>   </a:t>
            </a:r>
            <a:r>
              <a:rPr lang="en-US" altLang="zh-TW" sz="2800" dirty="0" smtClean="0">
                <a:sym typeface="SILDoulosIPA"/>
              </a:rPr>
              <a:t>7 kut4 </a:t>
            </a:r>
            <a:r>
              <a:rPr lang="en-US" altLang="zh-TW" sz="2800" dirty="0" err="1" smtClean="0"/>
              <a:t>tsi</a:t>
            </a:r>
            <a:r>
              <a:rPr lang="en-US" altLang="zh-TW" sz="2800" dirty="0" smtClean="0"/>
              <a:t>   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（自討苦吃的）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「喙笑目笑」</a:t>
            </a:r>
            <a:r>
              <a:rPr lang="en-US" altLang="zh-TW" sz="2800" dirty="0" smtClean="0">
                <a:sym typeface="SILDoulosIPA"/>
              </a:rPr>
              <a:t>tshui3 tshio3 bak8 tshio3</a:t>
            </a:r>
            <a:r>
              <a:rPr lang="zh-TW" altLang="en-US" sz="2800" dirty="0" smtClean="0">
                <a:sym typeface="SILDoulosIPA"/>
              </a:rPr>
              <a:t>（眉開眼笑的）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「骹來手來」</a:t>
            </a:r>
            <a:r>
              <a:rPr lang="en-US" altLang="zh-TW" sz="2800" dirty="0" smtClean="0">
                <a:sym typeface="SILDoulosIPA"/>
              </a:rPr>
              <a:t>kha1 lai5 tshiu2 lai5</a:t>
            </a:r>
            <a:r>
              <a:rPr lang="zh-TW" altLang="en-US" sz="2800" dirty="0" smtClean="0">
                <a:sym typeface="SILDoulosIPA"/>
              </a:rPr>
              <a:t>（毛手毛腳不規矩的）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「天大地大」</a:t>
            </a:r>
            <a:r>
              <a:rPr lang="en-US" altLang="zh-TW" sz="2800" dirty="0" smtClean="0">
                <a:sym typeface="SILDoulosIPA"/>
              </a:rPr>
              <a:t>t    1 tua7 te7 tua7</a:t>
            </a:r>
            <a:r>
              <a:rPr lang="zh-TW" altLang="en-US" sz="2800" dirty="0" smtClean="0">
                <a:sym typeface="SILDoulosIPA"/>
              </a:rPr>
              <a:t>（形容極大的）</a:t>
            </a:r>
            <a:endParaRPr lang="en-US" altLang="zh-TW" sz="2800" dirty="0"/>
          </a:p>
          <a:p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49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300" y="2992208"/>
            <a:ext cx="228600" cy="276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944" y="2992209"/>
            <a:ext cx="228600" cy="276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5640" y="4509120"/>
            <a:ext cx="2857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8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4592" y="2132856"/>
            <a:ext cx="10972800" cy="2503164"/>
          </a:xfrm>
        </p:spPr>
        <p:txBody>
          <a:bodyPr/>
          <a:lstStyle/>
          <a:p>
            <a:r>
              <a:rPr lang="zh-TW" altLang="en-US" sz="2800" dirty="0" smtClean="0"/>
              <a:t>可以獨立使用的詞素稱為單純詞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單純詞因此並不經由</a:t>
            </a:r>
            <a:r>
              <a:rPr lang="zh-TW" altLang="en-US" sz="2800" dirty="0"/>
              <a:t>構詞手段形成。</a:t>
            </a:r>
            <a:r>
              <a:rPr lang="zh-TW" altLang="en-US" sz="2800" dirty="0" smtClean="0"/>
              <a:t>「馬」、「蜘蛛」都是</a:t>
            </a:r>
            <a:r>
              <a:rPr lang="zh-TW" altLang="en-US" sz="2800" dirty="0"/>
              <a:t>單純詞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經由構詞</a:t>
            </a:r>
            <a:r>
              <a:rPr lang="zh-TW" altLang="en-US" sz="2800" dirty="0" smtClean="0"/>
              <a:t>手段組合的詞，稱為合成詞。「國民」、「椅囝」</a:t>
            </a:r>
            <a:r>
              <a:rPr lang="en-US" altLang="zh-TW" sz="2800" dirty="0" smtClean="0"/>
              <a:t>i2 a2</a:t>
            </a:r>
            <a:r>
              <a:rPr lang="zh-TW" altLang="en-US" sz="2800" dirty="0" smtClean="0"/>
              <a:t>（椅子）、「鐵馬」</a:t>
            </a:r>
            <a:r>
              <a:rPr lang="en-US" altLang="zh-TW" sz="2800" dirty="0" err="1" smtClean="0"/>
              <a:t>thi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4 be2</a:t>
            </a:r>
            <a:r>
              <a:rPr lang="zh-TW" altLang="en-US" sz="2800" dirty="0" smtClean="0">
                <a:sym typeface="SILDoulosIPA"/>
              </a:rPr>
              <a:t>（腳踏車）、</a:t>
            </a:r>
            <a:r>
              <a:rPr lang="zh-TW" altLang="en-US" sz="2800" dirty="0"/>
              <a:t> 「白菜」</a:t>
            </a:r>
            <a:r>
              <a:rPr lang="en-US" altLang="zh-TW" sz="2800" dirty="0" err="1" smtClean="0"/>
              <a:t>pe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 </a:t>
            </a:r>
            <a:r>
              <a:rPr lang="en-US" altLang="zh-TW" sz="2800" dirty="0" smtClean="0">
                <a:sym typeface="SILDoulosIPA"/>
              </a:rPr>
              <a:t>8 tshai3</a:t>
            </a:r>
            <a:r>
              <a:rPr lang="zh-TW" altLang="en-US" sz="2800" dirty="0" smtClean="0">
                <a:sym typeface="SILDoulosIPA"/>
              </a:rPr>
              <a:t>（一種淡綠色的蔬菜名）</a:t>
            </a:r>
            <a:r>
              <a:rPr lang="zh-TW" altLang="en-US" sz="2800" dirty="0" smtClean="0"/>
              <a:t>是為</a:t>
            </a:r>
            <a:r>
              <a:rPr lang="zh-TW" altLang="en-US" sz="2800" dirty="0"/>
              <a:t>合成詞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359930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3599309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791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764" y="1628800"/>
            <a:ext cx="9734872" cy="3268959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重疊式放在形容詞後面作為補語，產生生動譬況的效果。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「憂結結」</a:t>
            </a:r>
            <a:r>
              <a:rPr lang="en-US" altLang="zh-TW" sz="2800" dirty="0"/>
              <a:t>iu1 kat4 </a:t>
            </a:r>
            <a:r>
              <a:rPr lang="en-US" altLang="zh-TW" sz="2800" dirty="0" err="1"/>
              <a:t>kat4</a:t>
            </a:r>
            <a:r>
              <a:rPr lang="zh-TW" altLang="en-US" sz="2800" dirty="0"/>
              <a:t>（</a:t>
            </a:r>
            <a:r>
              <a:rPr lang="zh-TW" altLang="en-US" sz="2800" dirty="0" smtClean="0"/>
              <a:t>愁眉不展的）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</a:t>
            </a:r>
            <a:r>
              <a:rPr lang="zh-TW" altLang="en-US" sz="2800" dirty="0"/>
              <a:t>燒燙燙」</a:t>
            </a:r>
            <a:r>
              <a:rPr lang="en-US" altLang="zh-TW" sz="2800" dirty="0"/>
              <a:t>sio1 thŋ</a:t>
            </a:r>
            <a:r>
              <a:rPr lang="en-US" altLang="zh-TW" sz="2800" dirty="0" smtClean="0">
                <a:sym typeface="SILDoulosIPA"/>
              </a:rPr>
              <a:t>3 </a:t>
            </a:r>
            <a:r>
              <a:rPr lang="en-US" altLang="zh-TW" sz="2800" dirty="0" err="1" smtClean="0">
                <a:sym typeface="SILDoulosIPA"/>
              </a:rPr>
              <a:t>th</a:t>
            </a:r>
            <a:r>
              <a:rPr lang="en-US" altLang="zh-TW" sz="2800" dirty="0" err="1"/>
              <a:t>ŋ</a:t>
            </a:r>
            <a:r>
              <a:rPr lang="en-US" altLang="zh-TW" sz="2800" dirty="0" err="1" smtClean="0">
                <a:sym typeface="SILDoulosIPA"/>
              </a:rPr>
              <a:t>3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燒滾滾」</a:t>
            </a:r>
            <a:r>
              <a:rPr lang="en-US" altLang="zh-TW" sz="2800" dirty="0">
                <a:sym typeface="SILDoulosIPA"/>
              </a:rPr>
              <a:t>sio1 kun2 </a:t>
            </a:r>
            <a:r>
              <a:rPr lang="en-US" altLang="zh-TW" sz="2800" dirty="0" err="1" smtClean="0">
                <a:sym typeface="SILDoulosIPA"/>
              </a:rPr>
              <a:t>kun2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利閃閃」</a:t>
            </a:r>
            <a:r>
              <a:rPr lang="en-US" altLang="zh-TW" sz="2800" dirty="0">
                <a:sym typeface="SILDoulosIPA"/>
              </a:rPr>
              <a:t>lai7 siam2 </a:t>
            </a:r>
            <a:r>
              <a:rPr lang="en-US" altLang="zh-TW" sz="2800" dirty="0" err="1">
                <a:sym typeface="SILDoulosIPA"/>
              </a:rPr>
              <a:t>siam2</a:t>
            </a:r>
            <a:r>
              <a:rPr lang="zh-TW" altLang="en-US" sz="2800" dirty="0">
                <a:sym typeface="SILDoulosIPA"/>
              </a:rPr>
              <a:t>（銳利的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50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104808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9496" y="1772816"/>
            <a:ext cx="8715732" cy="326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平坦坦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p   5 th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2 </a:t>
            </a:r>
            <a:r>
              <a:rPr lang="en-US" altLang="zh-TW" sz="2800" dirty="0" err="1" smtClean="0">
                <a:sym typeface="SILDoulosIPA"/>
              </a:rPr>
              <a:t>th</a:t>
            </a:r>
            <a:r>
              <a:rPr lang="en-US" altLang="zh-TW" sz="2800" dirty="0" err="1"/>
              <a:t>ã</a:t>
            </a:r>
            <a:r>
              <a:rPr lang="en-US" altLang="zh-TW" sz="2800" dirty="0" err="1" smtClean="0">
                <a:sym typeface="SILDoulosIPA"/>
              </a:rPr>
              <a:t>2</a:t>
            </a:r>
            <a:r>
              <a:rPr lang="en-US" altLang="zh-TW" sz="2800" dirty="0" smtClean="0">
                <a:sym typeface="SILDoulosIPA"/>
              </a:rPr>
              <a:t> </a:t>
            </a:r>
            <a:r>
              <a:rPr lang="zh-TW" altLang="en-US" sz="2800" dirty="0">
                <a:sym typeface="SILDoulosIPA"/>
              </a:rPr>
              <a:t>（平坦的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暗摸摸」</a:t>
            </a:r>
            <a:r>
              <a:rPr lang="en-US" altLang="zh-TW" sz="2800" dirty="0">
                <a:sym typeface="SILDoulosIPA"/>
              </a:rPr>
              <a:t>am3  </a:t>
            </a:r>
            <a:r>
              <a:rPr lang="en-US" altLang="zh-TW" sz="2800" dirty="0" smtClean="0">
                <a:sym typeface="SILDoulosIPA"/>
              </a:rPr>
              <a:t>b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 smtClean="0">
                <a:sym typeface="SILDoulosIPA"/>
              </a:rPr>
              <a:t>b</a:t>
            </a:r>
            <a:r>
              <a:rPr lang="en-US" altLang="zh-TW" sz="2800" dirty="0" err="1"/>
              <a:t>ɔŋ</a:t>
            </a:r>
            <a:r>
              <a:rPr lang="en-US" altLang="zh-TW" sz="2800" dirty="0" err="1" smtClean="0">
                <a:sym typeface="SILDoulosIPA"/>
              </a:rPr>
              <a:t>1</a:t>
            </a:r>
            <a:r>
              <a:rPr lang="zh-TW" altLang="en-US" sz="2800" dirty="0">
                <a:sym typeface="SILDoulosIPA"/>
              </a:rPr>
              <a:t>（</a:t>
            </a:r>
            <a:r>
              <a:rPr lang="zh-TW" altLang="en-US" sz="2800" dirty="0" smtClean="0">
                <a:sym typeface="SILDoulosIPA"/>
              </a:rPr>
              <a:t>伸手不見五指的）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光映映」</a:t>
            </a:r>
            <a:r>
              <a:rPr lang="en-US" altLang="zh-TW" sz="2800" dirty="0" smtClean="0">
                <a:sym typeface="SILDoulosIPA"/>
              </a:rPr>
              <a:t>k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</a:t>
            </a:r>
            <a:r>
              <a:rPr lang="en-US" altLang="zh-TW" sz="2800" dirty="0" err="1" smtClean="0">
                <a:sym typeface="SILDoulosIPA"/>
              </a:rPr>
              <a:t>i</a:t>
            </a:r>
            <a:r>
              <a:rPr lang="en-US" altLang="zh-TW" sz="2800" dirty="0" err="1"/>
              <a:t>ã</a:t>
            </a:r>
            <a:r>
              <a:rPr lang="en-US" altLang="zh-TW" sz="2800" dirty="0" err="1" smtClean="0">
                <a:sym typeface="SILDoulosIPA"/>
              </a:rPr>
              <a:t>3</a:t>
            </a:r>
            <a:r>
              <a:rPr lang="zh-TW" altLang="en-US" sz="2800" dirty="0" smtClean="0">
                <a:sym typeface="SILDoulosIPA"/>
              </a:rPr>
              <a:t>（光線耀眼的）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紅絳絳」</a:t>
            </a:r>
            <a:r>
              <a:rPr lang="en-US" altLang="zh-TW" sz="2800" dirty="0" smtClean="0">
                <a:sym typeface="SILDoulosIPA"/>
              </a:rPr>
              <a:t>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5 k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3 </a:t>
            </a:r>
            <a:r>
              <a:rPr lang="en-US" altLang="zh-TW" sz="2800" dirty="0" err="1" smtClean="0">
                <a:sym typeface="SILDoulosIPA"/>
              </a:rPr>
              <a:t>k</a:t>
            </a:r>
            <a:r>
              <a:rPr lang="en-US" altLang="zh-TW" sz="2800" dirty="0" err="1"/>
              <a:t>ɔŋ</a:t>
            </a:r>
            <a:r>
              <a:rPr lang="en-US" altLang="zh-TW" sz="2800" dirty="0" err="1" smtClean="0">
                <a:sym typeface="SILDoulosIPA"/>
              </a:rPr>
              <a:t>3</a:t>
            </a:r>
            <a:r>
              <a:rPr lang="zh-TW" altLang="en-US" sz="2800" dirty="0">
                <a:sym typeface="SILDoulosIPA"/>
              </a:rPr>
              <a:t>（</a:t>
            </a:r>
            <a:r>
              <a:rPr lang="zh-TW" altLang="en-US" sz="2800" dirty="0" smtClean="0">
                <a:sym typeface="SILDoulosIPA"/>
              </a:rPr>
              <a:t>很紅的）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「鬧熱滾滾」</a:t>
            </a:r>
            <a:r>
              <a:rPr lang="en-US" altLang="zh-TW" sz="2800" dirty="0" smtClean="0">
                <a:sym typeface="SILDoulosIPA"/>
              </a:rPr>
              <a:t>lau7 dziat8 kun2 </a:t>
            </a:r>
            <a:r>
              <a:rPr lang="en-US" altLang="zh-TW" sz="2800" dirty="0" err="1" smtClean="0">
                <a:sym typeface="SILDoulosIPA"/>
              </a:rPr>
              <a:t>kun2</a:t>
            </a:r>
            <a:r>
              <a:rPr lang="zh-TW" altLang="en-US" sz="2800" dirty="0" smtClean="0">
                <a:sym typeface="SILDoulosIPA"/>
              </a:rPr>
              <a:t>（極熱鬧的）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「清氣溜溜」</a:t>
            </a:r>
            <a:r>
              <a:rPr lang="en-US" altLang="zh-TW" sz="2800" dirty="0" smtClean="0">
                <a:sym typeface="SILDoulosIPA"/>
              </a:rPr>
              <a:t>tshi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 khi3 liu1 </a:t>
            </a:r>
            <a:r>
              <a:rPr lang="en-US" altLang="zh-TW" sz="2800" dirty="0" err="1" smtClean="0">
                <a:sym typeface="SILDoulosIPA"/>
              </a:rPr>
              <a:t>liu1</a:t>
            </a:r>
            <a:r>
              <a:rPr lang="zh-TW" altLang="en-US" sz="2800" dirty="0" smtClean="0">
                <a:sym typeface="SILDoulosIPA"/>
              </a:rPr>
              <a:t>（很乾淨的）</a:t>
            </a:r>
            <a:endParaRPr lang="en-US" altLang="zh-TW" sz="2800" dirty="0">
              <a:sym typeface="SILDoulosIPA"/>
            </a:endParaRPr>
          </a:p>
          <a:p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674" y="1916832"/>
            <a:ext cx="173070" cy="27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22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重疊式</a:t>
            </a:r>
            <a:r>
              <a:rPr lang="zh-TW" altLang="en-US" sz="2800" dirty="0" smtClean="0"/>
              <a:t>放在動詞前面作為狀語</a:t>
            </a:r>
            <a:r>
              <a:rPr lang="zh-TW" altLang="en-US" sz="2800" dirty="0"/>
              <a:t>，產生</a:t>
            </a:r>
            <a:r>
              <a:rPr lang="zh-TW" altLang="en-US" sz="2800" dirty="0" smtClean="0"/>
              <a:t>生動描繪的</a:t>
            </a:r>
            <a:r>
              <a:rPr lang="zh-TW" altLang="en-US" sz="2800" dirty="0"/>
              <a:t>效果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「</a:t>
            </a:r>
            <a:r>
              <a:rPr lang="zh-TW" altLang="en-US" sz="2800" dirty="0"/>
              <a:t>金金看」</a:t>
            </a:r>
            <a:r>
              <a:rPr lang="en-US" altLang="zh-TW" sz="2800" dirty="0"/>
              <a:t>kim1 </a:t>
            </a:r>
            <a:r>
              <a:rPr lang="en-US" altLang="zh-TW" sz="2800" dirty="0" err="1"/>
              <a:t>kim1</a:t>
            </a:r>
            <a:r>
              <a:rPr lang="en-US" altLang="zh-TW" sz="2800" dirty="0"/>
              <a:t> khuã</a:t>
            </a:r>
            <a:r>
              <a:rPr lang="en-US" altLang="zh-TW" sz="2800" dirty="0" smtClean="0">
                <a:sym typeface="SILDoulosIPA"/>
              </a:rPr>
              <a:t>3</a:t>
            </a:r>
            <a:r>
              <a:rPr lang="zh-TW" altLang="en-US" sz="2800" dirty="0">
                <a:sym typeface="SILDoulosIPA"/>
              </a:rPr>
              <a:t>（眼睜睜的看</a:t>
            </a:r>
            <a:r>
              <a:rPr lang="zh-TW" altLang="en-US" sz="2800" dirty="0" smtClean="0">
                <a:sym typeface="SILDoulosIPA"/>
              </a:rPr>
              <a:t>）「</a:t>
            </a:r>
            <a:r>
              <a:rPr lang="zh-TW" altLang="en-US" sz="2800" dirty="0">
                <a:sym typeface="SILDoulosIPA"/>
              </a:rPr>
              <a:t>颺颺飛」</a:t>
            </a:r>
            <a:r>
              <a:rPr lang="en-US" altLang="zh-TW" sz="2800" dirty="0" smtClean="0">
                <a:sym typeface="SILDoulosIPA"/>
              </a:rPr>
              <a:t>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7 </a:t>
            </a:r>
            <a:r>
              <a:rPr lang="en-US" altLang="zh-TW" sz="2800" dirty="0" err="1" smtClean="0">
                <a:sym typeface="SILDoulosIPA"/>
              </a:rPr>
              <a:t>i</a:t>
            </a:r>
            <a:r>
              <a:rPr lang="en-US" altLang="zh-TW" sz="2800" dirty="0" err="1"/>
              <a:t>ã</a:t>
            </a:r>
            <a:r>
              <a:rPr lang="en-US" altLang="zh-TW" sz="2800" dirty="0" err="1" smtClean="0">
                <a:sym typeface="SILDoulosIPA"/>
              </a:rPr>
              <a:t>7</a:t>
            </a:r>
            <a:r>
              <a:rPr lang="en-US" altLang="zh-TW" sz="2800" dirty="0" smtClean="0">
                <a:sym typeface="SILDoulosIPA"/>
              </a:rPr>
              <a:t> </a:t>
            </a:r>
            <a:r>
              <a:rPr lang="en-US" altLang="zh-TW" sz="2800" dirty="0">
                <a:sym typeface="SILDoulosIPA"/>
              </a:rPr>
              <a:t>pue1</a:t>
            </a:r>
            <a:r>
              <a:rPr lang="zh-TW" altLang="en-US" sz="2800" dirty="0">
                <a:sym typeface="SILDoulosIPA"/>
              </a:rPr>
              <a:t>（四處飛舞的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「踅踅念」</a:t>
            </a:r>
            <a:r>
              <a:rPr lang="en-US" altLang="zh-TW" sz="2800" dirty="0" smtClean="0">
                <a:sym typeface="SILDoulosIPA"/>
              </a:rPr>
              <a:t>se   8 se   8 liam7</a:t>
            </a:r>
            <a:r>
              <a:rPr lang="zh-TW" altLang="en-US" sz="2800" dirty="0" smtClean="0">
                <a:sym typeface="SILDoulosIPA"/>
              </a:rPr>
              <a:t>（反覆念叨）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「拋拋走」</a:t>
            </a:r>
            <a:r>
              <a:rPr lang="en-US" altLang="zh-TW" sz="2800" dirty="0" smtClean="0">
                <a:sym typeface="SILDoulosIPA"/>
              </a:rPr>
              <a:t>pha1 </a:t>
            </a:r>
            <a:r>
              <a:rPr lang="en-US" altLang="zh-TW" sz="2800" dirty="0" err="1" smtClean="0">
                <a:sym typeface="SILDoulosIPA"/>
              </a:rPr>
              <a:t>pha1</a:t>
            </a:r>
            <a:r>
              <a:rPr lang="en-US" altLang="zh-TW" sz="2800" dirty="0" smtClean="0">
                <a:sym typeface="SILDoulosIPA"/>
              </a:rPr>
              <a:t> tsau2</a:t>
            </a:r>
            <a:r>
              <a:rPr lang="zh-TW" altLang="en-US" sz="2800" dirty="0" smtClean="0">
                <a:sym typeface="SILDoulosIPA"/>
              </a:rPr>
              <a:t>（四處遊走）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「□□滾」</a:t>
            </a:r>
            <a:r>
              <a:rPr lang="en-US" altLang="zh-TW" sz="2800" dirty="0">
                <a:sym typeface="SILDoulosIPA"/>
              </a:rPr>
              <a:t>tshiaŋ7 </a:t>
            </a:r>
            <a:r>
              <a:rPr lang="en-US" altLang="zh-TW" sz="2800" dirty="0" err="1">
                <a:sym typeface="SILDoulosIPA"/>
              </a:rPr>
              <a:t>tshiaŋ7</a:t>
            </a:r>
            <a:r>
              <a:rPr lang="en-US" altLang="zh-TW" sz="2800" dirty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kun2</a:t>
            </a:r>
            <a:r>
              <a:rPr lang="zh-TW" altLang="en-US" sz="2800" dirty="0" smtClean="0">
                <a:sym typeface="SILDoulosIPA"/>
              </a:rPr>
              <a:t>（沸騰的）</a:t>
            </a:r>
            <a:endParaRPr lang="zh-TW" altLang="en-US" sz="2800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52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3548857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46723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689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39616" y="778867"/>
            <a:ext cx="6494512" cy="557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[</a:t>
            </a:r>
            <a:r>
              <a:rPr lang="zh-TW" altLang="en-US" sz="2800" dirty="0" smtClean="0"/>
              <a:t>附加</a:t>
            </a:r>
            <a:r>
              <a:rPr lang="en-US" altLang="zh-TW" sz="2800" dirty="0" smtClean="0"/>
              <a:t>]+</a:t>
            </a:r>
            <a:r>
              <a:rPr lang="zh-TW" altLang="en-US" sz="2800" dirty="0" smtClean="0"/>
              <a:t>詞尾</a:t>
            </a:r>
            <a:r>
              <a:rPr lang="zh-TW" altLang="en-US" sz="2800" dirty="0"/>
              <a:t>（附加）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「暗頭囝」</a:t>
            </a:r>
            <a:r>
              <a:rPr lang="en-US" altLang="zh-TW" sz="2800" dirty="0" smtClean="0"/>
              <a:t>am3 thau5 a2 </a:t>
            </a:r>
            <a:r>
              <a:rPr lang="zh-TW" altLang="en-US" sz="2800" dirty="0" smtClean="0"/>
              <a:t>（傍晚）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[</a:t>
            </a:r>
            <a:r>
              <a:rPr lang="zh-TW" altLang="en-US" sz="2800" dirty="0" smtClean="0"/>
              <a:t>並列</a:t>
            </a:r>
            <a:r>
              <a:rPr lang="en-US" altLang="zh-TW" sz="2800" dirty="0" smtClean="0"/>
              <a:t>]+</a:t>
            </a:r>
            <a:r>
              <a:rPr lang="zh-TW" altLang="en-US" sz="2800" dirty="0" smtClean="0"/>
              <a:t>詞尾（附加）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「心肝頭」</a:t>
            </a:r>
            <a:r>
              <a:rPr lang="en-US" altLang="zh-TW" sz="2800" dirty="0" smtClean="0"/>
              <a:t>sim1 </a:t>
            </a:r>
            <a:r>
              <a:rPr lang="en-US" altLang="zh-TW" sz="2800" dirty="0"/>
              <a:t>kuã</a:t>
            </a:r>
            <a:r>
              <a:rPr lang="en-US" altLang="zh-TW" sz="2800" dirty="0" smtClean="0">
                <a:sym typeface="SILDoulosIPA"/>
              </a:rPr>
              <a:t>1 thau5</a:t>
            </a:r>
            <a:r>
              <a:rPr lang="zh-TW" altLang="en-US" sz="2800" dirty="0" smtClean="0">
                <a:sym typeface="SILDoulosIPA"/>
              </a:rPr>
              <a:t>（心頭）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/>
              <a:t>「</a:t>
            </a:r>
            <a:r>
              <a:rPr lang="zh-TW" altLang="en-US" sz="2800" dirty="0" smtClean="0"/>
              <a:t>心肝囝」</a:t>
            </a:r>
            <a:r>
              <a:rPr lang="en-US" altLang="zh-TW" sz="2800" dirty="0"/>
              <a:t>sim1 kuã</a:t>
            </a:r>
            <a:r>
              <a:rPr lang="en-US" altLang="zh-TW" sz="2800" dirty="0" smtClean="0">
                <a:sym typeface="SILDoulosIPA"/>
              </a:rPr>
              <a:t>1 a2</a:t>
            </a:r>
            <a:r>
              <a:rPr lang="zh-TW" altLang="en-US" sz="2800" dirty="0" smtClean="0">
                <a:sym typeface="SILDoulosIPA"/>
              </a:rPr>
              <a:t>（心肝寶貝）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r>
              <a:rPr lang="en-US" altLang="zh-TW" sz="2800" dirty="0" smtClean="0">
                <a:sym typeface="SILDoulosIPA"/>
              </a:rPr>
              <a:t>[</a:t>
            </a:r>
            <a:r>
              <a:rPr lang="zh-TW" altLang="en-US" sz="2800" dirty="0" smtClean="0">
                <a:sym typeface="SILDoulosIPA"/>
              </a:rPr>
              <a:t>附加</a:t>
            </a:r>
            <a:r>
              <a:rPr lang="en-US" altLang="zh-TW" sz="2800" dirty="0" smtClean="0">
                <a:sym typeface="SILDoulosIPA"/>
              </a:rPr>
              <a:t>]+</a:t>
            </a:r>
            <a:r>
              <a:rPr lang="zh-TW" altLang="en-US" sz="2800" dirty="0" smtClean="0">
                <a:sym typeface="SILDoulosIPA"/>
              </a:rPr>
              <a:t>謂（主謂）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「蠔囝煎」</a:t>
            </a:r>
            <a:r>
              <a:rPr lang="en-US" altLang="zh-TW" sz="2800" dirty="0" smtClean="0">
                <a:sym typeface="SILDoulosIPA"/>
              </a:rPr>
              <a:t>o5  a2  tsian1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53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019098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35560" y="1844824"/>
            <a:ext cx="5342384" cy="2836911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>
                <a:sym typeface="SILDoulosIPA"/>
              </a:rPr>
              <a:t>[</a:t>
            </a:r>
            <a:r>
              <a:rPr lang="zh-TW" altLang="en-US" sz="2800" dirty="0">
                <a:sym typeface="SILDoulosIPA"/>
              </a:rPr>
              <a:t>附加</a:t>
            </a:r>
            <a:r>
              <a:rPr lang="en-US" altLang="zh-TW" sz="2800" dirty="0">
                <a:sym typeface="SILDoulosIPA"/>
              </a:rPr>
              <a:t>]+</a:t>
            </a:r>
            <a:r>
              <a:rPr lang="zh-TW" altLang="en-US" sz="2800" dirty="0">
                <a:sym typeface="SILDoulosIPA"/>
              </a:rPr>
              <a:t>正（偏正）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「錶囝帶」</a:t>
            </a:r>
            <a:r>
              <a:rPr lang="en-US" altLang="zh-TW" sz="2800" dirty="0">
                <a:sym typeface="SILDoulosIPA"/>
              </a:rPr>
              <a:t>pio2 a2 tua3</a:t>
            </a:r>
            <a:r>
              <a:rPr lang="zh-TW" altLang="en-US" sz="2800" dirty="0">
                <a:sym typeface="SILDoulosIPA"/>
              </a:rPr>
              <a:t>（錶帶） 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/>
              <a:t>[</a:t>
            </a:r>
            <a:r>
              <a:rPr lang="zh-TW" altLang="en-US" sz="2800" dirty="0"/>
              <a:t>附加</a:t>
            </a:r>
            <a:r>
              <a:rPr lang="en-US" altLang="zh-TW" sz="2800" dirty="0"/>
              <a:t>]+[</a:t>
            </a:r>
            <a:r>
              <a:rPr lang="zh-TW" altLang="en-US" sz="2800" dirty="0"/>
              <a:t>附加</a:t>
            </a:r>
            <a:r>
              <a:rPr lang="en-US" altLang="zh-TW" sz="2800" dirty="0"/>
              <a:t>]</a:t>
            </a:r>
            <a:r>
              <a:rPr lang="zh-TW" altLang="en-US" sz="2800" dirty="0"/>
              <a:t>（並列）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「有</a:t>
            </a:r>
            <a:r>
              <a:rPr lang="en-US" altLang="zh-TW" sz="2800" dirty="0"/>
              <a:t>e0</a:t>
            </a:r>
            <a:r>
              <a:rPr lang="zh-TW" altLang="en-US" sz="2800" dirty="0"/>
              <a:t>無</a:t>
            </a:r>
            <a:r>
              <a:rPr lang="en-US" altLang="zh-TW" sz="2800" dirty="0"/>
              <a:t>e0</a:t>
            </a:r>
            <a:r>
              <a:rPr lang="zh-TW" altLang="en-US" sz="2800" dirty="0"/>
              <a:t>」</a:t>
            </a:r>
            <a:r>
              <a:rPr lang="en-US" altLang="zh-TW" sz="2800" dirty="0"/>
              <a:t>u7 e0 bo5 e0</a:t>
            </a: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54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000903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3432" y="1340768"/>
            <a:ext cx="1052759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[</a:t>
            </a:r>
            <a:r>
              <a:rPr lang="zh-TW" altLang="en-US" sz="2800" dirty="0" smtClean="0"/>
              <a:t>偏正</a:t>
            </a:r>
            <a:r>
              <a:rPr lang="en-US" altLang="zh-TW" sz="2800" dirty="0" smtClean="0"/>
              <a:t>]+</a:t>
            </a:r>
            <a:r>
              <a:rPr lang="zh-TW" altLang="en-US" sz="2800" dirty="0" smtClean="0"/>
              <a:t>謂（主謂）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</a:t>
            </a:r>
            <a:r>
              <a:rPr lang="zh-TW" altLang="en-US" sz="2800" dirty="0"/>
              <a:t>耳空輕」</a:t>
            </a:r>
            <a:r>
              <a:rPr lang="en-US" altLang="zh-TW" sz="2800" dirty="0"/>
              <a:t>hi7 </a:t>
            </a:r>
            <a:r>
              <a:rPr lang="en-US" altLang="zh-TW" sz="2800" dirty="0" smtClean="0"/>
              <a:t>khaŋ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khin1</a:t>
            </a:r>
            <a:r>
              <a:rPr lang="zh-TW" altLang="en-US" sz="2800" dirty="0">
                <a:sym typeface="SILDoulosIPA"/>
              </a:rPr>
              <a:t>（容易聽信人言的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「鼎邊□」</a:t>
            </a:r>
            <a:r>
              <a:rPr lang="en-US" altLang="zh-TW" sz="2800" dirty="0" smtClean="0">
                <a:sym typeface="SILDoulosIPA"/>
              </a:rPr>
              <a:t>ti</a:t>
            </a:r>
            <a:r>
              <a:rPr lang="en-US" altLang="zh-TW" sz="2800" dirty="0" smtClean="0"/>
              <a:t>ã</a:t>
            </a:r>
            <a:r>
              <a:rPr lang="en-US" altLang="zh-TW" sz="2800" dirty="0" smtClean="0">
                <a:sym typeface="SILDoulosIPA"/>
              </a:rPr>
              <a:t>2     1 so5</a:t>
            </a:r>
            <a:br>
              <a:rPr lang="en-US" altLang="zh-TW" sz="2800" dirty="0" smtClean="0">
                <a:sym typeface="SILDoulosIPA"/>
              </a:rPr>
            </a:br>
            <a:r>
              <a:rPr lang="zh-TW" altLang="en-US" sz="2800" dirty="0" smtClean="0">
                <a:sym typeface="SILDoulosIPA"/>
              </a:rPr>
              <a:t>（一種食物。烹煮時將米漿從鍋邊緩緩滑入鍋中）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「米粉炒」</a:t>
            </a:r>
            <a:r>
              <a:rPr lang="en-US" altLang="zh-TW" sz="2800" dirty="0" smtClean="0">
                <a:sym typeface="SILDoulosIPA"/>
              </a:rPr>
              <a:t>bi2 hun2 tsha2</a:t>
            </a:r>
            <a:r>
              <a:rPr lang="zh-TW" altLang="en-US" sz="2800" dirty="0" smtClean="0">
                <a:sym typeface="SILDoulosIPA"/>
              </a:rPr>
              <a:t>（炒米粉）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「白菜滷」</a:t>
            </a:r>
            <a:r>
              <a:rPr lang="en-US" altLang="zh-TW" sz="2800" dirty="0" err="1" smtClean="0">
                <a:sym typeface="SILDoulosIPA"/>
              </a:rPr>
              <a:t>pe</a:t>
            </a:r>
            <a:r>
              <a:rPr lang="en-US" altLang="zh-TW" sz="2800" dirty="0" smtClean="0">
                <a:sym typeface="SILDoulosIPA"/>
              </a:rPr>
              <a:t>  8 tshai3 l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2</a:t>
            </a:r>
            <a:r>
              <a:rPr lang="zh-TW" altLang="en-US" sz="2800" dirty="0" smtClean="0">
                <a:sym typeface="SILDoulosIPA"/>
              </a:rPr>
              <a:t>（滷白菜）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>[</a:t>
            </a:r>
            <a:r>
              <a:rPr lang="zh-TW" altLang="en-US" sz="2800" dirty="0" smtClean="0">
                <a:sym typeface="SILDoulosIPA"/>
              </a:rPr>
              <a:t>重疊</a:t>
            </a:r>
            <a:r>
              <a:rPr lang="en-US" altLang="zh-TW" sz="2800" dirty="0" smtClean="0">
                <a:sym typeface="SILDoulosIPA"/>
              </a:rPr>
              <a:t>]+</a:t>
            </a:r>
            <a:r>
              <a:rPr lang="zh-TW" altLang="en-US" sz="2800" dirty="0"/>
              <a:t>謂（主謂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「儂儂好」</a:t>
            </a:r>
            <a:r>
              <a:rPr lang="en-US" altLang="zh-TW" sz="2800" dirty="0" smtClean="0">
                <a:sym typeface="SILDoulosIPA"/>
              </a:rPr>
              <a:t>la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5 </a:t>
            </a:r>
            <a:r>
              <a:rPr lang="en-US" altLang="zh-TW" sz="2800" dirty="0" err="1" smtClean="0">
                <a:sym typeface="SILDoulosIPA"/>
              </a:rPr>
              <a:t>la</a:t>
            </a:r>
            <a:r>
              <a:rPr lang="en-US" altLang="zh-TW" sz="2800" dirty="0" err="1" smtClean="0"/>
              <a:t>ŋ</a:t>
            </a:r>
            <a:r>
              <a:rPr lang="en-US" altLang="zh-TW" sz="2800" dirty="0" err="1" smtClean="0">
                <a:sym typeface="SILDoulosIPA"/>
              </a:rPr>
              <a:t>5</a:t>
            </a:r>
            <a:r>
              <a:rPr lang="en-US" altLang="zh-TW" sz="2800" dirty="0" smtClean="0">
                <a:sym typeface="SILDoulosIPA"/>
              </a:rPr>
              <a:t> ho2</a:t>
            </a:r>
            <a:r>
              <a:rPr lang="zh-TW" altLang="en-US" sz="2800" dirty="0" smtClean="0">
                <a:sym typeface="SILDoulosIPA"/>
              </a:rPr>
              <a:t>（認為每個人都好）</a:t>
            </a:r>
            <a:endParaRPr lang="en-US" altLang="zh-TW" sz="2800" dirty="0" smtClean="0">
              <a:sym typeface="SILDoulosIP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55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3933056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712" y="2492896"/>
            <a:ext cx="2667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119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[[</a:t>
            </a:r>
            <a:r>
              <a:rPr lang="zh-TW" altLang="en-US" sz="2800" dirty="0"/>
              <a:t>主謂</a:t>
            </a:r>
            <a:r>
              <a:rPr lang="en-US" altLang="zh-TW" sz="2800" dirty="0"/>
              <a:t>]+[</a:t>
            </a:r>
            <a:r>
              <a:rPr lang="zh-TW" altLang="en-US" sz="2800" dirty="0"/>
              <a:t>主謂</a:t>
            </a:r>
            <a:r>
              <a:rPr lang="en-US" altLang="zh-TW" sz="2800" dirty="0"/>
              <a:t>]]</a:t>
            </a:r>
            <a:r>
              <a:rPr lang="zh-TW" altLang="en-US" sz="2800" dirty="0"/>
              <a:t>（並列）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「頭眩目暗」</a:t>
            </a:r>
            <a:r>
              <a:rPr lang="en-US" altLang="zh-TW" sz="2800" dirty="0"/>
              <a:t>thau5 hin5 bak8 am3</a:t>
            </a:r>
            <a:r>
              <a:rPr lang="zh-TW" altLang="en-US" sz="2800" dirty="0"/>
              <a:t>（頭暈目眩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</a:t>
            </a:r>
            <a:r>
              <a:rPr lang="zh-TW" altLang="en-US" sz="2800" dirty="0"/>
              <a:t>骹痠手軟」</a:t>
            </a:r>
            <a:r>
              <a:rPr lang="en-US" altLang="zh-TW" sz="2800" dirty="0"/>
              <a:t>kha1 </a:t>
            </a:r>
            <a:r>
              <a:rPr lang="en-US" altLang="zh-TW" sz="2800" dirty="0" smtClean="0"/>
              <a:t>sŋ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tshiu2 </a:t>
            </a:r>
            <a:r>
              <a:rPr lang="en-US" altLang="zh-TW" sz="2800" dirty="0" smtClean="0">
                <a:sym typeface="SILDoulosIPA"/>
              </a:rPr>
              <a:t>n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2</a:t>
            </a:r>
            <a:r>
              <a:rPr lang="zh-TW" altLang="en-US" sz="2800" dirty="0">
                <a:sym typeface="SILDoulosIPA"/>
              </a:rPr>
              <a:t>（手腳酸軟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r>
              <a:rPr lang="en-US" altLang="zh-TW" sz="2800" dirty="0" smtClean="0"/>
              <a:t>[</a:t>
            </a:r>
            <a:r>
              <a:rPr lang="zh-TW" altLang="en-US" sz="2800" dirty="0"/>
              <a:t>述賓</a:t>
            </a:r>
            <a:r>
              <a:rPr lang="en-US" altLang="zh-TW" sz="2800" dirty="0"/>
              <a:t>]+[</a:t>
            </a:r>
            <a:r>
              <a:rPr lang="zh-TW" altLang="en-US" sz="2800" dirty="0"/>
              <a:t>述賓</a:t>
            </a:r>
            <a:r>
              <a:rPr lang="en-US" altLang="zh-TW" sz="2800" dirty="0"/>
              <a:t>]</a:t>
            </a:r>
            <a:r>
              <a:rPr lang="zh-TW" altLang="en-US" sz="2800" dirty="0"/>
              <a:t>（並列）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「弄家散宅」</a:t>
            </a:r>
            <a:r>
              <a:rPr lang="en-US" altLang="zh-TW" sz="2800" dirty="0"/>
              <a:t>lɔŋ</a:t>
            </a:r>
            <a:r>
              <a:rPr lang="en-US" altLang="zh-TW" sz="2800" dirty="0" smtClean="0">
                <a:sym typeface="SILDoulosIPA"/>
              </a:rPr>
              <a:t>7 </a:t>
            </a:r>
            <a:r>
              <a:rPr lang="en-US" altLang="zh-TW" sz="2800" dirty="0">
                <a:sym typeface="SILDoulosIPA"/>
              </a:rPr>
              <a:t>ke1 </a:t>
            </a:r>
            <a:r>
              <a:rPr lang="en-US" altLang="zh-TW" sz="2800" dirty="0" smtClean="0">
                <a:sym typeface="SILDoulosIPA"/>
              </a:rPr>
              <a:t>su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the  8</a:t>
            </a:r>
            <a:r>
              <a:rPr lang="zh-TW" altLang="en-US" sz="2800" dirty="0">
                <a:sym typeface="SILDoulosIPA"/>
              </a:rPr>
              <a:t>（因爭吵而致家庭破碎）</a:t>
            </a:r>
            <a:endParaRPr lang="zh-TW" altLang="en-US" sz="2800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56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422108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2114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68724" y="1268760"/>
            <a:ext cx="68545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[</a:t>
            </a:r>
            <a:r>
              <a:rPr lang="zh-TW" altLang="en-US" sz="2800" dirty="0"/>
              <a:t>偏正</a:t>
            </a:r>
            <a:r>
              <a:rPr lang="en-US" altLang="zh-TW" sz="2800" dirty="0"/>
              <a:t>]+</a:t>
            </a:r>
            <a:r>
              <a:rPr lang="zh-TW" altLang="en-US" sz="2800" dirty="0"/>
              <a:t>正（偏正）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「雞卵糕」</a:t>
            </a:r>
            <a:r>
              <a:rPr lang="en-US" altLang="zh-TW" sz="2800" dirty="0"/>
              <a:t>ke1 </a:t>
            </a:r>
            <a:r>
              <a:rPr lang="en-US" altLang="zh-TW" sz="2800" dirty="0" smtClean="0"/>
              <a:t>nŋ</a:t>
            </a:r>
            <a:r>
              <a:rPr lang="en-US" altLang="zh-TW" sz="2800" dirty="0" smtClean="0">
                <a:sym typeface="SILDoulosIPA"/>
              </a:rPr>
              <a:t>7 </a:t>
            </a:r>
            <a:r>
              <a:rPr lang="en-US" altLang="zh-TW" sz="2800" dirty="0">
                <a:sym typeface="SILDoulosIPA"/>
              </a:rPr>
              <a:t>ko1</a:t>
            </a:r>
            <a:r>
              <a:rPr lang="zh-TW" altLang="en-US" sz="2800" dirty="0">
                <a:sym typeface="SILDoulosIPA"/>
              </a:rPr>
              <a:t>（蛋糕</a:t>
            </a:r>
            <a:r>
              <a:rPr lang="zh-TW" altLang="en-US" sz="2800" dirty="0" smtClean="0">
                <a:sym typeface="SILDoulosIPA"/>
              </a:rPr>
              <a:t>）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>[</a:t>
            </a:r>
            <a:r>
              <a:rPr lang="zh-TW" altLang="en-US" sz="2800" dirty="0" smtClean="0">
                <a:sym typeface="SILDoulosIPA"/>
              </a:rPr>
              <a:t>並列</a:t>
            </a:r>
            <a:r>
              <a:rPr lang="en-US" altLang="zh-TW" sz="2800" dirty="0" smtClean="0">
                <a:sym typeface="SILDoulosIPA"/>
              </a:rPr>
              <a:t>]+</a:t>
            </a:r>
            <a:r>
              <a:rPr lang="zh-TW" altLang="en-US" sz="2800" dirty="0" smtClean="0">
                <a:sym typeface="SILDoulosIPA"/>
              </a:rPr>
              <a:t>正</a:t>
            </a:r>
            <a:r>
              <a:rPr lang="zh-TW" altLang="en-US" sz="2800" dirty="0"/>
              <a:t>（偏正）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「大</a:t>
            </a:r>
            <a:r>
              <a:rPr lang="zh-TW" altLang="en-US" sz="2800" dirty="0" smtClean="0">
                <a:sym typeface="SILDoulosIPA"/>
              </a:rPr>
              <a:t>細</a:t>
            </a:r>
            <a:r>
              <a:rPr lang="zh-TW" altLang="en-US" sz="2800" dirty="0">
                <a:sym typeface="SILDoulosIPA"/>
              </a:rPr>
              <a:t>目</a:t>
            </a:r>
            <a:r>
              <a:rPr lang="zh-TW" altLang="en-US" sz="2800" dirty="0" smtClean="0">
                <a:sym typeface="SILDoulosIPA"/>
              </a:rPr>
              <a:t>」</a:t>
            </a:r>
            <a:r>
              <a:rPr lang="en-US" altLang="zh-TW" sz="2800" dirty="0" smtClean="0">
                <a:sym typeface="SILDoulosIPA"/>
              </a:rPr>
              <a:t>tua7 se3 bak8</a:t>
            </a:r>
            <a:r>
              <a:rPr lang="zh-TW" altLang="en-US" sz="2800" dirty="0" smtClean="0">
                <a:sym typeface="SILDoulosIPA"/>
              </a:rPr>
              <a:t>（勢利眼）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「烏白講」</a:t>
            </a:r>
            <a:r>
              <a:rPr lang="en-US" altLang="zh-TW" sz="2800" dirty="0" smtClean="0"/>
              <a:t>ɔ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 err="1" smtClean="0">
                <a:sym typeface="SILDoulosIPA"/>
              </a:rPr>
              <a:t>pe</a:t>
            </a:r>
            <a:r>
              <a:rPr lang="en-US" altLang="zh-TW" sz="2800" dirty="0" smtClean="0">
                <a:sym typeface="SILDoulosIPA"/>
              </a:rPr>
              <a:t>  8 k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2</a:t>
            </a: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r>
              <a:rPr lang="en-US" altLang="zh-TW" sz="2800" dirty="0" smtClean="0">
                <a:sym typeface="SILDoulosIPA"/>
              </a:rPr>
              <a:t>[</a:t>
            </a:r>
            <a:r>
              <a:rPr lang="zh-TW" altLang="en-US" sz="2800" dirty="0" smtClean="0">
                <a:sym typeface="SILDoulosIPA"/>
              </a:rPr>
              <a:t>主謂</a:t>
            </a:r>
            <a:r>
              <a:rPr lang="en-US" altLang="zh-TW" sz="2800" dirty="0" smtClean="0">
                <a:sym typeface="SILDoulosIPA"/>
              </a:rPr>
              <a:t>]+</a:t>
            </a:r>
            <a:r>
              <a:rPr lang="zh-TW" altLang="en-US" sz="2800" dirty="0" smtClean="0">
                <a:sym typeface="SILDoulosIPA"/>
              </a:rPr>
              <a:t>正</a:t>
            </a:r>
            <a:r>
              <a:rPr lang="zh-TW" altLang="en-US" sz="2800" dirty="0"/>
              <a:t>（偏正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「風飛沙」</a:t>
            </a:r>
            <a:r>
              <a:rPr lang="en-US" altLang="zh-TW" sz="2800" dirty="0" smtClean="0">
                <a:sym typeface="SILDoulosIPA"/>
              </a:rPr>
              <a:t>h</a:t>
            </a:r>
            <a:r>
              <a:rPr lang="en-US" altLang="zh-TW" sz="2800" dirty="0"/>
              <a:t>ɔŋ</a:t>
            </a:r>
            <a:r>
              <a:rPr lang="en-US" altLang="zh-TW" sz="2800" dirty="0" smtClean="0">
                <a:sym typeface="SILDoulosIPA"/>
              </a:rPr>
              <a:t>1 pue1 sua1</a:t>
            </a:r>
            <a:r>
              <a:rPr lang="zh-TW" altLang="en-US" sz="2800" dirty="0" smtClean="0">
                <a:sym typeface="SILDoulosIPA"/>
              </a:rPr>
              <a:t>（灰塵）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endParaRPr lang="en-US" altLang="zh-TW" dirty="0" smtClean="0">
              <a:sym typeface="SILDoulosIPA"/>
            </a:endParaRPr>
          </a:p>
          <a:p>
            <a:pPr marL="0" indent="0">
              <a:buNone/>
            </a:pPr>
            <a:endParaRPr lang="en-US" altLang="zh-TW" dirty="0">
              <a:sym typeface="SILDoulosIPA"/>
            </a:endParaRPr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57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386104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8116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03512" y="1340768"/>
            <a:ext cx="85107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sym typeface="SILDoulosIPA"/>
              </a:rPr>
              <a:t>[</a:t>
            </a:r>
            <a:r>
              <a:rPr lang="zh-TW" altLang="en-US" sz="2800" dirty="0">
                <a:sym typeface="SILDoulosIPA"/>
              </a:rPr>
              <a:t>述賓</a:t>
            </a:r>
            <a:r>
              <a:rPr lang="en-US" altLang="zh-TW" sz="2800" dirty="0">
                <a:sym typeface="SILDoulosIPA"/>
              </a:rPr>
              <a:t>]+</a:t>
            </a:r>
            <a:r>
              <a:rPr lang="zh-TW" altLang="en-US" sz="2800" dirty="0">
                <a:sym typeface="SILDoulosIPA"/>
              </a:rPr>
              <a:t>正</a:t>
            </a:r>
            <a:r>
              <a:rPr lang="zh-TW" altLang="en-US" sz="2800" dirty="0"/>
              <a:t>（偏正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「鋪面蟶」</a:t>
            </a:r>
            <a:r>
              <a:rPr lang="en-US" altLang="zh-TW" sz="2800" dirty="0" smtClean="0"/>
              <a:t>phɔ</a:t>
            </a:r>
            <a:r>
              <a:rPr lang="en-US" altLang="zh-TW" sz="2800" dirty="0" smtClean="0">
                <a:sym typeface="SILDoulosIPA"/>
              </a:rPr>
              <a:t>1 bin7 than1</a:t>
            </a:r>
            <a:r>
              <a:rPr lang="zh-TW" altLang="en-US" sz="2800" dirty="0">
                <a:sym typeface="SILDoulosIPA"/>
              </a:rPr>
              <a:t>（比喻好看的門面</a:t>
            </a:r>
            <a:r>
              <a:rPr lang="zh-TW" altLang="en-US" sz="2800" dirty="0" smtClean="0">
                <a:sym typeface="SILDoulosIPA"/>
              </a:rPr>
              <a:t>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「浸水蠔」</a:t>
            </a:r>
            <a:r>
              <a:rPr lang="en-US" altLang="zh-TW" sz="2800" dirty="0" smtClean="0">
                <a:sym typeface="SILDoulosIPA"/>
              </a:rPr>
              <a:t>tsim3 tsui2 o5</a:t>
            </a:r>
            <a:r>
              <a:rPr lang="zh-TW" altLang="en-US" sz="2800" dirty="0" smtClean="0">
                <a:sym typeface="SILDoulosIPA"/>
              </a:rPr>
              <a:t>（比喻好看的門面）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r>
              <a:rPr lang="zh-TW" altLang="en-US" sz="2800" dirty="0" smtClean="0">
                <a:sym typeface="SILDoulosIPA"/>
              </a:rPr>
              <a:t>偏</a:t>
            </a:r>
            <a:r>
              <a:rPr lang="en-US" altLang="zh-TW" sz="2800" dirty="0">
                <a:sym typeface="SILDoulosIPA"/>
              </a:rPr>
              <a:t>+[</a:t>
            </a:r>
            <a:r>
              <a:rPr lang="zh-TW" altLang="en-US" sz="2800" dirty="0">
                <a:sym typeface="SILDoulosIPA"/>
              </a:rPr>
              <a:t>並列</a:t>
            </a:r>
            <a:r>
              <a:rPr lang="en-US" altLang="zh-TW" sz="2800" dirty="0">
                <a:sym typeface="SILDoulosIPA"/>
              </a:rPr>
              <a:t>]</a:t>
            </a:r>
            <a:r>
              <a:rPr lang="zh-TW" altLang="en-US" sz="2800" dirty="0"/>
              <a:t> （偏正</a:t>
            </a:r>
            <a:r>
              <a:rPr lang="zh-TW" altLang="en-US" sz="2800" dirty="0" smtClean="0"/>
              <a:t>）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>
                <a:sym typeface="SILDoulosIPA"/>
              </a:rPr>
              <a:t>「</a:t>
            </a:r>
            <a:r>
              <a:rPr lang="zh-TW" altLang="en-US" sz="2800" dirty="0">
                <a:sym typeface="SILDoulosIPA"/>
              </a:rPr>
              <a:t>好年冬」</a:t>
            </a:r>
            <a:r>
              <a:rPr lang="en-US" altLang="zh-TW" sz="2800" dirty="0">
                <a:sym typeface="SILDoulosIPA"/>
              </a:rPr>
              <a:t>ho2  </a:t>
            </a:r>
            <a:r>
              <a:rPr lang="en-US" altLang="zh-TW" sz="2800" dirty="0" smtClean="0">
                <a:sym typeface="SILDoulosIPA"/>
              </a:rPr>
              <a:t>   5 ta</a:t>
            </a:r>
            <a:r>
              <a:rPr lang="en-US" altLang="zh-TW" sz="2800" dirty="0" smtClean="0"/>
              <a:t>ŋ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>
                <a:sym typeface="SILDoulosIPA"/>
              </a:rPr>
              <a:t>（豐收年）</a:t>
            </a: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r>
              <a:rPr lang="zh-TW" altLang="en-US" sz="2800" dirty="0" smtClean="0">
                <a:sym typeface="SILDoulosIPA"/>
              </a:rPr>
              <a:t>偏</a:t>
            </a:r>
            <a:r>
              <a:rPr lang="en-US" altLang="zh-TW" sz="2800" dirty="0">
                <a:sym typeface="SILDoulosIPA"/>
              </a:rPr>
              <a:t>+[</a:t>
            </a:r>
            <a:r>
              <a:rPr lang="zh-TW" altLang="en-US" sz="2800" dirty="0">
                <a:sym typeface="SILDoulosIPA"/>
              </a:rPr>
              <a:t>主謂</a:t>
            </a:r>
            <a:r>
              <a:rPr lang="en-US" altLang="zh-TW" sz="2800" dirty="0">
                <a:sym typeface="SILDoulosIPA"/>
              </a:rPr>
              <a:t>]</a:t>
            </a:r>
            <a:r>
              <a:rPr lang="zh-TW" altLang="en-US" sz="2800" dirty="0"/>
              <a:t> （偏正）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「蜀目</a:t>
            </a:r>
            <a:r>
              <a:rPr lang="zh-TW" altLang="en-US" sz="2800" u="sng" dirty="0">
                <a:sym typeface="SILDoulosIPA"/>
              </a:rPr>
              <a:t>目聶</a:t>
            </a:r>
            <a:r>
              <a:rPr lang="zh-TW" altLang="en-US" sz="2800" dirty="0">
                <a:sym typeface="SILDoulosIPA"/>
              </a:rPr>
              <a:t>」</a:t>
            </a:r>
            <a:r>
              <a:rPr lang="en-US" altLang="zh-TW" sz="2800" dirty="0">
                <a:sym typeface="SILDoulosIPA"/>
              </a:rPr>
              <a:t>tsit8 bak8 </a:t>
            </a:r>
            <a:r>
              <a:rPr lang="en-US" altLang="zh-TW" sz="2800" dirty="0" err="1" smtClean="0">
                <a:sym typeface="SILDoulosIPA"/>
              </a:rPr>
              <a:t>ni</a:t>
            </a:r>
            <a:r>
              <a:rPr lang="en-US" altLang="zh-TW" sz="2800" dirty="0" smtClean="0">
                <a:sym typeface="SILDoulosIPA"/>
              </a:rPr>
              <a:t>   4</a:t>
            </a:r>
            <a:r>
              <a:rPr lang="zh-TW" altLang="en-US" sz="2800" dirty="0">
                <a:sym typeface="SILDoulosIPA"/>
              </a:rPr>
              <a:t>（一瞬間）</a:t>
            </a:r>
            <a:endParaRPr lang="en-US" altLang="zh-TW" sz="2800" dirty="0">
              <a:sym typeface="SILDoulosIPA"/>
            </a:endParaRPr>
          </a:p>
          <a:p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58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530120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340" y="3861048"/>
            <a:ext cx="3048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399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1544" y="1916832"/>
            <a:ext cx="7214592" cy="2786719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 smtClean="0">
                <a:sym typeface="SILDoulosIPA"/>
              </a:rPr>
              <a:t>[</a:t>
            </a:r>
            <a:r>
              <a:rPr lang="zh-TW" altLang="en-US" sz="2800" dirty="0">
                <a:sym typeface="SILDoulosIPA"/>
              </a:rPr>
              <a:t>並列</a:t>
            </a:r>
            <a:r>
              <a:rPr lang="en-US" altLang="zh-TW" sz="2800" dirty="0">
                <a:sym typeface="SILDoulosIPA"/>
              </a:rPr>
              <a:t>]+[</a:t>
            </a:r>
            <a:r>
              <a:rPr lang="zh-TW" altLang="en-US" sz="2800" dirty="0">
                <a:sym typeface="SILDoulosIPA"/>
              </a:rPr>
              <a:t>並列</a:t>
            </a:r>
            <a:r>
              <a:rPr lang="en-US" altLang="zh-TW" sz="2800" dirty="0">
                <a:sym typeface="SILDoulosIPA"/>
              </a:rPr>
              <a:t>]</a:t>
            </a:r>
            <a:r>
              <a:rPr lang="zh-TW" altLang="en-US" sz="2800" dirty="0"/>
              <a:t> （偏正）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>
                <a:sym typeface="SILDoulosIPA"/>
              </a:rPr>
              <a:t>「叔伯兄弟」</a:t>
            </a:r>
            <a:r>
              <a:rPr lang="en-US" altLang="zh-TW" sz="2800" dirty="0">
                <a:sym typeface="SILDoulosIPA"/>
              </a:rPr>
              <a:t>tsik4 </a:t>
            </a:r>
            <a:r>
              <a:rPr lang="en-US" altLang="zh-TW" sz="2800" dirty="0" err="1" smtClean="0">
                <a:sym typeface="SILDoulosIPA"/>
              </a:rPr>
              <a:t>pe</a:t>
            </a:r>
            <a:r>
              <a:rPr lang="en-US" altLang="zh-TW" sz="2800" dirty="0" smtClean="0">
                <a:sym typeface="SILDoulosIPA"/>
              </a:rPr>
              <a:t>  4 hi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1 </a:t>
            </a:r>
            <a:r>
              <a:rPr lang="en-US" altLang="zh-TW" sz="2800" dirty="0">
                <a:sym typeface="SILDoulosIPA"/>
              </a:rPr>
              <a:t>ti7</a:t>
            </a:r>
            <a:r>
              <a:rPr lang="zh-TW" altLang="en-US" sz="2800" dirty="0">
                <a:sym typeface="SILDoulosIPA"/>
              </a:rPr>
              <a:t>（堂兄弟</a:t>
            </a:r>
            <a:r>
              <a:rPr lang="zh-TW" altLang="en-US" sz="2800" dirty="0" smtClean="0">
                <a:sym typeface="SILDoulosIPA"/>
              </a:rPr>
              <a:t>）</a:t>
            </a:r>
            <a:r>
              <a:rPr lang="en-US" altLang="zh-TW" sz="2800" dirty="0" smtClean="0">
                <a:sym typeface="SILDoulosIPA"/>
              </a:rPr>
              <a:t/>
            </a:r>
            <a:br>
              <a:rPr lang="en-US" altLang="zh-TW" sz="2800" dirty="0" smtClean="0">
                <a:sym typeface="SILDoulosIPA"/>
              </a:rPr>
            </a:br>
            <a:endParaRPr lang="en-US" altLang="zh-TW" sz="2800" dirty="0">
              <a:sym typeface="SILDoulosIPA"/>
            </a:endParaRPr>
          </a:p>
          <a:p>
            <a:pPr marL="0" indent="0">
              <a:buNone/>
            </a:pPr>
            <a:r>
              <a:rPr lang="en-US" altLang="zh-TW" sz="2800" dirty="0" smtClean="0"/>
              <a:t>[</a:t>
            </a:r>
            <a:r>
              <a:rPr lang="zh-TW" altLang="en-US" sz="2800" dirty="0"/>
              <a:t>偏正</a:t>
            </a:r>
            <a:r>
              <a:rPr lang="en-US" altLang="zh-TW" sz="2800" dirty="0"/>
              <a:t>]+[</a:t>
            </a:r>
            <a:r>
              <a:rPr lang="zh-TW" altLang="en-US" sz="2800" dirty="0"/>
              <a:t>偏正</a:t>
            </a:r>
            <a:r>
              <a:rPr lang="en-US" altLang="zh-TW" sz="2800" dirty="0"/>
              <a:t>]</a:t>
            </a:r>
            <a:r>
              <a:rPr lang="zh-TW" altLang="en-US" sz="2800" dirty="0"/>
              <a:t>（偏正）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「豬骹麵線」</a:t>
            </a:r>
            <a:r>
              <a:rPr lang="en-US" altLang="zh-TW" sz="2800" dirty="0"/>
              <a:t>ti1 kha1  </a:t>
            </a:r>
            <a:r>
              <a:rPr lang="en-US" altLang="zh-TW" sz="2800" dirty="0" smtClean="0"/>
              <a:t>    </a:t>
            </a:r>
            <a:r>
              <a:rPr lang="en-US" altLang="zh-TW" sz="2800" dirty="0" smtClean="0">
                <a:sym typeface="SILDoulosIPA"/>
              </a:rPr>
              <a:t>7 su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</a:t>
            </a:r>
            <a:endParaRPr lang="zh-TW" altLang="en-US" sz="2800" dirty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59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86" y="2538611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4005064"/>
            <a:ext cx="361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1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650967"/>
            <a:ext cx="10972800" cy="1143000"/>
          </a:xfrm>
        </p:spPr>
        <p:txBody>
          <a:bodyPr/>
          <a:lstStyle/>
          <a:p>
            <a:r>
              <a:rPr lang="zh-TW" altLang="en-US" dirty="0" smtClean="0"/>
              <a:t>合成詞與詞組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2420888"/>
            <a:ext cx="10972800" cy="204482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「白菜」</a:t>
            </a:r>
            <a:r>
              <a:rPr lang="en-US" altLang="zh-TW" sz="2800" dirty="0" err="1" smtClean="0"/>
              <a:t>pe</a:t>
            </a:r>
            <a:r>
              <a:rPr lang="zh-TW" altLang="en-US" sz="2800" dirty="0" smtClean="0"/>
              <a:t>   </a:t>
            </a:r>
            <a:r>
              <a:rPr lang="en-US" altLang="zh-TW" sz="2800" dirty="0" smtClean="0">
                <a:sym typeface="SILDoulosIPA"/>
              </a:rPr>
              <a:t>8 tshai3</a:t>
            </a:r>
            <a:r>
              <a:rPr lang="zh-TW" altLang="en-US" sz="2800" dirty="0" smtClean="0">
                <a:sym typeface="SILDoulosIPA"/>
              </a:rPr>
              <a:t>是</a:t>
            </a:r>
            <a:r>
              <a:rPr lang="zh-TW" altLang="en-US" sz="2800" dirty="0"/>
              <a:t>為合成詞</a:t>
            </a:r>
            <a:r>
              <a:rPr lang="zh-TW" altLang="en-US" sz="2800" dirty="0" smtClean="0"/>
              <a:t>，「白色」</a:t>
            </a:r>
            <a:r>
              <a:rPr lang="en-US" altLang="zh-TW" sz="2800" dirty="0" err="1" smtClean="0"/>
              <a:t>pe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 sik4</a:t>
            </a:r>
            <a:r>
              <a:rPr lang="zh-TW" altLang="en-US" sz="2800" dirty="0">
                <a:sym typeface="SILDoulosIPA"/>
              </a:rPr>
              <a:t>是</a:t>
            </a:r>
            <a:r>
              <a:rPr lang="zh-TW" altLang="en-US" sz="2800" dirty="0"/>
              <a:t>為</a:t>
            </a:r>
            <a:r>
              <a:rPr lang="zh-TW" altLang="en-US" sz="2800" dirty="0" smtClean="0"/>
              <a:t>詞</a:t>
            </a:r>
            <a:r>
              <a:rPr lang="zh-TW" altLang="en-US" sz="2800" dirty="0"/>
              <a:t>組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「白菜</a:t>
            </a:r>
            <a:r>
              <a:rPr lang="zh-TW" altLang="en-US" sz="2800" dirty="0" smtClean="0"/>
              <a:t>」、「鐵馬」之為詞，有它特殊的意義，不是每個音節意義相加的總和。</a:t>
            </a:r>
            <a:r>
              <a:rPr lang="zh-TW" altLang="en-US" sz="2800" dirty="0"/>
              <a:t>「白菜</a:t>
            </a:r>
            <a:r>
              <a:rPr lang="zh-TW" altLang="en-US" sz="2800" dirty="0" smtClean="0"/>
              <a:t>」</a:t>
            </a:r>
            <a:r>
              <a:rPr lang="zh-TW" altLang="en-US" sz="2800" dirty="0"/>
              <a:t>、「鐵馬」</a:t>
            </a:r>
            <a:r>
              <a:rPr lang="zh-TW" altLang="en-US" sz="2800" dirty="0" smtClean="0"/>
              <a:t>也不能中插其他成分、隨意擴展</a:t>
            </a:r>
            <a:r>
              <a:rPr lang="zh-TW" altLang="en-US" sz="2800" dirty="0"/>
              <a:t>。「白菜</a:t>
            </a:r>
            <a:r>
              <a:rPr lang="zh-TW" altLang="en-US" sz="2800" dirty="0" smtClean="0"/>
              <a:t>」不能說成「白色</a:t>
            </a:r>
            <a:r>
              <a:rPr lang="en-US" altLang="zh-TW" sz="2800" dirty="0" smtClean="0"/>
              <a:t>e0</a:t>
            </a:r>
            <a:r>
              <a:rPr lang="zh-TW" altLang="en-US" sz="2800" dirty="0" smtClean="0"/>
              <a:t>菜</a:t>
            </a:r>
            <a:r>
              <a:rPr lang="zh-TW" altLang="en-US" sz="2800" dirty="0"/>
              <a:t>」，「鐵馬</a:t>
            </a:r>
            <a:r>
              <a:rPr lang="zh-TW" altLang="en-US" sz="2800" dirty="0" smtClean="0"/>
              <a:t>」</a:t>
            </a:r>
            <a:r>
              <a:rPr lang="zh-TW" altLang="en-US" sz="2800" dirty="0"/>
              <a:t>不能說</a:t>
            </a:r>
            <a:r>
              <a:rPr lang="zh-TW" altLang="en-US" sz="2800" dirty="0" smtClean="0"/>
              <a:t>成「鐵</a:t>
            </a:r>
            <a:r>
              <a:rPr lang="en-US" altLang="zh-TW" sz="2800" dirty="0" smtClean="0"/>
              <a:t>e0</a:t>
            </a:r>
            <a:r>
              <a:rPr lang="zh-TW" altLang="en-US" sz="2800" dirty="0" smtClean="0"/>
              <a:t>馬」。</a:t>
            </a:r>
            <a:endParaRPr lang="en-US" altLang="zh-TW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6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2492896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2492896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6247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7568" y="1988840"/>
            <a:ext cx="7574632" cy="269289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 smtClean="0"/>
              <a:t>述</a:t>
            </a:r>
            <a:r>
              <a:rPr lang="en-US" altLang="zh-TW" sz="2800" dirty="0" smtClean="0"/>
              <a:t>+[</a:t>
            </a:r>
            <a:r>
              <a:rPr lang="zh-TW" altLang="en-US" sz="2800" dirty="0" smtClean="0"/>
              <a:t>並列</a:t>
            </a:r>
            <a:r>
              <a:rPr lang="en-US" altLang="zh-TW" sz="2800" dirty="0" smtClean="0"/>
              <a:t>]</a:t>
            </a:r>
            <a:r>
              <a:rPr lang="zh-TW" altLang="en-US" sz="2800" dirty="0" smtClean="0"/>
              <a:t>（述賓）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「鬥骹手」</a:t>
            </a:r>
            <a:r>
              <a:rPr lang="en-US" altLang="zh-TW" sz="2800" dirty="0" smtClean="0"/>
              <a:t>tau3 kha1 tshiu2</a:t>
            </a:r>
            <a:r>
              <a:rPr lang="zh-TW" altLang="en-US" sz="2800" dirty="0" smtClean="0"/>
              <a:t>（出人力幫忙）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述</a:t>
            </a:r>
            <a:r>
              <a:rPr lang="en-US" altLang="zh-TW" sz="2800" dirty="0" smtClean="0"/>
              <a:t>+[</a:t>
            </a:r>
            <a:r>
              <a:rPr lang="zh-TW" altLang="en-US" sz="2800" dirty="0" smtClean="0"/>
              <a:t>偏正</a:t>
            </a:r>
            <a:r>
              <a:rPr lang="en-US" altLang="zh-TW" sz="2800" dirty="0" smtClean="0"/>
              <a:t>]</a:t>
            </a:r>
            <a:r>
              <a:rPr lang="zh-TW" altLang="en-US" sz="2800" dirty="0"/>
              <a:t>（述賓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「討契兄」</a:t>
            </a:r>
            <a:r>
              <a:rPr lang="en-US" altLang="zh-TW" sz="2800" dirty="0" smtClean="0"/>
              <a:t>tho2 khe3 </a:t>
            </a:r>
            <a:r>
              <a:rPr lang="en-US" altLang="zh-TW" sz="2800" dirty="0"/>
              <a:t>hiã</a:t>
            </a:r>
            <a:r>
              <a:rPr lang="en-US" altLang="zh-TW" sz="2800" dirty="0" smtClean="0">
                <a:sym typeface="SILDoulosIPA"/>
              </a:rPr>
              <a:t>1</a:t>
            </a:r>
            <a:r>
              <a:rPr lang="zh-TW" altLang="en-US" sz="2800" dirty="0" smtClean="0">
                <a:sym typeface="SILDoulosIPA"/>
              </a:rPr>
              <a:t>（婦女有婚外情）</a:t>
            </a:r>
            <a:endParaRPr lang="en-US" altLang="zh-TW" sz="2800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60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609800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51584" y="2204864"/>
            <a:ext cx="7646640" cy="2188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/>
              <a:t>述</a:t>
            </a:r>
            <a:r>
              <a:rPr lang="en-US" altLang="zh-TW" sz="2800" dirty="0" smtClean="0"/>
              <a:t>+[</a:t>
            </a:r>
            <a:r>
              <a:rPr lang="zh-TW" altLang="en-US" sz="2800" dirty="0" smtClean="0"/>
              <a:t>重疊</a:t>
            </a:r>
            <a:r>
              <a:rPr lang="en-US" altLang="zh-TW" sz="2800" dirty="0" smtClean="0"/>
              <a:t>]</a:t>
            </a:r>
            <a:r>
              <a:rPr lang="zh-TW" altLang="en-US" sz="2800" dirty="0"/>
              <a:t>（</a:t>
            </a:r>
            <a:r>
              <a:rPr lang="zh-TW" altLang="en-US" sz="2800" dirty="0" smtClean="0"/>
              <a:t>述補）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「行透透」</a:t>
            </a:r>
            <a:r>
              <a:rPr lang="en-US" altLang="zh-TW" sz="2800" dirty="0"/>
              <a:t>kiã</a:t>
            </a:r>
            <a:r>
              <a:rPr lang="en-US" altLang="zh-TW" sz="2800" dirty="0" smtClean="0">
                <a:sym typeface="SILDoulosIPA"/>
              </a:rPr>
              <a:t>5 thau3 </a:t>
            </a:r>
            <a:r>
              <a:rPr lang="en-US" altLang="zh-TW" sz="2800" dirty="0" err="1" smtClean="0">
                <a:sym typeface="SILDoulosIPA"/>
              </a:rPr>
              <a:t>thau3</a:t>
            </a:r>
            <a:r>
              <a:rPr lang="zh-TW" altLang="en-US" sz="2800" dirty="0" smtClean="0">
                <a:sym typeface="SILDoulosIPA"/>
              </a:rPr>
              <a:t>（各處走遍的）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「看真真」</a:t>
            </a:r>
            <a:r>
              <a:rPr lang="en-US" altLang="zh-TW" sz="2800" dirty="0" smtClean="0">
                <a:sym typeface="SILDoulosIPA"/>
              </a:rPr>
              <a:t>khu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tsin1 </a:t>
            </a:r>
            <a:r>
              <a:rPr lang="en-US" altLang="zh-TW" sz="2800" dirty="0" err="1" smtClean="0">
                <a:sym typeface="SILDoulosIPA"/>
              </a:rPr>
              <a:t>tsin1</a:t>
            </a:r>
            <a:r>
              <a:rPr lang="zh-TW" altLang="en-US" sz="2800" dirty="0" smtClean="0">
                <a:sym typeface="SILDoulosIPA"/>
              </a:rPr>
              <a:t>（看得很清楚的）</a:t>
            </a:r>
            <a:endParaRPr lang="en-US" altLang="zh-TW" sz="2800" dirty="0" smtClean="0">
              <a:sym typeface="SILDoulosIPA"/>
            </a:endParaRPr>
          </a:p>
          <a:p>
            <a:pPr marL="0" indent="0">
              <a:buNone/>
            </a:pPr>
            <a:r>
              <a:rPr lang="zh-TW" altLang="en-US" sz="2800" dirty="0" smtClean="0">
                <a:sym typeface="SILDoulosIPA"/>
              </a:rPr>
              <a:t>「看現現」</a:t>
            </a:r>
            <a:r>
              <a:rPr lang="en-US" altLang="zh-TW" sz="2800" dirty="0" smtClean="0">
                <a:sym typeface="SILDoulosIPA"/>
              </a:rPr>
              <a:t>khu</a:t>
            </a:r>
            <a:r>
              <a:rPr lang="en-US" altLang="zh-TW" sz="2800" dirty="0"/>
              <a:t>ã</a:t>
            </a:r>
            <a:r>
              <a:rPr lang="en-US" altLang="zh-TW" sz="2800" dirty="0" smtClean="0">
                <a:sym typeface="SILDoulosIPA"/>
              </a:rPr>
              <a:t>3 hian7 </a:t>
            </a:r>
            <a:r>
              <a:rPr lang="en-US" altLang="zh-TW" sz="2800" dirty="0" err="1" smtClean="0">
                <a:sym typeface="SILDoulosIPA"/>
              </a:rPr>
              <a:t>hian7</a:t>
            </a:r>
            <a:r>
              <a:rPr lang="zh-TW" altLang="en-US" sz="2800" dirty="0" smtClean="0">
                <a:sym typeface="SILDoulosIPA"/>
              </a:rPr>
              <a:t>（明擺在眼前的）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61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3367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1383" y="1988840"/>
            <a:ext cx="11233249" cy="2476871"/>
          </a:xfrm>
        </p:spPr>
        <p:txBody>
          <a:bodyPr/>
          <a:lstStyle/>
          <a:p>
            <a:r>
              <a:rPr lang="zh-TW" altLang="en-US" sz="2800" dirty="0" smtClean="0"/>
              <a:t>詞組「</a:t>
            </a:r>
            <a:r>
              <a:rPr lang="zh-TW" altLang="en-US" sz="2800" dirty="0"/>
              <a:t>白色」是每個音節意義相加的總和，能夠中插其他成分、隨意擴展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「</a:t>
            </a:r>
            <a:r>
              <a:rPr lang="zh-TW" altLang="en-US" sz="2800" dirty="0"/>
              <a:t>鐵馬」如果可以擴展為「鐵</a:t>
            </a:r>
            <a:r>
              <a:rPr lang="en-US" altLang="zh-TW" sz="2800" dirty="0"/>
              <a:t>e0</a:t>
            </a:r>
            <a:r>
              <a:rPr lang="zh-TW" altLang="en-US" sz="2800" dirty="0"/>
              <a:t>馬」，那便表示「鐵製的馬」（例如是一種擺飾</a:t>
            </a:r>
            <a:r>
              <a:rPr lang="zh-TW" altLang="en-US" sz="2800" dirty="0" smtClean="0"/>
              <a:t>），這表示「鐵」、「馬」都是獨立的詞素，都是詞。詞與詞組合的</a:t>
            </a:r>
            <a:r>
              <a:rPr lang="zh-TW" altLang="en-US" sz="2800" dirty="0"/>
              <a:t>單位叫做詞組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7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58132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479" y="1844824"/>
            <a:ext cx="11247041" cy="204482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「紅花」</a:t>
            </a:r>
            <a:r>
              <a:rPr lang="en-US" altLang="zh-TW" sz="2800" dirty="0"/>
              <a:t>aŋ</a:t>
            </a:r>
            <a:r>
              <a:rPr lang="en-US" altLang="zh-TW" sz="2800" dirty="0" smtClean="0">
                <a:sym typeface="SILDoulosIPA"/>
              </a:rPr>
              <a:t>5 </a:t>
            </a:r>
            <a:r>
              <a:rPr lang="en-US" altLang="zh-TW" sz="2800" dirty="0">
                <a:sym typeface="SILDoulosIPA"/>
              </a:rPr>
              <a:t>hue1</a:t>
            </a:r>
            <a:r>
              <a:rPr lang="zh-TW" altLang="en-US" sz="2800" dirty="0">
                <a:sym typeface="SILDoulosIPA"/>
              </a:rPr>
              <a:t>（一種中</a:t>
            </a:r>
            <a:r>
              <a:rPr lang="zh-TW" altLang="en-US" sz="2800" dirty="0" smtClean="0">
                <a:sym typeface="SILDoulosIPA"/>
              </a:rPr>
              <a:t>藥材的名稱）</a:t>
            </a:r>
            <a:r>
              <a:rPr lang="zh-TW" altLang="en-US" sz="2800" dirty="0">
                <a:sym typeface="SILDoulosIPA"/>
              </a:rPr>
              <a:t>有特殊意義，不能隨意擴展，是為詞。</a:t>
            </a:r>
            <a:endParaRPr lang="zh-TW" altLang="en-US" sz="2800" dirty="0"/>
          </a:p>
          <a:p>
            <a:r>
              <a:rPr lang="zh-TW" altLang="en-US" sz="2800" dirty="0"/>
              <a:t>「紅花</a:t>
            </a:r>
            <a:r>
              <a:rPr lang="zh-TW" altLang="en-US" sz="2800" dirty="0" smtClean="0"/>
              <a:t>」若能擴展為「紅色</a:t>
            </a:r>
            <a:r>
              <a:rPr lang="en-US" altLang="zh-TW" sz="2800" dirty="0" smtClean="0"/>
              <a:t>e0</a:t>
            </a:r>
            <a:r>
              <a:rPr lang="zh-TW" altLang="en-US" sz="2800" dirty="0" smtClean="0"/>
              <a:t>花」（例如說「送她一朵紅花」），意義是由每個音節相加而得，這樣的</a:t>
            </a:r>
            <a:r>
              <a:rPr lang="zh-TW" altLang="en-US" sz="2800" dirty="0"/>
              <a:t>「紅花</a:t>
            </a:r>
            <a:r>
              <a:rPr lang="zh-TW" altLang="en-US" sz="2800" dirty="0" smtClean="0"/>
              <a:t>」是詞組。</a:t>
            </a:r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8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5155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2492896"/>
            <a:ext cx="10972800" cy="2044823"/>
          </a:xfrm>
        </p:spPr>
        <p:txBody>
          <a:bodyPr/>
          <a:lstStyle/>
          <a:p>
            <a:r>
              <a:rPr lang="zh-TW" altLang="en-US" sz="2800" dirty="0" smtClean="0"/>
              <a:t>「食飯」</a:t>
            </a:r>
            <a:r>
              <a:rPr lang="en-US" altLang="zh-TW" sz="2800" dirty="0" err="1" smtClean="0"/>
              <a:t>tsia</a:t>
            </a:r>
            <a:r>
              <a:rPr lang="zh-TW" altLang="en-US" sz="2800" dirty="0" smtClean="0"/>
              <a:t>  </a:t>
            </a:r>
            <a:r>
              <a:rPr lang="en-US" altLang="zh-TW" sz="2800" dirty="0" smtClean="0">
                <a:sym typeface="SILDoulosIPA"/>
              </a:rPr>
              <a:t>8 p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可以擴展為</a:t>
            </a:r>
            <a:r>
              <a:rPr lang="zh-TW" altLang="en-US" sz="2800" dirty="0"/>
              <a:t>「</a:t>
            </a:r>
            <a:r>
              <a:rPr lang="zh-TW" altLang="en-US" sz="2800" dirty="0" smtClean="0"/>
              <a:t>食兩碗飯</a:t>
            </a:r>
            <a:r>
              <a:rPr lang="zh-TW" altLang="en-US" sz="2800" dirty="0"/>
              <a:t>」</a:t>
            </a:r>
            <a:r>
              <a:rPr lang="en-US" altLang="zh-TW" sz="2800" dirty="0" err="1" smtClean="0"/>
              <a:t>tsia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 n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7 u</a:t>
            </a:r>
            <a:r>
              <a:rPr lang="en-US" altLang="zh-TW" sz="2800" dirty="0">
                <a:cs typeface="Times New Roman"/>
              </a:rPr>
              <a:t>ã</a:t>
            </a:r>
            <a:r>
              <a:rPr lang="en-US" altLang="zh-TW" sz="2800" dirty="0" smtClean="0">
                <a:sym typeface="SILDoulosIPA"/>
              </a:rPr>
              <a:t>2 p</a:t>
            </a:r>
            <a:r>
              <a:rPr lang="en-US" altLang="zh-TW" sz="2800" dirty="0"/>
              <a:t>ŋ</a:t>
            </a:r>
            <a:r>
              <a:rPr lang="en-US" altLang="zh-TW" sz="2800" dirty="0" smtClean="0">
                <a:sym typeface="SILDoulosIPA"/>
              </a:rPr>
              <a:t>7</a:t>
            </a:r>
            <a:r>
              <a:rPr lang="zh-TW" altLang="en-US" sz="2800" dirty="0" smtClean="0">
                <a:sym typeface="SILDoulosIPA"/>
              </a:rPr>
              <a:t>，這樣的</a:t>
            </a:r>
            <a:r>
              <a:rPr lang="zh-TW" altLang="en-US" sz="2800" dirty="0"/>
              <a:t>「食飯</a:t>
            </a:r>
            <a:r>
              <a:rPr lang="zh-TW" altLang="en-US" sz="2800" dirty="0" smtClean="0"/>
              <a:t>」只是每個音節意義相加的總和，是為詞組。</a:t>
            </a:r>
            <a:endParaRPr lang="en-US" altLang="zh-TW" sz="2800" dirty="0" smtClean="0"/>
          </a:p>
          <a:p>
            <a:r>
              <a:rPr lang="zh-TW" altLang="en-US" sz="2800" dirty="0"/>
              <a:t>「</a:t>
            </a:r>
            <a:r>
              <a:rPr lang="zh-TW" altLang="en-US" sz="2800" dirty="0" smtClean="0"/>
              <a:t>食菜」</a:t>
            </a:r>
            <a:r>
              <a:rPr lang="en-US" altLang="zh-TW" sz="2800" dirty="0" err="1" smtClean="0"/>
              <a:t>tsia</a:t>
            </a:r>
            <a:r>
              <a:rPr lang="zh-TW" altLang="en-US" sz="2800" dirty="0">
                <a:sym typeface="SILDoulosIPA"/>
              </a:rPr>
              <a:t> </a:t>
            </a:r>
            <a:r>
              <a:rPr lang="zh-TW" altLang="en-US" sz="2800" dirty="0" smtClean="0">
                <a:sym typeface="SILDoulosIPA"/>
              </a:rPr>
              <a:t> </a:t>
            </a:r>
            <a:r>
              <a:rPr lang="en-US" altLang="zh-TW" sz="2800" dirty="0" smtClean="0">
                <a:sym typeface="SILDoulosIPA"/>
              </a:rPr>
              <a:t>8 tshai3</a:t>
            </a:r>
            <a:r>
              <a:rPr lang="zh-TW" altLang="en-US" sz="2800" dirty="0" smtClean="0">
                <a:sym typeface="SILDoulosIPA"/>
              </a:rPr>
              <a:t>（吃齋）不</a:t>
            </a:r>
            <a:r>
              <a:rPr lang="zh-TW" altLang="en-US" sz="2800" dirty="0" smtClean="0"/>
              <a:t>是</a:t>
            </a:r>
            <a:r>
              <a:rPr lang="zh-TW" altLang="en-US" sz="2800" dirty="0"/>
              <a:t>每個音節意義相加的總和</a:t>
            </a:r>
            <a:r>
              <a:rPr lang="zh-TW" altLang="en-US" sz="2800" dirty="0" smtClean="0"/>
              <a:t>，也不能擴展，是為詞。</a:t>
            </a:r>
            <a:endParaRPr lang="en-US" altLang="zh-TW" sz="2800" dirty="0" smtClean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332" y="6021289"/>
            <a:ext cx="2531309" cy="75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en-US" altLang="zh-TW" sz="1867" dirty="0" smtClean="0">
                <a:solidFill>
                  <a:prstClr val="black"/>
                </a:solidFill>
                <a:latin typeface="新細明體"/>
              </a:rPr>
              <a:t>9</a:t>
            </a:r>
            <a:endParaRPr lang="zh-TW" altLang="en-US" sz="1867" dirty="0">
              <a:solidFill>
                <a:prstClr val="black"/>
              </a:solidFill>
              <a:latin typeface="新細明體"/>
            </a:endParaRPr>
          </a:p>
        </p:txBody>
      </p:sp>
      <p:pic>
        <p:nvPicPr>
          <p:cNvPr id="6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22" y="256490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822" y="2564904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22" y="3501008"/>
            <a:ext cx="1714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40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3348</Words>
  <Application>Microsoft Office PowerPoint</Application>
  <PresentationFormat>寬螢幕</PresentationFormat>
  <Paragraphs>303</Paragraphs>
  <Slides>61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61</vt:i4>
      </vt:variant>
    </vt:vector>
  </HeadingPairs>
  <TitlesOfParts>
    <vt:vector size="70" baseType="lpstr">
      <vt:lpstr>BiauKai</vt:lpstr>
      <vt:lpstr>SILDoulosIPA</vt:lpstr>
      <vt:lpstr>新細明體</vt:lpstr>
      <vt:lpstr>標楷體</vt:lpstr>
      <vt:lpstr>Arial</vt:lpstr>
      <vt:lpstr>Calibri</vt:lpstr>
      <vt:lpstr>Times New Roman</vt:lpstr>
      <vt:lpstr>Office 佈景主題</vt:lpstr>
      <vt:lpstr>1_Office 佈景主題</vt:lpstr>
      <vt:lpstr>第十三週：構詞（一）  授課教師：臺灣文學研究所　楊秀芳　教授</vt:lpstr>
      <vt:lpstr>詞素（morpheme）</vt:lpstr>
      <vt:lpstr>詞（word）</vt:lpstr>
      <vt:lpstr>PowerPoint 簡報</vt:lpstr>
      <vt:lpstr>PowerPoint 簡報</vt:lpstr>
      <vt:lpstr>合成詞與詞組</vt:lpstr>
      <vt:lpstr>PowerPoint 簡報</vt:lpstr>
      <vt:lpstr>PowerPoint 簡報</vt:lpstr>
      <vt:lpstr>PowerPoint 簡報</vt:lpstr>
      <vt:lpstr>詞的辨認</vt:lpstr>
      <vt:lpstr>詞的活用</vt:lpstr>
      <vt:lpstr>合成詞的結構</vt:lpstr>
      <vt:lpstr>重疊構詞</vt:lpstr>
      <vt:lpstr>PowerPoint 簡報</vt:lpstr>
      <vt:lpstr>PowerPoint 簡報</vt:lpstr>
      <vt:lpstr>雙音節形容詞的重疊</vt:lpstr>
      <vt:lpstr>PowerPoint 簡報</vt:lpstr>
      <vt:lpstr>關於「著」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「著」tio  8</vt:lpstr>
      <vt:lpstr>「著」tio  8</vt:lpstr>
      <vt:lpstr>「著」tio  8</vt:lpstr>
      <vt:lpstr>「著」tio  8</vt:lpstr>
      <vt:lpstr>完全重疊與不完全重疊</vt:lpstr>
      <vt:lpstr>附加構詞</vt:lpstr>
      <vt:lpstr>PowerPoint 簡報</vt:lpstr>
      <vt:lpstr>PowerPoint 簡報</vt:lpstr>
      <vt:lpstr>PowerPoint 簡報</vt:lpstr>
      <vt:lpstr>PowerPoint 簡報</vt:lpstr>
      <vt:lpstr>PowerPoint 簡報</vt:lpstr>
      <vt:lpstr>複合構詞</vt:lpstr>
      <vt:lpstr>主謂複合詞</vt:lpstr>
      <vt:lpstr>並列複合詞</vt:lpstr>
      <vt:lpstr>PowerPoint 簡報</vt:lpstr>
      <vt:lpstr>PowerPoint 簡報</vt:lpstr>
      <vt:lpstr>偏正複合詞</vt:lpstr>
      <vt:lpstr>PowerPoint 簡報</vt:lpstr>
      <vt:lpstr>述賓複合詞</vt:lpstr>
      <vt:lpstr>述補複合詞</vt:lpstr>
      <vt:lpstr>複雜式合成詞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第十二週 構詞</dc:title>
  <dc:creator>ntugitl</dc:creator>
  <cp:lastModifiedBy>Brenda</cp:lastModifiedBy>
  <cp:revision>142</cp:revision>
  <dcterms:created xsi:type="dcterms:W3CDTF">2013-09-07T14:01:42Z</dcterms:created>
  <dcterms:modified xsi:type="dcterms:W3CDTF">2014-04-23T03:36:21Z</dcterms:modified>
</cp:coreProperties>
</file>