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426" r:id="rId2"/>
    <p:sldId id="437" r:id="rId3"/>
    <p:sldId id="459" r:id="rId4"/>
    <p:sldId id="460" r:id="rId5"/>
    <p:sldId id="461" r:id="rId6"/>
    <p:sldId id="462" r:id="rId7"/>
    <p:sldId id="438" r:id="rId8"/>
    <p:sldId id="449" r:id="rId9"/>
    <p:sldId id="450" r:id="rId10"/>
    <p:sldId id="463" r:id="rId11"/>
    <p:sldId id="453" r:id="rId12"/>
    <p:sldId id="454" r:id="rId13"/>
    <p:sldId id="455" r:id="rId14"/>
    <p:sldId id="456" r:id="rId15"/>
    <p:sldId id="466" r:id="rId16"/>
    <p:sldId id="467" r:id="rId17"/>
    <p:sldId id="443" r:id="rId18"/>
    <p:sldId id="458" r:id="rId19"/>
    <p:sldId id="464" r:id="rId20"/>
    <p:sldId id="465" r:id="rId2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佈景主題樣式 2 - 輔色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佈景主題樣式 2 - 輔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佈景主題樣式 2 - 輔色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1442" autoAdjust="0"/>
    <p:restoredTop sz="95826" autoAdjust="0"/>
  </p:normalViewPr>
  <p:slideViewPr>
    <p:cSldViewPr>
      <p:cViewPr>
        <p:scale>
          <a:sx n="100" d="100"/>
          <a:sy n="100" d="100"/>
        </p:scale>
        <p:origin x="-1666" y="-35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107DB-CABB-4F62-8618-5150900A1A89}" type="datetimeFigureOut">
              <a:rPr lang="zh-TW" altLang="en-US" smtClean="0"/>
              <a:pPr/>
              <a:t>2014/10/15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CE101-1B00-4521-9494-1E9B5A0FAB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744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2867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2AB0E4-7712-4D6D-AE7B-657EEA8A41C1}" type="slidenum">
              <a:rPr lang="zh-TW" altLang="en-US" smtClean="0"/>
              <a:pPr/>
              <a:t>1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 smtClean="0"/>
          </a:p>
        </p:txBody>
      </p:sp>
      <p:sp>
        <p:nvSpPr>
          <p:cNvPr id="399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F6035C-E63B-4716-9868-D90AD1545931}" type="slidenum">
              <a:rPr lang="zh-TW" altLang="en-US" smtClean="0"/>
              <a:pPr/>
              <a:t>10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399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F6035C-E63B-4716-9868-D90AD1545931}" type="slidenum">
              <a:rPr lang="zh-TW" altLang="en-US" smtClean="0"/>
              <a:pPr/>
              <a:t>11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399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F6035C-E63B-4716-9868-D90AD1545931}" type="slidenum">
              <a:rPr lang="zh-TW" altLang="en-US" smtClean="0"/>
              <a:pPr/>
              <a:t>12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399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F6035C-E63B-4716-9868-D90AD1545931}" type="slidenum">
              <a:rPr lang="zh-TW" altLang="en-US" smtClean="0"/>
              <a:pPr/>
              <a:t>13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399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F6035C-E63B-4716-9868-D90AD1545931}" type="slidenum">
              <a:rPr lang="zh-TW" altLang="en-US" smtClean="0"/>
              <a:pPr/>
              <a:t>14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399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F6035C-E63B-4716-9868-D90AD1545931}" type="slidenum">
              <a:rPr lang="zh-TW" altLang="en-US" smtClean="0"/>
              <a:pPr/>
              <a:t>15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430156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399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F6035C-E63B-4716-9868-D90AD1545931}" type="slidenum">
              <a:rPr lang="zh-TW" altLang="en-US" smtClean="0"/>
              <a:pPr/>
              <a:t>16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98696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460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000FBA-481D-4190-8288-3464AFF64998}" type="slidenum">
              <a:rPr lang="zh-TW" altLang="en-US" smtClean="0"/>
              <a:pPr/>
              <a:t>17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460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000FBA-481D-4190-8288-3464AFF64998}" type="slidenum">
              <a:rPr lang="zh-TW" altLang="en-US" smtClean="0"/>
              <a:pPr/>
              <a:t>18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460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000FBA-481D-4190-8288-3464AFF64998}" type="slidenum">
              <a:rPr lang="zh-TW" altLang="en-US" smtClean="0"/>
              <a:pPr/>
              <a:t>19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 smtClean="0"/>
          </a:p>
        </p:txBody>
      </p:sp>
      <p:sp>
        <p:nvSpPr>
          <p:cNvPr id="399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F6035C-E63B-4716-9868-D90AD1545931}" type="slidenum">
              <a:rPr lang="zh-TW" altLang="en-US" smtClean="0"/>
              <a:pPr/>
              <a:t>2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460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000FBA-481D-4190-8288-3464AFF64998}" type="slidenum">
              <a:rPr lang="zh-TW" altLang="en-US" smtClean="0"/>
              <a:pPr/>
              <a:t>20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 smtClean="0"/>
          </a:p>
        </p:txBody>
      </p:sp>
      <p:sp>
        <p:nvSpPr>
          <p:cNvPr id="399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F6035C-E63B-4716-9868-D90AD1545931}" type="slidenum">
              <a:rPr lang="zh-TW" altLang="en-US" smtClean="0"/>
              <a:pPr/>
              <a:t>3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 smtClean="0"/>
          </a:p>
        </p:txBody>
      </p:sp>
      <p:sp>
        <p:nvSpPr>
          <p:cNvPr id="399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F6035C-E63B-4716-9868-D90AD1545931}" type="slidenum">
              <a:rPr lang="zh-TW" altLang="en-US" smtClean="0"/>
              <a:pPr/>
              <a:t>4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 smtClean="0"/>
          </a:p>
        </p:txBody>
      </p:sp>
      <p:sp>
        <p:nvSpPr>
          <p:cNvPr id="399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F6035C-E63B-4716-9868-D90AD1545931}" type="slidenum">
              <a:rPr lang="zh-TW" altLang="en-US" smtClean="0"/>
              <a:pPr/>
              <a:t>5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 smtClean="0"/>
          </a:p>
        </p:txBody>
      </p:sp>
      <p:sp>
        <p:nvSpPr>
          <p:cNvPr id="399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F6035C-E63B-4716-9868-D90AD1545931}" type="slidenum">
              <a:rPr lang="zh-TW" altLang="en-US" smtClean="0"/>
              <a:pPr/>
              <a:t>6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 smtClean="0"/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177D89-401E-49EB-A48C-5C87674D4370}" type="slidenum">
              <a:rPr lang="zh-TW" altLang="en-US" smtClean="0"/>
              <a:pPr/>
              <a:t>7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 smtClean="0"/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177D89-401E-49EB-A48C-5C87674D4370}" type="slidenum">
              <a:rPr lang="zh-TW" altLang="en-US" smtClean="0"/>
              <a:pPr/>
              <a:t>8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 smtClean="0"/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177D89-401E-49EB-A48C-5C87674D4370}" type="slidenum">
              <a:rPr lang="zh-TW" altLang="en-US" smtClean="0"/>
              <a:pPr/>
              <a:t>9</a:t>
            </a:fld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879868"/>
            <a:ext cx="7772400" cy="1102519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1982387"/>
            <a:ext cx="6670366" cy="131445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B6BD-07B7-44B1-AB07-AE371AD2D26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Picture 1" descr="圖片1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803998"/>
            <a:ext cx="233077" cy="202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D:\logo\Logo及片頭尾\logo黑字透明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9192" y="4554803"/>
            <a:ext cx="1773184" cy="52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24B6BD-07B7-44B1-AB07-AE371AD2D26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heme" Target="../theme/theme1.xml"/><Relationship Id="rId7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10" y="3686358"/>
            <a:ext cx="2476191" cy="14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5357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30713"/>
            <a:ext cx="4572000" cy="5357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5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4815334"/>
            <a:ext cx="9144000" cy="328166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4B6BD-07B7-44B1-AB07-AE371AD2D26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12" name="Picture 3" descr="D:\logo\Logo及片頭尾\logo黑字透明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9192" y="4554803"/>
            <a:ext cx="1773184" cy="52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" descr="圖片1">
            <a:hlinkClick r:id="rId7"/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803998"/>
            <a:ext cx="233077" cy="202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info/copyright_declaration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ocw.aca.ntu.edu.tw/ntu-ocw/index.php/info/copyright_declaration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hyperlink" Target="http://en.wikipedia.org/wiki/Public_domain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Public_domain" TargetMode="Externa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8.jpeg"/><Relationship Id="rId7" Type="http://schemas.openxmlformats.org/officeDocument/2006/relationships/hyperlink" Target="http://zh.wikipedia.org/wiki/Wikipedia:GFD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hyperlink" Target="http://creativecommons.org/licenses/by-sa/2.5/deed.ja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creativecommons.org/licenses/by-nc-sa/3.0/tw/deed.zh_TW" TargetMode="External"/><Relationship Id="rId3" Type="http://schemas.openxmlformats.org/officeDocument/2006/relationships/hyperlink" Target="http://windows.microsoft.com/zh-tw/windows-live/microsoft-services-agreement" TargetMode="External"/><Relationship Id="rId7" Type="http://schemas.openxmlformats.org/officeDocument/2006/relationships/image" Target="../media/image22.png"/><Relationship Id="rId12" Type="http://schemas.openxmlformats.org/officeDocument/2006/relationships/image" Target="../media/image2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Taira_no_Kiyomori,TenshiSekkanMiei.jpg?uselang=ja" TargetMode="External"/><Relationship Id="rId11" Type="http://schemas.openxmlformats.org/officeDocument/2006/relationships/image" Target="../media/image24.jpeg"/><Relationship Id="rId5" Type="http://schemas.openxmlformats.org/officeDocument/2006/relationships/image" Target="../media/image8.png"/><Relationship Id="rId10" Type="http://schemas.openxmlformats.org/officeDocument/2006/relationships/image" Target="../media/image23.png"/><Relationship Id="rId4" Type="http://schemas.openxmlformats.org/officeDocument/2006/relationships/hyperlink" Target="http://ocw.aca.ntu.edu.tw/ntu-ocw/index.php/info/copyright_declaration" TargetMode="External"/><Relationship Id="rId9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commons.wikimedia.org/wiki/File:A_portrait_of_Fujiwara_Seika_%E8%97%A4%E5%8E%9F%E6%83%BA%E7%AA%A9%E5%83%8F.jpg?uselang=ja" TargetMode="External"/><Relationship Id="rId7" Type="http://schemas.openxmlformats.org/officeDocument/2006/relationships/hyperlink" Target="http://ocw.aca.ntu.edu.tw/ntu-ocw/index.php/info/copyright_declaration" TargetMode="External"/><Relationship Id="rId12" Type="http://schemas.openxmlformats.org/officeDocument/2006/relationships/image" Target="../media/image2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28.jpeg"/><Relationship Id="rId5" Type="http://schemas.openxmlformats.org/officeDocument/2006/relationships/hyperlink" Target="http://creativecommons.org/licenses/by-nc-sa/3.0/tw/deed.zh_TW" TargetMode="External"/><Relationship Id="rId10" Type="http://schemas.openxmlformats.org/officeDocument/2006/relationships/image" Target="../media/image27.jpeg"/><Relationship Id="rId4" Type="http://schemas.openxmlformats.org/officeDocument/2006/relationships/hyperlink" Target="http://commons.wikimedia.org/wiki/File:Razan_Hayashi.jpg?uselang=ja" TargetMode="External"/><Relationship Id="rId9" Type="http://schemas.openxmlformats.org/officeDocument/2006/relationships/image" Target="../media/image26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Public_domain" TargetMode="External"/><Relationship Id="rId3" Type="http://schemas.openxmlformats.org/officeDocument/2006/relationships/hyperlink" Target="http://commons.wikimedia.org/wiki/File:Matsunaga_Teitoku.jpg?uselang=ja" TargetMode="External"/><Relationship Id="rId7" Type="http://schemas.openxmlformats.org/officeDocument/2006/relationships/image" Target="../media/image8.png"/><Relationship Id="rId12" Type="http://schemas.openxmlformats.org/officeDocument/2006/relationships/image" Target="../media/image3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cw.aca.ntu.edu.tw/ntu-ocw/index.php/info/copyright_declaration" TargetMode="External"/><Relationship Id="rId11" Type="http://schemas.openxmlformats.org/officeDocument/2006/relationships/image" Target="../media/image31.jpeg"/><Relationship Id="rId5" Type="http://schemas.openxmlformats.org/officeDocument/2006/relationships/hyperlink" Target="http://commons.wikimedia.org/wiki/File:Kitano-tenmangu_haiden.jpg?uselang=ja" TargetMode="External"/><Relationship Id="rId10" Type="http://schemas.openxmlformats.org/officeDocument/2006/relationships/image" Target="../media/image30.jpeg"/><Relationship Id="rId4" Type="http://schemas.openxmlformats.org/officeDocument/2006/relationships/hyperlink" Target="http://ja.wikipedia.org/wiki/%E3%83%95%E3%82%A1%E3%82%A4%E3%83%AB:NikkoYomeimon5005.jpg" TargetMode="External"/><Relationship Id="rId9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info/copyright_declaratio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://creativecommons.org/licenses/by-nc-sa/3.0/tw/deed.zh_TW" TargetMode="External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hyperlink" Target="http://creativecommons.org/licenses/by-sa/2.5/deed.ja" TargetMode="External"/><Relationship Id="rId3" Type="http://schemas.openxmlformats.org/officeDocument/2006/relationships/hyperlink" Target="http://commons.wikimedia.org/wiki/File:Shoin.jpg?uselang=ja" TargetMode="External"/><Relationship Id="rId7" Type="http://schemas.openxmlformats.org/officeDocument/2006/relationships/hyperlink" Target="http://en.wikipedia.org/wiki/Public_domain" TargetMode="External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6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ImariA.JPG?uselang=ja" TargetMode="External"/><Relationship Id="rId11" Type="http://schemas.openxmlformats.org/officeDocument/2006/relationships/hyperlink" Target="http://zh.wikipedia.org/wiki/Wikipedia:GFDL" TargetMode="External"/><Relationship Id="rId5" Type="http://schemas.openxmlformats.org/officeDocument/2006/relationships/hyperlink" Target="http://commons.wikimedia.org/wiki/File:Periodo_edo,_scatola_per_scrittura,_di_hon'ami_koetsu,_XVII_sec.JPG?uselang=zh-tw" TargetMode="External"/><Relationship Id="rId15" Type="http://schemas.openxmlformats.org/officeDocument/2006/relationships/image" Target="../media/image20.jpeg"/><Relationship Id="rId10" Type="http://schemas.openxmlformats.org/officeDocument/2006/relationships/image" Target="../media/image34.jpeg"/><Relationship Id="rId4" Type="http://schemas.openxmlformats.org/officeDocument/2006/relationships/hyperlink" Target="http://commons.wikimedia.org/wiki/File:Shokin-tei.jpg?uselang=ja" TargetMode="External"/><Relationship Id="rId9" Type="http://schemas.openxmlformats.org/officeDocument/2006/relationships/image" Target="../media/image33.jpeg"/><Relationship Id="rId1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ocw.aca.ntu.edu.tw/ntu-ocw/index.php/info/copyright_declaratio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ocw.aca.ntu.edu.tw/ntu-ocw/index.php/info/copyright_declar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ctrTitle"/>
          </p:nvPr>
        </p:nvSpPr>
        <p:spPr>
          <a:xfrm>
            <a:off x="0" y="173038"/>
            <a:ext cx="9144000" cy="8143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日本文化史</a:t>
            </a:r>
            <a:endParaRPr lang="zh-TW" altLang="en-US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099" name="副標題 2"/>
          <p:cNvSpPr>
            <a:spLocks noGrp="1"/>
          </p:cNvSpPr>
          <p:nvPr>
            <p:ph type="subTitle" idx="1"/>
          </p:nvPr>
        </p:nvSpPr>
        <p:spPr>
          <a:xfrm>
            <a:off x="0" y="1923678"/>
            <a:ext cx="9144000" cy="655513"/>
          </a:xfrm>
        </p:spPr>
        <p:txBody>
          <a:bodyPr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第十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一</a:t>
            </a:r>
            <a:r>
              <a:rPr lang="zh-TW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講：近世</a:t>
            </a:r>
            <a:r>
              <a:rPr lang="ja-JP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の</a:t>
            </a:r>
            <a:r>
              <a:rPr lang="zh-TW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寬永文化 </a:t>
            </a:r>
            <a:endParaRPr lang="en-US" altLang="zh-TW" dirty="0" smtClean="0">
              <a:solidFill>
                <a:schemeClr val="tx1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4100" name="矩形 6"/>
          <p:cNvSpPr>
            <a:spLocks noChangeArrowheads="1"/>
          </p:cNvSpPr>
          <p:nvPr/>
        </p:nvSpPr>
        <p:spPr bwMode="auto">
          <a:xfrm>
            <a:off x="0" y="9874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800">
                <a:latin typeface="Times New Roman" pitchFamily="18" charset="0"/>
                <a:cs typeface="Times New Roman" pitchFamily="18" charset="0"/>
              </a:rPr>
              <a:t>History of Japanese Culture  </a:t>
            </a:r>
            <a:endParaRPr lang="zh-TW" altLang="en-US" sz="2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群組 7"/>
          <p:cNvGrpSpPr>
            <a:grpSpLocks/>
          </p:cNvGrpSpPr>
          <p:nvPr/>
        </p:nvGrpSpPr>
        <p:grpSpPr bwMode="auto">
          <a:xfrm>
            <a:off x="2051050" y="4011611"/>
            <a:ext cx="5238750" cy="523260"/>
            <a:chOff x="1169753" y="4198367"/>
            <a:chExt cx="5237642" cy="523220"/>
          </a:xfrm>
        </p:grpSpPr>
        <p:sp>
          <p:nvSpPr>
            <p:cNvPr id="4106" name="矩形 18"/>
            <p:cNvSpPr>
              <a:spLocks noChangeArrowheads="1"/>
            </p:cNvSpPr>
            <p:nvPr/>
          </p:nvSpPr>
          <p:spPr bwMode="auto">
            <a:xfrm>
              <a:off x="2374947" y="4198367"/>
              <a:ext cx="403244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【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本著作除另有註明外，採取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創用</a:t>
              </a:r>
              <a:r>
                <a:rPr kumimoji="0" lang="en-US" altLang="zh-TW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CC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「姓名標示－非商業性－相同方式分享」臺灣</a:t>
              </a:r>
              <a:r>
                <a:rPr kumimoji="0" lang="en-US" altLang="zh-TW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3.0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版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授權釋出</a:t>
              </a:r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】</a:t>
              </a:r>
            </a:p>
          </p:txBody>
        </p:sp>
        <p:pic>
          <p:nvPicPr>
            <p:cNvPr id="4107" name="Picture 15" descr="cc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69753" y="4270666"/>
              <a:ext cx="1232869" cy="442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矩形 11"/>
          <p:cNvSpPr/>
          <p:nvPr/>
        </p:nvSpPr>
        <p:spPr>
          <a:xfrm>
            <a:off x="34925" y="2859088"/>
            <a:ext cx="9109075" cy="3397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16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授課教師：國立臺灣大學 日本語文學系 徐興慶 教授</a:t>
            </a:r>
            <a:endParaRPr lang="en-US" altLang="zh-TW" sz="16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3292475"/>
            <a:ext cx="9144000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1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本課程指定教材為：徐興慶、徐翔生、黃翠娥、黃智暉、田世民、</a:t>
            </a:r>
            <a:endParaRPr lang="en-US" altLang="zh-TW" sz="14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zh-TW" altLang="en-US" sz="1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黑田秀教、橫路明夫、橫路啟子等編著</a:t>
            </a:r>
            <a:r>
              <a:rPr lang="en-US" altLang="zh-TW" sz="14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《</a:t>
            </a:r>
            <a:r>
              <a:rPr lang="zh-TW" altLang="en-US" sz="14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日本文化</a:t>
            </a:r>
            <a:r>
              <a:rPr lang="en-US" altLang="zh-TW" sz="14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》</a:t>
            </a:r>
            <a:r>
              <a:rPr lang="en-US" altLang="zh-TW" sz="1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全華圖書、</a:t>
            </a:r>
            <a:r>
              <a:rPr lang="en-US" altLang="zh-TW" sz="1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2010)</a:t>
            </a:r>
            <a:endParaRPr lang="zh-TW" altLang="en-US" sz="14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105" name="投影片編號版面配置區 5"/>
          <p:cNvSpPr txBox="1">
            <a:spLocks/>
          </p:cNvSpPr>
          <p:nvPr/>
        </p:nvSpPr>
        <p:spPr bwMode="auto">
          <a:xfrm>
            <a:off x="0" y="4868863"/>
            <a:ext cx="914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fld id="{B4D9FEA2-3622-4A10-9252-6EBA73B41BF0}" type="slidenum">
              <a:rPr kumimoji="0" lang="zh-TW" altLang="en-US" sz="1200">
                <a:solidFill>
                  <a:srgbClr val="898989"/>
                </a:solidFill>
                <a:latin typeface="Cambria" pitchFamily="18" charset="0"/>
              </a:rPr>
              <a:pPr algn="ctr" eaLnBrk="1" hangingPunct="1"/>
              <a:t>1</a:t>
            </a:fld>
            <a:endParaRPr kumimoji="0" lang="zh-TW" altLang="en-US" sz="1200">
              <a:solidFill>
                <a:srgbClr val="898989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內容版面配置區 2"/>
          <p:cNvSpPr>
            <a:spLocks noGrp="1"/>
          </p:cNvSpPr>
          <p:nvPr>
            <p:ph idx="1"/>
          </p:nvPr>
        </p:nvSpPr>
        <p:spPr>
          <a:xfrm>
            <a:off x="508839" y="1203598"/>
            <a:ext cx="8229600" cy="64807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zh-TW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◆</a:t>
            </a: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參勤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交代</a:t>
            </a:r>
            <a:endParaRPr lang="en-US" altLang="zh-TW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0" y="4868863"/>
            <a:ext cx="9144000" cy="274637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6505E3F5-9D12-4C09-8A09-4CAA56219DA2}" type="slidenum">
              <a:rPr lang="zh-TW" altLang="en-US">
                <a:latin typeface="Times New Roman" panose="02020603050405020304" pitchFamily="18" charset="0"/>
                <a:cs typeface="Times New Roman" pitchFamily="18" charset="0"/>
              </a:rPr>
              <a:pPr algn="ctr">
                <a:defRPr/>
              </a:pPr>
              <a:t>10</a:t>
            </a:fld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矩形 5"/>
          <p:cNvSpPr>
            <a:spLocks noChangeArrowheads="1"/>
          </p:cNvSpPr>
          <p:nvPr/>
        </p:nvSpPr>
        <p:spPr bwMode="auto">
          <a:xfrm>
            <a:off x="962823" y="256286"/>
            <a:ext cx="741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第一節　近世の歴史的</a:t>
            </a:r>
            <a:r>
              <a:rPr lang="ja-JP" altLang="en-US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背景</a:t>
            </a:r>
            <a:endParaRPr lang="ja-JP" altLang="en-US" sz="36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14838" y="1851670"/>
            <a:ext cx="781760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江戶幕府時期，所有大名以一年為基準輪流住在江戶和領地的制度。此一措施強迫大名在江戶與領地之間生活，藉此削弱藩的財政。但此舉也促進日本各地的交通發展，活絡了地方的經濟。</a:t>
            </a:r>
            <a:endParaRPr lang="en-US" altLang="zh-TW" sz="26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99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>
          <a:xfrm>
            <a:off x="467544" y="51470"/>
            <a:ext cx="8229600" cy="857250"/>
          </a:xfrm>
        </p:spPr>
        <p:txBody>
          <a:bodyPr/>
          <a:lstStyle/>
          <a:p>
            <a:r>
              <a:rPr lang="ja-JP" altLang="zh-TW" sz="4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</a:t>
            </a:r>
            <a:r>
              <a:rPr lang="zh-TW" alt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七</a:t>
            </a:r>
            <a:r>
              <a:rPr lang="ja-JP" altLang="zh-TW" sz="4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章　</a:t>
            </a:r>
            <a:r>
              <a:rPr lang="zh-TW" alt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近世</a:t>
            </a:r>
            <a:r>
              <a:rPr lang="ja-JP" alt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の</a:t>
            </a:r>
            <a:r>
              <a:rPr lang="zh-TW" alt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寬永文化</a:t>
            </a:r>
            <a:endParaRPr lang="ja-JP" altLang="en-US" sz="4000" dirty="0">
              <a:solidFill>
                <a:schemeClr val="tx1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>
          <a:xfrm>
            <a:off x="468313" y="1131590"/>
            <a:ext cx="8229600" cy="295232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ja-JP" altLang="zh-TW" sz="28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</a:t>
            </a:r>
            <a:r>
              <a:rPr lang="zh-TW" altLang="en-US" sz="28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二</a:t>
            </a:r>
            <a:r>
              <a:rPr lang="ja-JP" altLang="zh-TW" sz="28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節　</a:t>
            </a:r>
            <a:r>
              <a:rPr lang="ja-JP" altLang="en-US" sz="28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近世</a:t>
            </a:r>
            <a:r>
              <a:rPr lang="ja-JP" altLang="en-US" sz="28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初期の</a:t>
            </a:r>
            <a:r>
              <a:rPr lang="ja-JP" altLang="en-US" sz="28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文化</a:t>
            </a:r>
            <a:endParaRPr lang="en-US" altLang="ja-JP" sz="2800" b="1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zh-TW" altLang="en-US" sz="28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寬永期文化</a:t>
            </a:r>
            <a:r>
              <a:rPr lang="en-US" altLang="ja-JP" sz="28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ja-JP" altLang="en-US" sz="28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</a:t>
            </a:r>
            <a:r>
              <a:rPr lang="zh-TW" altLang="en-US" sz="28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一</a:t>
            </a:r>
            <a:r>
              <a:rPr lang="ja-JP" altLang="en-US" sz="28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r>
              <a:rPr lang="ja-JP" altLang="en-US" sz="28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文</a:t>
            </a:r>
            <a:r>
              <a:rPr lang="ja-JP" altLang="en-US" sz="28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学と文芸</a:t>
            </a:r>
            <a:endParaRPr lang="en-US" altLang="ja-JP" sz="2800" b="1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ja-JP" altLang="en-US" sz="28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（二）建築</a:t>
            </a:r>
            <a:endParaRPr lang="en-US" altLang="ja-JP" sz="2800" b="1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ja-JP" altLang="en-US" sz="28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（三）美術と工芸</a:t>
            </a:r>
            <a:endParaRPr lang="en-US" altLang="ja-JP" sz="2800" b="1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buFont typeface="Wingdings 2" pitchFamily="18" charset="2"/>
              <a:buNone/>
            </a:pPr>
            <a:endParaRPr lang="ja-JP" altLang="en-US" sz="2800" b="1" u="sng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0" y="4868863"/>
            <a:ext cx="9144000" cy="274637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6505E3F5-9D12-4C09-8A09-4CAA56219DA2}" type="slidenum">
              <a:rPr lang="zh-TW" altLang="en-US">
                <a:latin typeface="Times New Roman" panose="02020603050405020304" pitchFamily="18" charset="0"/>
                <a:cs typeface="Times New Roman" pitchFamily="18" charset="0"/>
              </a:rPr>
              <a:pPr algn="ctr">
                <a:defRPr/>
              </a:pPr>
              <a:t>11</a:t>
            </a:fld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" descr="圖片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435846"/>
            <a:ext cx="186264" cy="162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313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>
          <a:xfrm>
            <a:off x="467544" y="123478"/>
            <a:ext cx="8229600" cy="857250"/>
          </a:xfrm>
        </p:spPr>
        <p:txBody>
          <a:bodyPr>
            <a:normAutofit/>
          </a:bodyPr>
          <a:lstStyle/>
          <a:p>
            <a:r>
              <a:rPr lang="ja-JP" altLang="zh-TW" sz="3600" dirty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</a:t>
            </a:r>
            <a:r>
              <a:rPr lang="zh-TW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二</a:t>
            </a:r>
            <a:r>
              <a:rPr lang="ja-JP" altLang="zh-TW" sz="3600" dirty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節　</a:t>
            </a:r>
            <a:r>
              <a:rPr lang="ja-JP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近世初期の文化</a:t>
            </a:r>
            <a:endParaRPr lang="en-US" altLang="ja-JP" sz="3600" dirty="0">
              <a:solidFill>
                <a:schemeClr val="tx1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0" y="4868863"/>
            <a:ext cx="9144000" cy="274637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6505E3F5-9D12-4C09-8A09-4CAA56219DA2}" type="slidenum">
              <a:rPr lang="zh-TW" altLang="en-US">
                <a:latin typeface="Times New Roman" panose="02020603050405020304" pitchFamily="18" charset="0"/>
                <a:cs typeface="Times New Roman" pitchFamily="18" charset="0"/>
              </a:rPr>
              <a:pPr algn="ctr">
                <a:defRPr/>
              </a:pPr>
              <a:t>12</a:t>
            </a:fld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838442" y="1347614"/>
            <a:ext cx="331236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◆</a:t>
            </a:r>
            <a:r>
              <a:rPr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俳諧：</a:t>
            </a:r>
            <a:endParaRPr lang="en-US" altLang="ja-JP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ja-JP" altLang="en-US" sz="24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貞門俳諧－松永貞徳</a:t>
            </a:r>
            <a:endParaRPr lang="en-US" altLang="ja-JP" sz="2400" b="1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ja-JP" altLang="en-US" sz="24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</a:t>
            </a:r>
            <a:r>
              <a:rPr lang="en-US" altLang="ja-JP" sz="24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1671-1654</a:t>
            </a:r>
            <a:r>
              <a:rPr lang="ja-JP" altLang="en-US" sz="24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zh-TW" altLang="en-US" sz="2400" b="1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4206858" y="1018172"/>
            <a:ext cx="3489325" cy="3436937"/>
            <a:chOff x="4206858" y="1018172"/>
            <a:chExt cx="3489325" cy="3436937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6858" y="1018172"/>
              <a:ext cx="3489325" cy="3436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1" descr="圖片1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509919" y="4293104"/>
              <a:ext cx="186264" cy="162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56486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>
          <a:xfrm>
            <a:off x="467544" y="123478"/>
            <a:ext cx="8229600" cy="857250"/>
          </a:xfrm>
        </p:spPr>
        <p:txBody>
          <a:bodyPr>
            <a:normAutofit/>
          </a:bodyPr>
          <a:lstStyle/>
          <a:p>
            <a:r>
              <a:rPr lang="ja-JP" altLang="zh-TW" sz="3600" dirty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</a:t>
            </a:r>
            <a:r>
              <a:rPr lang="zh-TW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二</a:t>
            </a:r>
            <a:r>
              <a:rPr lang="ja-JP" altLang="zh-TW" sz="3600" dirty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節　</a:t>
            </a:r>
            <a:r>
              <a:rPr lang="ja-JP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近世初期の文化</a:t>
            </a:r>
            <a:endParaRPr lang="en-US" altLang="ja-JP" sz="3600" dirty="0">
              <a:solidFill>
                <a:schemeClr val="tx1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0" y="4868863"/>
            <a:ext cx="9144000" cy="274637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6505E3F5-9D12-4C09-8A09-4CAA56219DA2}" type="slidenum">
              <a:rPr lang="zh-TW" altLang="en-US">
                <a:latin typeface="Times New Roman" panose="02020603050405020304" pitchFamily="18" charset="0"/>
                <a:cs typeface="Times New Roman" pitchFamily="18" charset="0"/>
              </a:rPr>
              <a:pPr algn="ctr">
                <a:defRPr/>
              </a:pPr>
              <a:t>13</a:t>
            </a:fld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67544" y="1395229"/>
            <a:ext cx="345638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◆</a:t>
            </a:r>
            <a:r>
              <a:rPr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日光東照宮</a:t>
            </a:r>
            <a:endParaRPr lang="en-US" altLang="ja-JP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24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德川幕府三代將軍</a:t>
            </a:r>
            <a:r>
              <a:rPr lang="ja-JP" altLang="en-US" sz="24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家光</a:t>
            </a:r>
            <a:r>
              <a:rPr lang="zh-TW" altLang="en-US" sz="24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所建造，目的為祀奉</a:t>
            </a:r>
            <a:r>
              <a:rPr lang="ja-JP" altLang="en-US" sz="24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</a:t>
            </a:r>
            <a:r>
              <a:rPr lang="zh-TW" altLang="en-US" sz="24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東照大權現</a:t>
            </a:r>
            <a:r>
              <a:rPr lang="ja-JP" altLang="en-US" sz="24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」（徳川家康）</a:t>
            </a:r>
            <a:r>
              <a:rPr lang="zh-TW" altLang="en-US" sz="24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，被選為世界文化遺產。</a:t>
            </a:r>
            <a:endParaRPr lang="en-US" altLang="zh-TW" sz="2400" b="1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endParaRPr lang="en-US" altLang="ja-JP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4069558" y="1538297"/>
            <a:ext cx="4473575" cy="2873142"/>
            <a:chOff x="4069558" y="1538297"/>
            <a:chExt cx="4473575" cy="2873142"/>
          </a:xfrm>
        </p:grpSpPr>
        <p:sp>
          <p:nvSpPr>
            <p:cNvPr id="9" name="文字方塊 8"/>
            <p:cNvSpPr txBox="1"/>
            <p:nvPr/>
          </p:nvSpPr>
          <p:spPr>
            <a:xfrm>
              <a:off x="5327797" y="4042107"/>
              <a:ext cx="237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日光東照宮陽明門</a:t>
              </a:r>
              <a:endPara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grpSp>
          <p:nvGrpSpPr>
            <p:cNvPr id="3" name="群組 2"/>
            <p:cNvGrpSpPr/>
            <p:nvPr/>
          </p:nvGrpSpPr>
          <p:grpSpPr>
            <a:xfrm>
              <a:off x="4069558" y="1538297"/>
              <a:ext cx="4473575" cy="2301875"/>
              <a:chOff x="4087368" y="1538297"/>
              <a:chExt cx="4473575" cy="2301875"/>
            </a:xfrm>
          </p:grpSpPr>
          <p:pic>
            <p:nvPicPr>
              <p:cNvPr id="4098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87368" y="1538297"/>
                <a:ext cx="4473575" cy="2301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" name="Picture 19" descr="\\140.112.59.229\資源平台\資源平台\版權\版權ICON與範例\64px-PD-icon_svg.png">
                <a:hlinkClick r:id="rId4"/>
              </p:cNvPr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8358780" y="3638009"/>
                <a:ext cx="202163" cy="202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356486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069" y="3003798"/>
            <a:ext cx="30638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2" name="標題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857250"/>
          </a:xfrm>
        </p:spPr>
        <p:txBody>
          <a:bodyPr>
            <a:normAutofit/>
          </a:bodyPr>
          <a:lstStyle/>
          <a:p>
            <a:r>
              <a:rPr lang="ja-JP" altLang="zh-TW" sz="3600" dirty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</a:t>
            </a:r>
            <a:r>
              <a:rPr lang="zh-TW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二</a:t>
            </a:r>
            <a:r>
              <a:rPr lang="ja-JP" altLang="zh-TW" sz="3600" dirty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節　</a:t>
            </a:r>
            <a:r>
              <a:rPr lang="ja-JP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近世初期の文化</a:t>
            </a:r>
            <a:endParaRPr lang="en-US" altLang="ja-JP" sz="3600" dirty="0">
              <a:solidFill>
                <a:schemeClr val="tx1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0" y="4868863"/>
            <a:ext cx="9144000" cy="274637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6505E3F5-9D12-4C09-8A09-4CAA56219DA2}" type="slidenum">
              <a:rPr lang="zh-TW" altLang="en-US">
                <a:latin typeface="Times New Roman" panose="02020603050405020304" pitchFamily="18" charset="0"/>
                <a:cs typeface="Times New Roman" pitchFamily="18" charset="0"/>
              </a:rPr>
              <a:pPr algn="ctr">
                <a:defRPr/>
              </a:pPr>
              <a:t>14</a:t>
            </a:fld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494657" y="843558"/>
            <a:ext cx="8145286" cy="3776315"/>
            <a:chOff x="494657" y="843558"/>
            <a:chExt cx="8145286" cy="3776315"/>
          </a:xfrm>
        </p:grpSpPr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8769" y="1346725"/>
              <a:ext cx="2949575" cy="1622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657" y="1566516"/>
              <a:ext cx="3962400" cy="297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9" name="群組 8"/>
            <p:cNvGrpSpPr/>
            <p:nvPr/>
          </p:nvGrpSpPr>
          <p:grpSpPr>
            <a:xfrm>
              <a:off x="611560" y="843558"/>
              <a:ext cx="8028383" cy="3776315"/>
              <a:chOff x="611560" y="843558"/>
              <a:chExt cx="8028383" cy="3776315"/>
            </a:xfrm>
          </p:grpSpPr>
          <p:sp>
            <p:nvSpPr>
              <p:cNvPr id="5" name="文字方塊 4"/>
              <p:cNvSpPr txBox="1"/>
              <p:nvPr/>
            </p:nvSpPr>
            <p:spPr>
              <a:xfrm>
                <a:off x="611560" y="1059582"/>
                <a:ext cx="32403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400" b="1" dirty="0" smtClean="0">
                    <a:latin typeface="Times New Roman" panose="02020603050405020304" pitchFamily="18" charset="0"/>
                    <a:ea typeface="標楷體" pitchFamily="65" charset="-120"/>
                    <a:cs typeface="Times New Roman" panose="02020603050405020304" pitchFamily="18" charset="0"/>
                  </a:rPr>
                  <a:t>権現造</a:t>
                </a:r>
                <a:r>
                  <a:rPr lang="zh-TW" altLang="en-US" sz="2400" b="1" dirty="0" smtClean="0">
                    <a:latin typeface="Times New Roman" panose="02020603050405020304" pitchFamily="18" charset="0"/>
                    <a:ea typeface="標楷體" pitchFamily="65" charset="-120"/>
                    <a:cs typeface="Times New Roman" panose="02020603050405020304" pitchFamily="18" charset="0"/>
                  </a:rPr>
                  <a:t>：</a:t>
                </a:r>
                <a:r>
                  <a:rPr lang="ja-JP" altLang="en-US" sz="2400" dirty="0">
                    <a:latin typeface="Times New Roman" panose="02020603050405020304" pitchFamily="18" charset="0"/>
                    <a:ea typeface="標楷體" pitchFamily="65" charset="-120"/>
                    <a:cs typeface="Times New Roman" panose="02020603050405020304" pitchFamily="18" charset="0"/>
                  </a:rPr>
                  <a:t>北野天満</a:t>
                </a:r>
                <a:r>
                  <a:rPr lang="ja-JP" altLang="en-US" sz="2400" dirty="0" smtClean="0">
                    <a:latin typeface="Times New Roman" panose="02020603050405020304" pitchFamily="18" charset="0"/>
                    <a:ea typeface="標楷體" pitchFamily="65" charset="-120"/>
                    <a:cs typeface="Times New Roman" panose="02020603050405020304" pitchFamily="18" charset="0"/>
                  </a:rPr>
                  <a:t>宮</a:t>
                </a:r>
                <a:endParaRPr lang="en-US" altLang="ja-JP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文字方塊 12"/>
              <p:cNvSpPr txBox="1"/>
              <p:nvPr/>
            </p:nvSpPr>
            <p:spPr>
              <a:xfrm>
                <a:off x="4355976" y="843558"/>
                <a:ext cx="26642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400" b="1" dirty="0" smtClean="0">
                    <a:latin typeface="Times New Roman" panose="02020603050405020304" pitchFamily="18" charset="0"/>
                    <a:ea typeface="標楷體" pitchFamily="65" charset="-120"/>
                    <a:cs typeface="Times New Roman" panose="02020603050405020304" pitchFamily="18" charset="0"/>
                  </a:rPr>
                  <a:t>数寄屋造</a:t>
                </a:r>
                <a:r>
                  <a:rPr lang="ja-JP" altLang="en-US" sz="2400" dirty="0" smtClean="0">
                    <a:latin typeface="Times New Roman" panose="02020603050405020304" pitchFamily="18" charset="0"/>
                    <a:ea typeface="標楷體" pitchFamily="65" charset="-120"/>
                    <a:cs typeface="Times New Roman" panose="02020603050405020304" pitchFamily="18" charset="0"/>
                  </a:rPr>
                  <a:t>：桂離宮</a:t>
                </a:r>
                <a:endParaRPr lang="zh-TW" altLang="en-US" sz="2400" dirty="0"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8" name="群組 7"/>
              <p:cNvGrpSpPr/>
              <p:nvPr/>
            </p:nvGrpSpPr>
            <p:grpSpPr>
              <a:xfrm>
                <a:off x="4254894" y="2766987"/>
                <a:ext cx="4385049" cy="1852886"/>
                <a:chOff x="4254894" y="2766987"/>
                <a:chExt cx="4385049" cy="1852886"/>
              </a:xfrm>
            </p:grpSpPr>
            <p:pic>
              <p:nvPicPr>
                <p:cNvPr id="15" name="Picture 19" descr="\\140.112.59.229\資源平台\資源平台\版權\版權ICON與範例\64px-PD-icon_svg.png">
                  <a:hlinkClick r:id="rId6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8437780" y="4417710"/>
                  <a:ext cx="202163" cy="202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6" name="Picture 19" descr="\\140.112.59.229\資源平台\資源平台\版權\版權ICON與範例\64px-PD-icon_svg.png">
                  <a:hlinkClick r:id="rId6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7466181" y="2766987"/>
                  <a:ext cx="202163" cy="202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" name="Picture 19" descr="\\140.112.59.229\資源平台\資源平台\版權\版權ICON與範例\64px-PD-icon_svg.png">
                  <a:hlinkClick r:id="rId6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4254894" y="4336153"/>
                  <a:ext cx="202163" cy="202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356486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857250"/>
          </a:xfrm>
        </p:spPr>
        <p:txBody>
          <a:bodyPr>
            <a:normAutofit/>
          </a:bodyPr>
          <a:lstStyle/>
          <a:p>
            <a:r>
              <a:rPr lang="ja-JP" altLang="zh-TW" sz="3600" dirty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第三節　近世の生活文化</a:t>
            </a:r>
            <a:endParaRPr lang="zh-TW" altLang="zh-TW" sz="3600" dirty="0">
              <a:solidFill>
                <a:schemeClr val="tx1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>
          <a:xfrm>
            <a:off x="468313" y="987425"/>
            <a:ext cx="8229600" cy="33940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ja-JP" altLang="en-US" sz="2800" b="1" u="sng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0" y="4868863"/>
            <a:ext cx="9144000" cy="274637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6505E3F5-9D12-4C09-8A09-4CAA56219DA2}" type="slidenum">
              <a:rPr lang="zh-TW" altLang="en-US">
                <a:latin typeface="Times New Roman" pitchFamily="18" charset="0"/>
                <a:cs typeface="Times New Roman" pitchFamily="18" charset="0"/>
              </a:rPr>
              <a:pPr algn="ctr">
                <a:defRPr/>
              </a:pPr>
              <a:t>15</a:t>
            </a:fld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95536" y="843558"/>
            <a:ext cx="828092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近世文化分期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初期      寬永文化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中期      元祿文化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後期      化政文化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1691680" y="1779662"/>
            <a:ext cx="864096" cy="2448272"/>
            <a:chOff x="1691680" y="1059582"/>
            <a:chExt cx="864096" cy="2448272"/>
          </a:xfrm>
        </p:grpSpPr>
        <p:sp>
          <p:nvSpPr>
            <p:cNvPr id="7" name="向右箭號 6"/>
            <p:cNvSpPr/>
            <p:nvPr/>
          </p:nvSpPr>
          <p:spPr>
            <a:xfrm>
              <a:off x="1691680" y="1059582"/>
              <a:ext cx="864096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向右箭號 7"/>
            <p:cNvSpPr/>
            <p:nvPr/>
          </p:nvSpPr>
          <p:spPr>
            <a:xfrm>
              <a:off x="1691680" y="2139702"/>
              <a:ext cx="864096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向右箭號 8"/>
            <p:cNvSpPr/>
            <p:nvPr/>
          </p:nvSpPr>
          <p:spPr>
            <a:xfrm>
              <a:off x="1691680" y="3219822"/>
              <a:ext cx="864096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868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857250"/>
          </a:xfrm>
        </p:spPr>
        <p:txBody>
          <a:bodyPr>
            <a:normAutofit/>
          </a:bodyPr>
          <a:lstStyle/>
          <a:p>
            <a:r>
              <a:rPr lang="ja-JP" altLang="zh-TW" sz="3600" dirty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第三節　近世の生活文化</a:t>
            </a:r>
            <a:endParaRPr lang="en-US" altLang="ja-JP" sz="3600" dirty="0">
              <a:solidFill>
                <a:schemeClr val="tx1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0" y="4868863"/>
            <a:ext cx="9144000" cy="274637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6505E3F5-9D12-4C09-8A09-4CAA56219DA2}" type="slidenum">
              <a:rPr lang="zh-TW" altLang="en-US">
                <a:latin typeface="Times New Roman" pitchFamily="18" charset="0"/>
                <a:cs typeface="Times New Roman" pitchFamily="18" charset="0"/>
              </a:rPr>
              <a:pPr algn="ctr">
                <a:defRPr/>
              </a:pPr>
              <a:t>16</a:t>
            </a:fld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539552" y="771550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職人文化的誕生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971600" y="1635646"/>
            <a:ext cx="6563161" cy="2837027"/>
            <a:chOff x="971600" y="1635646"/>
            <a:chExt cx="6563161" cy="2837027"/>
          </a:xfrm>
        </p:grpSpPr>
        <p:grpSp>
          <p:nvGrpSpPr>
            <p:cNvPr id="22" name="群組 21"/>
            <p:cNvGrpSpPr/>
            <p:nvPr/>
          </p:nvGrpSpPr>
          <p:grpSpPr>
            <a:xfrm>
              <a:off x="5220072" y="1635646"/>
              <a:ext cx="2314689" cy="2808312"/>
              <a:chOff x="5220072" y="1635646"/>
              <a:chExt cx="2314689" cy="2808312"/>
            </a:xfrm>
          </p:grpSpPr>
          <p:sp>
            <p:nvSpPr>
              <p:cNvPr id="10" name="文字方塊 9"/>
              <p:cNvSpPr txBox="1"/>
              <p:nvPr/>
            </p:nvSpPr>
            <p:spPr>
              <a:xfrm>
                <a:off x="5436096" y="1635646"/>
                <a:ext cx="172819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000" dirty="0" smtClean="0">
                    <a:latin typeface="標楷體" pitchFamily="65" charset="-120"/>
                    <a:ea typeface="標楷體" pitchFamily="65" charset="-120"/>
                  </a:rPr>
                  <a:t>有田焼</a:t>
                </a:r>
                <a:endParaRPr lang="zh-TW" altLang="en-US" sz="2000" dirty="0">
                  <a:latin typeface="標楷體" pitchFamily="65" charset="-120"/>
                  <a:ea typeface="標楷體" pitchFamily="65" charset="-120"/>
                </a:endParaRPr>
              </a:p>
            </p:txBody>
          </p:sp>
          <p:grpSp>
            <p:nvGrpSpPr>
              <p:cNvPr id="21" name="群組 20"/>
              <p:cNvGrpSpPr/>
              <p:nvPr/>
            </p:nvGrpSpPr>
            <p:grpSpPr>
              <a:xfrm>
                <a:off x="5220072" y="2139702"/>
                <a:ext cx="2314689" cy="2304256"/>
                <a:chOff x="5220072" y="2139702"/>
                <a:chExt cx="2314689" cy="2304256"/>
              </a:xfrm>
            </p:grpSpPr>
            <p:pic>
              <p:nvPicPr>
                <p:cNvPr id="17" name="圖片 16" descr="2.JPG"/>
                <p:cNvPicPr>
                  <a:picLocks noChangeAspect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5220072" y="2139702"/>
                  <a:ext cx="2304256" cy="2304256"/>
                </a:xfrm>
                <a:prstGeom prst="rect">
                  <a:avLst/>
                </a:prstGeom>
              </p:spPr>
            </p:pic>
            <p:pic>
              <p:nvPicPr>
                <p:cNvPr id="18" name="Picture 7" descr="\\140.112.59.229\資源平台\資源平台\版權\版權ICON與範例\Creative Commens台灣2.5\icon_by-sa.tiff">
                  <a:hlinkClick r:id="rId4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20272" y="4227934"/>
                  <a:ext cx="514489" cy="1799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grpSp>
          <p:nvGrpSpPr>
            <p:cNvPr id="23" name="群組 22"/>
            <p:cNvGrpSpPr/>
            <p:nvPr/>
          </p:nvGrpSpPr>
          <p:grpSpPr>
            <a:xfrm>
              <a:off x="971600" y="1635646"/>
              <a:ext cx="3744416" cy="2837027"/>
              <a:chOff x="971600" y="1635646"/>
              <a:chExt cx="3744416" cy="2837027"/>
            </a:xfrm>
          </p:grpSpPr>
          <p:sp>
            <p:nvSpPr>
              <p:cNvPr id="5" name="文字方塊 4"/>
              <p:cNvSpPr txBox="1"/>
              <p:nvPr/>
            </p:nvSpPr>
            <p:spPr>
              <a:xfrm>
                <a:off x="971600" y="1635646"/>
                <a:ext cx="37444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000" dirty="0" smtClean="0">
                    <a:latin typeface="標楷體" pitchFamily="65" charset="-120"/>
                    <a:ea typeface="標楷體" pitchFamily="65" charset="-120"/>
                  </a:rPr>
                  <a:t>本阿弥光悦「</a:t>
                </a:r>
                <a:r>
                  <a:rPr lang="zh-TW" altLang="en-US" sz="2000" dirty="0" smtClean="0">
                    <a:latin typeface="標楷體" pitchFamily="65" charset="-120"/>
                    <a:ea typeface="標楷體" pitchFamily="65" charset="-120"/>
                  </a:rPr>
                  <a:t>舟</a:t>
                </a:r>
                <a:r>
                  <a:rPr lang="ja-JP" altLang="en-US" sz="2000" dirty="0" smtClean="0">
                    <a:latin typeface="標楷體" pitchFamily="65" charset="-120"/>
                    <a:ea typeface="標楷體" pitchFamily="65" charset="-120"/>
                  </a:rPr>
                  <a:t>橋蒔絵硯箱」</a:t>
                </a:r>
                <a:endParaRPr lang="en-US" altLang="ja-JP" dirty="0" smtClean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20" name="群組 19"/>
              <p:cNvGrpSpPr/>
              <p:nvPr/>
            </p:nvGrpSpPr>
            <p:grpSpPr>
              <a:xfrm>
                <a:off x="1331640" y="2139702"/>
                <a:ext cx="2814194" cy="2332971"/>
                <a:chOff x="1331640" y="2139702"/>
                <a:chExt cx="2814194" cy="2332971"/>
              </a:xfrm>
            </p:grpSpPr>
            <p:pic>
              <p:nvPicPr>
                <p:cNvPr id="16" name="圖片 15" descr="1.JP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1331640" y="2139702"/>
                  <a:ext cx="2814194" cy="2332971"/>
                </a:xfrm>
                <a:prstGeom prst="rect">
                  <a:avLst/>
                </a:prstGeom>
              </p:spPr>
            </p:pic>
            <p:pic>
              <p:nvPicPr>
                <p:cNvPr id="19" name="Picture 22" descr="\\140.112.59.229\資源平台\資源平台\版權\版權ICON與範例\GNU.png">
                  <a:hlinkClick r:id="rId7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51920" y="4155926"/>
                  <a:ext cx="293130" cy="2880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54766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857250"/>
          </a:xfrm>
        </p:spPr>
        <p:txBody>
          <a:bodyPr/>
          <a:lstStyle/>
          <a:p>
            <a:r>
              <a:rPr lang="zh-TW" altLang="en-US" sz="3500" smtClean="0">
                <a:latin typeface="標楷體" pitchFamily="65" charset="-120"/>
                <a:ea typeface="標楷體" pitchFamily="65" charset="-120"/>
              </a:rPr>
              <a:t>版權聲明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633558"/>
              </p:ext>
            </p:extLst>
          </p:nvPr>
        </p:nvGraphicFramePr>
        <p:xfrm>
          <a:off x="250825" y="750888"/>
          <a:ext cx="8568951" cy="3397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1224136"/>
                <a:gridCol w="1152128"/>
                <a:gridCol w="5400599"/>
              </a:tblGrid>
              <a:tr h="529821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頁碼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作品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版權標示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來源／作者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5430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  <a:sym typeface="Apple LiSung Light" pitchFamily="8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本作品轉載自 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Microsoft Office 2010 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多媒體藝廊，</a:t>
                      </a:r>
                      <a:endParaRPr lang="en-US" altLang="zh-TW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  <a:sym typeface="Apple LiSung Light" pitchFamily="8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依據 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  <a:hlinkClick r:id="rId3"/>
                        </a:rPr>
                        <a:t>Microsoft 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  <a:hlinkClick r:id="rId3"/>
                        </a:rPr>
                        <a:t>服務合約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及著作權法第 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46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、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52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、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65 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條合理使用。</a:t>
                      </a:r>
                      <a:endParaRPr lang="en-US" altLang="zh-TW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  <a:sym typeface="Apple LiSung Light" pitchFamily="8" charset="-120"/>
                      </a:endParaRPr>
                    </a:p>
                    <a:p>
                      <a:endParaRPr lang="zh-TW" altLang="en-US" sz="10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5430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2-18</a:t>
                      </a:r>
                      <a:endParaRPr lang="zh-TW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  <a:sym typeface="Apple LiSung Light" pitchFamily="8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本作品轉載自 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Microsoft Office 2010 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多媒體藝廊，</a:t>
                      </a:r>
                      <a:endParaRPr lang="en-US" altLang="zh-TW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  <a:sym typeface="Apple LiSung Light" pitchFamily="8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依據 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  <a:hlinkClick r:id="rId3"/>
                        </a:rPr>
                        <a:t>Microsoft 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  <a:hlinkClick r:id="rId3"/>
                        </a:rPr>
                        <a:t>服務合約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及著作權法第 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46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、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52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、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65 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條合理使用。</a:t>
                      </a:r>
                      <a:endParaRPr lang="en-US" altLang="zh-TW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  <a:sym typeface="Apple LiSung Light" pitchFamily="8" charset="-120"/>
                      </a:endParaRPr>
                    </a:p>
                    <a:p>
                      <a:endParaRPr lang="zh-TW" altLang="en-US" sz="10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4639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Wingdings 2" pitchFamily="18" charset="2"/>
                        <a:buNone/>
                      </a:pPr>
                      <a:r>
                        <a:rPr lang="ja-JP" altLang="zh-TW" sz="1000" b="0" dirty="0" smtClean="0">
                          <a:latin typeface="標楷體" pitchFamily="65" charset="-120"/>
                          <a:ea typeface="標楷體" pitchFamily="65" charset="-120"/>
                        </a:rPr>
                        <a:t>第一節　</a:t>
                      </a:r>
                      <a:r>
                        <a:rPr lang="ja-JP" altLang="en-US" sz="1000" b="0" dirty="0" smtClean="0">
                          <a:latin typeface="標楷體" pitchFamily="65" charset="-120"/>
                          <a:ea typeface="標楷體" pitchFamily="65" charset="-120"/>
                        </a:rPr>
                        <a:t>近世の歴史的背景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《</a:t>
                      </a: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日本文化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》</a:t>
                      </a:r>
                      <a:b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徐興慶、徐翔生、黃翠娥、黃智暉、田世民、黑田秀教、橫路明夫、橫路啟子等著，</a:t>
                      </a:r>
                      <a:endParaRPr lang="en-US" altLang="zh-TW" sz="10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2010</a:t>
                      </a: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，第一章，頁 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78-80</a:t>
                      </a: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，全華圖書。依據著作權法第 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46</a:t>
                      </a: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52</a:t>
                      </a: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65 </a:t>
                      </a: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條合理使用。</a:t>
                      </a:r>
                    </a:p>
                  </a:txBody>
                  <a:tcPr anchor="ctr"/>
                </a:tc>
              </a:tr>
              <a:tr h="71238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國立臺灣大學 日本語文學系</a:t>
                      </a:r>
                      <a:r>
                        <a:rPr lang="zh-TW" altLang="en-US" sz="1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徐興慶 教授。</a:t>
                      </a:r>
                      <a:endParaRPr lang="zh-TW" altLang="en-US" sz="10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1539" name="投影片編號版面配置區 5"/>
          <p:cNvSpPr txBox="1">
            <a:spLocks/>
          </p:cNvSpPr>
          <p:nvPr/>
        </p:nvSpPr>
        <p:spPr bwMode="auto">
          <a:xfrm>
            <a:off x="0" y="4868863"/>
            <a:ext cx="914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fld id="{936FFBB5-A8E1-4A11-995C-937B36311E78}" type="slidenum">
              <a:rPr kumimoji="0" lang="zh-TW" altLang="en-US" sz="1200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pPr algn="ctr" eaLnBrk="1" hangingPunct="1"/>
              <a:t>17</a:t>
            </a:fld>
            <a:endParaRPr kumimoji="0" lang="zh-TW" altLang="en-US" sz="120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1122449" y="1446558"/>
            <a:ext cx="2009391" cy="2567812"/>
            <a:chOff x="1122449" y="1446558"/>
            <a:chExt cx="2009391" cy="2567812"/>
          </a:xfrm>
        </p:grpSpPr>
        <p:grpSp>
          <p:nvGrpSpPr>
            <p:cNvPr id="6" name="群組 5"/>
            <p:cNvGrpSpPr/>
            <p:nvPr/>
          </p:nvGrpSpPr>
          <p:grpSpPr>
            <a:xfrm>
              <a:off x="1122449" y="1592267"/>
              <a:ext cx="2009391" cy="2422103"/>
              <a:chOff x="1117307" y="1592267"/>
              <a:chExt cx="2009391" cy="2422103"/>
            </a:xfrm>
          </p:grpSpPr>
          <p:grpSp>
            <p:nvGrpSpPr>
              <p:cNvPr id="3" name="群組 2"/>
              <p:cNvGrpSpPr>
                <a:grpSpLocks/>
              </p:cNvGrpSpPr>
              <p:nvPr/>
            </p:nvGrpSpPr>
            <p:grpSpPr bwMode="auto">
              <a:xfrm>
                <a:off x="1945293" y="1592267"/>
                <a:ext cx="1015085" cy="1859729"/>
                <a:chOff x="1949010" y="1550926"/>
                <a:chExt cx="1015313" cy="1859358"/>
              </a:xfrm>
            </p:grpSpPr>
            <p:grpSp>
              <p:nvGrpSpPr>
                <p:cNvPr id="4" name="群組 1"/>
                <p:cNvGrpSpPr>
                  <a:grpSpLocks/>
                </p:cNvGrpSpPr>
                <p:nvPr/>
              </p:nvGrpSpPr>
              <p:grpSpPr bwMode="auto">
                <a:xfrm>
                  <a:off x="2695119" y="1550926"/>
                  <a:ext cx="269204" cy="1007257"/>
                  <a:chOff x="2695119" y="1550926"/>
                  <a:chExt cx="269204" cy="1007257"/>
                </a:xfrm>
              </p:grpSpPr>
              <p:pic>
                <p:nvPicPr>
                  <p:cNvPr id="21550" name="Picture 1" descr="圖片1">
                    <a:hlinkClick r:id="rId4"/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/>
                  <a:stretch>
                    <a:fillRect/>
                  </a:stretch>
                </p:blipFill>
                <p:spPr bwMode="auto">
                  <a:xfrm>
                    <a:off x="2695119" y="1550926"/>
                    <a:ext cx="269204" cy="2340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21552" name="Picture 1" descr="圖片1">
                    <a:hlinkClick r:id="rId4"/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/>
                  <a:stretch>
                    <a:fillRect/>
                  </a:stretch>
                </p:blipFill>
                <p:spPr bwMode="auto">
                  <a:xfrm>
                    <a:off x="2695119" y="2324183"/>
                    <a:ext cx="269204" cy="2340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pic>
              <p:nvPicPr>
                <p:cNvPr id="21548" name="Picture 19" descr="\\140.112.59.229\資源平台\資源平台\版權\版權ICON與範例\64px-PD-icon_svg.png">
                  <a:hlinkClick r:id="rId6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1949010" y="3363335"/>
                  <a:ext cx="54804" cy="469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18" name="Picture 1" descr="圖片1">
                <a:hlinkClick r:id="rId4"/>
              </p:cNvPr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698912" y="3009263"/>
                <a:ext cx="269055" cy="2340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Picture 16" descr="\\140.112.59.229\資源平台\資源平台\版權\版權ICON與範例\Creative Commens台灣2.5\icon_by-nc-sa.tiff">
                <a:hlinkClick r:id="rId8"/>
              </p:cNvPr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2540180" y="3687598"/>
                <a:ext cx="586518" cy="2051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" name="圖片 1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17307" y="3687598"/>
                <a:ext cx="1105052" cy="326772"/>
              </a:xfrm>
              <a:prstGeom prst="rect">
                <a:avLst/>
              </a:prstGeom>
            </p:spPr>
          </p:pic>
        </p:grpSp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7028" y="1446558"/>
              <a:ext cx="936625" cy="525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219" name="Picture 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7028" y="2139702"/>
              <a:ext cx="936625" cy="511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857250"/>
          </a:xfrm>
        </p:spPr>
        <p:txBody>
          <a:bodyPr/>
          <a:lstStyle/>
          <a:p>
            <a:r>
              <a:rPr lang="zh-TW" altLang="en-US" sz="3500" smtClean="0">
                <a:latin typeface="標楷體" pitchFamily="65" charset="-120"/>
                <a:ea typeface="標楷體" pitchFamily="65" charset="-120"/>
              </a:rPr>
              <a:t>版權聲明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82838"/>
              </p:ext>
            </p:extLst>
          </p:nvPr>
        </p:nvGraphicFramePr>
        <p:xfrm>
          <a:off x="250825" y="750888"/>
          <a:ext cx="8568951" cy="3604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1224136"/>
                <a:gridCol w="1152128"/>
                <a:gridCol w="5400599"/>
              </a:tblGrid>
              <a:tr h="529821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頁碼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作品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版權標示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來源／作者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5430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國立臺灣大學 日本語文學系</a:t>
                      </a:r>
                      <a:r>
                        <a:rPr lang="zh-TW" altLang="en-US" sz="1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徐興慶 教授。</a:t>
                      </a:r>
                      <a:endParaRPr lang="zh-TW" altLang="en-US" sz="10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5430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國立臺灣大學 日本語文學系</a:t>
                      </a:r>
                      <a:r>
                        <a:rPr lang="zh-TW" altLang="en-US" sz="1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徐興慶 教授。</a:t>
                      </a:r>
                      <a:endParaRPr lang="zh-TW" altLang="en-US" sz="10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4639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Wingdings 2" pitchFamily="18" charset="2"/>
                        <a:buNone/>
                      </a:pPr>
                      <a:endParaRPr lang="ja-JP" altLang="en-US" sz="1000" b="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WIKIMEDIA COMMONS / </a:t>
                      </a:r>
                      <a:r>
                        <a:rPr kumimoji="0" lang="zh-TW" altLang="en-US" sz="1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作者：渡辺崋山</a:t>
                      </a:r>
                      <a:r>
                        <a:rPr kumimoji="0" lang="en-US" altLang="zh-TW" sz="1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東京國立博物館藏</a:t>
                      </a:r>
                      <a:r>
                        <a:rPr kumimoji="0" lang="en-US" altLang="zh-TW" sz="1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 / </a:t>
                      </a:r>
                      <a:r>
                        <a:rPr kumimoji="0" lang="zh-TW" altLang="en-US" sz="1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上傳者：</a:t>
                      </a:r>
                      <a:r>
                        <a:rPr kumimoji="0" lang="en-US" altLang="zh-TW" sz="1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Kaznov17 /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原典：</a:t>
                      </a:r>
                      <a:r>
                        <a:rPr kumimoji="0" lang="zh-TW" altLang="zh-TW" sz="1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図録渡辺崋山展　豊橋市制施行</a:t>
                      </a:r>
                      <a:r>
                        <a:rPr kumimoji="0" lang="en-US" altLang="zh-TW" sz="1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80</a:t>
                      </a:r>
                      <a:r>
                        <a:rPr kumimoji="0" lang="zh-TW" altLang="zh-TW" sz="1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周年記念特別展</a:t>
                      </a:r>
                      <a:r>
                        <a:rPr kumimoji="0" lang="en-US" altLang="zh-TW" sz="1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TW" sz="1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hlinkClick r:id="rId3"/>
                        </a:rPr>
                        <a:t>http://commons.wikimedia.org/wiki/File:A_portrait_of_Fujiwara_Seika_%E8%97%A4%E5%8E%9F%E6%83%BA%E7%AA%A9%E5%83%8F.jpg?uselang=ja</a:t>
                      </a:r>
                      <a:r>
                        <a:rPr kumimoji="0" lang="en-US" altLang="zh-TW" sz="1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zh-TW" altLang="en-US" sz="1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，</a:t>
                      </a:r>
                      <a:endParaRPr kumimoji="0" lang="en-US" altLang="zh-TW" sz="10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瀏覽日期：</a:t>
                      </a:r>
                      <a:r>
                        <a:rPr kumimoji="0" lang="en-US" altLang="zh-TW" sz="1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2013/12/27</a:t>
                      </a:r>
                      <a:r>
                        <a:rPr kumimoji="0" lang="zh-TW" altLang="en-US" sz="1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zh-TW" altLang="en-US" sz="1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依據著作權法第 </a:t>
                      </a:r>
                      <a:r>
                        <a:rPr kumimoji="0" lang="en-US" altLang="zh-TW" sz="1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46</a:t>
                      </a:r>
                      <a:r>
                        <a:rPr kumimoji="0" lang="zh-TW" altLang="en-US" sz="1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、</a:t>
                      </a:r>
                      <a:r>
                        <a:rPr kumimoji="0" lang="en-US" altLang="zh-TW" sz="1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52</a:t>
                      </a:r>
                      <a:r>
                        <a:rPr kumimoji="0" lang="zh-TW" altLang="en-US" sz="1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、</a:t>
                      </a:r>
                      <a:r>
                        <a:rPr kumimoji="0" lang="en-US" altLang="zh-TW" sz="1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65 </a:t>
                      </a:r>
                      <a:r>
                        <a:rPr kumimoji="0" lang="zh-TW" altLang="en-US" sz="1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條合理使用。</a:t>
                      </a:r>
                      <a:endParaRPr kumimoji="0" lang="zh-TW" altLang="en-US" sz="10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1238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WIKIMEDIA</a:t>
                      </a:r>
                      <a:r>
                        <a:rPr kumimoji="0" lang="en-US" altLang="zh-TW" sz="10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COMMONS </a:t>
                      </a:r>
                      <a:r>
                        <a:rPr lang="en-US" altLang="zh-TW" sz="1000" b="0" baseline="0" dirty="0" smtClean="0"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zh-TW" altLang="en-US" sz="1000" b="0" baseline="0" dirty="0" smtClean="0"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 作者：不詳</a:t>
                      </a:r>
                      <a:r>
                        <a:rPr lang="en-US" altLang="zh-TW" sz="1000" b="0" baseline="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CN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日本</a:t>
                      </a:r>
                      <a:r>
                        <a:rPr kumimoji="0"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肖像畫圖錄</a:t>
                      </a:r>
                      <a:r>
                        <a:rPr kumimoji="0" lang="zh-CN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京都大學文學部博物館圖錄</a:t>
                      </a:r>
                      <a:r>
                        <a:rPr kumimoji="0"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altLang="zh-TW" sz="1000" b="0" baseline="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1000" b="0" baseline="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上傳者：</a:t>
                      </a:r>
                      <a:r>
                        <a:rPr kumimoji="0" lang="en-US" altLang="zh-TW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Kaznov17 </a:t>
                      </a:r>
                      <a:r>
                        <a:rPr lang="en-US" altLang="zh-TW" sz="1000" b="0" baseline="0" dirty="0" smtClean="0"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http://commons.wikimedia.org/wiki/File:Razan_Hayashi.jpg?uselang=ja</a:t>
                      </a:r>
                      <a:r>
                        <a:rPr lang="en-US" altLang="zh-TW" sz="1000" b="0" baseline="0" dirty="0" smtClean="0"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kumimoji="0"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</a:t>
                      </a:r>
                      <a:endParaRPr kumimoji="0" lang="en-US" altLang="zh-TW" sz="10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瀏覽日期：</a:t>
                      </a:r>
                      <a:r>
                        <a:rPr lang="en-US" altLang="zh-TW" sz="1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2013/12/27</a:t>
                      </a:r>
                      <a:r>
                        <a:rPr lang="zh-TW" altLang="en-US" sz="1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依據著作權法第 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46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、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52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、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65 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條合理使用。</a:t>
                      </a:r>
                      <a:endParaRPr lang="zh-TW" altLang="en-US" sz="1000" b="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1539" name="投影片編號版面配置區 5"/>
          <p:cNvSpPr txBox="1">
            <a:spLocks/>
          </p:cNvSpPr>
          <p:nvPr/>
        </p:nvSpPr>
        <p:spPr bwMode="auto">
          <a:xfrm>
            <a:off x="0" y="4868863"/>
            <a:ext cx="914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fld id="{936FFBB5-A8E1-4A11-995C-937B36311E78}" type="slidenum">
              <a:rPr kumimoji="0" lang="zh-TW" altLang="en-US" sz="1200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pPr algn="ctr" eaLnBrk="1" hangingPunct="1"/>
              <a:t>18</a:t>
            </a:fld>
            <a:endParaRPr kumimoji="0" lang="zh-TW" altLang="en-US" sz="120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1088405" y="1562208"/>
            <a:ext cx="2117139" cy="2703215"/>
            <a:chOff x="1088405" y="1562208"/>
            <a:chExt cx="2117139" cy="2703215"/>
          </a:xfrm>
        </p:grpSpPr>
        <p:grpSp>
          <p:nvGrpSpPr>
            <p:cNvPr id="4" name="群組 3"/>
            <p:cNvGrpSpPr/>
            <p:nvPr/>
          </p:nvGrpSpPr>
          <p:grpSpPr>
            <a:xfrm>
              <a:off x="2619026" y="1604114"/>
              <a:ext cx="586518" cy="2550947"/>
              <a:chOff x="2533917" y="1570091"/>
              <a:chExt cx="586518" cy="2550947"/>
            </a:xfrm>
          </p:grpSpPr>
          <p:pic>
            <p:nvPicPr>
              <p:cNvPr id="6" name="Picture 16" descr="\\140.112.59.229\資源平台\資源平台\版權\版權ICON與範例\Creative Commens台灣2.5\icon_by-nc-sa.tiff">
                <a:hlinkClick r:id="rId5"/>
              </p:cNvPr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533917" y="1570091"/>
                <a:ext cx="586518" cy="2051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16" descr="\\140.112.59.229\資源平台\資源平台\版權\版權ICON與範例\Creative Commens台灣2.5\icon_by-nc-sa.tiff">
                <a:hlinkClick r:id="rId5"/>
              </p:cNvPr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533917" y="2327690"/>
                <a:ext cx="586518" cy="2051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1" descr="圖片1">
                <a:hlinkClick r:id="rId7"/>
              </p:cNvPr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2710478" y="3008819"/>
                <a:ext cx="269055" cy="2340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Picture 1" descr="圖片1">
                <a:hlinkClick r:id="rId7"/>
              </p:cNvPr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2710478" y="3887024"/>
                <a:ext cx="269055" cy="2340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1562208"/>
              <a:ext cx="982663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8405" y="2346694"/>
              <a:ext cx="1181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48" name="Picture 4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423" y="2870398"/>
              <a:ext cx="373063" cy="715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49" name="Picture 5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7172" y="3701860"/>
              <a:ext cx="563563" cy="5635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2139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857250"/>
          </a:xfrm>
        </p:spPr>
        <p:txBody>
          <a:bodyPr/>
          <a:lstStyle/>
          <a:p>
            <a:r>
              <a:rPr lang="zh-TW" altLang="en-US" sz="3500" smtClean="0">
                <a:latin typeface="標楷體" pitchFamily="65" charset="-120"/>
                <a:ea typeface="標楷體" pitchFamily="65" charset="-120"/>
              </a:rPr>
              <a:t>版權聲明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99813"/>
              </p:ext>
            </p:extLst>
          </p:nvPr>
        </p:nvGraphicFramePr>
        <p:xfrm>
          <a:off x="250825" y="750888"/>
          <a:ext cx="8568951" cy="3397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1224136"/>
                <a:gridCol w="1152128"/>
                <a:gridCol w="5400599"/>
              </a:tblGrid>
              <a:tr h="529821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頁碼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作品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版權標示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來源／作者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5430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zh-TW" sz="1000" b="0" dirty="0" smtClean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zh-TW" altLang="en-US" sz="1000" b="0" dirty="0" smtClean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二</a:t>
                      </a:r>
                      <a:r>
                        <a:rPr lang="ja-JP" altLang="zh-TW" sz="1000" b="0" dirty="0" smtClean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節　</a:t>
                      </a:r>
                      <a:r>
                        <a:rPr lang="ja-JP" altLang="en-US" sz="1000" b="0" dirty="0" smtClean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近世初期の文化</a:t>
                      </a:r>
                      <a:r>
                        <a:rPr lang="en-US" altLang="ja-JP" sz="1000" b="0" dirty="0" smtClean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ja-JP" altLang="en-US" sz="1000" b="0" dirty="0" smtClean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美術と工芸</a:t>
                      </a:r>
                      <a:endParaRPr lang="zh-TW" altLang="en-US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《</a:t>
                      </a: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日本文化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》</a:t>
                      </a:r>
                      <a:b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徐興慶、徐翔生、黃翠娥、黃智暉、田世民、黑田秀教、橫路明夫、橫路啟子等著，</a:t>
                      </a:r>
                      <a:endParaRPr lang="en-US" altLang="zh-TW" sz="10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2010</a:t>
                      </a: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，第一章，頁 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78-80</a:t>
                      </a: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，全華圖書。依據著作權法第 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46</a:t>
                      </a: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52</a:t>
                      </a: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65 </a:t>
                      </a: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條合理使用。</a:t>
                      </a:r>
                    </a:p>
                  </a:txBody>
                  <a:tcPr anchor="ctr"/>
                </a:tc>
              </a:tr>
              <a:tr h="75430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WIKIMEDIA COMMONS /</a:t>
                      </a:r>
                      <a:r>
                        <a:rPr kumimoji="0" lang="zh-TW" altLang="en-US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作者：</a:t>
                      </a:r>
                      <a:r>
                        <a:rPr kumimoji="0" lang="en-US" altLang="zh-TW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Published by </a:t>
                      </a:r>
                      <a:r>
                        <a:rPr kumimoji="0" lang="zh-TW" altLang="en-US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博美社</a:t>
                      </a:r>
                      <a:r>
                        <a:rPr kumimoji="0" lang="en-US" altLang="zh-TW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TW" sz="10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Hakubi-sha</a:t>
                      </a:r>
                      <a:r>
                        <a:rPr kumimoji="0" lang="en-US" altLang="zh-TW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zh-TW" altLang="en-US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kumimoji="0" lang="zh-TW" altLang="en-US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上傳者：宇治主水 </a:t>
                      </a:r>
                      <a:r>
                        <a:rPr kumimoji="0" lang="en-US" altLang="zh-TW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TW" altLang="en-US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zh-TW" altLang="zh-TW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原典</a:t>
                      </a:r>
                      <a:r>
                        <a:rPr kumimoji="0" lang="zh-TW" altLang="en-US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zh-TW" altLang="zh-TW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國文学名家肖像集</a:t>
                      </a:r>
                      <a:r>
                        <a:rPr kumimoji="0" lang="en-US" altLang="zh-TW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TW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hlinkClick r:id="rId3"/>
                        </a:rPr>
                        <a:t>http://commons.wikimedia.org/wiki/File:Matsunaga_Teitoku.jpg?uselang=ja</a:t>
                      </a:r>
                      <a:r>
                        <a:rPr kumimoji="0" lang="en-US" altLang="zh-TW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zh-TW" altLang="en-US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，</a:t>
                      </a:r>
                      <a:r>
                        <a:rPr kumimoji="0" lang="en-US" altLang="zh-TW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en-US" altLang="zh-TW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r>
                        <a:rPr kumimoji="0" lang="zh-TW" altLang="en-US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瀏覽日期：</a:t>
                      </a:r>
                      <a:r>
                        <a:rPr kumimoji="0" lang="en-US" altLang="zh-TW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2013/12/27</a:t>
                      </a:r>
                      <a:r>
                        <a:rPr kumimoji="0" lang="zh-TW" altLang="en-US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zh-TW" altLang="en-US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依據著作權法第 </a:t>
                      </a:r>
                      <a:r>
                        <a:rPr kumimoji="0" lang="en-US" altLang="zh-TW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46</a:t>
                      </a:r>
                      <a:r>
                        <a:rPr kumimoji="0" lang="zh-TW" altLang="en-US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、</a:t>
                      </a:r>
                      <a:r>
                        <a:rPr kumimoji="0" lang="en-US" altLang="zh-TW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52</a:t>
                      </a:r>
                      <a:r>
                        <a:rPr kumimoji="0" lang="zh-TW" altLang="en-US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、</a:t>
                      </a:r>
                      <a:r>
                        <a:rPr kumimoji="0" lang="en-US" altLang="zh-TW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65 </a:t>
                      </a:r>
                      <a:r>
                        <a:rPr kumimoji="0" lang="zh-TW" altLang="en-US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Apple LiSung Light" pitchFamily="8" charset="-120"/>
                        </a:rPr>
                        <a:t>條合理使用。</a:t>
                      </a:r>
                      <a:endParaRPr kumimoji="0" lang="zh-TW" altLang="en-US" sz="10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4639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Wingdings 2" pitchFamily="18" charset="2"/>
                        <a:buNone/>
                      </a:pPr>
                      <a:endParaRPr lang="ja-JP" altLang="en-US" sz="1000" b="0" dirty="0" smtClean="0"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WIKIMEDIA</a:t>
                      </a:r>
                      <a:r>
                        <a:rPr kumimoji="0" lang="en-US" altLang="zh-TW" sz="10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COMMONS </a:t>
                      </a:r>
                      <a:r>
                        <a:rPr lang="en-US" altLang="zh-TW" sz="1000" b="0" baseline="0" dirty="0" smtClean="0"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/ </a:t>
                      </a:r>
                      <a:r>
                        <a:rPr kumimoji="0" lang="en-US" altLang="zh-TW" sz="10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User:</a:t>
                      </a:r>
                      <a:r>
                        <a:rPr kumimoji="0"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Fg2</a:t>
                      </a:r>
                      <a:r>
                        <a:rPr lang="en-US" altLang="zh-TW" sz="1000" b="0" baseline="0" dirty="0" smtClean="0"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000" b="0" baseline="0" dirty="0" smtClean="0"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</a:br>
                      <a:r>
                        <a:rPr lang="en-US" altLang="zh-TW" sz="1000" b="0" baseline="0" dirty="0" smtClean="0"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b="0" baseline="0" dirty="0" smtClean="0"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hlinkClick r:id="rId4"/>
                        </a:rPr>
                        <a:t>http://ja.wikipedia.org/wiki/%E3%83%95%E3%82%A1%E3%82%A4%E3%83%AB:NikkoYomeimon5005.jpg</a:t>
                      </a:r>
                      <a:r>
                        <a:rPr lang="en-US" altLang="zh-TW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zh-TW" altLang="en-US" sz="1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瀏覽日期：</a:t>
                      </a:r>
                      <a:r>
                        <a:rPr lang="en-US" altLang="zh-TW" sz="1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2014/02/12</a:t>
                      </a:r>
                      <a:r>
                        <a:rPr lang="zh-TW" altLang="en-US" sz="1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。</a:t>
                      </a:r>
                      <a:endParaRPr lang="zh-TW" altLang="en-US" sz="1000" b="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1238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WIKIMEDIA COMMONS / </a:t>
                      </a:r>
                      <a:r>
                        <a:rPr kumimoji="0" lang="en-US" altLang="zh-TW" sz="1000" b="0" i="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User:Stanislaus</a:t>
                      </a:r>
                      <a:r>
                        <a:rPr kumimoji="0" lang="en-US" altLang="zh-TW" sz="10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en-US" altLang="zh-TW" sz="10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r>
                        <a:rPr kumimoji="0" lang="en-US" altLang="zh-TW" sz="10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TW" sz="10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hlinkClick r:id="rId5"/>
                        </a:rPr>
                        <a:t>http://commons.wikimedia.org/wiki/File:Kitano-tenmangu_haiden.jpg?uselang=ja</a:t>
                      </a:r>
                      <a:r>
                        <a:rPr kumimoji="0" lang="en-US" altLang="zh-TW" sz="10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zh-TW" altLang="en-US" sz="10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，</a:t>
                      </a:r>
                      <a:endParaRPr kumimoji="0" lang="en-US" altLang="zh-TW" sz="1000" b="0" i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瀏覽日期：</a:t>
                      </a:r>
                      <a:r>
                        <a:rPr kumimoji="0" lang="en-US" altLang="zh-TW" sz="10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2013/12/27</a:t>
                      </a:r>
                      <a:r>
                        <a:rPr kumimoji="0" lang="zh-TW" altLang="en-US" sz="10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。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1539" name="投影片編號版面配置區 5"/>
          <p:cNvSpPr txBox="1">
            <a:spLocks/>
          </p:cNvSpPr>
          <p:nvPr/>
        </p:nvSpPr>
        <p:spPr bwMode="auto">
          <a:xfrm>
            <a:off x="0" y="4868863"/>
            <a:ext cx="914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fld id="{936FFBB5-A8E1-4A11-995C-937B36311E78}" type="slidenum">
              <a:rPr kumimoji="0" lang="zh-TW" altLang="en-US" sz="1200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pPr algn="ctr" eaLnBrk="1" hangingPunct="1"/>
              <a:t>19</a:t>
            </a:fld>
            <a:endParaRPr kumimoji="0" lang="zh-TW" altLang="en-US" sz="120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1108486" y="1563638"/>
            <a:ext cx="1951346" cy="2538110"/>
            <a:chOff x="1108486" y="1563638"/>
            <a:chExt cx="1951346" cy="2538110"/>
          </a:xfrm>
        </p:grpSpPr>
        <p:grpSp>
          <p:nvGrpSpPr>
            <p:cNvPr id="7" name="群組 6"/>
            <p:cNvGrpSpPr/>
            <p:nvPr/>
          </p:nvGrpSpPr>
          <p:grpSpPr>
            <a:xfrm>
              <a:off x="2748387" y="1563638"/>
              <a:ext cx="311445" cy="2378300"/>
              <a:chOff x="2698912" y="1563638"/>
              <a:chExt cx="311445" cy="2378300"/>
            </a:xfrm>
          </p:grpSpPr>
          <p:pic>
            <p:nvPicPr>
              <p:cNvPr id="16" name="Picture 1" descr="圖片1">
                <a:hlinkClick r:id="rId6"/>
              </p:cNvPr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698912" y="1563638"/>
                <a:ext cx="269055" cy="2340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" name="Picture 1" descr="圖片1">
                <a:hlinkClick r:id="rId6"/>
              </p:cNvPr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722325" y="2284098"/>
                <a:ext cx="269055" cy="2340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" name="Picture 19" descr="\\140.112.59.229\資源平台\資源平台\版權\版權ICON與範例\64px-PD-icon_svg.png">
                <a:hlinkClick r:id="rId8"/>
              </p:cNvPr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2736248" y="2986531"/>
                <a:ext cx="274109" cy="2741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4" name="Picture 19" descr="\\140.112.59.229\資源平台\資源平台\版權\版權ICON與範例\64px-PD-icon_svg.png">
                <a:hlinkClick r:id="rId8"/>
              </p:cNvPr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2736248" y="3667835"/>
                <a:ext cx="274109" cy="2741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4067" y="2043123"/>
              <a:ext cx="715963" cy="715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486" y="2833863"/>
              <a:ext cx="1127125" cy="579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72" name="Picture 4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5966" y="3508023"/>
              <a:ext cx="792163" cy="593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3424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>
          <a:xfrm>
            <a:off x="467544" y="123478"/>
            <a:ext cx="8229600" cy="857250"/>
          </a:xfrm>
        </p:spPr>
        <p:txBody>
          <a:bodyPr/>
          <a:lstStyle/>
          <a:p>
            <a:r>
              <a:rPr lang="ja-JP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zh-TW" altLang="en-US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七</a:t>
            </a:r>
            <a:r>
              <a:rPr lang="ja-JP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章　</a:t>
            </a:r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近世</a:t>
            </a:r>
            <a:r>
              <a:rPr lang="ja-JP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の</a:t>
            </a:r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寬永文化</a:t>
            </a:r>
            <a:endParaRPr lang="zh-TW" altLang="en-US" sz="3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>
          <a:xfrm>
            <a:off x="468313" y="1203598"/>
            <a:ext cx="8229600" cy="317790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ja-JP" altLang="zh-TW" sz="2800" b="1" dirty="0" smtClean="0">
                <a:latin typeface="標楷體" pitchFamily="65" charset="-120"/>
                <a:ea typeface="標楷體" pitchFamily="65" charset="-120"/>
              </a:rPr>
              <a:t>第一節　</a:t>
            </a:r>
            <a:r>
              <a:rPr lang="ja-JP" altLang="en-US" sz="2800" b="1" dirty="0">
                <a:latin typeface="標楷體" pitchFamily="65" charset="-120"/>
                <a:ea typeface="標楷體" pitchFamily="65" charset="-120"/>
              </a:rPr>
              <a:t>近世</a:t>
            </a:r>
            <a:r>
              <a:rPr lang="ja-JP" altLang="en-US" sz="2800" b="1" dirty="0" smtClean="0">
                <a:latin typeface="標楷體" pitchFamily="65" charset="-120"/>
                <a:ea typeface="標楷體" pitchFamily="65" charset="-120"/>
              </a:rPr>
              <a:t>の</a:t>
            </a:r>
            <a:r>
              <a:rPr lang="ja-JP" altLang="en-US" sz="2800" b="1" dirty="0">
                <a:latin typeface="標楷體" pitchFamily="65" charset="-120"/>
                <a:ea typeface="標楷體" pitchFamily="65" charset="-120"/>
              </a:rPr>
              <a:t>歴史</a:t>
            </a:r>
            <a:r>
              <a:rPr lang="ja-JP" altLang="en-US" sz="2800" b="1" dirty="0" smtClean="0">
                <a:latin typeface="標楷體" pitchFamily="65" charset="-120"/>
                <a:ea typeface="標楷體" pitchFamily="65" charset="-120"/>
              </a:rPr>
              <a:t>的背景</a:t>
            </a: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0" y="4868863"/>
            <a:ext cx="9144000" cy="274637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6505E3F5-9D12-4C09-8A09-4CAA56219DA2}" type="slidenum">
              <a:rPr lang="zh-TW" altLang="en-US">
                <a:latin typeface="Times New Roman" pitchFamily="18" charset="0"/>
                <a:cs typeface="Times New Roman" pitchFamily="18" charset="0"/>
              </a:rPr>
              <a:pPr algn="ctr">
                <a:defRPr/>
              </a:pPr>
              <a:t>2</a:t>
            </a:fld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5" name="Picture 1" descr="圖片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1519064"/>
            <a:ext cx="1968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742124"/>
              </p:ext>
            </p:extLst>
          </p:nvPr>
        </p:nvGraphicFramePr>
        <p:xfrm>
          <a:off x="1381500" y="2157913"/>
          <a:ext cx="6624736" cy="166852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2520280"/>
                <a:gridCol w="4104456"/>
              </a:tblGrid>
              <a:tr h="37726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近世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近代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1173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安土桃山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~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明治初期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①明治維新以後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7267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②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1853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年黑船事件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altLang="zh-TW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日本開國、簽訂日美和親條約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16" descr="\\140.112.59.229\資源平台\資源平台\版權\版權ICON與範例\Creative Commens台灣2.5\icon_by-nc-sa.tif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07686" y="3833333"/>
            <a:ext cx="586518" cy="20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857250"/>
          </a:xfrm>
        </p:spPr>
        <p:txBody>
          <a:bodyPr/>
          <a:lstStyle/>
          <a:p>
            <a:r>
              <a:rPr lang="zh-TW" altLang="en-US" sz="3500" smtClean="0">
                <a:latin typeface="標楷體" pitchFamily="65" charset="-120"/>
                <a:ea typeface="標楷體" pitchFamily="65" charset="-120"/>
              </a:rPr>
              <a:t>版權聲明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380759"/>
              </p:ext>
            </p:extLst>
          </p:nvPr>
        </p:nvGraphicFramePr>
        <p:xfrm>
          <a:off x="250825" y="750888"/>
          <a:ext cx="8568951" cy="3547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1224136"/>
                <a:gridCol w="1152128"/>
                <a:gridCol w="5400599"/>
              </a:tblGrid>
              <a:tr h="529821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頁碼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作品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版權標示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來源／作者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5430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WIKIMEDIA</a:t>
                      </a:r>
                      <a:r>
                        <a:rPr kumimoji="0" lang="en-US" altLang="zh-TW" sz="10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COMMONS / </a:t>
                      </a:r>
                      <a:r>
                        <a:rPr kumimoji="0"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Raphael </a:t>
                      </a:r>
                      <a:r>
                        <a:rPr kumimoji="0" lang="en-US" altLang="zh-TW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Azevedo</a:t>
                      </a:r>
                      <a:r>
                        <a:rPr kumimoji="0"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Franca</a:t>
                      </a:r>
                      <a:r>
                        <a:rPr lang="en-US" altLang="zh-TW" sz="1000" b="0" baseline="0" dirty="0" smtClean="0"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000" b="0" baseline="0" dirty="0" smtClean="0"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</a:br>
                      <a:r>
                        <a:rPr lang="en-US" altLang="zh-TW" sz="1000" b="0" baseline="0" dirty="0" smtClean="0"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http://commons.wikimedia.org/wiki/File:Shoin.jpg?uselang=ja</a:t>
                      </a:r>
                      <a:r>
                        <a:rPr lang="en-US" altLang="zh-TW" sz="1000" b="0" baseline="0" dirty="0" smtClean="0">
                          <a:latin typeface="Times New Roman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</a:t>
                      </a:r>
                      <a:endParaRPr kumimoji="0" lang="en-US" altLang="zh-TW" sz="10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瀏覽日期：</a:t>
                      </a:r>
                      <a:r>
                        <a:rPr lang="en-US" altLang="zh-TW" sz="1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2013/12/27</a:t>
                      </a:r>
                      <a:r>
                        <a:rPr lang="zh-TW" altLang="en-US" sz="1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。</a:t>
                      </a:r>
                      <a:endParaRPr lang="zh-TW" altLang="en-US" sz="1000" b="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5430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WIKIMEDIA</a:t>
                      </a:r>
                      <a:r>
                        <a:rPr kumimoji="0" lang="en-US" altLang="zh-TW" sz="10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COMMONS / </a:t>
                      </a:r>
                      <a:r>
                        <a:rPr kumimoji="0"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Raphael </a:t>
                      </a:r>
                      <a:r>
                        <a:rPr kumimoji="0" lang="en-US" altLang="zh-TW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Azevedo</a:t>
                      </a:r>
                      <a:r>
                        <a:rPr kumimoji="0"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Franca</a:t>
                      </a:r>
                      <a:r>
                        <a:rPr lang="en-US" altLang="zh-TW" sz="1000" b="0" baseline="0" dirty="0" smtClean="0"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000" b="0" baseline="0" dirty="0" smtClean="0"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</a:br>
                      <a:r>
                        <a:rPr lang="en-US" altLang="zh-TW" sz="1000" b="0" baseline="0" dirty="0" smtClean="0"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http://commons.wikimedia.org/wiki/File:Shokin-tei.jpg?uselang=ja</a:t>
                      </a:r>
                      <a:r>
                        <a:rPr lang="en-US" altLang="zh-TW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</a:t>
                      </a:r>
                      <a:endParaRPr kumimoji="0" lang="en-US" altLang="zh-TW" sz="10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瀏覽日期：</a:t>
                      </a:r>
                      <a:r>
                        <a:rPr lang="en-US" altLang="zh-TW" sz="1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2013/12/27</a:t>
                      </a:r>
                      <a:r>
                        <a:rPr lang="zh-TW" altLang="en-US" sz="1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。</a:t>
                      </a:r>
                      <a:endParaRPr lang="zh-TW" altLang="en-US" sz="1000" b="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5430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WIKIMEDIA</a:t>
                      </a:r>
                      <a:r>
                        <a:rPr kumimoji="0" lang="en-US" altLang="zh-TW" sz="10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COMMONS </a:t>
                      </a:r>
                      <a:r>
                        <a:rPr lang="en-US" altLang="zh-TW" sz="1000" b="0" baseline="0" dirty="0" smtClean="0"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en-US" altLang="zh-TW" sz="10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en-US" altLang="zh-TW" sz="1000" b="0" i="0" u="none" strike="noStrike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sailko</a:t>
                      </a:r>
                      <a:r>
                        <a:rPr lang="en-US" altLang="zh-TW" sz="1000" b="0" baseline="0" dirty="0" smtClean="0"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000" b="0" baseline="0" dirty="0" smtClean="0"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</a:br>
                      <a:r>
                        <a:rPr lang="en-US" altLang="zh-TW" sz="1000" b="0" baseline="0" dirty="0" smtClean="0"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http://commons.wikimedia.org/wiki/File:Periodo_edo,_scatola_per_scrittura,_di_hon%27ami_koetsu,_XVII_sec.JPG?uselang=zh-tw</a:t>
                      </a:r>
                      <a:r>
                        <a:rPr lang="en-US" altLang="zh-TW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zh-TW" altLang="en-US" sz="1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瀏覽日期：</a:t>
                      </a:r>
                      <a:r>
                        <a:rPr lang="en-US" altLang="zh-TW" sz="1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2014/1/22</a:t>
                      </a:r>
                      <a:r>
                        <a:rPr lang="zh-TW" altLang="en-US" sz="1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。</a:t>
                      </a:r>
                      <a:endParaRPr kumimoji="0" lang="en-US" altLang="zh-TW" sz="10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5430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WIKIMEDIA</a:t>
                      </a:r>
                      <a:r>
                        <a:rPr kumimoji="0" lang="en-US" altLang="zh-TW" sz="10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COMMONS </a:t>
                      </a:r>
                      <a:r>
                        <a:rPr lang="en-US" altLang="zh-TW" sz="1000" b="0" baseline="0" dirty="0" smtClean="0"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en-US" altLang="zh-TW" sz="10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Georges </a:t>
                      </a:r>
                      <a:r>
                        <a:rPr kumimoji="0" lang="en-US" altLang="zh-TW" sz="1000" b="0" i="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Legars</a:t>
                      </a:r>
                      <a:r>
                        <a:rPr lang="en-US" altLang="zh-TW" sz="1000" b="0" baseline="0" dirty="0" smtClean="0"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000" b="0" baseline="0" dirty="0" smtClean="0"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</a:br>
                      <a:r>
                        <a:rPr lang="en-US" altLang="zh-TW" sz="1000" b="0" baseline="0" dirty="0" smtClean="0"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http://commons.wikimedia.org/wiki/File:ImariA.JPG?uselang=ja</a:t>
                      </a:r>
                      <a:r>
                        <a:rPr lang="en-US" altLang="zh-TW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</a:t>
                      </a:r>
                      <a:endParaRPr kumimoji="0" lang="en-US" altLang="zh-TW" sz="10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瀏覽日期：</a:t>
                      </a:r>
                      <a:r>
                        <a:rPr lang="en-US" altLang="zh-TW" sz="1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2014/1/22</a:t>
                      </a:r>
                      <a:r>
                        <a:rPr lang="zh-TW" altLang="en-US" sz="1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。</a:t>
                      </a:r>
                      <a:endParaRPr lang="zh-TW" altLang="en-US" sz="1000" b="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1539" name="投影片編號版面配置區 5"/>
          <p:cNvSpPr txBox="1">
            <a:spLocks/>
          </p:cNvSpPr>
          <p:nvPr/>
        </p:nvSpPr>
        <p:spPr bwMode="auto">
          <a:xfrm>
            <a:off x="0" y="4868863"/>
            <a:ext cx="914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fld id="{936FFBB5-A8E1-4A11-995C-937B36311E78}" type="slidenum">
              <a:rPr kumimoji="0" lang="zh-TW" altLang="en-US" sz="1200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pPr algn="ctr" eaLnBrk="1" hangingPunct="1"/>
              <a:t>20</a:t>
            </a:fld>
            <a:endParaRPr kumimoji="0" lang="zh-TW" altLang="en-US" sz="120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1176011" y="1326357"/>
            <a:ext cx="1966262" cy="2901577"/>
            <a:chOff x="1176011" y="1326357"/>
            <a:chExt cx="1966262" cy="2901577"/>
          </a:xfrm>
        </p:grpSpPr>
        <p:grpSp>
          <p:nvGrpSpPr>
            <p:cNvPr id="3" name="群組 2"/>
            <p:cNvGrpSpPr/>
            <p:nvPr/>
          </p:nvGrpSpPr>
          <p:grpSpPr>
            <a:xfrm>
              <a:off x="1176011" y="1326357"/>
              <a:ext cx="1782364" cy="1354592"/>
              <a:chOff x="1176011" y="1326357"/>
              <a:chExt cx="1782364" cy="1354592"/>
            </a:xfrm>
          </p:grpSpPr>
          <p:grpSp>
            <p:nvGrpSpPr>
              <p:cNvPr id="2" name="群組 1"/>
              <p:cNvGrpSpPr/>
              <p:nvPr/>
            </p:nvGrpSpPr>
            <p:grpSpPr>
              <a:xfrm>
                <a:off x="2684265" y="1491630"/>
                <a:ext cx="274110" cy="1049257"/>
                <a:chOff x="2681726" y="1502044"/>
                <a:chExt cx="274110" cy="1049257"/>
              </a:xfrm>
            </p:grpSpPr>
            <p:pic>
              <p:nvPicPr>
                <p:cNvPr id="27" name="Picture 19" descr="\\140.112.59.229\資源平台\資源平台\版權\版權ICON與範例\64px-PD-icon_svg.png">
                  <a:hlinkClick r:id="rId7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8" cstate="print"/>
                <a:srcRect/>
                <a:stretch>
                  <a:fillRect/>
                </a:stretch>
              </p:blipFill>
              <p:spPr bwMode="auto">
                <a:xfrm>
                  <a:off x="2681727" y="2277198"/>
                  <a:ext cx="274109" cy="274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19" descr="\\140.112.59.229\資源平台\資源平台\版權\版權ICON與範例\64px-PD-icon_svg.png">
                  <a:hlinkClick r:id="rId7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8" cstate="print"/>
                <a:srcRect/>
                <a:stretch>
                  <a:fillRect/>
                </a:stretch>
              </p:blipFill>
              <p:spPr bwMode="auto">
                <a:xfrm>
                  <a:off x="2681726" y="1502044"/>
                  <a:ext cx="274109" cy="274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8194" name="Picture 2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76011" y="1326357"/>
                <a:ext cx="990600" cy="625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195" name="Picture 3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22048" y="2147549"/>
                <a:ext cx="898525" cy="533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1" name="Picture 22" descr="\\140.112.59.229\資源平台\資源平台\版權\版權ICON與範例\GNU.png">
              <a:hlinkClick r:id="rId11"/>
            </p:cNvPr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792" y="3075806"/>
              <a:ext cx="293130" cy="28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7" descr="\\140.112.59.229\資源平台\資源平台\版權\版權ICON與範例\Creative Commens台灣2.5\icon_by-sa.tiff">
              <a:hlinkClick r:id="rId13"/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7784" y="3795886"/>
              <a:ext cx="514489" cy="179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圖片 12" descr="1.JPG"/>
            <p:cNvPicPr>
              <a:picLocks noChangeAspect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331640" y="2907164"/>
              <a:ext cx="724595" cy="600690"/>
            </a:xfrm>
            <a:prstGeom prst="rect">
              <a:avLst/>
            </a:prstGeom>
          </p:spPr>
        </p:pic>
        <p:pic>
          <p:nvPicPr>
            <p:cNvPr id="14" name="圖片 13" descr="2.JPG"/>
            <p:cNvPicPr>
              <a:picLocks noChangeAspect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331640" y="3579862"/>
              <a:ext cx="648072" cy="6480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218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內容版面配置區 2"/>
          <p:cNvSpPr>
            <a:spLocks noGrp="1"/>
          </p:cNvSpPr>
          <p:nvPr>
            <p:ph idx="1"/>
          </p:nvPr>
        </p:nvSpPr>
        <p:spPr>
          <a:xfrm>
            <a:off x="468313" y="1131590"/>
            <a:ext cx="8229600" cy="324991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zh-T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◆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三都</a:t>
            </a:r>
            <a:endParaRPr lang="ja-JP" alt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0" y="4868863"/>
            <a:ext cx="9144000" cy="274637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6505E3F5-9D12-4C09-8A09-4CAA56219DA2}" type="slidenum">
              <a:rPr lang="zh-TW" altLang="en-US">
                <a:latin typeface="Times New Roman" pitchFamily="18" charset="0"/>
                <a:cs typeface="Times New Roman" pitchFamily="18" charset="0"/>
              </a:rPr>
              <a:pPr algn="ctr">
                <a:defRPr/>
              </a:pPr>
              <a:t>3</a:t>
            </a:fld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6" descr="\\140.112.59.229\資源平台\資源平台\版權\版權ICON與範例\Creative Commens台灣2.5\icon_by-nc-sa.tif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69562" y="3692224"/>
            <a:ext cx="586518" cy="20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200305"/>
              </p:ext>
            </p:extLst>
          </p:nvPr>
        </p:nvGraphicFramePr>
        <p:xfrm>
          <a:off x="1303348" y="2072533"/>
          <a:ext cx="6552732" cy="1584176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2184244"/>
                <a:gridCol w="2184244"/>
                <a:gridCol w="2184244"/>
              </a:tblGrid>
              <a:tr h="56294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江戶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大坂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京都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</a:tr>
              <a:tr h="1021231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政治中心所在，當時日本最大的商業都市。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被稱為「天下的廚房」。商業發達。西日本的經濟中心。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擁有漫長歷史文化的古都。天皇所居之地。手工業發達。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矩形 5"/>
          <p:cNvSpPr>
            <a:spLocks noChangeArrowheads="1"/>
          </p:cNvSpPr>
          <p:nvPr/>
        </p:nvSpPr>
        <p:spPr bwMode="auto">
          <a:xfrm>
            <a:off x="962823" y="256286"/>
            <a:ext cx="741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第一節　近世の歴史的</a:t>
            </a:r>
            <a:r>
              <a:rPr lang="ja-JP" altLang="en-US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背景</a:t>
            </a:r>
            <a:endParaRPr lang="ja-JP" altLang="en-US" sz="36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36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內容版面配置區 2"/>
          <p:cNvSpPr>
            <a:spLocks noGrp="1"/>
          </p:cNvSpPr>
          <p:nvPr>
            <p:ph idx="1"/>
          </p:nvPr>
        </p:nvSpPr>
        <p:spPr>
          <a:xfrm>
            <a:off x="468313" y="987574"/>
            <a:ext cx="8229600" cy="64807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zh-TW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◆</a:t>
            </a: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身分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制度</a:t>
            </a:r>
            <a:endParaRPr lang="en-US" altLang="zh-TW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0" y="4868863"/>
            <a:ext cx="9144000" cy="274637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6505E3F5-9D12-4C09-8A09-4CAA56219DA2}" type="slidenum">
              <a:rPr lang="zh-TW" altLang="en-US">
                <a:latin typeface="Times New Roman" pitchFamily="18" charset="0"/>
                <a:cs typeface="Times New Roman" pitchFamily="18" charset="0"/>
              </a:rPr>
              <a:pPr algn="ctr">
                <a:defRPr/>
              </a:pPr>
              <a:t>4</a:t>
            </a:fld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矩形 5"/>
          <p:cNvSpPr>
            <a:spLocks noChangeArrowheads="1"/>
          </p:cNvSpPr>
          <p:nvPr/>
        </p:nvSpPr>
        <p:spPr bwMode="auto">
          <a:xfrm>
            <a:off x="962823" y="256286"/>
            <a:ext cx="741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第一節　近世の歴史的</a:t>
            </a:r>
            <a:r>
              <a:rPr lang="ja-JP" altLang="en-US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背景</a:t>
            </a:r>
            <a:endParaRPr lang="ja-JP" altLang="en-US" sz="36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18795" y="1612613"/>
            <a:ext cx="770485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江戶幕府時代</a:t>
            </a:r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嚴格區分「士農工商」，亦即將階級劃分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為武士、農民、工人</a:t>
            </a:r>
            <a:r>
              <a:rPr lang="en-US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職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人</a:t>
            </a:r>
            <a:r>
              <a:rPr lang="en-US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及商人</a:t>
            </a:r>
            <a:r>
              <a:rPr lang="en-US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町人</a:t>
            </a:r>
            <a:r>
              <a:rPr lang="en-US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身分階級為世襲制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，當時人口約</a:t>
            </a:r>
            <a:r>
              <a:rPr lang="en-US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3000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萬人，其中約</a:t>
            </a:r>
            <a:r>
              <a:rPr lang="en-US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6-10%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為武士、</a:t>
            </a:r>
            <a:r>
              <a:rPr lang="en-US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80%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為農民、</a:t>
            </a:r>
            <a:r>
              <a:rPr lang="en-US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6-7%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為商人。支配此身分階級制度的中心思想為儒學，尤以特別強調君臣父子關係、維繫上下秩序的朱子學最為重要。</a:t>
            </a:r>
            <a:endParaRPr lang="en-US" altLang="zh-TW" sz="26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5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內容版面配置區 2"/>
          <p:cNvSpPr>
            <a:spLocks noGrp="1"/>
          </p:cNvSpPr>
          <p:nvPr>
            <p:ph idx="1"/>
          </p:nvPr>
        </p:nvSpPr>
        <p:spPr>
          <a:xfrm>
            <a:off x="423188" y="1131590"/>
            <a:ext cx="8229600" cy="64807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zh-TW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◆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幕藩體制</a:t>
            </a:r>
            <a:r>
              <a:rPr lang="en-US" altLang="zh-TW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→</a:t>
            </a:r>
            <a:r>
              <a:rPr lang="en-US" altLang="zh-TW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1871</a:t>
            </a:r>
            <a:r>
              <a:rPr lang="zh-TW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年廢藩置縣</a:t>
            </a:r>
            <a:r>
              <a:rPr lang="en-US" altLang="zh-TW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0" y="4868863"/>
            <a:ext cx="9144000" cy="274637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6505E3F5-9D12-4C09-8A09-4CAA56219DA2}" type="slidenum">
              <a:rPr lang="zh-TW" altLang="en-US">
                <a:latin typeface="Times New Roman" panose="02020603050405020304" pitchFamily="18" charset="0"/>
                <a:cs typeface="Times New Roman" pitchFamily="18" charset="0"/>
              </a:rPr>
              <a:pPr algn="ctr">
                <a:defRPr/>
              </a:pPr>
              <a:t>5</a:t>
            </a:fld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矩形 5"/>
          <p:cNvSpPr>
            <a:spLocks noChangeArrowheads="1"/>
          </p:cNvSpPr>
          <p:nvPr/>
        </p:nvSpPr>
        <p:spPr bwMode="auto">
          <a:xfrm>
            <a:off x="962823" y="256286"/>
            <a:ext cx="741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第一節　近世の歴史的</a:t>
            </a:r>
            <a:r>
              <a:rPr lang="ja-JP" altLang="en-US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背景</a:t>
            </a:r>
            <a:endParaRPr lang="ja-JP" altLang="en-US" sz="36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05596" y="1851670"/>
            <a:ext cx="7664785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江</a:t>
            </a:r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戶時代，以將軍為首的封建政治體制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。其</a:t>
            </a:r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統治原則之一為兵農分離制，將軍可恣意調配、移動並組織武士團體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。配合</a:t>
            </a:r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士農工商和賤民的身分階級制度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，與農村</a:t>
            </a:r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脫離的商人和手工業者逐漸移往都市，也形成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了新興的都市市民。</a:t>
            </a:r>
            <a:endParaRPr lang="en-US" altLang="zh-TW" sz="26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36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內容版面配置區 2"/>
          <p:cNvSpPr>
            <a:spLocks noGrp="1"/>
          </p:cNvSpPr>
          <p:nvPr>
            <p:ph idx="1"/>
          </p:nvPr>
        </p:nvSpPr>
        <p:spPr>
          <a:xfrm>
            <a:off x="468313" y="987574"/>
            <a:ext cx="8229600" cy="3393926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zh-TW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◆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御三家</a:t>
            </a:r>
            <a:endParaRPr lang="ja-JP" alt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0" y="4868863"/>
            <a:ext cx="9144000" cy="274637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6505E3F5-9D12-4C09-8A09-4CAA56219DA2}" type="slidenum">
              <a:rPr lang="zh-TW" altLang="en-US">
                <a:latin typeface="Times New Roman" panose="02020603050405020304" pitchFamily="18" charset="0"/>
                <a:cs typeface="Times New Roman" pitchFamily="18" charset="0"/>
              </a:rPr>
              <a:pPr algn="ctr">
                <a:defRPr/>
              </a:pPr>
              <a:t>6</a:t>
            </a:fld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6" descr="\\140.112.59.229\資源平台\資源平台\版權\版權ICON與範例\Creative Commens台灣2.5\icon_by-nc-sa.tif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4125378"/>
            <a:ext cx="586518" cy="20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584821"/>
              </p:ext>
            </p:extLst>
          </p:nvPr>
        </p:nvGraphicFramePr>
        <p:xfrm>
          <a:off x="1394857" y="3003798"/>
          <a:ext cx="6552732" cy="1048077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184244"/>
                <a:gridCol w="2184244"/>
                <a:gridCol w="2184244"/>
              </a:tblGrid>
              <a:tr h="49921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尾張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紀伊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水戶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4886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尾州家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紀州家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水戶家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矩形 5"/>
          <p:cNvSpPr>
            <a:spLocks noChangeArrowheads="1"/>
          </p:cNvSpPr>
          <p:nvPr/>
        </p:nvSpPr>
        <p:spPr bwMode="auto">
          <a:xfrm>
            <a:off x="962823" y="256286"/>
            <a:ext cx="741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第一節　近世の歴史的</a:t>
            </a:r>
            <a:r>
              <a:rPr lang="ja-JP" altLang="en-US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背景</a:t>
            </a:r>
            <a:endParaRPr lang="ja-JP" altLang="en-US" sz="36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27585" y="1547858"/>
            <a:ext cx="777686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5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御三家的地位在其餘大名</a:t>
            </a:r>
            <a:r>
              <a:rPr lang="en-US" altLang="zh-TW" sz="25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5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藩主</a:t>
            </a:r>
            <a:r>
              <a:rPr lang="en-US" altLang="zh-TW" sz="25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5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之上，若將軍無子嗣，則從尾張和紀伊兩家選出繼任者。水戶家則是代代皆為副將軍。</a:t>
            </a:r>
          </a:p>
        </p:txBody>
      </p:sp>
    </p:spTree>
    <p:extLst>
      <p:ext uri="{BB962C8B-B14F-4D97-AF65-F5344CB8AC3E}">
        <p14:creationId xmlns:p14="http://schemas.microsoft.com/office/powerpoint/2010/main" val="300404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內容版面配置區 6"/>
          <p:cNvSpPr>
            <a:spLocks noGrp="1"/>
          </p:cNvSpPr>
          <p:nvPr>
            <p:ph idx="1"/>
          </p:nvPr>
        </p:nvSpPr>
        <p:spPr>
          <a:xfrm>
            <a:off x="395610" y="1059582"/>
            <a:ext cx="7848798" cy="576064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en-US" altLang="zh-T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◆</a:t>
            </a:r>
            <a:r>
              <a:rPr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朱子学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的代表人物</a:t>
            </a:r>
            <a:endParaRPr lang="en-US" altLang="ja-JP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19458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0" y="4868863"/>
            <a:ext cx="9144000" cy="274637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716F413C-3E78-429E-88B3-E39FCC62CBBD}" type="slidenum">
              <a:rPr lang="zh-TW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 algn="ctr">
                <a:defRPr/>
              </a:pPr>
              <a:t>7</a:t>
            </a:fld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矩形 5"/>
          <p:cNvSpPr>
            <a:spLocks noChangeArrowheads="1"/>
          </p:cNvSpPr>
          <p:nvPr/>
        </p:nvSpPr>
        <p:spPr bwMode="auto">
          <a:xfrm>
            <a:off x="971550" y="267494"/>
            <a:ext cx="741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第一節　近世の歴史的</a:t>
            </a:r>
            <a:r>
              <a:rPr lang="ja-JP" altLang="en-US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背景</a:t>
            </a:r>
            <a:endParaRPr lang="ja-JP" altLang="en-US" sz="36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71550" y="2355726"/>
            <a:ext cx="74888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朝鮮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的儒學者，於慶長之役時被日本軍所俘虜。與藤原</a:t>
            </a:r>
            <a:r>
              <a:rPr lang="ja-JP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惺窩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交流，傳授朱子學思想，回國後記錄日本情勢於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《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看羊錄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》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一書。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55576" y="1832506"/>
            <a:ext cx="3416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zh-TW" altLang="en-US" sz="28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姜</a:t>
            </a:r>
            <a:r>
              <a:rPr lang="ja-JP" altLang="en-US" sz="28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沆（</a:t>
            </a:r>
            <a:r>
              <a:rPr lang="en-US" altLang="ja-JP" sz="28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1567</a:t>
            </a:r>
            <a:r>
              <a:rPr lang="ja-JP" altLang="en-US" sz="28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－</a:t>
            </a:r>
            <a:r>
              <a:rPr lang="en-US" altLang="ja-JP" sz="28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1618</a:t>
            </a:r>
            <a:r>
              <a:rPr lang="ja-JP" altLang="en-US" sz="28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ja-JP" sz="2800" b="1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內容版面配置區 6"/>
          <p:cNvSpPr>
            <a:spLocks noGrp="1"/>
          </p:cNvSpPr>
          <p:nvPr>
            <p:ph idx="1"/>
          </p:nvPr>
        </p:nvSpPr>
        <p:spPr>
          <a:xfrm>
            <a:off x="539552" y="1851670"/>
            <a:ext cx="4752975" cy="576064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ja-JP" altLang="en-US" sz="24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藤</a:t>
            </a:r>
            <a:r>
              <a:rPr lang="ja-JP" altLang="en-US" sz="2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原惺窩（</a:t>
            </a:r>
            <a:r>
              <a:rPr lang="en-US" altLang="ja-JP" sz="24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156</a:t>
            </a:r>
            <a:r>
              <a:rPr lang="en-US" altLang="zh-TW" sz="24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ja-JP" altLang="en-US" sz="24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－</a:t>
            </a:r>
            <a:r>
              <a:rPr lang="en-US" altLang="ja-JP" sz="24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161</a:t>
            </a:r>
            <a:r>
              <a:rPr lang="en-US" altLang="zh-TW" sz="24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9</a:t>
            </a:r>
            <a:r>
              <a:rPr lang="ja-JP" altLang="en-US" sz="24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ja-JP" sz="2400" b="1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19458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0" y="4868863"/>
            <a:ext cx="9144000" cy="274637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716F413C-3E78-429E-88B3-E39FCC62CBBD}" type="slidenum">
              <a:rPr lang="zh-TW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 algn="ctr">
                <a:defRPr/>
              </a:pPr>
              <a:t>8</a:t>
            </a:fld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矩形 5"/>
          <p:cNvSpPr>
            <a:spLocks noChangeArrowheads="1"/>
          </p:cNvSpPr>
          <p:nvPr/>
        </p:nvSpPr>
        <p:spPr bwMode="auto">
          <a:xfrm>
            <a:off x="971550" y="243744"/>
            <a:ext cx="741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第一節　近世の歴史的</a:t>
            </a:r>
            <a:r>
              <a:rPr lang="ja-JP" altLang="en-US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背景</a:t>
            </a:r>
            <a:endParaRPr lang="ja-JP" altLang="en-US" sz="36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內容版面配置區 6"/>
          <p:cNvSpPr txBox="1">
            <a:spLocks/>
          </p:cNvSpPr>
          <p:nvPr/>
        </p:nvSpPr>
        <p:spPr>
          <a:xfrm>
            <a:off x="395610" y="1131590"/>
            <a:ext cx="4104382" cy="576064"/>
          </a:xfrm>
          <a:prstGeom prst="rect">
            <a:avLst/>
          </a:prstGeom>
        </p:spPr>
        <p:txBody>
          <a:bodyPr vert="horz" rtlCol="0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 2"/>
              <a:buChar char="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50000"/>
              <a:buFont typeface="Wingdings 2"/>
              <a:buChar char="³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0000"/>
              <a:buFont typeface="Wingdings 2"/>
              <a:buChar char="®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45000"/>
              <a:buFont typeface="Wingdings 2"/>
              <a:buChar char="¯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en-US" altLang="zh-TW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◆</a:t>
            </a:r>
            <a:r>
              <a:rPr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朱子学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的代表人物</a:t>
            </a:r>
            <a:endParaRPr lang="en-US" altLang="ja-JP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6227483" y="908386"/>
            <a:ext cx="1844675" cy="3559175"/>
            <a:chOff x="6227483" y="908386"/>
            <a:chExt cx="1844675" cy="355917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483" y="908386"/>
              <a:ext cx="1844675" cy="3559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1" descr="圖片1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879544" y="4293104"/>
              <a:ext cx="186264" cy="162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矩形 2"/>
          <p:cNvSpPr/>
          <p:nvPr/>
        </p:nvSpPr>
        <p:spPr>
          <a:xfrm>
            <a:off x="611560" y="2427734"/>
            <a:ext cx="52565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江戶初期的儒學者。相國寺的僧侶，</a:t>
            </a:r>
            <a:r>
              <a:rPr lang="zh-TW" altLang="en-US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與姜沆交流後還俗，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之後致力研究朱子學。被視為近世儒學的開山祖師。門人輩出，如林羅山等著名儒學者。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06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內容版面配置區 6"/>
          <p:cNvSpPr>
            <a:spLocks noGrp="1"/>
          </p:cNvSpPr>
          <p:nvPr>
            <p:ph idx="1"/>
          </p:nvPr>
        </p:nvSpPr>
        <p:spPr>
          <a:xfrm>
            <a:off x="611560" y="1635646"/>
            <a:ext cx="3181665" cy="50405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ja-JP" altLang="en-US" sz="24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林羅山（</a:t>
            </a:r>
            <a:r>
              <a:rPr lang="en-US" altLang="ja-JP" sz="24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1583</a:t>
            </a:r>
            <a:r>
              <a:rPr lang="ja-JP" altLang="en-US" sz="24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－</a:t>
            </a:r>
            <a:r>
              <a:rPr lang="en-US" altLang="ja-JP" sz="24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1657</a:t>
            </a:r>
            <a:r>
              <a:rPr lang="ja-JP" altLang="en-US" sz="24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ja-JP" sz="2400" b="1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19458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0" y="4868863"/>
            <a:ext cx="9144000" cy="274637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716F413C-3E78-429E-88B3-E39FCC62CBBD}" type="slidenum">
              <a:rPr lang="zh-TW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 algn="ctr">
                <a:defRPr/>
              </a:pPr>
              <a:t>9</a:t>
            </a:fld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矩形 5"/>
          <p:cNvSpPr>
            <a:spLocks noChangeArrowheads="1"/>
          </p:cNvSpPr>
          <p:nvPr/>
        </p:nvSpPr>
        <p:spPr bwMode="auto">
          <a:xfrm>
            <a:off x="971550" y="123825"/>
            <a:ext cx="741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第一節　近世の歴史的</a:t>
            </a:r>
            <a:r>
              <a:rPr lang="ja-JP" altLang="en-US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背景</a:t>
            </a:r>
            <a:endParaRPr lang="ja-JP" altLang="en-US" sz="36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內容版面配置區 6"/>
          <p:cNvSpPr txBox="1">
            <a:spLocks/>
          </p:cNvSpPr>
          <p:nvPr/>
        </p:nvSpPr>
        <p:spPr>
          <a:xfrm>
            <a:off x="409532" y="987574"/>
            <a:ext cx="4104382" cy="576064"/>
          </a:xfrm>
          <a:prstGeom prst="rect">
            <a:avLst/>
          </a:prstGeom>
        </p:spPr>
        <p:txBody>
          <a:bodyPr vert="horz" rtlCol="0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 2"/>
              <a:buChar char="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50000"/>
              <a:buFont typeface="Wingdings 2"/>
              <a:buChar char="³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0000"/>
              <a:buFont typeface="Wingdings 2"/>
              <a:buChar char="®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45000"/>
              <a:buFont typeface="Wingdings 2"/>
              <a:buChar char="¯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en-US" altLang="zh-TW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◆</a:t>
            </a:r>
            <a:r>
              <a:rPr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朱子学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的代表人物</a:t>
            </a:r>
            <a:endParaRPr lang="en-US" altLang="ja-JP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5298725" y="1089909"/>
            <a:ext cx="3146425" cy="3238500"/>
            <a:chOff x="5298725" y="1089909"/>
            <a:chExt cx="3146425" cy="323850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8725" y="1089909"/>
              <a:ext cx="3146425" cy="3238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1" descr="圖片1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58886" y="4166404"/>
              <a:ext cx="186264" cy="162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矩形 1"/>
          <p:cNvSpPr/>
          <p:nvPr/>
        </p:nvSpPr>
        <p:spPr>
          <a:xfrm>
            <a:off x="751351" y="2139702"/>
            <a:ext cx="42484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江戶初期幕府的儒官。經過</a:t>
            </a:r>
            <a:r>
              <a:rPr lang="zh-TW" altLang="en-US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與藤原惺窩在學術上論爭後，成為其弟子。侍奉德川家康傳授儒學，於上野設立學問所，奠定江戶時期朱子學的基礎。</a:t>
            </a:r>
            <a:endParaRPr lang="en-US" altLang="ja-JP" sz="24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18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龍騰四海">
  <a:themeElements>
    <a:clrScheme name="龍騰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3249</TotalTime>
  <Words>1088</Words>
  <Application>Microsoft Office PowerPoint</Application>
  <PresentationFormat>如螢幕大小 (16:9)</PresentationFormat>
  <Paragraphs>189</Paragraphs>
  <Slides>20</Slides>
  <Notes>20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龍騰四海</vt:lpstr>
      <vt:lpstr>日本文化史</vt:lpstr>
      <vt:lpstr>第七章　近世の寬永文化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第七章　近世の寬永文化</vt:lpstr>
      <vt:lpstr>第二節　近世初期の文化</vt:lpstr>
      <vt:lpstr>第二節　近世初期の文化</vt:lpstr>
      <vt:lpstr>第二節　近世初期の文化</vt:lpstr>
      <vt:lpstr>第三節　近世の生活文化</vt:lpstr>
      <vt:lpstr>第三節　近世の生活文化</vt:lpstr>
      <vt:lpstr>版權聲明</vt:lpstr>
      <vt:lpstr>版權聲明</vt:lpstr>
      <vt:lpstr>版權聲明</vt:lpstr>
      <vt:lpstr>版權聲明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日本文化史（上）</dc:title>
  <dc:creator>kagami</dc:creator>
  <cp:lastModifiedBy>User</cp:lastModifiedBy>
  <cp:revision>428</cp:revision>
  <dcterms:created xsi:type="dcterms:W3CDTF">2013-09-21T04:01:59Z</dcterms:created>
  <dcterms:modified xsi:type="dcterms:W3CDTF">2014-10-15T02:14:29Z</dcterms:modified>
</cp:coreProperties>
</file>