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9800"/>
    <a:srgbClr val="98A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-1374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05BC9-C0A9-4853-96CB-5BEF3A099156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46517-522F-4492-B70F-1545F11D15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7982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lipart.org/detail/101365/chinese-boy-icon-by-netalloy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3"/>
              </a:rPr>
              <a:t>http://openclipart.org/detail/101365/chinese-boy-icon-by-netalloy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46517-522F-4492-B70F-1545F11D155E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0280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ED859-BDCD-4046-9927-5E2E75B5F5D4}" type="datetime1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436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5">
              <a:lumMod val="40000"/>
              <a:lumOff val="60000"/>
            </a:schemeClr>
          </a:fgClr>
          <a:bgClr>
            <a:srgbClr val="C898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D9F52-2BCD-42AB-AC69-7C4008FE33B0}" type="datetime1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0" y="4767263"/>
            <a:ext cx="9144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</a:lstStyle>
          <a:p>
            <a:fld id="{D4F123E7-B3F0-4B6F-A064-587DCEA8AD76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7" name="圖片 40" descr="logo黑字透明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350" y="4659982"/>
            <a:ext cx="1898650" cy="48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27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reativecommons.org/licenses/by-nc-sa/3.0/tw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0.jpeg"/><Relationship Id="rId7" Type="http://schemas.openxmlformats.org/officeDocument/2006/relationships/hyperlink" Target="http://creativecommons.org/publicdomain/zero/1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openxmlformats.org/officeDocument/2006/relationships/hyperlink" Target="http://ocw.aca.ntu.edu.tw/ntu-ocw/index.php/ocw/copyright_declaration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hyperlink" Target="http://creativecommons.org/licenses/by-nc-sa/3.0/tw/" TargetMode="External"/><Relationship Id="rId7" Type="http://schemas.openxmlformats.org/officeDocument/2006/relationships/image" Target="../media/image15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hyperlink" Target="http://ocw.aca.ntu.edu.tw/ntu-ocw/index.php/ocw/copyright_declaration" TargetMode="Externa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hyperlink" Target="http://ocw.aca.ntu.edu.tw/ntu-ocw/index.php/ocw/copyright_declaration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openclipart.org/detail/101365/chinese-boy-icon-by-netalloy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hyperlink" Target="http://creativecommons.org/publicdomain/zero/1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4166"/>
            <a:ext cx="9144000" cy="1371600"/>
          </a:xfrm>
          <a:extLst/>
        </p:spPr>
        <p:txBody>
          <a:bodyPr rtlCol="0">
            <a:noAutofit/>
          </a:bodyPr>
          <a:lstStyle/>
          <a:p>
            <a:pPr>
              <a:defRPr/>
            </a:pPr>
            <a:r>
              <a:rPr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第八講：</a:t>
            </a:r>
            <a:r>
              <a:rPr lang="zh-TW" altLang="en-US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見證大唐歷史的詩人</a:t>
            </a:r>
            <a:r>
              <a:rPr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杜甫</a:t>
            </a:r>
            <a:r>
              <a:rPr lang="zh-TW" altLang="en-US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─</a:t>
            </a:r>
            <a:r>
              <a:rPr lang="en-US" altLang="zh-TW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從</a:t>
            </a:r>
            <a:r>
              <a:rPr lang="zh-TW" altLang="en-US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杜甫</a:t>
            </a:r>
            <a:r>
              <a:rPr lang="en-US" altLang="zh-TW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壯遊</a:t>
            </a:r>
            <a:r>
              <a:rPr lang="en-US" altLang="zh-TW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與社會詩說</a:t>
            </a:r>
            <a:r>
              <a:rPr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起</a:t>
            </a:r>
          </a:p>
        </p:txBody>
      </p:sp>
      <p:grpSp>
        <p:nvGrpSpPr>
          <p:cNvPr id="5" name="群組 26"/>
          <p:cNvGrpSpPr>
            <a:grpSpLocks/>
          </p:cNvGrpSpPr>
          <p:nvPr/>
        </p:nvGrpSpPr>
        <p:grpSpPr bwMode="auto">
          <a:xfrm>
            <a:off x="1979613" y="3489325"/>
            <a:ext cx="5111750" cy="522288"/>
            <a:chOff x="2143125" y="5119689"/>
            <a:chExt cx="5013326" cy="673692"/>
          </a:xfrm>
        </p:grpSpPr>
        <p:sp>
          <p:nvSpPr>
            <p:cNvPr id="6" name="矩形 18"/>
            <p:cNvSpPr>
              <a:spLocks noChangeArrowheads="1"/>
            </p:cNvSpPr>
            <p:nvPr/>
          </p:nvSpPr>
          <p:spPr bwMode="auto">
            <a:xfrm>
              <a:off x="3143250" y="5119689"/>
              <a:ext cx="4013201" cy="673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kumimoji="0" lang="en-US" altLang="zh-TW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創用</a:t>
              </a:r>
              <a:r>
                <a:rPr kumimoji="0" lang="en-US" altLang="zh-TW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CC</a:t>
              </a:r>
              <a:r>
                <a:rPr kumimoji="0" lang="zh-TW" altLang="en-US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「姓名標示－非商業性－相同方式分享」臺灣</a:t>
              </a:r>
              <a:r>
                <a:rPr kumimoji="0" lang="en-US" altLang="zh-TW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3.0</a:t>
              </a:r>
              <a:r>
                <a:rPr kumimoji="0" lang="zh-TW" altLang="en-US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版</a:t>
              </a:r>
              <a:r>
                <a:rPr kumimoji="0" lang="zh-TW" altLang="en-US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7" name="Picture 15" descr="cc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3125" y="5214938"/>
              <a:ext cx="1004888" cy="446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文字方塊 7"/>
          <p:cNvSpPr txBox="1"/>
          <p:nvPr/>
        </p:nvSpPr>
        <p:spPr>
          <a:xfrm>
            <a:off x="0" y="411163"/>
            <a:ext cx="91440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古典抒情文學</a:t>
            </a:r>
          </a:p>
        </p:txBody>
      </p:sp>
      <p:sp>
        <p:nvSpPr>
          <p:cNvPr id="9" name="文字方塊 4"/>
          <p:cNvSpPr txBox="1">
            <a:spLocks noChangeArrowheads="1"/>
          </p:cNvSpPr>
          <p:nvPr/>
        </p:nvSpPr>
        <p:spPr bwMode="auto">
          <a:xfrm>
            <a:off x="0" y="2738438"/>
            <a:ext cx="9144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國立臺灣大學 中國文學系 蕭麗華</a:t>
            </a:r>
            <a:r>
              <a:rPr lang="zh-TW" altLang="en-US" sz="3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教授</a:t>
            </a:r>
          </a:p>
        </p:txBody>
      </p:sp>
      <p:sp>
        <p:nvSpPr>
          <p:cNvPr id="10" name="矩形 9"/>
          <p:cNvSpPr/>
          <p:nvPr/>
        </p:nvSpPr>
        <p:spPr>
          <a:xfrm>
            <a:off x="0" y="227442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1</a:t>
            </a:fld>
            <a:endParaRPr lang="zh-TW" altLang="en-US" dirty="0"/>
          </a:p>
        </p:txBody>
      </p:sp>
      <p:sp>
        <p:nvSpPr>
          <p:cNvPr id="12" name="文字方塊 2"/>
          <p:cNvSpPr txBox="1">
            <a:spLocks noChangeArrowheads="1"/>
          </p:cNvSpPr>
          <p:nvPr/>
        </p:nvSpPr>
        <p:spPr bwMode="auto">
          <a:xfrm>
            <a:off x="0" y="11113"/>
            <a:ext cx="647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唐詩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87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5" name="Rectangle 17"/>
          <p:cNvSpPr txBox="1">
            <a:spLocks noChangeArrowheads="1"/>
          </p:cNvSpPr>
          <p:nvPr/>
        </p:nvSpPr>
        <p:spPr>
          <a:xfrm>
            <a:off x="457200" y="178650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zh-TW" sz="4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四、杜甫三十歲的意象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83568" y="1019453"/>
            <a:ext cx="7714800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漫遊齊趙，飛鷹走狗，裘馬清狂的一段時期。 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22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2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房兵曹胡馬</a:t>
            </a:r>
            <a:r>
              <a:rPr lang="en-US" altLang="zh-TW" sz="22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</a:p>
          <a:p>
            <a:pPr algn="ctr"/>
            <a:r>
              <a:rPr lang="zh-TW" altLang="en-US" sz="22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胡馬大宛名，鋒棱瘦骨成。竹批雙耳峻，風入四蹄輕</a:t>
            </a:r>
            <a:r>
              <a:rPr lang="zh-TW" altLang="en-US" sz="2200" dirty="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200" dirty="0" smtClean="0">
              <a:solidFill>
                <a:schemeClr val="hlink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zh-TW" altLang="en-US" sz="2200" dirty="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所</a:t>
            </a:r>
            <a:r>
              <a:rPr lang="zh-TW" altLang="en-US" sz="22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向無空闊，真堪托死生。驍騰有如此，萬里可橫行。</a:t>
            </a:r>
            <a:endParaRPr lang="en-US" altLang="zh-TW" sz="2200" dirty="0">
              <a:solidFill>
                <a:schemeClr val="hlink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畫鷹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嫉惡如仇的激情和凌雲的壯志。 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 eaLnBrk="0" hangingPunct="0"/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素練風霜起，蒼鷹畫作殊。</a:t>
            </a:r>
          </a:p>
          <a:p>
            <a:pPr algn="ctr" eaLnBrk="0" hangingPunct="0"/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攫身思狡兔，側目似愁胡。</a:t>
            </a:r>
          </a:p>
          <a:p>
            <a:pPr algn="ctr" eaLnBrk="0" hangingPunct="0"/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縧鏇光堪摘，軒楹勢可呼。</a:t>
            </a:r>
          </a:p>
          <a:p>
            <a:pPr algn="ctr" eaLnBrk="0" hangingPunct="0"/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何當擊凡鳥，毛血灑平蕪。</a:t>
            </a:r>
          </a:p>
          <a:p>
            <a:pPr eaLnBrk="0" hangingPunct="0"/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</p:txBody>
      </p:sp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587974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79861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32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五、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困居長安時期（</a:t>
            </a:r>
            <a:r>
              <a:rPr lang="en-US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35~44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歲）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3568" y="1081643"/>
            <a:ext cx="7714800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天寶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六年（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747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），唐玄宗詔告天下，有通一藝者可到京師來。杜甫前往長安應詔 。 </a:t>
            </a:r>
            <a:endParaRPr lang="en-US" altLang="zh-TW" sz="2000" b="1" dirty="0">
              <a:solidFill>
                <a:schemeClr val="hlink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2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2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奉贈韋左丞丈二十二韻</a:t>
            </a:r>
            <a:r>
              <a:rPr lang="en-US" altLang="zh-TW" sz="22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2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：「紈袴不餓死， 儒冠多誤身。」</a:t>
            </a:r>
          </a:p>
          <a:p>
            <a:endParaRPr lang="zh-TW" altLang="en-US" sz="2000" b="1" dirty="0">
              <a:solidFill>
                <a:schemeClr val="hlink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甫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昔少年日，早充觀國賓。讀書破萬卷，下筆如有神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賦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料揚雄敵，詩看子建親。李邕求識面，王翰願卜鄰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自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謂頗挺出，立登要路津。</a:t>
            </a:r>
            <a:r>
              <a:rPr lang="zh-TW" altLang="en-US" sz="2200" b="1" dirty="0">
                <a:solidFill>
                  <a:srgbClr val="FF00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致君堯舜上，再使風俗淳</a:t>
            </a:r>
            <a:r>
              <a:rPr lang="zh-TW" altLang="en-US" sz="2200" b="1" dirty="0" smtClean="0">
                <a:solidFill>
                  <a:srgbClr val="FF00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200" b="1" dirty="0" smtClean="0">
              <a:solidFill>
                <a:srgbClr val="FF0066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此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意竟蕭條，行歌非隱淪。騎驢十三載，旅食京華春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朝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扣富兒門，暮隨肥馬塵。殘杯與冷炙，到處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潛悲辛。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……</a:t>
            </a:r>
            <a:endParaRPr lang="en-US" altLang="zh-TW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尚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憐終南山，回首清渭濱。常擬報一飯，況懷辭大臣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白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鷗沒浩蕩，萬里誰能馴！ </a:t>
            </a:r>
          </a:p>
          <a:p>
            <a:pPr eaLnBrk="0" hangingPunct="0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</p:txBody>
      </p:sp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123" y="4867895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611" y="1907456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4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五、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困居長安時期（</a:t>
            </a:r>
            <a:r>
              <a:rPr lang="en-US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35~40</a:t>
            </a:r>
            <a:r>
              <a:rPr lang="zh-TW" altLang="en-US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83568" y="1404233"/>
            <a:ext cx="7714800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天寶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十年（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751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杜甫已是四十歲的中年人了。客居京師，貧困無以為生，於是他去市集賣藥，不足則寄食於朋友家。這年秋天，長安苦雨，杜甫又臥病在床，門外積水生魚，門內青苔連榻，陰濕之氣侵及肺部，他染了瘧疾，形容消瘦。病後他去看好友王倚，又寫信給近畿咸寧、華原兩縣吏曹，告訴他們自己貧病之狀。</a:t>
            </a:r>
          </a:p>
          <a:p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秋述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說：</a:t>
            </a:r>
            <a:r>
              <a:rPr lang="zh-TW" altLang="en-US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「我，棄物也，四十無位。」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這年的過年，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杜甫一家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老小只能到從弟杜位家度過。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839739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575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五、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困居長安時期</a:t>
            </a:r>
            <a:r>
              <a:rPr lang="zh-TW" altLang="en-US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US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41~44</a:t>
            </a:r>
            <a:r>
              <a:rPr lang="zh-TW" altLang="en-US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83568" y="1453589"/>
            <a:ext cx="7714800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天寶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十二載（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753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），杜甫的第二個兒子宗武出生了。此時他窮得只能領太倉的救濟米維生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。姪子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杜勤落第將歸，他借酒澆愁，寫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醉歌行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；好友鄭虔除廣文館博士，他以他人酒杯澆自己的塊壘，寫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醉時歌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痛苦的大喊</a:t>
            </a:r>
            <a:r>
              <a:rPr lang="zh-TW" altLang="en-US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「儒術於我何有哉，孔丘道跖俱塵埃」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。當時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朝中正當楊國忠擅權，他繼續留在長安，冷眼看權貴豪奢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，寫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麗人行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虢國夫人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等詩諷刺炙手可熱勢絕倫的楊氏兄妹。 </a:t>
            </a: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147814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17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五、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困居長安時期</a:t>
            </a:r>
            <a:r>
              <a:rPr lang="zh-TW" altLang="en-US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US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41~44</a:t>
            </a:r>
            <a:r>
              <a:rPr lang="zh-TW" altLang="en-US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45632" y="1275606"/>
            <a:ext cx="77148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貧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病無依下，他先把家人遷到奉先縣，寄居在妻舅家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。朝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中紊亂，安祿山驕橫擴軍，杜甫憂戚在內心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。正當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他絕望的往白水去探視舅氏崔頊時，朝廷忽然任命他為河西縣尉，杜甫不就；朝廷又改派他為右衛率府冑曹參軍，管兵甲器杖及門禁鎖鑰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。官職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已定，先到奉先探視家小，卻發現未滿周歲的幼子早已飢餓而死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2400" b="1" dirty="0" smtClean="0">
                <a:solidFill>
                  <a:srgbClr val="FF00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solidFill>
                  <a:srgbClr val="FF00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自京赴奉先縣詠懷五百字</a:t>
            </a:r>
            <a:r>
              <a:rPr lang="en-US" altLang="zh-TW" sz="2400" b="1" dirty="0">
                <a:solidFill>
                  <a:srgbClr val="FF00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TW" altLang="en-US" sz="2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一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首交織著家與國的血淚的作品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。此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詩標誌著社會寫實的開端。 </a:t>
            </a:r>
          </a:p>
        </p:txBody>
      </p:sp>
    </p:spTree>
    <p:extLst>
      <p:ext uri="{BB962C8B-B14F-4D97-AF65-F5344CB8AC3E}">
        <p14:creationId xmlns:p14="http://schemas.microsoft.com/office/powerpoint/2010/main" val="130331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五、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困居長安時期</a:t>
            </a:r>
            <a:r>
              <a:rPr lang="zh-TW" altLang="en-US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US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41~44</a:t>
            </a:r>
            <a:r>
              <a:rPr lang="zh-TW" altLang="en-US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73624" y="1407641"/>
            <a:ext cx="77148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四十四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歲的杜甫，見證著時代黎民百姓與自己身家的痛苦，見證著國家即將亂起，天衢陰霾，御榻屼嵲。如果把</a:t>
            </a:r>
            <a:r>
              <a:rPr lang="en-US" altLang="zh-TW" sz="2800" b="1" dirty="0">
                <a:solidFill>
                  <a:srgbClr val="FF00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800" b="1" dirty="0">
                <a:solidFill>
                  <a:srgbClr val="FF00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自京赴奉先縣詠懷五百字</a:t>
            </a:r>
            <a:r>
              <a:rPr lang="en-US" altLang="zh-TW" sz="2800" b="1" dirty="0">
                <a:solidFill>
                  <a:srgbClr val="FF0066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配合著</a:t>
            </a:r>
            <a:r>
              <a:rPr lang="en-US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後出塞五首</a:t>
            </a:r>
            <a:r>
              <a:rPr lang="en-US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中他對安祿山驕橫擴軍的憂心來看，我們不得不佩服杜甫的洞燭機先。果然就在天寶十四載年冬天，安祿山起兵作亂，唐代歷史上的大難於焉開始。 </a:t>
            </a:r>
          </a:p>
        </p:txBody>
      </p:sp>
    </p:spTree>
    <p:extLst>
      <p:ext uri="{BB962C8B-B14F-4D97-AF65-F5344CB8AC3E}">
        <p14:creationId xmlns:p14="http://schemas.microsoft.com/office/powerpoint/2010/main" val="340214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六</a:t>
            </a: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陷賊和為官時期（</a:t>
            </a:r>
            <a:r>
              <a:rPr lang="en-US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44~45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歲） 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73624" y="1417875"/>
            <a:ext cx="77148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天寶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十四年（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755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）的冬天，安祿山的大軍從漁陽起兵，玄宗皇帝正在華清宮與貴妃遊宴，鼙鼓驚天動地而來，驚破玄宗與貴妃的霓裳羽衣曲。東都洛陽因此淪陷。玄宗再命哥舒翰守潼關，以阻擋胡兵入侵長安。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隔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年天寶十五年（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756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）的二月，杜甫從奉先返長安就率府工作，初夏就攜家避難。這年六月，潼關也失陷了。玄宗倉皇逃往四川，留下歷史上有名的馬嵬坡事件。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杜甫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再攜家經彭衙，抵同家漥，經三川縣到鄜州，一路逃難，最後舉家安置在羌村。此時知肅宗皇帝已經在靈武即位，便隻身出蘆子關，投奔靈武，不料被胡羯所擄，送到已淪陷的長安。 </a:t>
            </a:r>
          </a:p>
        </p:txBody>
      </p:sp>
    </p:spTree>
    <p:extLst>
      <p:ext uri="{BB962C8B-B14F-4D97-AF65-F5344CB8AC3E}">
        <p14:creationId xmlns:p14="http://schemas.microsoft.com/office/powerpoint/2010/main" val="33684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17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六</a:t>
            </a: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陷賊和為官時期（</a:t>
            </a:r>
            <a:r>
              <a:rPr lang="en-US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46</a:t>
            </a:r>
            <a:r>
              <a:rPr lang="zh-TW" altLang="en-US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 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83568" y="1621477"/>
            <a:ext cx="7714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肅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宗至德二年（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757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），杜甫困陷在長安，一心懷念鄜州的妻兒、山東的弟弟、安徽的妹妹。偶爾得隙，他便潛入曲江去悼念宮殿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，觀察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淪陷後的長安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。寫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下有名的</a:t>
            </a:r>
            <a:r>
              <a:rPr lang="en-US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月夜</a:t>
            </a:r>
            <a:r>
              <a:rPr lang="en-US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一百五日夜對月</a:t>
            </a:r>
            <a:r>
              <a:rPr lang="en-US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哀王孫</a:t>
            </a:r>
            <a:r>
              <a:rPr lang="en-US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哀江頭</a:t>
            </a:r>
            <a:r>
              <a:rPr lang="en-US" altLang="zh-TW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等詩。 </a:t>
            </a:r>
          </a:p>
        </p:txBody>
      </p:sp>
    </p:spTree>
    <p:extLst>
      <p:ext uri="{BB962C8B-B14F-4D97-AF65-F5344CB8AC3E}">
        <p14:creationId xmlns:p14="http://schemas.microsoft.com/office/powerpoint/2010/main" val="73400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18</a:t>
            </a:fld>
            <a:endParaRPr lang="zh-TW" alt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74718" y="1068467"/>
            <a:ext cx="771480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肅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宗至德二年（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757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），五月十六日，杜甫衣衫襤褸來到肅宗皇帝的行在所，</a:t>
            </a:r>
            <a:r>
              <a:rPr lang="zh-TW" altLang="en-US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「麻鞋見天子，衣袖見兩肘。</a:t>
            </a:r>
            <a:r>
              <a:rPr lang="zh-TW" altLang="en-US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」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肅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宗皇帝非常感動，授以左拾遺官職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。但是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他為陳陶兵敗的房琯辯護，寫下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悲青坂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悲陳陶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等詩，以忠言直諫，上疏力求營救房琯，忤逆了肅宗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這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年的閏八月初一，杜甫被罷離君側，貶為華州司功參軍，放還鄜州探視親人。他趕到鄜州羌村，面對妻子兒女恍如隔世，</a:t>
            </a:r>
            <a:r>
              <a:rPr lang="zh-TW" altLang="en-US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「夜闌更秉燭，相對如夢寐。</a:t>
            </a:r>
            <a:r>
              <a:rPr lang="zh-TW" altLang="en-US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」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杜甫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以真實的生命血淚，寫下有名的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羌村三首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和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北征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詩，成為人間至情至性的瑰寶。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六</a:t>
            </a: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陷賊和為官時期（</a:t>
            </a:r>
            <a:r>
              <a:rPr lang="en-US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46</a:t>
            </a:r>
            <a:r>
              <a:rPr lang="zh-TW" altLang="en-US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 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7694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529" y="3867894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33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19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六</a:t>
            </a: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陷賊和為官時期（</a:t>
            </a:r>
            <a:r>
              <a:rPr lang="en-US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47~48</a:t>
            </a:r>
            <a:r>
              <a:rPr lang="zh-TW" altLang="en-US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 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73624" y="1347614"/>
            <a:ext cx="77148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肅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宗乾元二年（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759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初春，杜甫回河南陸渾莊一趟，不久將回華州赴任。當時史思明僭稱燕王，九個節度使的兵力潰於相州，郭子儀截斷河陽橋，退守東都洛陽。杜甫正在回華州的路上，途經新安、石壕、潼關。他看到官兵擾民的作為與百姓窮困無依的窘境，因而寫下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新安吏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石壕吏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潼關吏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新婚別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垂老別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無家別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這組詩號稱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三吏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·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三別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，是杜甫畢生最成功的藝術作品，社會寫實詩最高的成就。 </a:t>
            </a:r>
          </a:p>
        </p:txBody>
      </p:sp>
    </p:spTree>
    <p:extLst>
      <p:ext uri="{BB962C8B-B14F-4D97-AF65-F5344CB8AC3E}">
        <p14:creationId xmlns:p14="http://schemas.microsoft.com/office/powerpoint/2010/main" val="65743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詩聖」杜甫的生平</a:t>
            </a:r>
            <a:endParaRPr lang="zh-CN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矩形 6"/>
          <p:cNvSpPr>
            <a:spLocks noChangeArrowheads="1"/>
          </p:cNvSpPr>
          <p:nvPr/>
        </p:nvSpPr>
        <p:spPr bwMode="auto">
          <a:xfrm>
            <a:off x="683568" y="1594396"/>
            <a:ext cx="7715250" cy="284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生命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不可避免的苦難，常常是創造力的來源，同時也是成就生命意義的力量。有這麼一個人，人稱「詩史」，他的一生，天涯流轉，到處飄泊；他受盡苦難，窮途潦倒，貧病交迫。詩是他一生的志業；他把一生的遭遇都寫成詩；而他那波折多難的一生，正是大唐歷史最沈鬱悲痛的一頁，他的詩也成了時代的實錄，歷史的見證。他便是有「詩聖」之稱的唐代詩人杜甫。</a:t>
            </a:r>
            <a:endParaRPr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10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20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六</a:t>
            </a: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陷賊和為官時期（</a:t>
            </a:r>
            <a:r>
              <a:rPr lang="en-US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48</a:t>
            </a:r>
            <a:r>
              <a:rPr lang="zh-TW" altLang="en-US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 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83568" y="1166729"/>
            <a:ext cx="7714800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杜甫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已經貶為華州司功參軍，仕宦又不得志，他感慨的留下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曲江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二首。面對亂後荒蕪頹圮的曲江，</a:t>
            </a:r>
            <a:r>
              <a:rPr lang="zh-TW" altLang="en-US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「江上小堂巢翡翠，苑邊高塚臥麒麟。」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杜甫已領略仕宦不過是世間浮名，他進一步說：</a:t>
            </a:r>
            <a:r>
              <a:rPr lang="zh-TW" altLang="en-US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「細推物理須行樂，何用浮名絆此身。」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接著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他在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曲江對酒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說：</a:t>
            </a:r>
            <a:r>
              <a:rPr lang="zh-TW" altLang="en-US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「吏情更覺滄州遠，老大徒傷未拂衣。」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四十八歲了，既然吏情這麼不能伸展理想心志，要這浮名何用？於是，這一年，他毅然決然拂衣而去。從此開啟了更艱難苦恨的人生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638" y="3708150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638" y="2951832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211185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011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21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七</a:t>
            </a: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西南漂泊時期（</a:t>
            </a:r>
            <a:r>
              <a:rPr lang="en-US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48~58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歲）  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83568" y="1162362"/>
            <a:ext cx="77148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肅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宗乾元二年（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759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）杜甫四十八歲這一年，是他一生仕隱心態的分水嶺。此前，他苦守登第與入仕的機會，為求能為國家效力；此後，他寧願以一介村夫野老，捱餓受凍，歸返滄洲曠野。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就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在這一年，他四度行役，初春從東都回華州，秋天從華州西行，舉家客居秦州，冬天再從秦州赴同谷，最後從同谷入劍南。</a:t>
            </a:r>
          </a:p>
          <a:p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杜甫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一生的道路，屬這一年最漫長、最紆曲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。從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仕到隱，從關中到漂泊西南天地間，成為他一生做為東西南北人的關鍵點。 </a:t>
            </a:r>
          </a:p>
        </p:txBody>
      </p:sp>
    </p:spTree>
    <p:extLst>
      <p:ext uri="{BB962C8B-B14F-4D97-AF65-F5344CB8AC3E}">
        <p14:creationId xmlns:p14="http://schemas.microsoft.com/office/powerpoint/2010/main" val="105353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22</a:t>
            </a:fld>
            <a:endParaRPr lang="zh-TW" alt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3568" y="937047"/>
            <a:ext cx="7714800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杜甫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棄官後決定西行。攜家人攀山越嶺到秦州，依靠從姪杜佐為生。到了秦州，他本想在近郭的西枝村找一塊地安置草堂、種種石田，與住在土室的贊上人往來，但天不從人願，秦州位居吐蕃往來之衝，邊警危急，不能久居的地方。因此他在秦州不滿四個月，再踏上征途，遷徙到同谷，深山絕谷的道路，跋涉兩百六十五里，才到達目的地。誰知道同谷竟然是不毛之地，到同谷後生活不繼，只能挖黃獨、拾橡栗裹腹，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乾元中寓居同谷縣作歌七首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是他血淚的見證。第七歌說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</a:t>
            </a:r>
            <a:r>
              <a:rPr lang="zh-TW" altLang="en-US" sz="2200" dirty="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男兒</a:t>
            </a:r>
            <a:r>
              <a:rPr lang="zh-TW" altLang="en-US" sz="22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生不成名身已老，三年饑走荒山道。</a:t>
            </a:r>
          </a:p>
          <a:p>
            <a:r>
              <a:rPr lang="zh-TW" altLang="en-US" sz="2200" dirty="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長安</a:t>
            </a:r>
            <a:r>
              <a:rPr lang="zh-TW" altLang="en-US" sz="22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卿相多少年，富貴應須致身早。</a:t>
            </a:r>
          </a:p>
          <a:p>
            <a:r>
              <a:rPr lang="zh-TW" altLang="en-US" sz="2200" dirty="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山</a:t>
            </a:r>
            <a:r>
              <a:rPr lang="zh-TW" altLang="en-US" sz="22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中儒生舊相識，但話宿昔傷懷抱。</a:t>
            </a:r>
          </a:p>
          <a:p>
            <a:r>
              <a:rPr lang="zh-TW" altLang="en-US" sz="2200" dirty="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嗚呼</a:t>
            </a:r>
            <a:r>
              <a:rPr lang="zh-TW" altLang="en-US" sz="22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七歌兮悄終曲，仰視皇天白日速。</a:t>
            </a:r>
            <a:r>
              <a:rPr lang="zh-TW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0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七</a:t>
            </a: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西南漂泊時期（</a:t>
            </a:r>
            <a:r>
              <a:rPr lang="en-US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48~58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歲）  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911923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013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23</a:t>
            </a:fld>
            <a:endParaRPr lang="zh-TW" alt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3568" y="1090354"/>
            <a:ext cx="77148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廣德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二年（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764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）春天，杜甫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53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歲，攜家由梓州出發至，打算從三峽東下荊楚。此時嚴武回到成都，再為成都尹兼劍南東西川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節度使，杜甫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聽了大喜，即放棄既定的行期。暮春，他挈妻兒回成都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。六月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，嚴武推薦杜甫為節度使署中參謀，檢校工部員外郎。 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zh-TW" altLang="en-US" sz="22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已忍伶俜十年事，強移棲息一枝安。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永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泰元年（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765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五月，他攜家離成都，乘舟東下，但因為身體不適，風濕、肺病加劇，頭風也發作，腳又麻痺，於是登岸寓居在嚴明府的水閣。秋天身體稍好，移居夔州西閣，這年深秋，柏中丞奉命督夔，對杜甫十分禮遇，為杜甫卜居瀼西草堂，以四十畝柑林相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贈。杜甫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因此在夔州又留了三年。 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七</a:t>
            </a: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西南漂泊時期（</a:t>
            </a:r>
            <a:r>
              <a:rPr lang="en-US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48~58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歲）  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031" y="2803996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24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八</a:t>
            </a:r>
            <a:r>
              <a:rPr lang="zh-TW" altLang="zh-TW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支離東北風塵際，飄泊西南天地間   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45632" y="1075546"/>
            <a:ext cx="7714800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杜甫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在四川共度過九年，平生作品一千四百三十九首，其中三百六十一首是在夔州作的，可以說是他詩歌的黃金時代，杜甫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「晚節漸於詩律細」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，指的就是這時期的作品。 </a:t>
            </a:r>
          </a:p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這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段期間，杜甫的瘧疾復發，肺病及其他疾病時好時壞。生活以耕稼為主，遣童僕養雞接水，在夔州梯田地形上勉強維生。 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20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0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江漢</a:t>
            </a:r>
            <a:r>
              <a:rPr lang="en-US" altLang="zh-TW" sz="20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詩說：「江漢思歸客，乾坤一腐儒。」 </a:t>
            </a:r>
            <a:endParaRPr lang="en-US" altLang="zh-TW" sz="2000" dirty="0" smtClean="0">
              <a:solidFill>
                <a:schemeClr val="hlink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dirty="0">
              <a:solidFill>
                <a:schemeClr val="hlink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大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曆三年（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768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）正月中旬出峽，三月抵達江陵，後移居公安。大曆五年（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770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）的春天，杜甫居潭州舟中。四月，湖南兵馬使臧玠殺死潭州刺史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，潭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州大亂，杜甫又移舟衡州。舟行一日至耒陽，遇水泊於方田半旬，水阻不能前進，其中有五日得不到食物。只好又回頭下衡州。由於經年促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居水上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，風痺的疾病一天天加重，最後病臥舟中，死在潭州向岳州進發的湘江上。終年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59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歲。   </a:t>
            </a: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931790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36" y="1851670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67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25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sz="39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趙孟</a:t>
            </a:r>
            <a:r>
              <a:rPr lang="zh-TW" altLang="en-US" sz="39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頫杜詩卷    </a:t>
            </a:r>
            <a:endParaRPr lang="zh-TW" altLang="zh-TW" sz="39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269875" y="1920875"/>
            <a:ext cx="8602663" cy="1303338"/>
            <a:chOff x="269875" y="1920875"/>
            <a:chExt cx="8602663" cy="1303338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875" y="1920875"/>
              <a:ext cx="8602663" cy="1303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48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23313" y="3096419"/>
              <a:ext cx="149225" cy="127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30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26</a:t>
            </a:fld>
            <a:endParaRPr lang="zh-TW" altLang="en-US"/>
          </a:p>
        </p:txBody>
      </p:sp>
      <p:grpSp>
        <p:nvGrpSpPr>
          <p:cNvPr id="14" name="群組 13"/>
          <p:cNvGrpSpPr/>
          <p:nvPr/>
        </p:nvGrpSpPr>
        <p:grpSpPr>
          <a:xfrm>
            <a:off x="0" y="296862"/>
            <a:ext cx="8713887" cy="4559029"/>
            <a:chOff x="0" y="296862"/>
            <a:chExt cx="8713887" cy="4559029"/>
          </a:xfrm>
        </p:grpSpPr>
        <p:grpSp>
          <p:nvGrpSpPr>
            <p:cNvPr id="9" name="群組 8"/>
            <p:cNvGrpSpPr/>
            <p:nvPr/>
          </p:nvGrpSpPr>
          <p:grpSpPr>
            <a:xfrm>
              <a:off x="4884420" y="296862"/>
              <a:ext cx="3829467" cy="4559029"/>
              <a:chOff x="4884420" y="296862"/>
              <a:chExt cx="3829467" cy="4559029"/>
            </a:xfrm>
          </p:grpSpPr>
          <p:grpSp>
            <p:nvGrpSpPr>
              <p:cNvPr id="6" name="群組 5"/>
              <p:cNvGrpSpPr/>
              <p:nvPr/>
            </p:nvGrpSpPr>
            <p:grpSpPr>
              <a:xfrm>
                <a:off x="6588224" y="296862"/>
                <a:ext cx="2125663" cy="4559029"/>
                <a:chOff x="6588224" y="296862"/>
                <a:chExt cx="2125663" cy="4559029"/>
              </a:xfrm>
            </p:grpSpPr>
            <p:pic>
              <p:nvPicPr>
                <p:cNvPr id="6147" name="Picture 3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88224" y="296862"/>
                  <a:ext cx="2125663" cy="4549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" name="Picture 48">
                  <a:hlinkClick r:id="rId4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88224" y="4728097"/>
                  <a:ext cx="149225" cy="1277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7" name="群組 6"/>
              <p:cNvGrpSpPr/>
              <p:nvPr/>
            </p:nvGrpSpPr>
            <p:grpSpPr>
              <a:xfrm>
                <a:off x="4884420" y="487410"/>
                <a:ext cx="1415772" cy="4240687"/>
                <a:chOff x="4884420" y="487410"/>
                <a:chExt cx="1415772" cy="4240687"/>
              </a:xfrm>
            </p:grpSpPr>
            <p:sp>
              <p:nvSpPr>
                <p:cNvPr id="5" name="矩形 4"/>
                <p:cNvSpPr/>
                <p:nvPr/>
              </p:nvSpPr>
              <p:spPr>
                <a:xfrm>
                  <a:off x="4884420" y="487410"/>
                  <a:ext cx="1415772" cy="4100564"/>
                </a:xfrm>
                <a:prstGeom prst="rect">
                  <a:avLst/>
                </a:prstGeom>
              </p:spPr>
              <p:txBody>
                <a:bodyPr vert="eaVert" wrap="square">
                  <a:spAutoFit/>
                </a:bodyPr>
                <a:lstStyle/>
                <a:p>
                  <a:r>
                    <a:rPr lang="zh-TW" altLang="en-US" sz="2000" dirty="0" smtClean="0">
                      <a:latin typeface="Times New Roman" pitchFamily="18" charset="0"/>
                      <a:ea typeface="標楷體" pitchFamily="65" charset="-120"/>
                      <a:cs typeface="Times New Roman" pitchFamily="18" charset="0"/>
                    </a:rPr>
                    <a:t>昆明池水</a:t>
                  </a:r>
                  <a:r>
                    <a:rPr lang="zh-TW" altLang="en-US" sz="2000" dirty="0">
                      <a:latin typeface="Times New Roman" pitchFamily="18" charset="0"/>
                      <a:ea typeface="標楷體" pitchFamily="65" charset="-120"/>
                      <a:cs typeface="Times New Roman" pitchFamily="18" charset="0"/>
                    </a:rPr>
                    <a:t>漢時功，武帝旌旗在眼中</a:t>
                  </a:r>
                  <a:r>
                    <a:rPr lang="zh-TW" altLang="en-US" sz="2000" dirty="0" smtClean="0">
                      <a:latin typeface="Times New Roman" pitchFamily="18" charset="0"/>
                      <a:ea typeface="標楷體" pitchFamily="65" charset="-120"/>
                      <a:cs typeface="Times New Roman" pitchFamily="18" charset="0"/>
                    </a:rPr>
                    <a:t>。</a:t>
                  </a:r>
                  <a:endParaRPr lang="en-US" altLang="zh-TW" sz="20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endParaRPr>
                </a:p>
                <a:p>
                  <a:r>
                    <a:rPr lang="zh-TW" altLang="en-US" sz="2000" dirty="0" smtClean="0">
                      <a:latin typeface="Times New Roman" pitchFamily="18" charset="0"/>
                      <a:ea typeface="標楷體" pitchFamily="65" charset="-120"/>
                      <a:cs typeface="Times New Roman" pitchFamily="18" charset="0"/>
                    </a:rPr>
                    <a:t>織女</a:t>
                  </a:r>
                  <a:r>
                    <a:rPr lang="zh-TW" altLang="en-US" sz="2000" dirty="0">
                      <a:latin typeface="Times New Roman" pitchFamily="18" charset="0"/>
                      <a:ea typeface="標楷體" pitchFamily="65" charset="-120"/>
                      <a:cs typeface="Times New Roman" pitchFamily="18" charset="0"/>
                    </a:rPr>
                    <a:t>機絲虛夜月，石鯨鱗甲動秋風</a:t>
                  </a:r>
                  <a:r>
                    <a:rPr lang="zh-TW" altLang="en-US" sz="2000" dirty="0" smtClean="0">
                      <a:latin typeface="Times New Roman" pitchFamily="18" charset="0"/>
                      <a:ea typeface="標楷體" pitchFamily="65" charset="-120"/>
                      <a:cs typeface="Times New Roman" pitchFamily="18" charset="0"/>
                    </a:rPr>
                    <a:t>。</a:t>
                  </a:r>
                  <a:endParaRPr lang="en-US" altLang="zh-TW" sz="20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endParaRPr>
                </a:p>
                <a:p>
                  <a:r>
                    <a:rPr lang="zh-TW" altLang="en-US" sz="2000" dirty="0" smtClean="0">
                      <a:latin typeface="Times New Roman" pitchFamily="18" charset="0"/>
                      <a:ea typeface="標楷體" pitchFamily="65" charset="-120"/>
                      <a:cs typeface="Times New Roman" pitchFamily="18" charset="0"/>
                    </a:rPr>
                    <a:t>波</a:t>
                  </a:r>
                  <a:r>
                    <a:rPr lang="zh-TW" altLang="en-US" sz="2000" dirty="0">
                      <a:latin typeface="Times New Roman" pitchFamily="18" charset="0"/>
                      <a:ea typeface="標楷體" pitchFamily="65" charset="-120"/>
                      <a:cs typeface="Times New Roman" pitchFamily="18" charset="0"/>
                    </a:rPr>
                    <a:t>漂菰米沉雲黑，露冷蓮房墜粉紅</a:t>
                  </a:r>
                  <a:r>
                    <a:rPr lang="zh-TW" altLang="en-US" sz="2000" dirty="0" smtClean="0">
                      <a:latin typeface="Times New Roman" pitchFamily="18" charset="0"/>
                      <a:ea typeface="標楷體" pitchFamily="65" charset="-120"/>
                      <a:cs typeface="Times New Roman" pitchFamily="18" charset="0"/>
                    </a:rPr>
                    <a:t>。</a:t>
                  </a:r>
                  <a:endParaRPr lang="en-US" altLang="zh-TW" sz="20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endParaRPr>
                </a:p>
                <a:p>
                  <a:r>
                    <a:rPr lang="zh-TW" altLang="en-US" sz="2000" dirty="0" smtClean="0">
                      <a:latin typeface="Times New Roman" pitchFamily="18" charset="0"/>
                      <a:ea typeface="標楷體" pitchFamily="65" charset="-120"/>
                      <a:cs typeface="Times New Roman" pitchFamily="18" charset="0"/>
                    </a:rPr>
                    <a:t>關</a:t>
                  </a:r>
                  <a:r>
                    <a:rPr lang="zh-TW" altLang="en-US" sz="2000" dirty="0">
                      <a:latin typeface="Times New Roman" pitchFamily="18" charset="0"/>
                      <a:ea typeface="標楷體" pitchFamily="65" charset="-120"/>
                      <a:cs typeface="Times New Roman" pitchFamily="18" charset="0"/>
                    </a:rPr>
                    <a:t>塞極天惟鳥道，江湖滿地一漁翁。</a:t>
                  </a:r>
                </a:p>
              </p:txBody>
            </p:sp>
            <p:pic>
              <p:nvPicPr>
                <p:cNvPr id="10" name="Picture 48">
                  <a:hlinkClick r:id="rId4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76056" y="4600303"/>
                  <a:ext cx="149225" cy="1277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grpSp>
          <p:nvGrpSpPr>
            <p:cNvPr id="13" name="群組 12"/>
            <p:cNvGrpSpPr/>
            <p:nvPr/>
          </p:nvGrpSpPr>
          <p:grpSpPr>
            <a:xfrm>
              <a:off x="0" y="1635646"/>
              <a:ext cx="4932040" cy="2181518"/>
              <a:chOff x="0" y="1635646"/>
              <a:chExt cx="4932040" cy="2181518"/>
            </a:xfrm>
          </p:grpSpPr>
          <p:sp>
            <p:nvSpPr>
              <p:cNvPr id="11" name="文字方塊 10"/>
              <p:cNvSpPr txBox="1"/>
              <p:nvPr/>
            </p:nvSpPr>
            <p:spPr>
              <a:xfrm>
                <a:off x="0" y="1635646"/>
                <a:ext cx="493204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5400" dirty="0" smtClean="0">
                    <a:solidFill>
                      <a:schemeClr val="accent5">
                        <a:lumMod val="75000"/>
                      </a:schemeClr>
                    </a:solidFill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謝謝聆聽！！</a:t>
                </a:r>
                <a:endParaRPr lang="zh-TW" altLang="en-US" sz="5400" dirty="0">
                  <a:solidFill>
                    <a:schemeClr val="accent5">
                      <a:lumMod val="75000"/>
                    </a:schemeClr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endParaRPr>
              </a:p>
            </p:txBody>
          </p:sp>
          <p:grpSp>
            <p:nvGrpSpPr>
              <p:cNvPr id="12" name="群組 11"/>
              <p:cNvGrpSpPr/>
              <p:nvPr/>
            </p:nvGrpSpPr>
            <p:grpSpPr>
              <a:xfrm>
                <a:off x="650089" y="2715766"/>
                <a:ext cx="1008112" cy="1101398"/>
                <a:chOff x="650089" y="2715766"/>
                <a:chExt cx="1008112" cy="1101398"/>
              </a:xfrm>
            </p:grpSpPr>
            <p:pic>
              <p:nvPicPr>
                <p:cNvPr id="6148" name="Picture 4" descr="C:\Users\User\Desktop\chinese_boy_icon.png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50089" y="2715766"/>
                  <a:ext cx="1008112" cy="100811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7" name="Picture 8" descr="D:\D.說明文件\創用CC圖示\public domain.png">
                  <a:hlinkClick r:id="rId7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72746" y="3723980"/>
                  <a:ext cx="265185" cy="93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320002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27</a:t>
            </a:fld>
            <a:endParaRPr lang="zh-TW" altLang="en-US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57200" y="-12700"/>
            <a:ext cx="8229600" cy="8556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zh-TW" altLang="en-US" kern="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313204"/>
              </p:ext>
            </p:extLst>
          </p:nvPr>
        </p:nvGraphicFramePr>
        <p:xfrm>
          <a:off x="484188" y="842963"/>
          <a:ext cx="8137525" cy="418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小子築室首陽山下，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不敢忘本，不敢違仁。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祭遠祖當陽君文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中國文學系 蕭麗華 教授。</a:t>
                      </a: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中國文學系 蕭麗華 教授。</a:t>
                      </a: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中國文學系 蕭麗華 教授。</a:t>
                      </a: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往昔十四五，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結交</a:t>
                      </a: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皆老蒼。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壯遊詩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15" name="群組 14"/>
          <p:cNvGrpSpPr/>
          <p:nvPr/>
        </p:nvGrpSpPr>
        <p:grpSpPr>
          <a:xfrm>
            <a:off x="1285875" y="1458912"/>
            <a:ext cx="2620971" cy="3312641"/>
            <a:chOff x="1285875" y="1458912"/>
            <a:chExt cx="2620971" cy="3312641"/>
          </a:xfrm>
        </p:grpSpPr>
        <p:pic>
          <p:nvPicPr>
            <p:cNvPr id="7" name="Picture 6" descr="DSCN761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5875" y="2014482"/>
              <a:ext cx="1158705" cy="651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9854" y="2179913"/>
              <a:ext cx="876992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8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5856" y="1458912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5" descr="DSCN761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5875" y="2787774"/>
              <a:ext cx="1158705" cy="651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7017" y="2972075"/>
              <a:ext cx="876992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4" descr="DSCN761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5875" y="3551606"/>
              <a:ext cx="1158705" cy="652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9854" y="3723878"/>
              <a:ext cx="876992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48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5856" y="4515966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984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28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013166"/>
              </p:ext>
            </p:extLst>
          </p:nvPr>
        </p:nvGraphicFramePr>
        <p:xfrm>
          <a:off x="484188" y="483518"/>
          <a:ext cx="8137525" cy="418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往昔十四五，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結交</a:t>
                      </a: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皆老蒼。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壯遊詩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蔣兆和，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杜甫像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忤下考功第，獨辭京兆堂。放蕩齊趙間，裘馬頗清狂。</a:t>
                      </a:r>
                      <a:endParaRPr lang="zh-TW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壯遊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岱宗夫如何？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</a:p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一覽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眾山小。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望嶽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胡馬大宛名，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</a:p>
                    <a:p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萬里</a:t>
                      </a: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可橫行。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房兵曹胡馬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</a:p>
                  </a:txBody>
                  <a:tcPr marT="45727" marB="45727" anchor="ctr" horzOverflow="overflow"/>
                </a:tc>
              </a:tr>
            </a:tbl>
          </a:graphicData>
        </a:graphic>
      </p:graphicFrame>
      <p:grpSp>
        <p:nvGrpSpPr>
          <p:cNvPr id="12" name="群組 11"/>
          <p:cNvGrpSpPr/>
          <p:nvPr/>
        </p:nvGrpSpPr>
        <p:grpSpPr>
          <a:xfrm>
            <a:off x="1545933" y="1131590"/>
            <a:ext cx="1959687" cy="3279923"/>
            <a:chOff x="1545933" y="1131590"/>
            <a:chExt cx="1959687" cy="3279923"/>
          </a:xfrm>
        </p:grpSpPr>
        <p:pic>
          <p:nvPicPr>
            <p:cNvPr id="6" name="Picture 7" descr="杜甫圖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5933" y="1635646"/>
              <a:ext cx="648072" cy="714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8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1131590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48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7170" y="1864857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8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7170" y="2643758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8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3435846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8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4155926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793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29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035344"/>
              </p:ext>
            </p:extLst>
          </p:nvPr>
        </p:nvGraphicFramePr>
        <p:xfrm>
          <a:off x="484188" y="483518"/>
          <a:ext cx="8137525" cy="418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素練風霜起，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</a:p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毛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血灑平蕪。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畫鷹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</a:p>
                  </a:txBody>
                  <a:tcPr marT="45727" marB="45727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紈袴不餓死， </a:t>
                      </a:r>
                      <a:endParaRPr lang="en-US" altLang="zh-TW" sz="1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儒</a:t>
                      </a:r>
                      <a:r>
                        <a:rPr lang="zh-TW" alt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冠多誤身。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甫昔少年日，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</a:p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萬里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誰能馴！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奉贈韋左丞丈二十二韻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我，棄物也，四十無位。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秋述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en-US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</a:t>
                      </a:r>
                      <a:endParaRPr lang="zh-TW" altLang="en-US" sz="18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儒術於我何有哉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孔丘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道跖俱塵埃</a:t>
                      </a:r>
                      <a:endParaRPr lang="zh-TW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醉時歌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麻鞋見天子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衣袖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見兩肘。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述懷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11" name="群組 10"/>
          <p:cNvGrpSpPr/>
          <p:nvPr/>
        </p:nvGrpSpPr>
        <p:grpSpPr>
          <a:xfrm>
            <a:off x="3203848" y="1131590"/>
            <a:ext cx="301772" cy="3279923"/>
            <a:chOff x="3203848" y="1131590"/>
            <a:chExt cx="301772" cy="3279923"/>
          </a:xfrm>
        </p:grpSpPr>
        <p:pic>
          <p:nvPicPr>
            <p:cNvPr id="6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1131590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7170" y="1864857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7170" y="2643758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3435846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4155926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8842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43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一、</a:t>
            </a:r>
            <a:r>
              <a:rPr lang="zh-TW" altLang="en-US" sz="43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「素守儒業」</a:t>
            </a:r>
            <a:r>
              <a:rPr lang="zh-TW" altLang="zh-TW" sz="43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的家世</a:t>
            </a:r>
            <a:r>
              <a:rPr lang="zh-TW" altLang="en-US" sz="43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－詩書傳家</a:t>
            </a:r>
            <a:endParaRPr lang="zh-CN" altLang="en-US" sz="43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83568" y="1535395"/>
            <a:ext cx="77148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杜甫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的家世，本出襄陽，曾祖</a:t>
            </a:r>
            <a:r>
              <a:rPr lang="zh-TW" altLang="en-US" sz="24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杜依藝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為鞏縣令時才遷居到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河南偃城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（今河南偃師縣一帶），首陽山下是杜氏祖墳地。杜甫有一篇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祭遠祖當陽君文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說：</a:t>
            </a:r>
            <a:r>
              <a:rPr lang="zh-TW" altLang="en-US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「小子築室首陽山下，不敢忘本，不敢違仁。」</a:t>
            </a:r>
          </a:p>
          <a:p>
            <a:pPr eaLnBrk="0" hangingPunct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遠祖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當陽君、祖父</a:t>
            </a:r>
            <a:r>
              <a:rPr lang="zh-TW" altLang="en-US" sz="24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杜審言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、祖母薛氏，乃至杜甫自己歿後四十年，都葬於此地。所以河南偃師與首陽山一帶是杜甫從小遊玩嬉戲的地方。</a:t>
            </a: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585" y="2905000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451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30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111773"/>
              </p:ext>
            </p:extLst>
          </p:nvPr>
        </p:nvGraphicFramePr>
        <p:xfrm>
          <a:off x="484188" y="483518"/>
          <a:ext cx="8137525" cy="418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夜闌更秉燭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相對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如夢寐。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羌村三首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江上小堂巢翡翠，苑邊高塚臥麒麟。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細推物理須行樂，何用浮名絆此身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曲江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吏情更覺滄州遠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老大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徒傷未拂衣。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曲江對酒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男兒生不成名身已老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endParaRPr lang="zh-TW" altLang="en-US" sz="1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仰視皇天白日速。 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乾元中寓居同谷縣作歌七首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en-US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</a:t>
                      </a:r>
                      <a:endParaRPr lang="zh-TW" altLang="en-US" sz="1800" b="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已忍伶俜十年事</a:t>
                      </a: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強</a:t>
                      </a: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移棲息一枝安。 </a:t>
                      </a:r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宿府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6" name="群組 5"/>
          <p:cNvGrpSpPr/>
          <p:nvPr/>
        </p:nvGrpSpPr>
        <p:grpSpPr>
          <a:xfrm>
            <a:off x="3203848" y="1131590"/>
            <a:ext cx="301772" cy="3279923"/>
            <a:chOff x="3203848" y="1131590"/>
            <a:chExt cx="301772" cy="3279923"/>
          </a:xfrm>
        </p:grpSpPr>
        <p:pic>
          <p:nvPicPr>
            <p:cNvPr id="7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1131590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7170" y="1864857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7170" y="2643758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3435846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4155926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4889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31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600979"/>
              </p:ext>
            </p:extLst>
          </p:nvPr>
        </p:nvGraphicFramePr>
        <p:xfrm>
          <a:off x="484188" y="483518"/>
          <a:ext cx="8137525" cy="418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24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晚節漸於詩律細。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kumimoji="0" lang="en-US" altLang="zh-TW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遣悶戲呈路十九曹長</a:t>
                      </a:r>
                      <a:r>
                        <a:rPr kumimoji="0" lang="en-US" altLang="zh-TW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24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江漢思歸客</a:t>
                      </a: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乾坤</a:t>
                      </a: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一腐儒。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江漢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25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趙孟頫，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杜詩卷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26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祝允明，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草書杜甫秋興詩軸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26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昆明池水漢時功，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江湖滿地一漁翁。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杜甫，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秋興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en-US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2" name="群組 1"/>
          <p:cNvGrpSpPr/>
          <p:nvPr/>
        </p:nvGrpSpPr>
        <p:grpSpPr>
          <a:xfrm>
            <a:off x="1187624" y="1131590"/>
            <a:ext cx="2317996" cy="3312368"/>
            <a:chOff x="1187624" y="1131590"/>
            <a:chExt cx="2317996" cy="3312368"/>
          </a:xfrm>
        </p:grpSpPr>
        <p:grpSp>
          <p:nvGrpSpPr>
            <p:cNvPr id="15" name="群組 14"/>
            <p:cNvGrpSpPr/>
            <p:nvPr/>
          </p:nvGrpSpPr>
          <p:grpSpPr>
            <a:xfrm>
              <a:off x="1187624" y="1884115"/>
              <a:ext cx="2317996" cy="2559843"/>
              <a:chOff x="1187624" y="1131590"/>
              <a:chExt cx="2317996" cy="2559843"/>
            </a:xfrm>
          </p:grpSpPr>
          <p:grpSp>
            <p:nvGrpSpPr>
              <p:cNvPr id="9" name="群組 8"/>
              <p:cNvGrpSpPr/>
              <p:nvPr/>
            </p:nvGrpSpPr>
            <p:grpSpPr>
              <a:xfrm>
                <a:off x="1187624" y="1851670"/>
                <a:ext cx="1557933" cy="1274687"/>
                <a:chOff x="1187624" y="1851670"/>
                <a:chExt cx="1557933" cy="1274687"/>
              </a:xfrm>
            </p:grpSpPr>
            <p:pic>
              <p:nvPicPr>
                <p:cNvPr id="6" name="Picture 4" descr="趙孟頫杜詩卷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87624" y="1851670"/>
                  <a:ext cx="1557933" cy="2359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86570" y="2355726"/>
                  <a:ext cx="360040" cy="7706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10" name="Picture 48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03848" y="1131590"/>
                <a:ext cx="298450" cy="2555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48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07170" y="1864857"/>
                <a:ext cx="298450" cy="2555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48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07170" y="2643758"/>
                <a:ext cx="298450" cy="2555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48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03848" y="3435846"/>
                <a:ext cx="298450" cy="2555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6" name="Picture 48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7170" y="1131590"/>
              <a:ext cx="298450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3633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32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846513"/>
              </p:ext>
            </p:extLst>
          </p:nvPr>
        </p:nvGraphicFramePr>
        <p:xfrm>
          <a:off x="484188" y="483518"/>
          <a:ext cx="8137525" cy="11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26</a:t>
                      </a:r>
                      <a:endParaRPr lang="zh-TW" altLang="en-US" sz="1800" b="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Open Clip Art Library / </a:t>
                      </a:r>
                      <a:r>
                        <a:rPr lang="en-US" altLang="zh-TW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NetAlloy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http://openclipart.org/detail/101365/chinese-boy-icon-by-netalloy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 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2013.04.23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8" name="群組 7"/>
          <p:cNvGrpSpPr/>
          <p:nvPr/>
        </p:nvGrpSpPr>
        <p:grpSpPr>
          <a:xfrm>
            <a:off x="1547664" y="843558"/>
            <a:ext cx="2205745" cy="720080"/>
            <a:chOff x="1547664" y="843558"/>
            <a:chExt cx="2205745" cy="720080"/>
          </a:xfrm>
        </p:grpSpPr>
        <p:pic>
          <p:nvPicPr>
            <p:cNvPr id="6" name="Picture 4" descr="C:\Users\User\Desktop\chinese_boy_icon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664" y="843558"/>
              <a:ext cx="720080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D:\D.說明文件\創用CC圖示\public domain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1608" y="1043398"/>
              <a:ext cx="911801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1244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4</a:t>
            </a:fld>
            <a:endParaRPr lang="zh-TW" altLang="en-US"/>
          </a:p>
        </p:txBody>
      </p:sp>
      <p:grpSp>
        <p:nvGrpSpPr>
          <p:cNvPr id="6" name="群組 5"/>
          <p:cNvGrpSpPr/>
          <p:nvPr/>
        </p:nvGrpSpPr>
        <p:grpSpPr>
          <a:xfrm>
            <a:off x="1189038" y="503238"/>
            <a:ext cx="6765925" cy="4137164"/>
            <a:chOff x="1189038" y="503238"/>
            <a:chExt cx="6765925" cy="413716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9038" y="503238"/>
              <a:ext cx="6765925" cy="4137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5" descr="cc">
              <a:hlinkClick r:id="rId3"/>
            </p:cNvPr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9038" y="4439048"/>
              <a:ext cx="574650" cy="201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2266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5</a:t>
            </a:fld>
            <a:endParaRPr lang="zh-TW" altLang="en-US"/>
          </a:p>
        </p:txBody>
      </p:sp>
      <p:grpSp>
        <p:nvGrpSpPr>
          <p:cNvPr id="6" name="群組 5"/>
          <p:cNvGrpSpPr/>
          <p:nvPr/>
        </p:nvGrpSpPr>
        <p:grpSpPr>
          <a:xfrm>
            <a:off x="1189038" y="503238"/>
            <a:ext cx="6765925" cy="4137164"/>
            <a:chOff x="1189038" y="503238"/>
            <a:chExt cx="6765925" cy="413716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9038" y="503238"/>
              <a:ext cx="6765925" cy="4137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5" descr="cc">
              <a:hlinkClick r:id="rId3"/>
            </p:cNvPr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9038" y="4439048"/>
              <a:ext cx="574650" cy="201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052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6</a:t>
            </a:fld>
            <a:endParaRPr lang="zh-TW" altLang="en-US"/>
          </a:p>
        </p:txBody>
      </p:sp>
      <p:grpSp>
        <p:nvGrpSpPr>
          <p:cNvPr id="6" name="群組 5"/>
          <p:cNvGrpSpPr/>
          <p:nvPr/>
        </p:nvGrpSpPr>
        <p:grpSpPr>
          <a:xfrm>
            <a:off x="1189038" y="506413"/>
            <a:ext cx="6762750" cy="4133989"/>
            <a:chOff x="1189038" y="506413"/>
            <a:chExt cx="6762750" cy="4133989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2213" y="506413"/>
              <a:ext cx="6759575" cy="413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5" descr="cc">
              <a:hlinkClick r:id="rId3"/>
            </p:cNvPr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9038" y="4439048"/>
              <a:ext cx="574650" cy="201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7342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4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二、讀書和漫遊時期（7~15歲）</a:t>
            </a:r>
            <a:endParaRPr lang="zh-CN" altLang="en-US" sz="4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83568" y="1120205"/>
            <a:ext cx="7714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少年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的杜甫，才華穎異，體魄強健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壯遊詩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說：</a:t>
            </a:r>
            <a:r>
              <a:rPr lang="zh-TW" altLang="en-US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</a:t>
            </a:r>
            <a:r>
              <a:rPr lang="zh-TW" altLang="en-US" sz="26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往昔十四五，出遊翰墨場。斯文</a:t>
            </a:r>
            <a:r>
              <a:rPr lang="zh-TW" altLang="en-US" sz="2600" dirty="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崔魏  徒</a:t>
            </a:r>
            <a:r>
              <a:rPr lang="zh-TW" altLang="en-US" sz="26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，以我似班揚。七齡思即壯，開口詠鳳凰。九齡書大字，有作成一囊。性豪業嗜酒，嫉惡懷剛腸。脫略小時輩，結交皆老蒼。</a:t>
            </a:r>
            <a:r>
              <a:rPr lang="zh-TW" altLang="en-US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」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可見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杜甫回憶自己少年，七歲能詩，九歲能書法，十四五歲已經在文場闖蕩了。</a:t>
            </a:r>
          </a:p>
          <a:p>
            <a:pPr eaLnBrk="0" hangingPunct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他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自認是個個性豪邁、嫉惡如仇的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人，從小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hangingPunct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就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少年老成，和一般孩子不同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，都是結交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老蒼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hangingPunct="0"/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輩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889920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群組 8"/>
          <p:cNvGrpSpPr/>
          <p:nvPr/>
        </p:nvGrpSpPr>
        <p:grpSpPr>
          <a:xfrm>
            <a:off x="7244526" y="3291830"/>
            <a:ext cx="1379537" cy="1698625"/>
            <a:chOff x="7236296" y="3219822"/>
            <a:chExt cx="1379537" cy="169862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6296" y="3219822"/>
              <a:ext cx="1379537" cy="1698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6296" y="4780731"/>
              <a:ext cx="149225" cy="127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5448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4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二、讀書和漫遊時期</a:t>
            </a:r>
            <a:r>
              <a:rPr lang="zh-TW" altLang="zh-TW" sz="4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US" altLang="zh-TW" sz="4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</a:t>
            </a:r>
            <a:r>
              <a:rPr lang="zh-TW" altLang="zh-TW" sz="4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~</a:t>
            </a:r>
            <a:r>
              <a:rPr lang="en-US" altLang="zh-TW" sz="4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29</a:t>
            </a:r>
            <a:r>
              <a:rPr lang="zh-TW" altLang="zh-TW" sz="4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歲</a:t>
            </a:r>
            <a:r>
              <a:rPr lang="zh-TW" altLang="zh-TW" sz="4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CN" altLang="en-US" sz="4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83568" y="1243082"/>
            <a:ext cx="77148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開元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十九年（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731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），杜甫未滿二十歲，從洛陽出發，遊金陵，登瓦官，下姑蘇，過虎丘，賞鑑湖，渡浙江，溯剡溪，這是他未參加科舉考試前的吳、越之遊，也是他一生愛好壯遊的開始。</a:t>
            </a:r>
          </a:p>
          <a:p>
            <a:pPr eaLnBrk="0" hangingPunct="0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開元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二十三年（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735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），杜甫二十四歲，他從吳越回洛陽，參加進士考試，卻沒考上。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壯遊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說：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「忤下考功第，獨辭京兆堂。放蕩齊趙間，裘馬頗清狂。」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科舉失意後繼續他的壯遊，到齊趙，遊趙王臺、青丘等地；到兗州省親，父親杜閑為兖州司馬；在山東與高適相識。</a:t>
            </a:r>
          </a:p>
          <a:p>
            <a:pPr eaLnBrk="0" hangingPunct="0"/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這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段時間，杜甫著實過了七、八年「裘馬清狂」的漫遊生活，也為他的詩歌創作作好歷練與準備。</a:t>
            </a:r>
            <a:r>
              <a:rPr lang="zh-TW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989495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22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23E7-B3F0-4B6F-A064-587DCEA8AD76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41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三、杜甫詩集的開卷詩</a:t>
            </a:r>
            <a:endParaRPr lang="zh-CN" altLang="en-US" sz="41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83568" y="1079902"/>
            <a:ext cx="7714800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TW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今天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杜甫詩集開卷的兩首詩，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遊龍門奉先寺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望嶽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就是杜甫從洛陽到齊國舊地（今山東一帶）的作品，也是現存杜詩中最早的作品。</a:t>
            </a:r>
          </a:p>
          <a:p>
            <a:r>
              <a:rPr lang="zh-TW" altLang="en-US" sz="2000" dirty="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en-US" altLang="zh-TW" sz="2000" b="1" dirty="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20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望嶽</a:t>
            </a:r>
            <a:r>
              <a:rPr lang="en-US" altLang="zh-TW" sz="20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杜甫才二十九歲，登泰山，望著岱峰連綿的山脊，層層疊疊的雲在胸前盪漾，他像孔子登泰山而小天下一般，豪氣干雲的歌詠著：</a:t>
            </a:r>
          </a:p>
          <a:p>
            <a:endParaRPr lang="zh-TW" alt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岱</a:t>
            </a:r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宗夫如何？齊魯青未了。</a:t>
            </a:r>
          </a:p>
          <a:p>
            <a:pPr algn="ctr"/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造化鍾神秀，陰陽割昏曉。</a:t>
            </a:r>
          </a:p>
          <a:p>
            <a:pPr algn="ctr"/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盪胸生層雲，決眥入歸鳥。</a:t>
            </a:r>
          </a:p>
          <a:p>
            <a:pPr algn="ctr"/>
            <a:r>
              <a:rPr lang="zh-TW" altLang="en-US" sz="2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會當凌絕頂，一覽眾山小。</a:t>
            </a:r>
            <a:r>
              <a:rPr lang="zh-TW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587974"/>
            <a:ext cx="149225" cy="1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26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3910</Words>
  <Application>Microsoft Office PowerPoint</Application>
  <PresentationFormat>如螢幕大小 (16:9)</PresentationFormat>
  <Paragraphs>254</Paragraphs>
  <Slides>32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Office 佈景主題</vt:lpstr>
      <vt:lpstr>第八講：見證大唐歷史的詩人杜甫─ 從杜甫〈壯遊〉與社會詩說起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第八講：《唐詩》─杜甫</dc:title>
  <dc:creator>User</dc:creator>
  <cp:lastModifiedBy>User</cp:lastModifiedBy>
  <cp:revision>14</cp:revision>
  <dcterms:created xsi:type="dcterms:W3CDTF">2013-04-23T01:27:51Z</dcterms:created>
  <dcterms:modified xsi:type="dcterms:W3CDTF">2013-07-24T03:19:16Z</dcterms:modified>
</cp:coreProperties>
</file>