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6" r:id="rId2"/>
    <p:sldId id="346" r:id="rId3"/>
    <p:sldId id="347" r:id="rId4"/>
    <p:sldId id="348" r:id="rId5"/>
    <p:sldId id="349" r:id="rId6"/>
    <p:sldId id="38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2" r:id="rId19"/>
    <p:sldId id="363" r:id="rId20"/>
    <p:sldId id="364" r:id="rId21"/>
    <p:sldId id="365" r:id="rId22"/>
    <p:sldId id="366" r:id="rId23"/>
    <p:sldId id="367" r:id="rId24"/>
    <p:sldId id="369" r:id="rId25"/>
    <p:sldId id="370" r:id="rId26"/>
    <p:sldId id="390" r:id="rId27"/>
    <p:sldId id="372" r:id="rId28"/>
    <p:sldId id="373" r:id="rId29"/>
    <p:sldId id="374" r:id="rId30"/>
    <p:sldId id="375" r:id="rId31"/>
    <p:sldId id="376" r:id="rId32"/>
    <p:sldId id="377" r:id="rId33"/>
    <p:sldId id="391" r:id="rId34"/>
    <p:sldId id="392" r:id="rId35"/>
    <p:sldId id="393" r:id="rId36"/>
    <p:sldId id="378" r:id="rId37"/>
    <p:sldId id="395" r:id="rId38"/>
    <p:sldId id="379" r:id="rId39"/>
    <p:sldId id="397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99" r:id="rId50"/>
    <p:sldId id="400" r:id="rId51"/>
    <p:sldId id="401" r:id="rId52"/>
    <p:sldId id="402" r:id="rId53"/>
    <p:sldId id="403" r:id="rId54"/>
    <p:sldId id="405" r:id="rId5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954" y="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9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7287E-83A9-2544-B212-D8C1B40901D7}" type="doc">
      <dgm:prSet loTypeId="urn:microsoft.com/office/officeart/2005/8/layout/hProcess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A4AE4C-2B0C-1241-AFCB-232100678AF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認證機關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530D92B9-FC10-F24E-A297-5B50AC8994CE}" type="parTrans" cxnId="{10D96427-7D08-F241-9568-893D35AD96C3}">
      <dgm:prSet/>
      <dgm:spPr/>
      <dgm:t>
        <a:bodyPr/>
        <a:lstStyle/>
        <a:p>
          <a:endParaRPr lang="zh-TW" altLang="en-US"/>
        </a:p>
      </dgm:t>
    </dgm:pt>
    <dgm:pt modelId="{A58EEA03-BF96-0D4D-B664-88D68D0F2B07}" type="sibTrans" cxnId="{10D96427-7D08-F241-9568-893D35AD96C3}">
      <dgm:prSet/>
      <dgm:spPr/>
      <dgm:t>
        <a:bodyPr/>
        <a:lstStyle/>
        <a:p>
          <a:endParaRPr lang="zh-TW" altLang="en-US"/>
        </a:p>
      </dgm:t>
    </dgm:pt>
    <dgm:pt modelId="{7EF4E134-C93D-5E4D-8F7D-1C5F7BC05E20}">
      <dgm:prSet phldrT="[文字]" custT="1"/>
      <dgm:spPr/>
      <dgm:t>
        <a:bodyPr/>
        <a:lstStyle/>
        <a:p>
          <a:r>
            <a: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認證</a:t>
          </a:r>
          <a:endParaRPr lang="zh-TW" altLang="en-US" sz="20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CF89C33D-B41D-AF4E-9A70-B7F81F032948}" type="parTrans" cxnId="{344471E5-57FF-024D-91CD-A7DB42C2FEF6}">
      <dgm:prSet/>
      <dgm:spPr/>
      <dgm:t>
        <a:bodyPr/>
        <a:lstStyle/>
        <a:p>
          <a:endParaRPr lang="zh-TW" altLang="en-US"/>
        </a:p>
      </dgm:t>
    </dgm:pt>
    <dgm:pt modelId="{40597EA5-CB1E-4740-8293-7C13B64C2130}" type="sibTrans" cxnId="{344471E5-57FF-024D-91CD-A7DB42C2FEF6}">
      <dgm:prSet/>
      <dgm:spPr/>
      <dgm:t>
        <a:bodyPr/>
        <a:lstStyle/>
        <a:p>
          <a:endParaRPr lang="zh-TW" altLang="en-US"/>
        </a:p>
      </dgm:t>
    </dgm:pt>
    <dgm:pt modelId="{779C02FD-FEFF-D648-BD4E-E2FF961A2D51}">
      <dgm:prSet phldrT="[文字]" custT="1"/>
      <dgm:spPr/>
      <dgm:t>
        <a:bodyPr/>
        <a:lstStyle/>
        <a:p>
          <a:r>
            <a: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(accreditation)</a:t>
          </a:r>
          <a:endParaRPr lang="zh-TW" altLang="en-US" sz="20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FC97A74C-7053-1C4F-86DD-A9350E182663}" type="parTrans" cxnId="{53B95A8A-3617-EC4C-A3EE-CA2E16DF415F}">
      <dgm:prSet/>
      <dgm:spPr/>
      <dgm:t>
        <a:bodyPr/>
        <a:lstStyle/>
        <a:p>
          <a:endParaRPr lang="zh-TW" altLang="en-US"/>
        </a:p>
      </dgm:t>
    </dgm:pt>
    <dgm:pt modelId="{2F57AEA7-63B0-374A-B896-1916B53A5F74}" type="sibTrans" cxnId="{53B95A8A-3617-EC4C-A3EE-CA2E16DF415F}">
      <dgm:prSet/>
      <dgm:spPr/>
      <dgm:t>
        <a:bodyPr/>
        <a:lstStyle/>
        <a:p>
          <a:endParaRPr lang="zh-TW" altLang="en-US"/>
        </a:p>
      </dgm:t>
    </dgm:pt>
    <dgm:pt modelId="{497DAB21-DE63-2F4F-B714-A3E1BB3B70A2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驗證機關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</dgm:t>
    </dgm:pt>
    <dgm:pt modelId="{923DFBAE-D26A-5D4A-B7F0-93DD55BB64C4}" type="parTrans" cxnId="{9735A98C-46EE-D24C-9687-7D9603471E8C}">
      <dgm:prSet/>
      <dgm:spPr/>
      <dgm:t>
        <a:bodyPr/>
        <a:lstStyle/>
        <a:p>
          <a:endParaRPr lang="zh-TW" altLang="en-US"/>
        </a:p>
      </dgm:t>
    </dgm:pt>
    <dgm:pt modelId="{E3B78CA7-4C0E-EA49-A2D8-A9944D0EE808}" type="sibTrans" cxnId="{9735A98C-46EE-D24C-9687-7D9603471E8C}">
      <dgm:prSet/>
      <dgm:spPr/>
      <dgm:t>
        <a:bodyPr/>
        <a:lstStyle/>
        <a:p>
          <a:endParaRPr lang="zh-TW" altLang="en-US"/>
        </a:p>
      </dgm:t>
    </dgm:pt>
    <dgm:pt modelId="{C43A295B-CA66-584B-B15C-44E827AACBFE}">
      <dgm:prSet phldrT="[文字]" custT="1"/>
      <dgm:spPr/>
      <dgm:t>
        <a:bodyPr/>
        <a:lstStyle/>
        <a:p>
          <a:r>
            <a: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驗證</a:t>
          </a:r>
          <a:endParaRPr lang="zh-TW" altLang="en-US" sz="24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53342BF9-5F47-A149-B1AF-69FDC9C9F963}" type="parTrans" cxnId="{4A90DAF6-D49D-5547-897A-F45CA5EC1254}">
      <dgm:prSet/>
      <dgm:spPr/>
      <dgm:t>
        <a:bodyPr/>
        <a:lstStyle/>
        <a:p>
          <a:endParaRPr lang="zh-TW" altLang="en-US"/>
        </a:p>
      </dgm:t>
    </dgm:pt>
    <dgm:pt modelId="{C4AC121C-1328-E64D-A90E-38D28CA56A5A}" type="sibTrans" cxnId="{4A90DAF6-D49D-5547-897A-F45CA5EC1254}">
      <dgm:prSet/>
      <dgm:spPr/>
      <dgm:t>
        <a:bodyPr/>
        <a:lstStyle/>
        <a:p>
          <a:endParaRPr lang="zh-TW" altLang="en-US"/>
        </a:p>
      </dgm:t>
    </dgm:pt>
    <dgm:pt modelId="{D8189D30-C048-F848-9AC0-D2056710C201}">
      <dgm:prSet phldrT="[文字]" custT="1"/>
      <dgm:spPr/>
      <dgm:t>
        <a:bodyPr/>
        <a:lstStyle/>
        <a:p>
          <a:r>
            <a: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certification</a:t>
          </a:r>
          <a:endParaRPr lang="zh-TW" altLang="en-US" sz="2400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B16BCD49-20AC-454B-A258-2EB588B59659}" type="parTrans" cxnId="{A2CD1BC3-D356-384F-853D-66F113E81685}">
      <dgm:prSet/>
      <dgm:spPr/>
      <dgm:t>
        <a:bodyPr/>
        <a:lstStyle/>
        <a:p>
          <a:endParaRPr lang="zh-TW" altLang="en-US"/>
        </a:p>
      </dgm:t>
    </dgm:pt>
    <dgm:pt modelId="{AE9BAE41-B27B-874E-ABCF-83A025413572}" type="sibTrans" cxnId="{A2CD1BC3-D356-384F-853D-66F113E81685}">
      <dgm:prSet/>
      <dgm:spPr/>
      <dgm:t>
        <a:bodyPr/>
        <a:lstStyle/>
        <a:p>
          <a:endParaRPr lang="zh-TW" altLang="en-US"/>
        </a:p>
      </dgm:t>
    </dgm:pt>
    <dgm:pt modelId="{88FE0094-9CC4-5B45-BCED-940BE431B1E6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生產者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4D104A2-7788-204B-8848-81F0937C7235}" type="parTrans" cxnId="{B3E2D0DB-06E6-7949-A1CB-1FA9C6EB9460}">
      <dgm:prSet/>
      <dgm:spPr/>
      <dgm:t>
        <a:bodyPr/>
        <a:lstStyle/>
        <a:p>
          <a:endParaRPr lang="zh-TW" altLang="en-US"/>
        </a:p>
      </dgm:t>
    </dgm:pt>
    <dgm:pt modelId="{58498A3C-A89D-E040-8CC9-09FD9D623575}" type="sibTrans" cxnId="{B3E2D0DB-06E6-7949-A1CB-1FA9C6EB9460}">
      <dgm:prSet/>
      <dgm:spPr/>
      <dgm:t>
        <a:bodyPr/>
        <a:lstStyle/>
        <a:p>
          <a:endParaRPr lang="zh-TW" altLang="en-US"/>
        </a:p>
      </dgm:t>
    </dgm:pt>
    <dgm:pt modelId="{B12AEF5A-F38B-2B46-B00B-C220E0495E0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優良農產品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3B989003-8463-E946-8454-475CE7593DD4}" type="parTrans" cxnId="{9ED9E1F3-B70A-2542-9C7E-CA91766D0D3F}">
      <dgm:prSet/>
      <dgm:spPr/>
      <dgm:t>
        <a:bodyPr/>
        <a:lstStyle/>
        <a:p>
          <a:endParaRPr lang="zh-TW" altLang="en-US"/>
        </a:p>
      </dgm:t>
    </dgm:pt>
    <dgm:pt modelId="{12A50D54-522B-4D4F-B3DB-D548AE49EDC2}" type="sibTrans" cxnId="{9ED9E1F3-B70A-2542-9C7E-CA91766D0D3F}">
      <dgm:prSet/>
      <dgm:spPr/>
      <dgm:t>
        <a:bodyPr/>
        <a:lstStyle/>
        <a:p>
          <a:endParaRPr lang="zh-TW" altLang="en-US"/>
        </a:p>
      </dgm:t>
    </dgm:pt>
    <dgm:pt modelId="{D87A579B-BF58-9F42-A597-E59699ECA343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有機農產品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0D2E82CF-338E-A74A-8B59-391445FB6DC8}" type="parTrans" cxnId="{8174681C-0172-A847-B9A8-B46E43CAF48C}">
      <dgm:prSet/>
      <dgm:spPr/>
      <dgm:t>
        <a:bodyPr/>
        <a:lstStyle/>
        <a:p>
          <a:endParaRPr lang="zh-TW" altLang="en-US"/>
        </a:p>
      </dgm:t>
    </dgm:pt>
    <dgm:pt modelId="{1FFCC290-90E2-EC44-A5EE-C003970D9715}" type="sibTrans" cxnId="{8174681C-0172-A847-B9A8-B46E43CAF48C}">
      <dgm:prSet/>
      <dgm:spPr/>
      <dgm:t>
        <a:bodyPr/>
        <a:lstStyle/>
        <a:p>
          <a:endParaRPr lang="zh-TW" altLang="en-US"/>
        </a:p>
      </dgm:t>
    </dgm:pt>
    <dgm:pt modelId="{7E53F071-09DD-FC4E-8820-EDFFCF302414}" type="pres">
      <dgm:prSet presAssocID="{0BB7287E-83A9-2544-B212-D8C1B40901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360E8F6-9377-924F-BB71-0E834ED05EE8}" type="pres">
      <dgm:prSet presAssocID="{FCA4AE4C-2B0C-1241-AFCB-232100678AFA}" presName="compNode" presStyleCnt="0"/>
      <dgm:spPr/>
    </dgm:pt>
    <dgm:pt modelId="{CBF02C43-3B1B-9A48-8C2A-3FD4D58A528C}" type="pres">
      <dgm:prSet presAssocID="{FCA4AE4C-2B0C-1241-AFCB-232100678AFA}" presName="noGeometry" presStyleCnt="0"/>
      <dgm:spPr/>
    </dgm:pt>
    <dgm:pt modelId="{431A776C-E293-4D4C-B638-CBC56364ED6D}" type="pres">
      <dgm:prSet presAssocID="{FCA4AE4C-2B0C-1241-AFCB-232100678AFA}" presName="childTextVisible" presStyleLbl="bgAccFollowNode1" presStyleIdx="0" presStyleCnt="3" custLinFactNeighborX="32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893E35-EF09-7641-A9AC-CBE588AA4156}" type="pres">
      <dgm:prSet presAssocID="{FCA4AE4C-2B0C-1241-AFCB-232100678AFA}" presName="childTextHidden" presStyleLbl="bgAccFollowNode1" presStyleIdx="0" presStyleCnt="3"/>
      <dgm:spPr/>
      <dgm:t>
        <a:bodyPr/>
        <a:lstStyle/>
        <a:p>
          <a:endParaRPr lang="zh-TW" altLang="en-US"/>
        </a:p>
      </dgm:t>
    </dgm:pt>
    <dgm:pt modelId="{73FAE580-3F22-0140-878B-4F1AA0EF7A90}" type="pres">
      <dgm:prSet presAssocID="{FCA4AE4C-2B0C-1241-AFCB-232100678A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B4B33A-CC1E-9F42-9951-B69E675E337D}" type="pres">
      <dgm:prSet presAssocID="{FCA4AE4C-2B0C-1241-AFCB-232100678AFA}" presName="aSpace" presStyleCnt="0"/>
      <dgm:spPr/>
    </dgm:pt>
    <dgm:pt modelId="{7CE52B25-7FCB-C840-9439-CDA0BC8D7837}" type="pres">
      <dgm:prSet presAssocID="{497DAB21-DE63-2F4F-B714-A3E1BB3B70A2}" presName="compNode" presStyleCnt="0"/>
      <dgm:spPr/>
    </dgm:pt>
    <dgm:pt modelId="{C27D806B-B0EF-B74D-9E09-3B62996917E7}" type="pres">
      <dgm:prSet presAssocID="{497DAB21-DE63-2F4F-B714-A3E1BB3B70A2}" presName="noGeometry" presStyleCnt="0"/>
      <dgm:spPr/>
    </dgm:pt>
    <dgm:pt modelId="{F386F29A-4D8E-7D43-8F6B-E204DA5DA15B}" type="pres">
      <dgm:prSet presAssocID="{497DAB21-DE63-2F4F-B714-A3E1BB3B70A2}" presName="childTextVisible" presStyleLbl="bgAccFollowNode1" presStyleIdx="1" presStyleCnt="3" custScaleX="1149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DD72C5-858B-3149-A242-6212E5A039BE}" type="pres">
      <dgm:prSet presAssocID="{497DAB21-DE63-2F4F-B714-A3E1BB3B70A2}" presName="childTextHidden" presStyleLbl="bgAccFollowNode1" presStyleIdx="1" presStyleCnt="3"/>
      <dgm:spPr/>
      <dgm:t>
        <a:bodyPr/>
        <a:lstStyle/>
        <a:p>
          <a:endParaRPr lang="zh-TW" altLang="en-US"/>
        </a:p>
      </dgm:t>
    </dgm:pt>
    <dgm:pt modelId="{AB269C73-5411-E840-9B7D-B002492BD774}" type="pres">
      <dgm:prSet presAssocID="{497DAB21-DE63-2F4F-B714-A3E1BB3B70A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96B829-5F67-0549-9B5F-774DEAD6F643}" type="pres">
      <dgm:prSet presAssocID="{497DAB21-DE63-2F4F-B714-A3E1BB3B70A2}" presName="aSpace" presStyleCnt="0"/>
      <dgm:spPr/>
    </dgm:pt>
    <dgm:pt modelId="{9A7FED42-218E-1940-A2E4-D66D6EE116A1}" type="pres">
      <dgm:prSet presAssocID="{88FE0094-9CC4-5B45-BCED-940BE431B1E6}" presName="compNode" presStyleCnt="0"/>
      <dgm:spPr/>
    </dgm:pt>
    <dgm:pt modelId="{73777892-CAEB-0143-B717-849941D385B1}" type="pres">
      <dgm:prSet presAssocID="{88FE0094-9CC4-5B45-BCED-940BE431B1E6}" presName="noGeometry" presStyleCnt="0"/>
      <dgm:spPr/>
    </dgm:pt>
    <dgm:pt modelId="{539F1C58-02B1-3643-81BF-763C611CB2B6}" type="pres">
      <dgm:prSet presAssocID="{88FE0094-9CC4-5B45-BCED-940BE431B1E6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F28BB4-FE54-AA40-B910-0301A5150BF4}" type="pres">
      <dgm:prSet presAssocID="{88FE0094-9CC4-5B45-BCED-940BE431B1E6}" presName="childTextHidden" presStyleLbl="bgAccFollowNode1" presStyleIdx="2" presStyleCnt="3"/>
      <dgm:spPr/>
      <dgm:t>
        <a:bodyPr/>
        <a:lstStyle/>
        <a:p>
          <a:endParaRPr lang="zh-TW" altLang="en-US"/>
        </a:p>
      </dgm:t>
    </dgm:pt>
    <dgm:pt modelId="{628FB3E9-27CB-AA41-A7A3-D4197F4DE16D}" type="pres">
      <dgm:prSet presAssocID="{88FE0094-9CC4-5B45-BCED-940BE431B1E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4471E5-57FF-024D-91CD-A7DB42C2FEF6}" srcId="{FCA4AE4C-2B0C-1241-AFCB-232100678AFA}" destId="{7EF4E134-C93D-5E4D-8F7D-1C5F7BC05E20}" srcOrd="0" destOrd="0" parTransId="{CF89C33D-B41D-AF4E-9A70-B7F81F032948}" sibTransId="{40597EA5-CB1E-4740-8293-7C13B64C2130}"/>
    <dgm:cxn modelId="{4A90DAF6-D49D-5547-897A-F45CA5EC1254}" srcId="{497DAB21-DE63-2F4F-B714-A3E1BB3B70A2}" destId="{C43A295B-CA66-584B-B15C-44E827AACBFE}" srcOrd="0" destOrd="0" parTransId="{53342BF9-5F47-A149-B1AF-69FDC9C9F963}" sibTransId="{C4AC121C-1328-E64D-A90E-38D28CA56A5A}"/>
    <dgm:cxn modelId="{C0AB2FF9-F2A3-4C64-8A34-9ACADD6E7BA1}" type="presOf" srcId="{C43A295B-CA66-584B-B15C-44E827AACBFE}" destId="{E1DD72C5-858B-3149-A242-6212E5A039BE}" srcOrd="1" destOrd="0" presId="urn:microsoft.com/office/officeart/2005/8/layout/hProcess6"/>
    <dgm:cxn modelId="{53B95A8A-3617-EC4C-A3EE-CA2E16DF415F}" srcId="{FCA4AE4C-2B0C-1241-AFCB-232100678AFA}" destId="{779C02FD-FEFF-D648-BD4E-E2FF961A2D51}" srcOrd="1" destOrd="0" parTransId="{FC97A74C-7053-1C4F-86DD-A9350E182663}" sibTransId="{2F57AEA7-63B0-374A-B896-1916B53A5F74}"/>
    <dgm:cxn modelId="{A30ACA53-9476-4160-8EAA-73B763EB4BA8}" type="presOf" srcId="{497DAB21-DE63-2F4F-B714-A3E1BB3B70A2}" destId="{AB269C73-5411-E840-9B7D-B002492BD774}" srcOrd="0" destOrd="0" presId="urn:microsoft.com/office/officeart/2005/8/layout/hProcess6"/>
    <dgm:cxn modelId="{A2CD1BC3-D356-384F-853D-66F113E81685}" srcId="{497DAB21-DE63-2F4F-B714-A3E1BB3B70A2}" destId="{D8189D30-C048-F848-9AC0-D2056710C201}" srcOrd="1" destOrd="0" parTransId="{B16BCD49-20AC-454B-A258-2EB588B59659}" sibTransId="{AE9BAE41-B27B-874E-ABCF-83A025413572}"/>
    <dgm:cxn modelId="{9C91B857-D981-49CA-8EAA-D58FCFE8EBC9}" type="presOf" srcId="{D87A579B-BF58-9F42-A597-E59699ECA343}" destId="{F7F28BB4-FE54-AA40-B910-0301A5150BF4}" srcOrd="1" destOrd="1" presId="urn:microsoft.com/office/officeart/2005/8/layout/hProcess6"/>
    <dgm:cxn modelId="{9B713B51-9295-4C3C-8876-881F6790DED9}" type="presOf" srcId="{D87A579B-BF58-9F42-A597-E59699ECA343}" destId="{539F1C58-02B1-3643-81BF-763C611CB2B6}" srcOrd="0" destOrd="1" presId="urn:microsoft.com/office/officeart/2005/8/layout/hProcess6"/>
    <dgm:cxn modelId="{0681E7D9-EF26-497F-B670-DBEA64D780D8}" type="presOf" srcId="{779C02FD-FEFF-D648-BD4E-E2FF961A2D51}" destId="{49893E35-EF09-7641-A9AC-CBE588AA4156}" srcOrd="1" destOrd="1" presId="urn:microsoft.com/office/officeart/2005/8/layout/hProcess6"/>
    <dgm:cxn modelId="{10D96427-7D08-F241-9568-893D35AD96C3}" srcId="{0BB7287E-83A9-2544-B212-D8C1B40901D7}" destId="{FCA4AE4C-2B0C-1241-AFCB-232100678AFA}" srcOrd="0" destOrd="0" parTransId="{530D92B9-FC10-F24E-A297-5B50AC8994CE}" sibTransId="{A58EEA03-BF96-0D4D-B664-88D68D0F2B07}"/>
    <dgm:cxn modelId="{A011641B-B89B-43B0-B466-7533663DF79F}" type="presOf" srcId="{D8189D30-C048-F848-9AC0-D2056710C201}" destId="{F386F29A-4D8E-7D43-8F6B-E204DA5DA15B}" srcOrd="0" destOrd="1" presId="urn:microsoft.com/office/officeart/2005/8/layout/hProcess6"/>
    <dgm:cxn modelId="{2875C56E-C043-42B5-A9FB-5B101C88B35C}" type="presOf" srcId="{D8189D30-C048-F848-9AC0-D2056710C201}" destId="{E1DD72C5-858B-3149-A242-6212E5A039BE}" srcOrd="1" destOrd="1" presId="urn:microsoft.com/office/officeart/2005/8/layout/hProcess6"/>
    <dgm:cxn modelId="{634969D3-E5F7-4803-A7B6-DCF5017D8F6A}" type="presOf" srcId="{0BB7287E-83A9-2544-B212-D8C1B40901D7}" destId="{7E53F071-09DD-FC4E-8820-EDFFCF302414}" srcOrd="0" destOrd="0" presId="urn:microsoft.com/office/officeart/2005/8/layout/hProcess6"/>
    <dgm:cxn modelId="{20AF8E04-BB01-42E5-9C1C-499E539BA4E4}" type="presOf" srcId="{FCA4AE4C-2B0C-1241-AFCB-232100678AFA}" destId="{73FAE580-3F22-0140-878B-4F1AA0EF7A90}" srcOrd="0" destOrd="0" presId="urn:microsoft.com/office/officeart/2005/8/layout/hProcess6"/>
    <dgm:cxn modelId="{8174681C-0172-A847-B9A8-B46E43CAF48C}" srcId="{88FE0094-9CC4-5B45-BCED-940BE431B1E6}" destId="{D87A579B-BF58-9F42-A597-E59699ECA343}" srcOrd="1" destOrd="0" parTransId="{0D2E82CF-338E-A74A-8B59-391445FB6DC8}" sibTransId="{1FFCC290-90E2-EC44-A5EE-C003970D9715}"/>
    <dgm:cxn modelId="{847B8F4B-F3A6-4D46-ADE5-ADB3EC4C0E46}" type="presOf" srcId="{7EF4E134-C93D-5E4D-8F7D-1C5F7BC05E20}" destId="{431A776C-E293-4D4C-B638-CBC56364ED6D}" srcOrd="0" destOrd="0" presId="urn:microsoft.com/office/officeart/2005/8/layout/hProcess6"/>
    <dgm:cxn modelId="{D83208EA-02C1-4C68-9D7D-ED28E4745D6C}" type="presOf" srcId="{B12AEF5A-F38B-2B46-B00B-C220E0495E00}" destId="{539F1C58-02B1-3643-81BF-763C611CB2B6}" srcOrd="0" destOrd="0" presId="urn:microsoft.com/office/officeart/2005/8/layout/hProcess6"/>
    <dgm:cxn modelId="{11452570-CBFF-4CE6-96F5-E8AB2647BCCF}" type="presOf" srcId="{88FE0094-9CC4-5B45-BCED-940BE431B1E6}" destId="{628FB3E9-27CB-AA41-A7A3-D4197F4DE16D}" srcOrd="0" destOrd="0" presId="urn:microsoft.com/office/officeart/2005/8/layout/hProcess6"/>
    <dgm:cxn modelId="{B3E2D0DB-06E6-7949-A1CB-1FA9C6EB9460}" srcId="{0BB7287E-83A9-2544-B212-D8C1B40901D7}" destId="{88FE0094-9CC4-5B45-BCED-940BE431B1E6}" srcOrd="2" destOrd="0" parTransId="{D4D104A2-7788-204B-8848-81F0937C7235}" sibTransId="{58498A3C-A89D-E040-8CC9-09FD9D623575}"/>
    <dgm:cxn modelId="{F07A1D92-B121-4505-A187-FE9B7A330042}" type="presOf" srcId="{B12AEF5A-F38B-2B46-B00B-C220E0495E00}" destId="{F7F28BB4-FE54-AA40-B910-0301A5150BF4}" srcOrd="1" destOrd="0" presId="urn:microsoft.com/office/officeart/2005/8/layout/hProcess6"/>
    <dgm:cxn modelId="{B5418BDA-7008-4515-8070-A1DAE4510FF7}" type="presOf" srcId="{C43A295B-CA66-584B-B15C-44E827AACBFE}" destId="{F386F29A-4D8E-7D43-8F6B-E204DA5DA15B}" srcOrd="0" destOrd="0" presId="urn:microsoft.com/office/officeart/2005/8/layout/hProcess6"/>
    <dgm:cxn modelId="{499B963E-2A3A-4240-B693-7F3DFAFD07D2}" type="presOf" srcId="{7EF4E134-C93D-5E4D-8F7D-1C5F7BC05E20}" destId="{49893E35-EF09-7641-A9AC-CBE588AA4156}" srcOrd="1" destOrd="0" presId="urn:microsoft.com/office/officeart/2005/8/layout/hProcess6"/>
    <dgm:cxn modelId="{9735A98C-46EE-D24C-9687-7D9603471E8C}" srcId="{0BB7287E-83A9-2544-B212-D8C1B40901D7}" destId="{497DAB21-DE63-2F4F-B714-A3E1BB3B70A2}" srcOrd="1" destOrd="0" parTransId="{923DFBAE-D26A-5D4A-B7F0-93DD55BB64C4}" sibTransId="{E3B78CA7-4C0E-EA49-A2D8-A9944D0EE808}"/>
    <dgm:cxn modelId="{9ED9E1F3-B70A-2542-9C7E-CA91766D0D3F}" srcId="{88FE0094-9CC4-5B45-BCED-940BE431B1E6}" destId="{B12AEF5A-F38B-2B46-B00B-C220E0495E00}" srcOrd="0" destOrd="0" parTransId="{3B989003-8463-E946-8454-475CE7593DD4}" sibTransId="{12A50D54-522B-4D4F-B3DB-D548AE49EDC2}"/>
    <dgm:cxn modelId="{3E9128D2-77E8-429E-8947-08A153C91B9C}" type="presOf" srcId="{779C02FD-FEFF-D648-BD4E-E2FF961A2D51}" destId="{431A776C-E293-4D4C-B638-CBC56364ED6D}" srcOrd="0" destOrd="1" presId="urn:microsoft.com/office/officeart/2005/8/layout/hProcess6"/>
    <dgm:cxn modelId="{EE3FEA65-F11A-4C7F-A3FA-8C4F3B72518E}" type="presParOf" srcId="{7E53F071-09DD-FC4E-8820-EDFFCF302414}" destId="{6360E8F6-9377-924F-BB71-0E834ED05EE8}" srcOrd="0" destOrd="0" presId="urn:microsoft.com/office/officeart/2005/8/layout/hProcess6"/>
    <dgm:cxn modelId="{33EAA5FB-9F6D-4CAF-B4B7-8307940054CD}" type="presParOf" srcId="{6360E8F6-9377-924F-BB71-0E834ED05EE8}" destId="{CBF02C43-3B1B-9A48-8C2A-3FD4D58A528C}" srcOrd="0" destOrd="0" presId="urn:microsoft.com/office/officeart/2005/8/layout/hProcess6"/>
    <dgm:cxn modelId="{ECBDCC99-C36B-4CAA-8B51-6BFB62096C4A}" type="presParOf" srcId="{6360E8F6-9377-924F-BB71-0E834ED05EE8}" destId="{431A776C-E293-4D4C-B638-CBC56364ED6D}" srcOrd="1" destOrd="0" presId="urn:microsoft.com/office/officeart/2005/8/layout/hProcess6"/>
    <dgm:cxn modelId="{7354CC66-F4FD-4E01-BD20-AD89BE0AA2F3}" type="presParOf" srcId="{6360E8F6-9377-924F-BB71-0E834ED05EE8}" destId="{49893E35-EF09-7641-A9AC-CBE588AA4156}" srcOrd="2" destOrd="0" presId="urn:microsoft.com/office/officeart/2005/8/layout/hProcess6"/>
    <dgm:cxn modelId="{A514A460-C035-4196-8978-8021570C36E2}" type="presParOf" srcId="{6360E8F6-9377-924F-BB71-0E834ED05EE8}" destId="{73FAE580-3F22-0140-878B-4F1AA0EF7A90}" srcOrd="3" destOrd="0" presId="urn:microsoft.com/office/officeart/2005/8/layout/hProcess6"/>
    <dgm:cxn modelId="{21EAAB05-5DD4-4CC5-B076-BAD6E1894F69}" type="presParOf" srcId="{7E53F071-09DD-FC4E-8820-EDFFCF302414}" destId="{0DB4B33A-CC1E-9F42-9951-B69E675E337D}" srcOrd="1" destOrd="0" presId="urn:microsoft.com/office/officeart/2005/8/layout/hProcess6"/>
    <dgm:cxn modelId="{14E84140-02B3-4403-A7F2-ED30B8FF4B68}" type="presParOf" srcId="{7E53F071-09DD-FC4E-8820-EDFFCF302414}" destId="{7CE52B25-7FCB-C840-9439-CDA0BC8D7837}" srcOrd="2" destOrd="0" presId="urn:microsoft.com/office/officeart/2005/8/layout/hProcess6"/>
    <dgm:cxn modelId="{20E0EE84-7065-4545-9AE6-E312D5B59B5C}" type="presParOf" srcId="{7CE52B25-7FCB-C840-9439-CDA0BC8D7837}" destId="{C27D806B-B0EF-B74D-9E09-3B62996917E7}" srcOrd="0" destOrd="0" presId="urn:microsoft.com/office/officeart/2005/8/layout/hProcess6"/>
    <dgm:cxn modelId="{F88EC735-B3DF-4AC1-BDF8-51CE172CFDA0}" type="presParOf" srcId="{7CE52B25-7FCB-C840-9439-CDA0BC8D7837}" destId="{F386F29A-4D8E-7D43-8F6B-E204DA5DA15B}" srcOrd="1" destOrd="0" presId="urn:microsoft.com/office/officeart/2005/8/layout/hProcess6"/>
    <dgm:cxn modelId="{0903184C-1E16-485A-9163-2C30EA11F752}" type="presParOf" srcId="{7CE52B25-7FCB-C840-9439-CDA0BC8D7837}" destId="{E1DD72C5-858B-3149-A242-6212E5A039BE}" srcOrd="2" destOrd="0" presId="urn:microsoft.com/office/officeart/2005/8/layout/hProcess6"/>
    <dgm:cxn modelId="{ED48C9A9-5A05-4F02-B1C3-132A95E75051}" type="presParOf" srcId="{7CE52B25-7FCB-C840-9439-CDA0BC8D7837}" destId="{AB269C73-5411-E840-9B7D-B002492BD774}" srcOrd="3" destOrd="0" presId="urn:microsoft.com/office/officeart/2005/8/layout/hProcess6"/>
    <dgm:cxn modelId="{38DC0B4F-F0EB-486F-A986-E13E2B7B2EEE}" type="presParOf" srcId="{7E53F071-09DD-FC4E-8820-EDFFCF302414}" destId="{9E96B829-5F67-0549-9B5F-774DEAD6F643}" srcOrd="3" destOrd="0" presId="urn:microsoft.com/office/officeart/2005/8/layout/hProcess6"/>
    <dgm:cxn modelId="{8E336B6D-9029-4409-BB42-CD4FBD693FE2}" type="presParOf" srcId="{7E53F071-09DD-FC4E-8820-EDFFCF302414}" destId="{9A7FED42-218E-1940-A2E4-D66D6EE116A1}" srcOrd="4" destOrd="0" presId="urn:microsoft.com/office/officeart/2005/8/layout/hProcess6"/>
    <dgm:cxn modelId="{FED658E4-CF01-498B-897B-F888F46AAA89}" type="presParOf" srcId="{9A7FED42-218E-1940-A2E4-D66D6EE116A1}" destId="{73777892-CAEB-0143-B717-849941D385B1}" srcOrd="0" destOrd="0" presId="urn:microsoft.com/office/officeart/2005/8/layout/hProcess6"/>
    <dgm:cxn modelId="{C330910E-5354-400E-A21D-FBE8F0B8A449}" type="presParOf" srcId="{9A7FED42-218E-1940-A2E4-D66D6EE116A1}" destId="{539F1C58-02B1-3643-81BF-763C611CB2B6}" srcOrd="1" destOrd="0" presId="urn:microsoft.com/office/officeart/2005/8/layout/hProcess6"/>
    <dgm:cxn modelId="{5335D05E-EAAA-4DB8-AB33-CAFE46588C30}" type="presParOf" srcId="{9A7FED42-218E-1940-A2E4-D66D6EE116A1}" destId="{F7F28BB4-FE54-AA40-B910-0301A5150BF4}" srcOrd="2" destOrd="0" presId="urn:microsoft.com/office/officeart/2005/8/layout/hProcess6"/>
    <dgm:cxn modelId="{5D15AFA8-8F08-41F8-8382-68F83C6C5F8C}" type="presParOf" srcId="{9A7FED42-218E-1940-A2E4-D66D6EE116A1}" destId="{628FB3E9-27CB-AA41-A7A3-D4197F4DE16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62746-8023-489F-9ACA-A5CEF700B059}" type="datetimeFigureOut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98C2-88D1-4E50-A465-A30848D8F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520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68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97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059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05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05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45F7-E01D-44DD-BD7A-A7F0D9082E51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E00-D35F-4E46-ABC2-4196CDBAD139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7E1F-CC06-45A5-9E01-EC3410AADDDA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997-1291-4690-8AF6-C6E1E576D26C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31AA-4771-43A6-831B-28021E63E37C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3A57-F5A8-47AD-848B-F79627966529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C0D2-8448-4CCD-A10B-5A092269E536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D323-A602-41E9-8CA9-B8D19DDD8D00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12F-1BBC-4E18-8FC2-2CF0C1F48B8B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BF51-0360-4905-ADE3-B4B062F7030F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C9CA-BB7F-4514-A81D-9B33FBF07C4A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7877-F802-48E4-A0BA-2BC29AC7A9F2}" type="datetime1">
              <a:rPr lang="zh-TW" altLang="en-US" smtClean="0"/>
              <a:t>2013/5/31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hyperlink" Target="http://office.microsoft.com/zh-hk/HA010152965.aspx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ocw.aca.ntu.edu.tw/ntu-ocw/index.php/ocw/copyright_declarat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2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hyperlink" Target="http://www.coa.gov.tw/view.php?catid=1297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5.png"/><Relationship Id="rId3" Type="http://schemas.openxmlformats.org/officeDocument/2006/relationships/hyperlink" Target="http://law.coa.gov.tw/GLRSnewsout/LawContentDetails.aspx?id=FL042025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30.png"/><Relationship Id="rId2" Type="http://schemas.openxmlformats.org/officeDocument/2006/relationships/hyperlink" Target="http://www.coa.gov.tw/view.php?catid=129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fa.gov.tw/laws_index.asp?CatID=355" TargetMode="External"/><Relationship Id="rId11" Type="http://schemas.openxmlformats.org/officeDocument/2006/relationships/image" Target="../media/image29.png"/><Relationship Id="rId5" Type="http://schemas.openxmlformats.org/officeDocument/2006/relationships/hyperlink" Target="http://www.cas.org.tw/index2.asp" TargetMode="External"/><Relationship Id="rId15" Type="http://schemas.openxmlformats.org/officeDocument/2006/relationships/image" Target="../media/image31.png"/><Relationship Id="rId10" Type="http://schemas.openxmlformats.org/officeDocument/2006/relationships/image" Target="../media/image6.png"/><Relationship Id="rId4" Type="http://schemas.openxmlformats.org/officeDocument/2006/relationships/hyperlink" Target="http://law.coa.gov.tw/GLRSnewsout/LawContentDetails.aspx?id=FL043388" TargetMode="External"/><Relationship Id="rId9" Type="http://schemas.openxmlformats.org/officeDocument/2006/relationships/image" Target="../media/image28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4.png"/><Relationship Id="rId3" Type="http://schemas.openxmlformats.org/officeDocument/2006/relationships/hyperlink" Target="http://www.tainan.gov.tw/tainan/warehouse/B90000/%E5%90%89%E5%9C%92%E5%9C%83%E5%AE%89%E5%85%A8%E8%94%AC%E6%9E%9C%E6%A8%99%E7%AB%A0%E7%AE%A1%E7%90%86%E4%BD%9C%E6%A5%AD%E8%A6%8F%E7%AF%84-%E9%99%84%E4%BB%B6.pdf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33.png"/><Relationship Id="rId2" Type="http://schemas.openxmlformats.org/officeDocument/2006/relationships/hyperlink" Target="http://agrapp.coa.gov.tw/GAP/JSP/index_1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.organic.org.tw/supergood/front/bin/ptlist.phtml?Category=100989" TargetMode="External"/><Relationship Id="rId11" Type="http://schemas.openxmlformats.org/officeDocument/2006/relationships/image" Target="../media/image32.png"/><Relationship Id="rId5" Type="http://schemas.openxmlformats.org/officeDocument/2006/relationships/hyperlink" Target="http://www.afa.gov.tw/laws_index.asp?CatID=307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5.png"/><Relationship Id="rId4" Type="http://schemas.openxmlformats.org/officeDocument/2006/relationships/hyperlink" Target="http://theme.coa.gov.tw/suggest.php?issue=2445740&amp;id=2445745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3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37.png"/><Relationship Id="rId2" Type="http://schemas.openxmlformats.org/officeDocument/2006/relationships/hyperlink" Target="http://info.organic.org.tw/supergood/front/bin/ptlist.phtml?Category=10098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5.png"/><Relationship Id="rId10" Type="http://schemas.openxmlformats.org/officeDocument/2006/relationships/image" Target="../media/image40.png"/><Relationship Id="rId4" Type="http://schemas.openxmlformats.org/officeDocument/2006/relationships/image" Target="../media/image12.png"/><Relationship Id="rId9" Type="http://schemas.openxmlformats.org/officeDocument/2006/relationships/image" Target="../media/image39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hyperlink" Target="http://info.organic.org.tw/supergood/front/bin/ptlist.phtml?Category=100989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44.png"/><Relationship Id="rId5" Type="http://schemas.openxmlformats.org/officeDocument/2006/relationships/hyperlink" Target="http://ocw.aca.ntu.edu.tw/ntu-ocw/index.php/ocw/copyright_declaration" TargetMode="External"/><Relationship Id="rId10" Type="http://schemas.openxmlformats.org/officeDocument/2006/relationships/image" Target="../media/image43.png"/><Relationship Id="rId4" Type="http://schemas.openxmlformats.org/officeDocument/2006/relationships/hyperlink" Target="http://www.coa.gov.tw/view.php?catid=12984" TargetMode="External"/><Relationship Id="rId9" Type="http://schemas.openxmlformats.org/officeDocument/2006/relationships/image" Target="../media/image42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6.png"/><Relationship Id="rId3" Type="http://schemas.openxmlformats.org/officeDocument/2006/relationships/hyperlink" Target="http://www.coa.gov.tw/view.php?catid=12979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w.moj.gov.tw/LawClass/LawAll.aspx?PCode=L0040001" TargetMode="External"/><Relationship Id="rId11" Type="http://schemas.openxmlformats.org/officeDocument/2006/relationships/hyperlink" Target="http://taft.coa.gov.tw/ct.asp?xItem=2174&amp;CtNode=242&amp;role=C" TargetMode="External"/><Relationship Id="rId5" Type="http://schemas.openxmlformats.org/officeDocument/2006/relationships/hyperlink" Target="http://www.afa.gov.tw/laws_index.asp?CatID=72" TargetMode="External"/><Relationship Id="rId10" Type="http://schemas.openxmlformats.org/officeDocument/2006/relationships/image" Target="../media/image45.png"/><Relationship Id="rId4" Type="http://schemas.openxmlformats.org/officeDocument/2006/relationships/hyperlink" Target="http://www.afa.gov.tw/laws_index.asp?CatID=69" TargetMode="External"/><Relationship Id="rId9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law.moj.gov.tw/LawClass/LawAll.aspx?PCode=J00800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9442" y="843558"/>
            <a:ext cx="7117180" cy="1102519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農產運銷學</a:t>
            </a:r>
            <a:endParaRPr lang="zh-TW" altLang="en-US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2119883"/>
            <a:ext cx="7117180" cy="1512168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7.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農產品驗證</a:t>
            </a:r>
            <a:endParaRPr lang="en-US" altLang="zh-TW" sz="36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</a:t>
            </a:r>
            <a:r>
              <a:rPr lang="zh-CN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：國立台灣大學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農業經濟學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 雷立芬</a:t>
            </a:r>
            <a:r>
              <a:rPr lang="zh-CN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632051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1400" b="1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lang="zh-TW" altLang="en-US" sz="1400" b="1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lang="zh-TW" altLang="en-US" sz="1400" b="1" u="sng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lang="en-US" altLang="zh-TW" sz="1400" b="1" u="sng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lang="zh-TW" altLang="en-US" sz="1400" b="1" u="sng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「姓名標示－非商業性－相同方式分享」台灣</a:t>
              </a:r>
              <a:r>
                <a:rPr lang="en-US" altLang="zh-TW" sz="1400" b="1" u="sng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lang="zh-TW" altLang="en-US" sz="1400" b="1" u="sng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lang="zh-TW" altLang="en-US" sz="1400" b="1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lang="en-US" altLang="zh-TW" sz="1400" b="1" dirty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t>1</a:t>
            </a:fld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群組 9"/>
          <p:cNvGrpSpPr/>
          <p:nvPr/>
        </p:nvGrpSpPr>
        <p:grpSpPr>
          <a:xfrm>
            <a:off x="105624" y="4668837"/>
            <a:ext cx="5834528" cy="461665"/>
            <a:chOff x="294834" y="4587972"/>
            <a:chExt cx="5834528" cy="461665"/>
          </a:xfrm>
          <a:noFill/>
        </p:grpSpPr>
        <p:sp>
          <p:nvSpPr>
            <p:cNvPr id="9" name="矩形 8"/>
            <p:cNvSpPr/>
            <p:nvPr/>
          </p:nvSpPr>
          <p:spPr>
            <a:xfrm>
              <a:off x="611560" y="4587972"/>
              <a:ext cx="5517802" cy="46166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lang="en-US" altLang="zh-TW" sz="1200" dirty="0">
                  <a:latin typeface="標楷體" pitchFamily="65" charset="-120"/>
                  <a:ea typeface="標楷體" pitchFamily="65" charset="-120"/>
                </a:rPr>
                <a:t>Microsoft Office </a:t>
              </a:r>
              <a:r>
                <a:rPr lang="en-US" altLang="zh-TW" sz="1200" dirty="0" smtClean="0">
                  <a:latin typeface="標楷體" pitchFamily="65" charset="-120"/>
                  <a:ea typeface="標楷體" pitchFamily="65" charset="-120"/>
                </a:rPr>
                <a:t>2010</a:t>
              </a:r>
              <a:r>
                <a:rPr lang="zh-TW" altLang="zh-TW" sz="1200" dirty="0" smtClean="0">
                  <a:latin typeface="標楷體" pitchFamily="65" charset="-120"/>
                  <a:ea typeface="標楷體" pitchFamily="65" charset="-120"/>
                </a:rPr>
                <a:t>多媒體</a:t>
              </a: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藝廊，依據</a:t>
              </a:r>
              <a:r>
                <a:rPr lang="en-US" altLang="zh-TW" sz="1200" u="sng" dirty="0" err="1">
                  <a:latin typeface="標楷體" pitchFamily="65" charset="-120"/>
                  <a:ea typeface="標楷體" pitchFamily="65" charset="-120"/>
                  <a:hlinkClick r:id="rId5"/>
                </a:rPr>
                <a:t>Microsoft服務合約</a:t>
              </a: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lang="en-US" altLang="zh-TW" sz="1200" dirty="0"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lang="zh-TW" altLang="zh-TW" sz="1200" dirty="0">
                  <a:latin typeface="標楷體" pitchFamily="65" charset="-120"/>
                  <a:ea typeface="標楷體" pitchFamily="65" charset="-120"/>
                </a:rPr>
                <a:t>條合理</a:t>
              </a:r>
              <a:r>
                <a:rPr lang="zh-TW" altLang="zh-TW" sz="1200" dirty="0" smtClean="0">
                  <a:latin typeface="標楷體" pitchFamily="65" charset="-120"/>
                  <a:ea typeface="標楷體" pitchFamily="65" charset="-120"/>
                </a:rPr>
                <a:t>使用</a:t>
              </a:r>
              <a:r>
                <a:rPr lang="zh-TW" altLang="en-US" sz="1200" dirty="0" smtClean="0">
                  <a:latin typeface="標楷體" pitchFamily="65" charset="-120"/>
                  <a:ea typeface="標楷體" pitchFamily="65" charset="-120"/>
                </a:rPr>
                <a:t>。</a:t>
              </a:r>
              <a:endParaRPr lang="zh-TW" altLang="en-US" sz="1200" dirty="0">
                <a:latin typeface="Arial" pitchFamily="34" charset="0"/>
              </a:endParaRPr>
            </a:p>
          </p:txBody>
        </p:sp>
        <p:pic>
          <p:nvPicPr>
            <p:cNvPr id="10" name="Picture 77">
              <a:hlinkClick r:id="rId6"/>
            </p:cNvPr>
            <p:cNvPicPr/>
            <p:nvPr/>
          </p:nvPicPr>
          <p:blipFill>
            <a:blip r:embed="rId7" cstate="email">
              <a:extLst/>
            </a:blip>
            <a:srcRect/>
            <a:stretch>
              <a:fillRect/>
            </a:stretch>
          </p:blipFill>
          <p:spPr bwMode="auto">
            <a:xfrm>
              <a:off x="294834" y="4702916"/>
              <a:ext cx="257175" cy="23177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- 4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有機農產品、農產加工品不得使用化學農藥、化學肥料、動物用藥品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其他化學品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。但經中央主管機關公告許可者，不在此限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13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14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主管機關為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確保農產品及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其加工品符合本法規定，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得派員進入農產品經營業者之生產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、加工、分裝、貯存及販賣場所，執行檢查或抽樣檢驗，任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何人不得拒絕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、規避或妨礙。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主管機關為前項檢查或抽樣檢驗，得要求前項場所之經營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業者提供相關證明及紀錄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21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08391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1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- 5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20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未依本法規定取得認證或經撤銷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、廢止認證，擅自辦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理本法規定之農產品及其加工品驗證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業務者，處新臺幣三十萬元以上一百五十萬元以下罰鍰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22 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農產品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經營業者有下列行為之一者，處新臺幣十萬元以上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五十萬元以下罰鍰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，並得按次處罰：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一、拒絕、妨礙或規避主管機關依第十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四條第一項規定之檢查或抽樣檢驗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二、未依第十四條第二項規定提供相關證明及紀錄。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4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011910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8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- 6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23 </a:t>
            </a:r>
            <a:r>
              <a:rPr kumimoji="1"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有下列行為之一者，處新臺幣六萬元以上三十萬元以下罰鍰，</a:t>
            </a:r>
            <a:r>
              <a:rPr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並得按次處罰</a:t>
            </a:r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一、農產品經營業者之農產品或其加工品，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未經驗證標示優良農產品驗證、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產銷履歷驗證等文字或其他足使他人誤認之表示方法。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二、農產品經營業者之有機農產品、農產加工品未依第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五條第一項規定驗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證，或未依第六條第一項規定審查合格而標示有機等本國或外國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文字，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或其他足使他人誤認之表示方法。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三、驗證機構之驗證紀錄或相關資料文件有登載不實之情事。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有前項第三款情事，中央主管機關認情節重大者，應廢止其認證。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26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149624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7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優良農產品驗證管理辦法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- 1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本辦法用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詞，定義如下：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一、優良農產品：指國產農產品及以其為重要原料之加工品，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經依本辦法驗證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合格，並於產品包裝上使用優良農產品標章者。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二、優良農產品標章：指證明經依本辦法驗證之優良農產品所使用之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標章。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229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651870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3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優良農產品驗證管理辦法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- 2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 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肉品、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冷凍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果蔬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米、醃漬蔬果、即食餐食、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冷藏調理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食品、生鮮食用菇、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釀造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點心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食品、蛋品、生鮮截切蔬果、水產品、林產品、乳品、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羽絨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十七、其他經中央主管機關公告者。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31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435846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4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優良農產品驗證管理辦法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- 3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申請優良農產品驗證應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具備下列條件：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一、依法設立或登記之廠（場）、農民團體或營利事業。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二、廠（場）之衛生管理、產品之衛生安全及包裝均符合有關法令之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規定。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三、廠（場）及其產品符合中央主管機關訂定之驗證基準。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33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372387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6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優良農產品驗證管理辦法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- 4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13 </a:t>
            </a:r>
            <a:r>
              <a:rPr kumimoji="1"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產品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經驗證之農產品經營業者有下列情形之一者，驗證機構應終止其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所有產品之驗證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一、廠（場）自第一次經追蹤查驗不符規定起一年內累計不合格次數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達三次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二、規避、妨礙或拒絕驗證機構之追蹤查驗。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三、製造、委託加工、包裝標示、成分純度或產品廣告有虛偽之情事。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四、違法使用或授權他人使用優良農產品標章。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五、因故意或過失致其產品對消費者造成嚴重傷害，經驗證機構查證屬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實。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六、其他違規而情節重大。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4304995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195736" y="483518"/>
            <a:ext cx="4673617" cy="3781705"/>
            <a:chOff x="2195736" y="483518"/>
            <a:chExt cx="4673617" cy="3781705"/>
          </a:xfrm>
        </p:grpSpPr>
        <p:pic>
          <p:nvPicPr>
            <p:cNvPr id="16386" name="Picture 2" descr="C:\Users\ssc\Documents\TW\101\101-2\農產運銷學\0418\pic\ca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83518"/>
              <a:ext cx="4673617" cy="3781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020748"/>
              <a:ext cx="268287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5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管理作業規範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三、申請對象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︰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依農業產銷班設立暨輔導辦法設立登記之產銷班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依農場登記規則核准登記之農場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七、簽訂契約書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各區分署與審查通過之申請者簽訂吉園圃台灣安全蔬果標章使用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契約書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（如附件六），契約之有效期限為一年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。八、續約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契約屆滿前三個月內，原申請者應填具吉園圃台灣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安全蔬果標章續約使用申請審查表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（如附件四），並檢附下列文件，由鄉（鎮、市、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輔導單位代為送請所在地之農改場辦理續約文件之初審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續約起迄日期計算：原約期屆滿日之翌日起算二年。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011910"/>
            <a:ext cx="2746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8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管理作業規範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十、標章印製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黏貼標章：由農糧署統一印製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套印標章：申請者於審查合格後，依規定自行印製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十二、標章之停用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契約期限屆滿未續約或經暫停或終止本標章之使用者，即不得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再使用本標章；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經認定違反約定致停用標章者，其停用之起迄日期以各區分署通知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之日期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十三、追蹤查核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十四、追蹤輔導：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867894"/>
            <a:ext cx="2746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3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大綱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農產品生產及驗證管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理法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優良農產品驗證管理辦法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吉園圃安全蔬果標章管理作業規範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有機農產品及有機農產加工品驗證管理辦法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產銷履歷農產品驗證管理辦法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糧食管理法</a:t>
            </a:r>
            <a:r>
              <a:rPr kumimoji="1"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糧食標示法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食品衛生管理法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商品標示法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5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管理作業規範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5579"/>
          </a:xfrm>
        </p:spPr>
        <p:txBody>
          <a:bodyPr>
            <a:norm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十五、申請者使用本標章，應確實遵守本規範規定；違反者，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依下列規定處理：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申請者使用本標章於未經核准使用之蔬果或擅自轉讓他人使用，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終止申請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者簽訂之本標章使用契約，並依商標法等相關規定處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  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任意貼附與本標章意義不符之宣傳資料，如防癌、無毒、減肥等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違反本標章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使用契約情事，依情節輕重，暫停申請者使用本標章三個月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至一年。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  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違反本標章規格、圖樣、使用約定者，予以違約記點一次，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並限期一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個月內改善；屆期仍未改善者，終止申請者使用本標章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  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違反前六款規定者，由標章辨識碼確認違規之產銷班班員時，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得僅對該產銷班班員為違約之處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  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八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經終止使用本標章者，須經一年以上之改善期間，始得重新申請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5339" y="4204949"/>
            <a:ext cx="2746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9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吉園圃台灣安全蔬果標章圖樣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25287" y="4340678"/>
            <a:ext cx="5823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3200" dirty="0" smtClean="0">
                <a:latin typeface="Times New Roman" pitchFamily="18" charset="0"/>
                <a:cs typeface="Times New Roman" pitchFamily="18" charset="0"/>
              </a:rPr>
              <a:t>GAP (Good Agricultural Practice)</a:t>
            </a:r>
            <a:endParaRPr kumimoji="1"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771800" y="1491630"/>
            <a:ext cx="2489820" cy="2489820"/>
            <a:chOff x="2771800" y="1491630"/>
            <a:chExt cx="2489820" cy="2489820"/>
          </a:xfrm>
        </p:grpSpPr>
        <p:pic>
          <p:nvPicPr>
            <p:cNvPr id="7170" name="Picture 2" descr="C:\Users\ssc\Documents\TW\101\101-2\農產運銷學\0418\pic\吉園圃安全蔬果標章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1491630"/>
              <a:ext cx="2489820" cy="2489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1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3743325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9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吉園圃台灣安全蔬果標章圖樣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一、二片葉子為綠色（代表農業），字體為藍色。</a:t>
            </a: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二、三個圓圈為紅色，代表此產品經過「輔導」、「檢驗」、「管制」。</a:t>
            </a: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三、標章之下端編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阿拉伯數字識別號碼，以識別及追查吉園圃安全蔬果之生產者。</a:t>
            </a:r>
          </a:p>
          <a:p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5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291830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吉園圃台灣安全蔬果標章圖樣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四、標章識別號碼之編訂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碼及第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2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：直轄市及縣市別代碼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3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︰標章類別碼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黏貼標章：大標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章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1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、中標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章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2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、小標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章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3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dirty="0" smtClean="0"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endParaRPr lang="en-US" altLang="zh-TW" dirty="0" smtClean="0">
              <a:effectLst/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套印標章：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9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代碼。</a:t>
            </a:r>
            <a:r>
              <a:rPr lang="zh-TW" altLang="zh-TW" dirty="0" smtClean="0"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4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9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：為管制號碼。</a:t>
            </a: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黏貼標章：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4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：印製年度代碼，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5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9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：流水號碼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套印標章：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4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碼及第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5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：鄉鎮別，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6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碼及第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：產銷班別，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8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碼及第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9 </a:t>
            </a:r>
            <a:r>
              <a:rPr lang="zh-TW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碼</a:t>
            </a:r>
            <a:r>
              <a:rPr lang="zh-TW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：班員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別。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5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4071791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6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09443" y="411510"/>
            <a:ext cx="7125113" cy="693356"/>
          </a:xfrm>
        </p:spPr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吉園圃台灣安全蔬果標章圖樣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五、本標章照原圖比例製作成直徑分別為七公分、五公分、二公分等大、中、小三種尺寸，以適用於不同包裝袋（箱）上，或更小尺寸，以直接黏貼於農產品上。</a:t>
            </a:r>
          </a:p>
          <a:p>
            <a:pPr marL="0" indent="0">
              <a:buNone/>
            </a:pPr>
            <a:r>
              <a:rPr lang="zh-TW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六、標章規格說明</a:t>
            </a:r>
          </a:p>
          <a:p>
            <a:r>
              <a:rPr lang="zh-TW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（一）標準字使用規範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台灣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安全蔬果：華康標楷體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吉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園圃：華康中黑體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（二）色彩使用規範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紅色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C0M100Y100K0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綠色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C100M10Y100K0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藍色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C100M100Y0K0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】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24</a:t>
            </a:fld>
            <a:endParaRPr lang="zh-TW" altLang="en-US"/>
          </a:p>
        </p:txBody>
      </p:sp>
      <p:pic>
        <p:nvPicPr>
          <p:cNvPr id="5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515966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8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吉園圃作物及自產農產加工品類別、品項一覽表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蔬菜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包葉菜類、葉菜類、根莖菜類、花菜類、蕈菜類、果菜類、瓜菜類、豆菜類、瓜果類、蕨類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水果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大漿果類、小漿果類、核果類、梨果類、柑桔類、堅果類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特用作物（當歸、明日葉、金線蓮、石蓮花、紅棗、葉用枸杞）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雜糧作物（甜玉米、甘藷、紅豆、綠豆）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自產農產加工品（杭菊）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25</a:t>
            </a:fld>
            <a:endParaRPr lang="zh-TW" altLang="en-US"/>
          </a:p>
        </p:txBody>
      </p:sp>
      <p:pic>
        <p:nvPicPr>
          <p:cNvPr id="5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4083918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3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2411760" y="987574"/>
            <a:ext cx="4009628" cy="3007221"/>
            <a:chOff x="2411760" y="987574"/>
            <a:chExt cx="4009628" cy="3007221"/>
          </a:xfrm>
        </p:grpSpPr>
        <p:pic>
          <p:nvPicPr>
            <p:cNvPr id="9218" name="Picture 2" descr="C:\Users\ssc\Documents\TW\101\101-2\農產運銷學\0418\pic\cas ex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987574"/>
              <a:ext cx="4009628" cy="3007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9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3756670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0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- 1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第 </a:t>
            </a:r>
            <a:r>
              <a:rPr lang="en-US" altLang="zh-Hant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en-US" altLang="zh-Hant" b="1" dirty="0">
                <a:latin typeface="標楷體" pitchFamily="65" charset="-120"/>
                <a:ea typeface="標楷體" pitchFamily="65" charset="-120"/>
                <a:cs typeface="新細明體"/>
              </a:rPr>
              <a:t> </a:t>
            </a:r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條</a:t>
            </a:r>
            <a:endParaRPr lang="zh-Hant" altLang="en-US" dirty="0">
              <a:latin typeface="標楷體" pitchFamily="65" charset="-120"/>
              <a:ea typeface="標楷體" pitchFamily="65" charset="-120"/>
              <a:cs typeface="新細明體"/>
            </a:endParaRP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本辦法適用範圍，為有機農產品及有機農產加工品在國內生產、加工、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分裝或流通過程之產品驗證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。</a:t>
            </a: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第六條第二項所定有機農產品及有機農產加工品驗證基準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第三部分第二點之轉型期間農糧產品及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其加工品，準用本辦法規定辦理驗證及標示有機轉</a:t>
            </a: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型期文字。</a:t>
            </a:r>
            <a:endParaRPr kumimoji="1" lang="zh-TW" altLang="en-US" dirty="0">
              <a:latin typeface="標楷體" pitchFamily="65" charset="-120"/>
              <a:ea typeface="標楷體" pitchFamily="65" charset="-120"/>
              <a:cs typeface="新細明體"/>
            </a:endParaRPr>
          </a:p>
        </p:txBody>
      </p:sp>
      <p:pic>
        <p:nvPicPr>
          <p:cNvPr id="1024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839443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- 2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第</a:t>
            </a:r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 </a:t>
            </a:r>
            <a:r>
              <a:rPr lang="en-US" altLang="zh-Hant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4 </a:t>
            </a:r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zh-Hant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Hant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本辦法所稱驗證機構，指依本法規定認證並</a:t>
            </a:r>
            <a:r>
              <a:rPr lang="zh-Hant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領有有機農產品驗證機構認證文件之</a:t>
            </a:r>
            <a:r>
              <a:rPr lang="zh-Hant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機構、學校、法人或團體</a:t>
            </a:r>
            <a:r>
              <a:rPr lang="zh-Hant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Hant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 </a:t>
            </a:r>
            <a:r>
              <a:rPr lang="en-US" altLang="zh-Hant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5 </a:t>
            </a:r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zh-Hant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申請有機農產品及有機農產加工品驗證之農產品經營業者，應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具備下列各款資格之一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：</a:t>
            </a:r>
          </a:p>
          <a:p>
            <a:pPr marL="457200" lvl="1" indent="0">
              <a:buNone/>
            </a:pP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一、農民。</a:t>
            </a:r>
          </a:p>
          <a:p>
            <a:pPr marL="457200" lvl="1" indent="0">
              <a:buNone/>
            </a:pP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二、依法設立或登記之農場、畜牧場、農民團體或農業產銷班。</a:t>
            </a:r>
          </a:p>
          <a:p>
            <a:pPr marL="457200" lvl="1" indent="0">
              <a:buNone/>
            </a:pP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三、領有公司或商業登記證明文件者。</a:t>
            </a:r>
            <a:endParaRPr kumimoji="1" lang="zh-TW" altLang="en-US" dirty="0">
              <a:latin typeface="標楷體" pitchFamily="65" charset="-120"/>
              <a:ea typeface="標楷體" pitchFamily="65" charset="-120"/>
              <a:cs typeface="新細明體"/>
            </a:endParaRPr>
          </a:p>
        </p:txBody>
      </p:sp>
      <p:pic>
        <p:nvPicPr>
          <p:cNvPr id="1126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622" y="408391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6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- 3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第</a:t>
            </a:r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 </a:t>
            </a:r>
            <a:r>
              <a:rPr lang="en-US" altLang="zh-Hant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6 </a:t>
            </a:r>
            <a:r>
              <a:rPr lang="zh-Hant" altLang="en-US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zh-Hant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Hant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農產品經營業者申請有機農產品及有機農產加工品驗證，</a:t>
            </a:r>
            <a:r>
              <a:rPr lang="zh-Hant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應填具申請書並檢附下列</a:t>
            </a:r>
            <a:r>
              <a:rPr lang="zh-Hant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文件，向驗證機構申請驗證：</a:t>
            </a:r>
          </a:p>
          <a:p>
            <a:pPr lvl="1"/>
            <a:r>
              <a:rPr lang="zh-Hant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一、符合前條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資格之證明文件。</a:t>
            </a:r>
          </a:p>
          <a:p>
            <a:pPr lvl="1"/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二、生產廠（場）地理位置資料，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包括土地坐落標示及足以辨識之鄰近地圖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。</a:t>
            </a:r>
          </a:p>
          <a:p>
            <a:pPr lvl="1"/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三、依有機農產品及有機農產加工品驗證基準之生產或製程說明。</a:t>
            </a:r>
          </a:p>
          <a:p>
            <a:pPr lvl="1"/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四、維持有機運作系統相關之紀錄與文件，包括工作及品管紀錄、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原料及資材庫存紀錄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、產品產銷紀錄，及生產用地、設施及環境管理紀錄。</a:t>
            </a:r>
          </a:p>
          <a:p>
            <a:pPr lvl="1"/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五、其他經中央主管機關指定之文件。</a:t>
            </a: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前項第三款所定有機農產品及有機農產加工品驗證基準，如附件一。</a:t>
            </a:r>
            <a:endParaRPr kumimoji="1" lang="zh-TW" altLang="en-US" dirty="0">
              <a:latin typeface="標楷體" pitchFamily="65" charset="-120"/>
              <a:ea typeface="標楷體" pitchFamily="65" charset="-120"/>
              <a:cs typeface="新細明體"/>
            </a:endParaRPr>
          </a:p>
        </p:txBody>
      </p:sp>
      <p:pic>
        <p:nvPicPr>
          <p:cNvPr id="1229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08391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8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3009" y="20538"/>
            <a:ext cx="9144000" cy="5143500"/>
            <a:chOff x="3009" y="20538"/>
            <a:chExt cx="9144000" cy="5143500"/>
          </a:xfrm>
        </p:grpSpPr>
        <p:pic>
          <p:nvPicPr>
            <p:cNvPr id="4099" name="Picture 3" descr="C:\Users\ssc\Desktop\新農業運動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" y="20538"/>
              <a:ext cx="9144000" cy="5143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" y="4925913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- 4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第 </a:t>
            </a:r>
            <a:r>
              <a:rPr lang="en-US" altLang="zh-Hant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23 </a:t>
            </a:r>
            <a:r>
              <a:rPr lang="zh-Hant" altLang="en-US" b="1" dirty="0">
                <a:latin typeface="標楷體" pitchFamily="65" charset="-120"/>
                <a:ea typeface="標楷體" pitchFamily="65" charset="-120"/>
                <a:cs typeface="新細明體"/>
              </a:rPr>
              <a:t>條</a:t>
            </a:r>
            <a:endParaRPr lang="zh-Hant" altLang="en-US" dirty="0">
              <a:latin typeface="標楷體" pitchFamily="65" charset="-120"/>
              <a:ea typeface="標楷體" pitchFamily="65" charset="-120"/>
              <a:cs typeface="新細明體"/>
            </a:endParaRPr>
          </a:p>
          <a:p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有機農產品及有機農產加工品標示所用文字，以中文正體字為之，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並得輔以外文及通用符號</a:t>
            </a:r>
            <a:r>
              <a:rPr lang="zh-Hant" altLang="en-US" dirty="0">
                <a:latin typeface="標楷體" pitchFamily="65" charset="-120"/>
                <a:ea typeface="標楷體" pitchFamily="65" charset="-120"/>
                <a:cs typeface="新細明體"/>
              </a:rPr>
              <a:t>。但專供外銷者，不在此限</a:t>
            </a:r>
            <a:r>
              <a:rPr lang="zh-Hant" altLang="en-US" dirty="0" smtClean="0">
                <a:latin typeface="標楷體" pitchFamily="65" charset="-120"/>
                <a:ea typeface="標楷體" pitchFamily="65" charset="-120"/>
                <a:cs typeface="新細明體"/>
              </a:rPr>
              <a:t>。</a:t>
            </a:r>
            <a:endParaRPr lang="en-US" altLang="zh-Hant" dirty="0" smtClean="0">
              <a:latin typeface="標楷體" pitchFamily="65" charset="-120"/>
              <a:ea typeface="標楷體" pitchFamily="65" charset="-120"/>
              <a:cs typeface="新細明體"/>
            </a:endParaRPr>
          </a:p>
        </p:txBody>
      </p:sp>
      <p:pic>
        <p:nvPicPr>
          <p:cNvPr id="1331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3147814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5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267494"/>
            <a:ext cx="7125113" cy="693356"/>
          </a:xfrm>
        </p:spPr>
        <p:txBody>
          <a:bodyPr>
            <a:no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有機農產品及有機農產加工品驗證管理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辦法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- 5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Hant" altLang="en-US" sz="1400" b="1" dirty="0">
                <a:latin typeface="標楷體" pitchFamily="65" charset="-120"/>
                <a:ea typeface="標楷體" pitchFamily="65" charset="-120"/>
                <a:cs typeface="新細明體"/>
              </a:rPr>
              <a:t>第 </a:t>
            </a:r>
            <a:r>
              <a:rPr lang="en-US" altLang="zh-Hant" sz="1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24 </a:t>
            </a:r>
            <a:r>
              <a:rPr lang="zh-Hant" altLang="en-US" sz="1400" b="1" dirty="0">
                <a:latin typeface="標楷體" pitchFamily="65" charset="-120"/>
                <a:ea typeface="標楷體" pitchFamily="65" charset="-120"/>
                <a:cs typeface="新細明體"/>
              </a:rPr>
              <a:t>條</a:t>
            </a:r>
            <a:endParaRPr lang="zh-Hant" altLang="en-US" sz="1400" dirty="0">
              <a:latin typeface="標楷體" pitchFamily="65" charset="-120"/>
              <a:ea typeface="標楷體" pitchFamily="65" charset="-120"/>
              <a:cs typeface="新細明體"/>
            </a:endParaRP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有容器或包裝之有機農產品及有機農產加工品於販賣時，應標示下列</a:t>
            </a:r>
            <a:r>
              <a:rPr lang="zh-Hant" altLang="en-US" sz="1400" dirty="0" smtClean="0">
                <a:latin typeface="標楷體" pitchFamily="65" charset="-120"/>
                <a:ea typeface="標楷體" pitchFamily="65" charset="-120"/>
                <a:cs typeface="新細明體"/>
              </a:rPr>
              <a:t>事項：</a:t>
            </a:r>
            <a:endParaRPr lang="zh-Hant" altLang="en-US" sz="1400" dirty="0">
              <a:latin typeface="標楷體" pitchFamily="65" charset="-120"/>
              <a:ea typeface="標楷體" pitchFamily="65" charset="-120"/>
              <a:cs typeface="新細明體"/>
            </a:endParaRP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一、品名。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二、原料名稱。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三、產品經營業者名稱、地址及電話號碼。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四、原產地（國）。但已標示製造廠或驗證場所地址，</a:t>
            </a:r>
            <a:r>
              <a:rPr lang="zh-Hant" altLang="en-US" sz="1400" dirty="0" smtClean="0">
                <a:latin typeface="標楷體" pitchFamily="65" charset="-120"/>
                <a:ea typeface="標楷體" pitchFamily="65" charset="-120"/>
                <a:cs typeface="新細明體"/>
              </a:rPr>
              <a:t>且足以表徵原產地（</a:t>
            </a: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國）者，不在此限。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五、驗證機構名稱。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六、有機農產品驗證證書字號。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七、其他法規所定標示事項及經中央主管機關公告應標示事項。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前項第一款品名與第二款原料名稱完全相同者，得免標示原料名稱。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第一項第一款之品名，應標示有機文字。</a:t>
            </a:r>
          </a:p>
          <a:p>
            <a:pPr>
              <a:spcBef>
                <a:spcPts val="0"/>
              </a:spcBef>
            </a:pPr>
            <a:r>
              <a:rPr lang="zh-Hant" altLang="en-US" sz="1400" dirty="0">
                <a:latin typeface="標楷體" pitchFamily="65" charset="-120"/>
                <a:ea typeface="標楷體" pitchFamily="65" charset="-120"/>
                <a:cs typeface="新細明體"/>
              </a:rPr>
              <a:t>有機轉型期農糧產品及其加工品準用前項規定，標示有機轉型期文字。</a:t>
            </a:r>
            <a:endParaRPr kumimoji="1" lang="zh-TW" altLang="en-US" sz="1400" dirty="0">
              <a:latin typeface="標楷體" pitchFamily="65" charset="-120"/>
              <a:ea typeface="標楷體" pitchFamily="65" charset="-120"/>
              <a:cs typeface="新細明體"/>
            </a:endParaRPr>
          </a:p>
        </p:txBody>
      </p:sp>
      <p:pic>
        <p:nvPicPr>
          <p:cNvPr id="1433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515966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6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有機農產品及有機農產加工品類別及品項一覽表</a:t>
            </a:r>
            <a:r>
              <a:rPr lang="zh-TW" altLang="zh-TW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有機農糧產品：米、雜糧、蔬菜、水果、茶、咖啡、甘蔗、自產農產加工品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有機農糧加工品：榖物、乾燥蔬果調製品、罐頭食品、冷藏或冷凍食品、蜜餞醃漬品、植物粉狀加工品天然植物茶袋、糖類及其製品、香辛植物調味料、發酵食品、油脂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有機畜產品：肉品、蛋品、乳製品、肉製品、蛋製品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有機水產品：藻類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有機水產加工品：藻類製品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9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99592" y="219075"/>
            <a:ext cx="2987263" cy="1902675"/>
            <a:chOff x="899592" y="219075"/>
            <a:chExt cx="2987263" cy="1902675"/>
          </a:xfrm>
        </p:grpSpPr>
        <p:pic>
          <p:nvPicPr>
            <p:cNvPr id="15362" name="Picture 2" descr="C:\Users\ssc\Documents\TW\101\101-2\農產運銷學\0418\pic\慈心有機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19075"/>
              <a:ext cx="2987263" cy="1902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7" name="Picture 7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1883625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群組 8"/>
          <p:cNvGrpSpPr/>
          <p:nvPr/>
        </p:nvGrpSpPr>
        <p:grpSpPr>
          <a:xfrm>
            <a:off x="938006" y="2676586"/>
            <a:ext cx="2910434" cy="1858614"/>
            <a:chOff x="938006" y="2676586"/>
            <a:chExt cx="2910434" cy="1858614"/>
          </a:xfrm>
        </p:grpSpPr>
        <p:pic>
          <p:nvPicPr>
            <p:cNvPr id="15363" name="Picture 3" descr="C:\Users\ssc\Documents\TW\101\101-2\農產運銷學\0418\pic\國際美育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06" y="2676586"/>
              <a:ext cx="2910434" cy="1858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8" name="Picture 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06" y="4297075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群組 7"/>
          <p:cNvGrpSpPr/>
          <p:nvPr/>
        </p:nvGrpSpPr>
        <p:grpSpPr>
          <a:xfrm>
            <a:off x="5364673" y="183211"/>
            <a:ext cx="3006612" cy="1974402"/>
            <a:chOff x="5364673" y="183211"/>
            <a:chExt cx="3006612" cy="1974402"/>
          </a:xfrm>
        </p:grpSpPr>
        <p:pic>
          <p:nvPicPr>
            <p:cNvPr id="15365" name="Picture 5" descr="C:\Users\ssc\Documents\TW\101\101-2\農產運銷學\0418\pic\台灣省有機農業生產協會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673" y="183211"/>
              <a:ext cx="3006612" cy="1974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9" name="Picture 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673" y="1919488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5305603" y="2624778"/>
            <a:ext cx="3123958" cy="1962230"/>
            <a:chOff x="5305603" y="2624778"/>
            <a:chExt cx="3123958" cy="1962230"/>
          </a:xfrm>
        </p:grpSpPr>
        <p:pic>
          <p:nvPicPr>
            <p:cNvPr id="15366" name="Picture 6" descr="C:\Users\ssc\Documents\TW\101\101-2\農產運銷學\0418\pic\台灣寶島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397" y="2624778"/>
              <a:ext cx="3123164" cy="1962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70" name="Picture 10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5603" y="4348883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2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750955" y="369183"/>
            <a:ext cx="3254350" cy="2023886"/>
            <a:chOff x="750955" y="369183"/>
            <a:chExt cx="3254350" cy="2023886"/>
          </a:xfrm>
        </p:grpSpPr>
        <p:pic>
          <p:nvPicPr>
            <p:cNvPr id="16386" name="Picture 2" descr="C:\Users\ssc\Documents\TW\101\101-2\農產運銷學\0418\pic\中央畜產會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49" y="369183"/>
              <a:ext cx="3253556" cy="2023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0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955" y="2154944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751749" y="2746259"/>
            <a:ext cx="3259460" cy="2008009"/>
            <a:chOff x="751749" y="2746259"/>
            <a:chExt cx="3259460" cy="2008009"/>
          </a:xfrm>
        </p:grpSpPr>
        <p:pic>
          <p:nvPicPr>
            <p:cNvPr id="16387" name="Picture 3" descr="C:\Users\ssc\Documents\TW\101\101-2\農產運銷學\0418\pic\暐凱國際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49" y="2746259"/>
              <a:ext cx="3259460" cy="2008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1" name="Picture 7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49" y="4516143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群組 7"/>
          <p:cNvGrpSpPr/>
          <p:nvPr/>
        </p:nvGrpSpPr>
        <p:grpSpPr>
          <a:xfrm>
            <a:off x="5344778" y="204471"/>
            <a:ext cx="2810541" cy="2353310"/>
            <a:chOff x="5344778" y="204471"/>
            <a:chExt cx="2810541" cy="2353310"/>
          </a:xfrm>
        </p:grpSpPr>
        <p:pic>
          <p:nvPicPr>
            <p:cNvPr id="16388" name="Picture 4" descr="C:\Users\ssc\Documents\TW\101\101-2\農產運銷學\0418\pic\中華有機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4778" y="204471"/>
              <a:ext cx="2810541" cy="2353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2" name="Picture 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4778" y="2319656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群組 8"/>
          <p:cNvGrpSpPr/>
          <p:nvPr/>
        </p:nvGrpSpPr>
        <p:grpSpPr>
          <a:xfrm>
            <a:off x="5096641" y="2631143"/>
            <a:ext cx="3306813" cy="2238239"/>
            <a:chOff x="5096641" y="2631143"/>
            <a:chExt cx="3306813" cy="2238239"/>
          </a:xfrm>
        </p:grpSpPr>
        <p:pic>
          <p:nvPicPr>
            <p:cNvPr id="16389" name="Picture 5" descr="C:\Users\ssc\Documents\TW\101\101-2\農產運銷學\0418\pic\國立成功大學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6641" y="2631143"/>
              <a:ext cx="3306813" cy="2238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3" name="Picture 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6641" y="4631257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683568" y="1203598"/>
            <a:ext cx="2921000" cy="2895858"/>
            <a:chOff x="683568" y="1203598"/>
            <a:chExt cx="2921000" cy="2895858"/>
          </a:xfrm>
        </p:grpSpPr>
        <p:pic>
          <p:nvPicPr>
            <p:cNvPr id="17410" name="Picture 2" descr="C:\Users\ssc\Documents\TW\101\101-2\農產運銷學\0418\pic\國立中興大學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203598"/>
              <a:ext cx="2921000" cy="2895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3" name="Picture 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861331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群組 7"/>
          <p:cNvGrpSpPr/>
          <p:nvPr/>
        </p:nvGrpSpPr>
        <p:grpSpPr>
          <a:xfrm>
            <a:off x="4644008" y="555526"/>
            <a:ext cx="2951460" cy="1754755"/>
            <a:chOff x="4644008" y="555526"/>
            <a:chExt cx="2951460" cy="1754755"/>
          </a:xfrm>
        </p:grpSpPr>
        <p:pic>
          <p:nvPicPr>
            <p:cNvPr id="17411" name="Picture 3" descr="C:\Users\ssc\Documents\TW\101\101-2\農產運銷學\0418\pic\HOA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55526"/>
              <a:ext cx="2951460" cy="175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4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2072156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群組 8"/>
          <p:cNvGrpSpPr/>
          <p:nvPr/>
        </p:nvGrpSpPr>
        <p:grpSpPr>
          <a:xfrm>
            <a:off x="4606829" y="2651398"/>
            <a:ext cx="3025818" cy="1620069"/>
            <a:chOff x="4606829" y="2651398"/>
            <a:chExt cx="3025818" cy="1620069"/>
          </a:xfrm>
        </p:grpSpPr>
        <p:pic>
          <p:nvPicPr>
            <p:cNvPr id="17412" name="Picture 4" descr="C:\Users\ssc\Documents\TW\101\101-2\農產運銷學\0418\pic\采園生態驗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829" y="2651398"/>
              <a:ext cx="3025818" cy="16200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5" name="Picture 7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829" y="4033342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8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6186"/>
            <a:ext cx="7125113" cy="693356"/>
          </a:xfrm>
        </p:spPr>
        <p:txBody>
          <a:bodyPr>
            <a:no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產銷履歷農產品驗證管理辦法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957807"/>
          </a:xfrm>
        </p:spPr>
        <p:txBody>
          <a:bodyPr>
            <a:noAutofit/>
          </a:bodyPr>
          <a:lstStyle/>
          <a:p>
            <a:r>
              <a:rPr kumimoji="1" lang="zh-TW" altLang="en-US" sz="1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第 </a:t>
            </a:r>
            <a:r>
              <a:rPr kumimoji="1"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 </a:t>
            </a:r>
            <a:r>
              <a:rPr kumimoji="1"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一、台灣良好農業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規範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Taiwan Good Agriculture Practice,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以下簡稱</a:t>
            </a: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TGAP)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：指農產品之產製過程，依照中央主管機關訂定之標準化作業流程及模式進行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生產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含初級加工及屠宰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作業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，有效排除風險因素，降低環境負荷，以確保農產品安全與品質之作業規範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二、批次：指農產品經營業者為區隔實施產銷履歷農產品之特性、產出時間、來源、生產階段、加工階段及流通階段，分別編定號碼以供識別。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三、產銷履歷追溯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碼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以下簡稱追溯碼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：指用以辨別不同批次產銷履歷農產品之代碼。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四、個別驗證：指由單一農產品經營業者向驗證機構申請農產品產銷履歷驗證。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五、集團驗證：指由多數農產品經營業者為成員組成集團，向驗證機構申請農產品產銷履歷驗證。集團應具備下列條件： （一）具有負責業務之規劃及控制或管理功能之總部，所有成員均應與該總部有法律或合約之關係，並採行由總部所制定、建立一致之品質管理系統，且接受總部持續追查驗及矯正之要求。（二）所有成員生產之產品應符合申請驗證品項之產銷作業基準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六、內部稽核：指以集團驗證方式申請驗證者，其總部為確認所有成員各項操作均符合產銷作業基準，所實施之查核工作。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七、自我查核：指申請個別驗證者或申請集團驗證者之成員，對其各項作業是否符合相關產銷作業基準所為之查核，或申請集團驗證者之總部，對其各項作業是否符合自訂相關程序所為之查核。</a:t>
            </a:r>
            <a:endParaRPr kumimoji="1" lang="zh-TW" altLang="en-US" sz="1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048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424" y="480399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3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547664" y="555526"/>
            <a:ext cx="5774180" cy="3607296"/>
            <a:chOff x="1547664" y="555526"/>
            <a:chExt cx="5774180" cy="3607296"/>
          </a:xfrm>
        </p:grpSpPr>
        <p:pic>
          <p:nvPicPr>
            <p:cNvPr id="21506" name="Picture 2" descr="C:\Users\ssc\Documents\TW\101\101-2\農產運銷學\0418\pic\產銷履歷農產品驗證管理辦法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555526"/>
              <a:ext cx="5774180" cy="3607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3924697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農產品驗證標章正式啟動</a:t>
            </a:r>
            <a:endParaRPr kumimoji="1"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TAP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OTAP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UTAP  3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驗證標章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96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正式開始使用。目前市面上販售的國產有機農產品，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2009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起，有機驗證標章將全面轉換為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OTAP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章。其次，目前市面上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CAS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優良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農產品標章，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起，將全面轉換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UTAP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章。為提升國產農產品附加價值及國際競爭力，並確保飲食安全、提昇全體國民生活品質，本會已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全面實施國產農產品產銷履歷制度列為至上目標。未來，我國安全農產品將以實施農產品產銷履歷為基礎。</a:t>
            </a:r>
          </a:p>
          <a:p>
            <a:r>
              <a:rPr kumimoji="1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http://www.coa.gov.tw/view.php?catid=12979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38</a:t>
            </a:fld>
            <a:endParaRPr lang="zh-TW" altLang="en-US"/>
          </a:p>
        </p:txBody>
      </p:sp>
      <p:pic>
        <p:nvPicPr>
          <p:cNvPr id="6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579862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07504" y="20538"/>
            <a:ext cx="8928991" cy="5143500"/>
            <a:chOff x="107504" y="20538"/>
            <a:chExt cx="8928991" cy="5143500"/>
          </a:xfrm>
        </p:grpSpPr>
        <p:pic>
          <p:nvPicPr>
            <p:cNvPr id="23554" name="Picture 2" descr="C:\Users\ssc\Documents\TW\101\101-2\農產運銷學\0418\pic\07_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0538"/>
              <a:ext cx="8928991" cy="5143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4925913"/>
              <a:ext cx="268287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3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- 1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為提升農產品與其加工品之品質及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安全，維護國民健康及消費者之權益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，特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制定本法。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147814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1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糧食管理辦法</a:t>
            </a:r>
            <a:endParaRPr kumimoji="1"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第一條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為調節糧食供需，穩定糧食價格，提高糧食品質，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維護生產者與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消費者利益，特制定本法。本法未規定者，適用其他有關　　　法律規定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第三條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本法所稱糧食，係指稻米、小麥、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麵粉與經主管機關公告管理之雜糧及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米食製品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795886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7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糧食標示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- 1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、應標示事項：指下列各目事項：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品名：指糧食類別名稱。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品質規格：指內容物品質之組合及含量。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產地：指製造糧食之原料生產地。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重量：指包裝或容器內容物之淨重。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碾製日期：指糧食製造之年月日。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保存期限：指自製造日起至食用安全無虞之期限。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廠商名稱、電話號碼及地址：指製造、輸入或經銷糧食之廠商資料。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4062266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7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5400" dirty="0">
                <a:latin typeface="標楷體" pitchFamily="65" charset="-120"/>
                <a:ea typeface="標楷體" pitchFamily="65" charset="-120"/>
              </a:rPr>
              <a:t>糧食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標示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- 2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926" y="1200151"/>
            <a:ext cx="8709291" cy="3394472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sz="4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應標示事項之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標示，依下列規定辦理：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一、以顯著且清晰可辨之中文及通用符號標示之。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二、中文字體應以正體字為限。國外輸入之糧食，應於銷售前完成中文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標示。</a:t>
            </a:r>
            <a:endParaRPr lang="zh-TW" altLang="en-US" sz="4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三、標示字體之長度及寬度，規定如下：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  </a:t>
            </a:r>
            <a:r>
              <a:rPr lang="en-US" altLang="zh-TW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產地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，不得小於零點六公分。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  </a:t>
            </a:r>
            <a:r>
              <a:rPr lang="en-US" altLang="zh-TW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品名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、廠商名稱及保存期限，不得小於零點二公分。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  </a:t>
            </a:r>
            <a:r>
              <a:rPr lang="en-US" altLang="zh-TW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應標示事項，不得小於零點二公分。但表面積不足二百五十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平方公分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之包裝或容器，以其他足供消費者認識之顯著方式為之者，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不在此限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四、產地，應於包裝或容器正面之明顯位置清楚標示。碾製日期及保存</a:t>
            </a:r>
            <a:r>
              <a:rPr lang="zh-TW" altLang="en-US" sz="4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期限，</a:t>
            </a: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應印刷於包裝或容器之上，不得以黏貼方式為之。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五、混合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二種以上之糧食，應依糧食類別之比率，由高至低標示之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4219383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>
                <a:latin typeface="標楷體" pitchFamily="65" charset="-120"/>
                <a:ea typeface="標楷體" pitchFamily="65" charset="-120"/>
              </a:rPr>
              <a:t>糧食標示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- 3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糧食之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品名有國家標準名稱者，應依國家標準所定之名稱標示；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無國家標準名稱者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，以適當品名標示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 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糧食之品質規格有國家標準等級且符合相當等級者，應標示其等級；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未達國家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標準者，標示等外，並應依國家標準所定品質規格項目標示含量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。糧食之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品質規格無國家標準者，應標示實際品質規格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 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市場銷售之糧食，應標示製造糧食所需原料之生產地；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國產糧食應標示國名或臺灣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或直轄市、縣（市）行政區域名稱；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國外輸入之糧食應標示生產國國名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；混合二種以上不同國別之糧食者，並應分別標示其比率。</a:t>
            </a:r>
            <a:endParaRPr kumimoji="1"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176813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0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3852" y="312179"/>
            <a:ext cx="7125113" cy="693356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食品衛生管理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- 1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21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kumimoji="1" lang="zh-TW" altLang="en-US" sz="14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 </a:t>
            </a:r>
            <a:r>
              <a:rPr kumimoji="1"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本法所稱食品，係指供人飲食或咀嚼之物品及其原料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kumimoji="1"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kumimoji="1"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17 </a:t>
            </a:r>
            <a:r>
              <a:rPr kumimoji="1"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有容器或包裝之食品、食品添加物，應以中文及通用符號顯著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標示下列事項於容器或包裝之上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一、品名。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二、內容物名稱及重量、容量或數量；其為二種以上混合物時，應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分別標明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三、食品添加物名稱。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四、廠商名稱、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電話號碼及地址。輸入者，應註明國內負責廠商名稱、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電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話號碼及地址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五、有效日期。經中央主管機關公告指定須標示製造日期、保存期限或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保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存條件者，應一併標示之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、其他經中央主管機關公告指定之標示事項。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經中央主管機關公告指定之食品，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應以中文及通用符號顯著標示營養成分及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含量；其標示方式及內容之標準，由中央主管機關定之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80399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5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>
                <a:latin typeface="標楷體" pitchFamily="65" charset="-120"/>
                <a:ea typeface="標楷體" pitchFamily="65" charset="-120"/>
              </a:rPr>
              <a:t>食品衛生管理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- 2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17-1 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中央主管機關得對直接供應飲食之場所，就其供應之特定食品，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要求以中文標示原產地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；對特定散裝食品販賣者，得就其販賣之地點、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方式予以限制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，或要求以中文標示品名、原產地（國）、製造日期或有效日期等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事項。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kumimoji="1"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19 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對於食品、食品添加物或食品用洗潔劑所為之標示、宣傳或廣告，不得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有不實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、誇張或易生誤解之情形。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食品不得為醫療效能之標示、宣傳或廣告。</a:t>
            </a:r>
            <a:endParaRPr kumimoji="1" lang="zh-TW" altLang="en-US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055467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2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>
                <a:latin typeface="標楷體" pitchFamily="65" charset="-120"/>
                <a:ea typeface="標楷體" pitchFamily="65" charset="-120"/>
              </a:rPr>
              <a:t>食品衛生管理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- 3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29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食品、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食品添加物、食品器具、食品容器、食品包裝或食品用洗潔劑，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經依第二十四條規定抽查或檢驗者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，由當地主管機關依抽查或檢驗結果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為下列之處分：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、標示違反第十七條、第十八條、第十九條第一項規定者，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應通知限期回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收改正，改正前不得繼續販賣；屆期未遵行或違反第十九條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第二項規定者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，沒入銷毀之。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799468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5400" dirty="0">
                <a:latin typeface="標楷體" pitchFamily="65" charset="-120"/>
                <a:ea typeface="標楷體" pitchFamily="65" charset="-120"/>
              </a:rPr>
              <a:t>食品衛生管理</a:t>
            </a:r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法 </a:t>
            </a:r>
            <a:r>
              <a:rPr kumimoji="1" lang="en-US" altLang="zh-TW" sz="5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- 4</a:t>
            </a:r>
            <a:endParaRPr kumimoji="1" lang="zh-TW" altLang="en-US" sz="5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32 </a:t>
            </a:r>
            <a:r>
              <a:rPr kumimoji="1"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違反第十九條第一項或第三項規定者，處新臺幣四萬元以上</a:t>
            </a:r>
            <a:r>
              <a:rPr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二十萬元以下罰鍰</a:t>
            </a:r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；違反同條第二項規定者，處新臺幣二十萬元以上</a:t>
            </a:r>
            <a:r>
              <a:rPr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一百萬元以下罰鍰；</a:t>
            </a:r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一年內再次違反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者，並得廢止其營業或工廠登記證照；對其違規廣告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，並應按次連續處罰至其停止刊播為止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0"/>
              </a:spcBef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傳播業者，違反第十九條第四項規定者，處新臺幣六萬元以上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三十萬元以下罰鍰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，並得按次連續處罰。</a:t>
            </a:r>
          </a:p>
          <a:p>
            <a:pPr>
              <a:spcBef>
                <a:spcPts val="0"/>
              </a:spcBef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主管機關為第一項處分同時，應函知傳播業者及直轄市、縣（市）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新聞主管機關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。傳播業者自收文之次日起，應即停止刊播。</a:t>
            </a:r>
          </a:p>
          <a:p>
            <a:pPr>
              <a:spcBef>
                <a:spcPts val="0"/>
              </a:spcBef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傳播業者未依前項規定繼續刊播違反第十九條第一項、第二項規定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或中央主管機關依第十九條第三項所為公告之廣告者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，處新臺幣十二萬元以上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六十萬元以下罰鍰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，並應按次連續處罰至其停止刊播為止。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299051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339502"/>
            <a:ext cx="7125113" cy="693356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latin typeface="標楷體" pitchFamily="65" charset="-120"/>
                <a:ea typeface="標楷體" pitchFamily="65" charset="-120"/>
              </a:rPr>
              <a:t>商品標示法</a:t>
            </a:r>
            <a:endParaRPr kumimoji="1"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kumimoji="1" lang="zh-TW" altLang="en-US" sz="14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 </a:t>
            </a:r>
            <a:r>
              <a:rPr kumimoji="1"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為促進商品正確標示，維護企業經營者信譽，並保障消費者權益，建立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良好</a:t>
            </a: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商業規範，特制定本法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 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商品標示，不得有下列情事：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一、虛偽不實或引人錯誤。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二、違反法律強制或禁止規定。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三、有背公共秩序或善良風俗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 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lang="en-US" altLang="zh-TW" sz="1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商品標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示所用文字，應以中文為主，得輔以英文或其他外文。</a:t>
            </a:r>
          </a:p>
          <a:p>
            <a:pPr>
              <a:spcBef>
                <a:spcPts val="0"/>
              </a:spcBef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商品標示事項難以中文為適當標示者，得以國際通用文字或符號標示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472287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5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zh-TW" altLang="zh-TW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98070"/>
              </p:ext>
            </p:extLst>
          </p:nvPr>
        </p:nvGraphicFramePr>
        <p:xfrm>
          <a:off x="899592" y="1830782"/>
          <a:ext cx="7124700" cy="3194685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solidFill>
                            <a:srgbClr val="0563C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http://www.coa.gov.tw/view.php?catid=12979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lang="zh-TW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2013/04/22</a:t>
                      </a:r>
                      <a:r>
                        <a:rPr lang="zh-TW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CN" sz="1000" kern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9-12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農產品</a:t>
                      </a:r>
                      <a:r>
                        <a:rPr lang="zh-TW" sz="1000" kern="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生產及驗證管理</a:t>
                      </a:r>
                      <a:r>
                        <a:rPr lang="zh-TW" sz="1000" kern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法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/ </a:t>
                      </a:r>
                      <a:r>
                        <a:rPr lang="zh-TW" sz="1000" kern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農產品生產及驗證管理法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 kern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http://law.coa.gov.tw/GLRSnewsout/LawContentDetails.aspx?id=FL042025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lang="zh-TW" sz="1000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lang="en-US" sz="1000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2013/04/22</a:t>
                      </a:r>
                      <a:r>
                        <a:rPr lang="zh-TW" sz="1000" kern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13-16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zh-TW" altLang="en-US" sz="10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優良農產品驗證管理辦法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 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優良農產品驗證管理辦法</a:t>
                      </a: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4"/>
                        </a:rPr>
                        <a:t>http://law.coa.gov.tw/GLRSnewsout/LawContentDetails.aspx?id=FL043388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財團法人台灣優良農產品發展協會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5"/>
                        </a:rPr>
                        <a:t>http://www.cas.org.tw/index2.asp</a:t>
                      </a:r>
                      <a:endParaRPr kumimoji="0" lang="en-US" altLang="zh-TW" sz="1000" b="0" i="0" u="sng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563C1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2013/04/24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18-20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吉園圃台灣安全蔬果標章管理作業規範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行政院農業委員會農糧署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吉園圃安全蔬果標章管理作業規範</a:t>
                      </a: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6"/>
                        </a:rPr>
                        <a:t>http://www.afa.gov.tw/laws_index.asp?CatID=355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49</a:t>
            </a:fld>
            <a:endParaRPr lang="zh-TW" altLang="en-US"/>
          </a:p>
        </p:txBody>
      </p:sp>
      <p:pic>
        <p:nvPicPr>
          <p:cNvPr id="3074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424111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21" descr="F-公共財-book_mark_transparent-square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998962"/>
            <a:ext cx="2762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9650" y="2543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3078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0594" y="3525119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2281310"/>
            <a:ext cx="930786" cy="52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9829" y="3957167"/>
            <a:ext cx="590471" cy="47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>
            <a:hlinkClick r:id="rId7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4077118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4677247"/>
            <a:ext cx="2746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95238"/>
              </p:ext>
            </p:extLst>
          </p:nvPr>
        </p:nvGraphicFramePr>
        <p:xfrm>
          <a:off x="899592" y="1672189"/>
          <a:ext cx="7124700" cy="50419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1-54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轉載自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Microsoft Office 2010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多媒體藝廊，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依據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Microsoft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服務合約及著作權法第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條合理使用。</a:t>
                      </a:r>
                      <a:endParaRPr lang="zh-TW" altLang="en-US" sz="10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92939"/>
              </p:ext>
            </p:extLst>
          </p:nvPr>
        </p:nvGraphicFramePr>
        <p:xfrm>
          <a:off x="906979" y="1285097"/>
          <a:ext cx="7124700" cy="37084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</a:tbl>
          </a:graphicData>
        </a:graphic>
      </p:graphicFrame>
      <p:pic>
        <p:nvPicPr>
          <p:cNvPr id="16" name="Picture 2" descr="C:\Users\ssc\Desktop\ocw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5042" y="1672189"/>
            <a:ext cx="915416" cy="51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823982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7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10242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- 2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第 </a:t>
            </a:r>
            <a:r>
              <a:rPr kumimoji="1" lang="en-US" altLang="zh-TW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 </a:t>
            </a:r>
            <a:r>
              <a:rPr kumimoji="1" lang="zh-TW" altLang="en-US" sz="1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endParaRPr kumimoji="1" lang="en-US" altLang="zh-TW" sz="1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本法用詞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，定義如下：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一、農產品：指利用自然資源、農用資材及科技，從事農作、森林、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水產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、畜牧等產製銷所生產之物。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二、有機農產品：指在國內生產、加工及分裝等過程，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符合中央主管機關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訂定之有機規範，並經依本法規定驗證或進口經審查合格之農產品。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三、農產品經營業者：指以生產、加工、分裝、進口、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流通或販賣農產品、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農產加工品為業者。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四、農產品標章：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指證明農產品及其加工品經依本法規定驗證所使用之標章。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227934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5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85741"/>
              </p:ext>
            </p:extLst>
          </p:nvPr>
        </p:nvGraphicFramePr>
        <p:xfrm>
          <a:off x="899592" y="123478"/>
          <a:ext cx="7124700" cy="4352925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21</a:t>
                      </a:r>
                      <a:endParaRPr lang="zh-TW" sz="1200" kern="100" dirty="0"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 kern="100" dirty="0" smtClean="0">
                          <a:solidFill>
                            <a:srgbClr val="0563C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http://agrapp.coa.gov.tw/GAP/JSP/index_1.jsp</a:t>
                      </a:r>
                      <a:endParaRPr lang="en-US" sz="1000" u="sng" kern="100" dirty="0" smtClean="0">
                        <a:solidFill>
                          <a:srgbClr val="0563C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依據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著作權法第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lang="zh-TW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lang="zh-TW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22-25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吉園圃台灣安全蔬果標章圖樣 </a:t>
                      </a: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……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自產農產加工品（杭菊）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台南市政府 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吉園圃台灣安全蔬果標章圖樣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http://www.tainan.gov.tw/tainan/warehouse/B90000/%E5%90%89%E5%9C%92%E5%9C%83%E5%AE%89%E5%85%A8%E8%94%AC%E6%9E%9C%E6%A8%99%E7%AB%A0%E7%AE%A1%E7%90%86%E4%BD%9C%E6%A5%AD%E8%A6%8F%E7%AF%84-%E9%99%84%E4%BB%B6.pdf</a:t>
                      </a:r>
                      <a:endParaRPr lang="en-US" altLang="zh-TW" sz="1000" kern="10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條合理使用。瀏覽日期：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2013/</a:t>
                      </a: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05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lang="zh-TW" altLang="en-US" sz="10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  <a:hlinkClick r:id="rId4"/>
                        </a:rPr>
                        <a:t>http://theme.coa.gov.tw/suggest.php?issue=2445740&amp;id=2445745</a:t>
                      </a:r>
                      <a:endParaRPr lang="en-US" altLang="zh-TW" sz="1000" kern="10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條合理使用。瀏覽日期：</a:t>
                      </a:r>
                      <a:r>
                        <a:rPr lang="en-US" altLang="zh-TW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2013/04/25</a:t>
                      </a: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lang="zh-TW" altLang="en-US" sz="10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27-31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zh-TW" altLang="en-US" sz="10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有機農產品及有機農產加工品驗證管理辦法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行政院農業委員會農糧署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有機農產品及有機農產加工品驗證管理辦法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5"/>
                        </a:rPr>
                        <a:t>http://www.afa.gov.tw/laws_index.asp?CatID=307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6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6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50</a:t>
            </a:fld>
            <a:endParaRPr lang="zh-TW" altLang="en-US"/>
          </a:p>
        </p:txBody>
      </p:sp>
      <p:pic>
        <p:nvPicPr>
          <p:cNvPr id="3074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4880" y="677821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3293" y="2981549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>
            <a:hlinkClick r:id="rId7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3293" y="3563817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3705" y="555526"/>
            <a:ext cx="482716" cy="48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8066" y="2149310"/>
            <a:ext cx="693995" cy="52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0498" y="2295101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9577" y="3458835"/>
            <a:ext cx="703930" cy="44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6684" y="4012506"/>
            <a:ext cx="686823" cy="45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>
            <a:hlinkClick r:id="rId7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3" y="4119119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4880" y="1517327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33808"/>
              </p:ext>
            </p:extLst>
          </p:nvPr>
        </p:nvGraphicFramePr>
        <p:xfrm>
          <a:off x="899592" y="1242826"/>
          <a:ext cx="7124700" cy="3194685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33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2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51</a:t>
            </a:fld>
            <a:endParaRPr lang="zh-TW" altLang="en-US"/>
          </a:p>
        </p:txBody>
      </p:sp>
      <p:pic>
        <p:nvPicPr>
          <p:cNvPr id="3074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830782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3599926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3" y="2405631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696696"/>
            <a:ext cx="792088" cy="50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0586" y="2282387"/>
            <a:ext cx="774276" cy="48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1408" y="2920832"/>
            <a:ext cx="712631" cy="443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558" y="3507854"/>
            <a:ext cx="504332" cy="42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3464" y="3974094"/>
            <a:ext cx="712631" cy="43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2" y="3023272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4074022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5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098131"/>
              </p:ext>
            </p:extLst>
          </p:nvPr>
        </p:nvGraphicFramePr>
        <p:xfrm>
          <a:off x="899592" y="1242826"/>
          <a:ext cx="7124700" cy="3194685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34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農委會農糧署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有機農業全球資訊網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http://info.organic.org.tw/supergood/front/bin/ptlist.phtml?Category=100989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產銷履歷農產品驗證管理辦法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產銷履歷農產品驗證管理辦法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4"/>
                        </a:rPr>
                        <a:t>http://www.coa.gov.tw/view.php?catid=12984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52</a:t>
            </a:fld>
            <a:endParaRPr lang="zh-TW" altLang="en-US"/>
          </a:p>
        </p:txBody>
      </p:sp>
      <p:pic>
        <p:nvPicPr>
          <p:cNvPr id="3074" name="Picture 1" descr="圖片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830782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3599926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3" y="2405631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2" y="3023272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682205"/>
            <a:ext cx="792088" cy="53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9352" y="2219002"/>
            <a:ext cx="616744" cy="61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3249" y="2889795"/>
            <a:ext cx="848949" cy="50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3249" y="3506752"/>
            <a:ext cx="791212" cy="42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6">
            <a:hlinkClick r:id="rId5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4055467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1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131743"/>
              </p:ext>
            </p:extLst>
          </p:nvPr>
        </p:nvGraphicFramePr>
        <p:xfrm>
          <a:off x="899592" y="1794190"/>
          <a:ext cx="7124700" cy="326644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38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TAP</a:t>
                      </a:r>
                      <a:r>
                        <a:rPr lang="zh-TW" altLang="en-US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OTAP</a:t>
                      </a:r>
                      <a:r>
                        <a:rPr lang="zh-TW" altLang="en-US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lang="en-US" altLang="zh-TW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UTAP…</a:t>
                      </a:r>
                      <a:r>
                        <a:rPr lang="zh-TW" altLang="en-US" sz="1000" kern="0" baseline="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anose="02020603050405020304" pitchFamily="18" charset="0"/>
                        </a:rPr>
                        <a:t>實施農產品產銷履歷為基礎。</a:t>
                      </a:r>
                      <a:endParaRPr lang="en-US" sz="1000" kern="0" baseline="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陳祈睿，農產品驗證標章正式啟動　安全農業邁入新紀元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http://www.coa.gov.tw/view.php?catid=12979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http://www.coa.gov.tw/view.php?catid=12979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糧食管理辦法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行政院農業委員會農糧署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糧食管理法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4"/>
                        </a:rPr>
                        <a:t>http://www.afa.gov.tw/laws_index.asp?CatID=69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41-43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糧食標示法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行政院農業委員會農糧署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糧食標示辦法</a:t>
                      </a: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5"/>
                        </a:rPr>
                        <a:t>http://www.afa.gov.tw/laws_index.asp?CatID=72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44-47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食品衛生管理法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全國法規資料庫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食品衛生管理法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6"/>
                        </a:rPr>
                        <a:t>http://law.moj.gov.tw/LawClass/LawAll.aspx?PCode=L0040001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53</a:t>
            </a:fld>
            <a:endParaRPr lang="zh-TW" altLang="en-US"/>
          </a:p>
        </p:txBody>
      </p:sp>
      <p:pic>
        <p:nvPicPr>
          <p:cNvPr id="8196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2040" y="3046531"/>
            <a:ext cx="2682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2871" y="4722003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3222" y="2958771"/>
            <a:ext cx="853588" cy="49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6944" y="3610777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3294" y="4174390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4282"/>
              </p:ext>
            </p:extLst>
          </p:nvPr>
        </p:nvGraphicFramePr>
        <p:xfrm>
          <a:off x="899592" y="1546350"/>
          <a:ext cx="7124700" cy="629285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629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37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行政院農業委員會 </a:t>
                      </a:r>
                      <a:r>
                        <a:rPr kumimoji="0" lang="en-US" altLang="zh-CN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TAFT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11"/>
                        </a:rPr>
                        <a:t>http://taft.coa.gov.tw/ct.asp?xItem=2174&amp;CtNode=242&amp;role=C</a:t>
                      </a:r>
                      <a:endParaRPr kumimoji="0" lang="en-US" altLang="zh-TW" sz="10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依據著作權法第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52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65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8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35493"/>
              </p:ext>
            </p:extLst>
          </p:nvPr>
        </p:nvGraphicFramePr>
        <p:xfrm>
          <a:off x="899592" y="1198993"/>
          <a:ext cx="7124700" cy="37084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0311" y="1775083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6506" y="1666965"/>
            <a:ext cx="727020" cy="4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0311" y="2410807"/>
            <a:ext cx="2667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785460"/>
              </p:ext>
            </p:extLst>
          </p:nvPr>
        </p:nvGraphicFramePr>
        <p:xfrm>
          <a:off x="899592" y="1242826"/>
          <a:ext cx="7124700" cy="91948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1003300"/>
                <a:gridCol w="1155700"/>
                <a:gridCol w="42799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頁碼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版權圖示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lang="zh-TW" sz="1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作者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DC1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000" kern="100" dirty="0" smtClean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商品標示法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全國法規資料庫 </a:t>
                      </a:r>
                      <a:r>
                        <a:rPr kumimoji="0" lang="en-US" altLang="zh-TW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/ </a:t>
                      </a:r>
                      <a:r>
                        <a:rPr kumimoji="0" lang="zh-TW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商品標示法 </a:t>
                      </a:r>
                      <a:r>
                        <a:rPr kumimoji="0" lang="en-US" altLang="zh-TW" sz="10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  <a:hlinkClick r:id="rId3"/>
                        </a:rPr>
                        <a:t>http://law.moj.gov.tw/LawClass/LawAll.aspx?PCode=J0080011</a:t>
                      </a:r>
                      <a:endParaRPr kumimoji="0" lang="en-US" altLang="zh-TW" sz="1000" b="0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本作品屬公共領域之著作。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瀏覽日期：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2013/04/2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。</a:t>
                      </a:r>
                      <a:endParaRPr kumimoji="0" lang="zh-TW" altLang="en-US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4F4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54</a:t>
            </a:fld>
            <a:endParaRPr lang="zh-TW" altLang="en-US"/>
          </a:p>
        </p:txBody>
      </p:sp>
      <p:pic>
        <p:nvPicPr>
          <p:cNvPr id="19462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1219" y="1751211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41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五、認證機構：指中央主管機關或其審查合格之委託機關、法人，具有執行本法所定認證工作資格者。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六、認證：指認證機構就具有執行本法所定驗證工作資格者予以認可。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七、驗證機構：指經認證並領有認證文件之機構、學校、法人或團體。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八、驗證：指證明特定農產品及其加工品之生產、加工及分裝等過程，符合本法規定之程序。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九、產銷履歷：指農產品自生產、加工、分裝、流通至販賣之公開且可追 溯之完整紀錄。</a:t>
            </a:r>
          </a:p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十、標示：指農產品及其加工品於陳列販賣時，於農產品本身、裝置容器、內外包裝所為之文字、圖形或記號。</a:t>
            </a:r>
          </a:p>
          <a:p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717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1707" y="4003685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5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圖表 6"/>
          <p:cNvGraphicFramePr/>
          <p:nvPr>
            <p:extLst>
              <p:ext uri="{D42A27DB-BD31-4B8C-83A1-F6EECF244321}">
                <p14:modId xmlns:p14="http://schemas.microsoft.com/office/powerpoint/2010/main" val="629148977"/>
              </p:ext>
            </p:extLst>
          </p:nvPr>
        </p:nvGraphicFramePr>
        <p:xfrm>
          <a:off x="888947" y="589611"/>
          <a:ext cx="7880826" cy="379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財團法人全國認證基金會</a:t>
            </a:r>
            <a:endParaRPr kumimoji="1"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管理系統驗證機構之認證。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產品驗證機構之認證。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人員驗證機構之認證。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溫室氣體確證與查證機構之認證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4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農產品生產及驗證管理法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- 3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中央主管機關得就國內特定農產品及其加工品之生產、加工、分裝及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流通等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過程，實施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自願性優良農產品驗證制度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農產品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、農產加工品在國內生產、加工、分裝及流通等過程，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符合中央主管機關訂定之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有機規範，並經驗證者，始得以有機名義販賣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 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進口農產品、農產加工品須經中央主管機關公告之國家或國際有機認證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機構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（組織）認證之驗證機構驗證及中央主管機關之審查，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始得以有機名義販賣。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中央主管機關得就國內特定農產品實施自願性產銷履歷驗證制度。必要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時，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得公告特定農產品之項目、範圍，強制實施產銷履歷驗證制度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 </a:t>
            </a:r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19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867894"/>
            <a:ext cx="274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9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冬天</Template>
  <TotalTime>1631</TotalTime>
  <Words>4833</Words>
  <Application>Microsoft Office PowerPoint</Application>
  <PresentationFormat>如螢幕大小 (16:9)</PresentationFormat>
  <Paragraphs>490</Paragraphs>
  <Slides>54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65" baseType="lpstr">
      <vt:lpstr>微軟正黑體</vt:lpstr>
      <vt:lpstr>新細明體</vt:lpstr>
      <vt:lpstr>標楷體</vt:lpstr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Winter</vt:lpstr>
      <vt:lpstr>農產運銷學</vt:lpstr>
      <vt:lpstr>大綱</vt:lpstr>
      <vt:lpstr>PowerPoint 簡報</vt:lpstr>
      <vt:lpstr>農產品生產及驗證管理法 - 1</vt:lpstr>
      <vt:lpstr>農產品生產及驗證管理法 - 2</vt:lpstr>
      <vt:lpstr>PowerPoint 簡報</vt:lpstr>
      <vt:lpstr>PowerPoint 簡報</vt:lpstr>
      <vt:lpstr>財團法人全國認證基金會</vt:lpstr>
      <vt:lpstr>農產品生產及驗證管理法 - 3</vt:lpstr>
      <vt:lpstr>農產品生產及驗證管理法 - 4</vt:lpstr>
      <vt:lpstr>農產品生產及驗證管理法 - 5</vt:lpstr>
      <vt:lpstr>農產品生產及驗證管理法 - 6</vt:lpstr>
      <vt:lpstr>優良農產品驗證管理辦法 - 1</vt:lpstr>
      <vt:lpstr>優良農產品驗證管理辦法 - 2</vt:lpstr>
      <vt:lpstr>優良農產品驗證管理辦法 - 3</vt:lpstr>
      <vt:lpstr>優良農產品驗證管理辦法 - 4</vt:lpstr>
      <vt:lpstr>PowerPoint 簡報</vt:lpstr>
      <vt:lpstr>吉園圃台灣安全蔬果標章管理作業規範</vt:lpstr>
      <vt:lpstr>吉園圃台灣安全蔬果標章管理作業規範</vt:lpstr>
      <vt:lpstr>吉園圃台灣安全蔬果標章管理作業規範</vt:lpstr>
      <vt:lpstr>吉園圃台灣安全蔬果標章圖樣 </vt:lpstr>
      <vt:lpstr>吉園圃台灣安全蔬果標章圖樣 </vt:lpstr>
      <vt:lpstr>吉園圃台灣安全蔬果標章圖樣 </vt:lpstr>
      <vt:lpstr>吉園圃台灣安全蔬果標章圖樣 </vt:lpstr>
      <vt:lpstr>吉園圃作物及自產農產加工品類別、品項一覽表 </vt:lpstr>
      <vt:lpstr>PowerPoint 簡報</vt:lpstr>
      <vt:lpstr>有機農產品及有機農產加工品驗證管理辦法 - 1</vt:lpstr>
      <vt:lpstr>有機農產品及有機農產加工品驗證管理辦法 - 2</vt:lpstr>
      <vt:lpstr>有機農產品及有機農產加工品驗證管理辦法 - 3</vt:lpstr>
      <vt:lpstr>有機農產品及有機農產加工品驗證管理辦法 - 4</vt:lpstr>
      <vt:lpstr>有機農產品及有機農產加工品驗證管理辦法 - 5</vt:lpstr>
      <vt:lpstr>有機農產品及有機農產加工品類別及品項一覽表 </vt:lpstr>
      <vt:lpstr>PowerPoint 簡報</vt:lpstr>
      <vt:lpstr>PowerPoint 簡報</vt:lpstr>
      <vt:lpstr>PowerPoint 簡報</vt:lpstr>
      <vt:lpstr>產銷履歷農產品驗證管理辦法</vt:lpstr>
      <vt:lpstr>PowerPoint 簡報</vt:lpstr>
      <vt:lpstr>農產品驗證標章正式啟動</vt:lpstr>
      <vt:lpstr>PowerPoint 簡報</vt:lpstr>
      <vt:lpstr>糧食管理辦法</vt:lpstr>
      <vt:lpstr>糧食標示法 - 1</vt:lpstr>
      <vt:lpstr>糧食標示法 - 2</vt:lpstr>
      <vt:lpstr>糧食標示法 - 3</vt:lpstr>
      <vt:lpstr>食品衛生管理法 - 1</vt:lpstr>
      <vt:lpstr>食品衛生管理法 - 2</vt:lpstr>
      <vt:lpstr>食品衛生管理法 - 3</vt:lpstr>
      <vt:lpstr>食品衛生管理法 - 4</vt:lpstr>
      <vt:lpstr>商品標示法</vt:lpstr>
      <vt:lpstr>版權聲明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Alice</cp:lastModifiedBy>
  <cp:revision>234</cp:revision>
  <dcterms:created xsi:type="dcterms:W3CDTF">2012-08-29T06:02:23Z</dcterms:created>
  <dcterms:modified xsi:type="dcterms:W3CDTF">2013-05-31T02:26:31Z</dcterms:modified>
</cp:coreProperties>
</file>