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66" r:id="rId3"/>
    <p:sldId id="267" r:id="rId4"/>
    <p:sldId id="275" r:id="rId5"/>
    <p:sldId id="282" r:id="rId6"/>
    <p:sldId id="283" r:id="rId7"/>
    <p:sldId id="284" r:id="rId8"/>
    <p:sldId id="276" r:id="rId9"/>
    <p:sldId id="277" r:id="rId10"/>
    <p:sldId id="285" r:id="rId11"/>
    <p:sldId id="281" r:id="rId12"/>
  </p:sldIdLst>
  <p:sldSz cx="9144000" cy="5143500" type="screen16x9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98" autoAdjust="0"/>
  </p:normalViewPr>
  <p:slideViewPr>
    <p:cSldViewPr>
      <p:cViewPr varScale="1">
        <p:scale>
          <a:sx n="145" d="100"/>
          <a:sy n="145" d="100"/>
        </p:scale>
        <p:origin x="630" y="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7539E02-DB34-47C0-9EAC-155B856B03E2}" type="datetimeFigureOut">
              <a:rPr lang="zh-TW" altLang="en-US"/>
              <a:pPr>
                <a:defRPr/>
              </a:pPr>
              <a:t>2013/5/8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72EE8F3-5DA1-4A3E-BF1F-777ADF655D8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655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98D7399-CEB9-4AA1-931A-8352EF9A9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EE07E-C139-490C-AD79-66DFB7CC7AD3}" type="datetime1">
              <a:rPr lang="en-US" altLang="zh-TW"/>
              <a:pPr>
                <a:defRPr/>
              </a:pPr>
              <a:t>5/8/2013</a:t>
            </a:fld>
            <a:endParaRPr 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0FC45-0200-470F-9787-B474146480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476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4763"/>
            <a:ext cx="4762500" cy="4778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標題版面配置區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9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50975"/>
            <a:ext cx="82296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D8C7C4E-2569-4B6C-9831-57BFAE73C234}" type="datetime1">
              <a:rPr lang="en-US" altLang="zh-TW"/>
              <a:pPr>
                <a:defRPr/>
              </a:pPr>
              <a:t>5/8/2013</a:t>
            </a:fld>
            <a:endParaRPr 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4572000" y="4767263"/>
            <a:ext cx="7620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1BD87E8-B88B-48C5-9BF6-311F7DC8E3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群組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pic>
        <p:nvPicPr>
          <p:cNvPr id="1034" name="Picture 2" descr="D:\創用CC圖示\logo黑字透明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4557713"/>
            <a:ext cx="20574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nc-sa/3.0/tw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hyperlink" Target="http://office.microsoft.com/zh-hk/HA010152965.aspx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reativecommons.org/licenses/by-nc-sa/3.0/tw/deed.zh_T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6.png"/><Relationship Id="rId7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hyperlink" Target="http://office.microsoft.com/zh-hk/HA010152965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4294967295"/>
          </p:nvPr>
        </p:nvSpPr>
        <p:spPr>
          <a:xfrm>
            <a:off x="304800" y="361950"/>
            <a:ext cx="8585200" cy="2362200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50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臺灣現代詩</a:t>
            </a:r>
            <a:endParaRPr lang="en-US" altLang="zh-TW" sz="5000" dirty="0" smtClean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sz="4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Taiwan Modern </a:t>
            </a:r>
            <a:r>
              <a:rPr lang="en-US" altLang="zh-TW" sz="40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Poetry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zh-TW" altLang="en-US" sz="4000" dirty="0">
                <a:solidFill>
                  <a:schemeClr val="accent3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六</a:t>
            </a:r>
            <a:r>
              <a:rPr lang="zh-TW" alt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講：黑野</a:t>
            </a:r>
            <a:r>
              <a:rPr lang="en-US" altLang="zh-TW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4000" dirty="0">
                <a:solidFill>
                  <a:schemeClr val="accent3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再度降臨</a:t>
            </a:r>
            <a:r>
              <a:rPr lang="en-US" altLang="zh-TW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（一）</a:t>
            </a:r>
            <a:endParaRPr lang="en-US" altLang="zh-TW" sz="3900" dirty="0">
              <a:solidFill>
                <a:schemeClr val="accent3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2" name="文字方塊 5"/>
          <p:cNvSpPr txBox="1">
            <a:spLocks noChangeArrowheads="1"/>
          </p:cNvSpPr>
          <p:nvPr/>
        </p:nvSpPr>
        <p:spPr bwMode="auto">
          <a:xfrm>
            <a:off x="1905000" y="45148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0" lang="zh-TW" altLang="en-US">
              <a:latin typeface="Constantia" pitchFamily="18" charset="0"/>
            </a:endParaRPr>
          </a:p>
        </p:txBody>
      </p:sp>
      <p:grpSp>
        <p:nvGrpSpPr>
          <p:cNvPr id="5123" name="群組 1"/>
          <p:cNvGrpSpPr>
            <a:grpSpLocks/>
          </p:cNvGrpSpPr>
          <p:nvPr/>
        </p:nvGrpSpPr>
        <p:grpSpPr bwMode="auto">
          <a:xfrm>
            <a:off x="1981200" y="3562350"/>
            <a:ext cx="5181600" cy="800100"/>
            <a:chOff x="1981199" y="3562350"/>
            <a:chExt cx="5181601" cy="800219"/>
          </a:xfrm>
        </p:grpSpPr>
        <p:pic>
          <p:nvPicPr>
            <p:cNvPr id="5127" name="Picture 15" descr="cc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81199" y="3657480"/>
              <a:ext cx="114964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8" name="文字方塊 8"/>
            <p:cNvSpPr txBox="1">
              <a:spLocks noChangeArrowheads="1"/>
            </p:cNvSpPr>
            <p:nvPr/>
          </p:nvSpPr>
          <p:spPr bwMode="auto">
            <a:xfrm>
              <a:off x="3124202" y="3562350"/>
              <a:ext cx="4038598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zh-TW" sz="1400" b="1">
                  <a:latin typeface="標楷體" pitchFamily="65" charset="-120"/>
                  <a:ea typeface="標楷體" pitchFamily="65" charset="-120"/>
                </a:rPr>
                <a:t>【</a:t>
              </a:r>
              <a:r>
                <a:rPr kumimoji="0" lang="zh-TW" altLang="en-US" sz="1400" b="1">
                  <a:latin typeface="標楷體" pitchFamily="65" charset="-120"/>
                  <a:ea typeface="標楷體" pitchFamily="65" charset="-120"/>
                </a:rPr>
                <a:t>本著作除另有註明外，採取</a:t>
              </a:r>
              <a:r>
                <a:rPr kumimoji="0" lang="zh-TW" altLang="en-US" sz="1400" b="1" u="sng">
                  <a:latin typeface="標楷體" pitchFamily="65" charset="-120"/>
                  <a:ea typeface="標楷體" pitchFamily="65" charset="-120"/>
                  <a:hlinkClick r:id="rId2"/>
                </a:rPr>
                <a:t>創用</a:t>
              </a:r>
              <a:r>
                <a:rPr kumimoji="0" lang="en-US" altLang="zh-TW" sz="1400" b="1" u="sng">
                  <a:latin typeface="標楷體" pitchFamily="65" charset="-120"/>
                  <a:ea typeface="標楷體" pitchFamily="65" charset="-120"/>
                  <a:hlinkClick r:id="rId2"/>
                </a:rPr>
                <a:t>CC</a:t>
              </a:r>
              <a:r>
                <a:rPr kumimoji="0" lang="zh-TW" altLang="en-US" sz="1400" b="1" u="sng">
                  <a:latin typeface="標楷體" pitchFamily="65" charset="-120"/>
                  <a:ea typeface="標楷體" pitchFamily="65" charset="-120"/>
                  <a:hlinkClick r:id="rId2"/>
                </a:rPr>
                <a:t>「姓名標示－非商業性－相同方式分享」臺灣</a:t>
              </a:r>
              <a:r>
                <a:rPr kumimoji="0" lang="en-US" altLang="zh-TW" sz="1400" b="1" u="sng">
                  <a:latin typeface="標楷體" pitchFamily="65" charset="-120"/>
                  <a:ea typeface="標楷體" pitchFamily="65" charset="-120"/>
                  <a:hlinkClick r:id="rId2"/>
                </a:rPr>
                <a:t>3.0</a:t>
              </a:r>
              <a:r>
                <a:rPr kumimoji="0" lang="zh-TW" altLang="en-US" sz="1400" b="1" u="sng">
                  <a:latin typeface="標楷體" pitchFamily="65" charset="-120"/>
                  <a:ea typeface="標楷體" pitchFamily="65" charset="-120"/>
                  <a:hlinkClick r:id="rId2"/>
                </a:rPr>
                <a:t>版</a:t>
              </a:r>
              <a:r>
                <a:rPr kumimoji="0" lang="zh-TW" altLang="en-US" sz="1400" b="1">
                  <a:latin typeface="標楷體" pitchFamily="65" charset="-120"/>
                  <a:ea typeface="標楷體" pitchFamily="65" charset="-120"/>
                </a:rPr>
                <a:t>授權釋出</a:t>
              </a:r>
              <a:r>
                <a:rPr kumimoji="0" lang="en-US" altLang="zh-TW" sz="1400" b="1">
                  <a:latin typeface="標楷體" pitchFamily="65" charset="-120"/>
                  <a:ea typeface="標楷體" pitchFamily="65" charset="-120"/>
                </a:rPr>
                <a:t>】</a:t>
              </a:r>
            </a:p>
            <a:p>
              <a:endParaRPr kumimoji="0" lang="zh-TW" altLang="en-US">
                <a:latin typeface="Constantia" pitchFamily="18" charset="0"/>
              </a:endParaRPr>
            </a:p>
          </p:txBody>
        </p:sp>
      </p:grpSp>
      <p:sp>
        <p:nvSpPr>
          <p:cNvPr id="12" name="投影片編號版面配置區 11"/>
          <p:cNvSpPr>
            <a:spLocks noGrp="1"/>
          </p:cNvSpPr>
          <p:nvPr>
            <p:ph type="sldNum" sz="quarter" idx="10"/>
          </p:nvPr>
        </p:nvSpPr>
        <p:spPr>
          <a:xfrm>
            <a:off x="3886200" y="4629150"/>
            <a:ext cx="762000" cy="274638"/>
          </a:xfrm>
        </p:spPr>
        <p:txBody>
          <a:bodyPr/>
          <a:lstStyle/>
          <a:p>
            <a:pPr>
              <a:defRPr/>
            </a:pPr>
            <a:fld id="{25C9451B-AB03-490D-A105-324BE929B29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125" name="文字方塊 3"/>
          <p:cNvSpPr txBox="1">
            <a:spLocks noChangeArrowheads="1"/>
          </p:cNvSpPr>
          <p:nvPr/>
        </p:nvSpPr>
        <p:spPr bwMode="auto">
          <a:xfrm>
            <a:off x="2438400" y="2992438"/>
            <a:ext cx="42243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授課教師：臺灣文學研究所 柯慶明 教授</a:t>
            </a:r>
          </a:p>
          <a:p>
            <a:endParaRPr kumimoji="0" lang="zh-TW" altLang="en-US">
              <a:latin typeface="Constantia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143649" y="4668837"/>
            <a:ext cx="5796503" cy="461665"/>
            <a:chOff x="332859" y="4587972"/>
            <a:chExt cx="5796503" cy="461665"/>
          </a:xfrm>
          <a:noFill/>
        </p:grpSpPr>
        <p:sp>
          <p:nvSpPr>
            <p:cNvPr id="11" name="矩形 10"/>
            <p:cNvSpPr/>
            <p:nvPr/>
          </p:nvSpPr>
          <p:spPr>
            <a:xfrm>
              <a:off x="611560" y="4587972"/>
              <a:ext cx="5517802" cy="461665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zh-TW" sz="1200" dirty="0">
                  <a:latin typeface="標楷體" pitchFamily="65" charset="-120"/>
                  <a:ea typeface="標楷體" pitchFamily="65" charset="-120"/>
                </a:rPr>
                <a:t>本作品轉載自</a:t>
              </a:r>
              <a:r>
                <a:rPr kumimoji="0" lang="en-US" altLang="zh-TW" sz="1200" dirty="0">
                  <a:latin typeface="標楷體" pitchFamily="65" charset="-120"/>
                  <a:ea typeface="標楷體" pitchFamily="65" charset="-120"/>
                </a:rPr>
                <a:t>Microsoft Office 2003</a:t>
              </a:r>
              <a:r>
                <a:rPr kumimoji="0" lang="zh-TW" altLang="zh-TW" sz="1200" dirty="0">
                  <a:latin typeface="標楷體" pitchFamily="65" charset="-120"/>
                  <a:ea typeface="標楷體" pitchFamily="65" charset="-120"/>
                </a:rPr>
                <a:t>多媒體藝廊，依據</a:t>
              </a:r>
              <a:r>
                <a:rPr kumimoji="0" lang="en-US" altLang="zh-TW" sz="1200" u="sng" dirty="0" err="1">
                  <a:latin typeface="標楷體" pitchFamily="65" charset="-120"/>
                  <a:ea typeface="標楷體" pitchFamily="65" charset="-120"/>
                  <a:hlinkClick r:id="rId4"/>
                </a:rPr>
                <a:t>Microsoft服務合約</a:t>
              </a:r>
              <a:r>
                <a:rPr kumimoji="0" lang="zh-TW" altLang="zh-TW" sz="1200" dirty="0">
                  <a:latin typeface="標楷體" pitchFamily="65" charset="-120"/>
                  <a:ea typeface="標楷體" pitchFamily="65" charset="-120"/>
                </a:rPr>
                <a:t>及著作權法第</a:t>
              </a:r>
              <a:r>
                <a:rPr kumimoji="0" lang="en-US" altLang="zh-TW" sz="1200" dirty="0">
                  <a:latin typeface="標楷體" pitchFamily="65" charset="-120"/>
                  <a:ea typeface="標楷體" pitchFamily="65" charset="-120"/>
                </a:rPr>
                <a:t>46</a:t>
              </a:r>
              <a:r>
                <a:rPr kumimoji="0" lang="zh-TW" altLang="zh-TW" sz="1200" dirty="0">
                  <a:latin typeface="標楷體" pitchFamily="65" charset="-120"/>
                  <a:ea typeface="標楷體" pitchFamily="65" charset="-120"/>
                </a:rPr>
                <a:t>、</a:t>
              </a:r>
              <a:r>
                <a:rPr kumimoji="0" lang="en-US" altLang="zh-TW" sz="1200" dirty="0">
                  <a:latin typeface="標楷體" pitchFamily="65" charset="-120"/>
                  <a:ea typeface="標楷體" pitchFamily="65" charset="-120"/>
                </a:rPr>
                <a:t>52</a:t>
              </a:r>
              <a:r>
                <a:rPr kumimoji="0" lang="zh-TW" altLang="zh-TW" sz="1200" dirty="0">
                  <a:latin typeface="標楷體" pitchFamily="65" charset="-120"/>
                  <a:ea typeface="標楷體" pitchFamily="65" charset="-120"/>
                </a:rPr>
                <a:t>、</a:t>
              </a:r>
              <a:r>
                <a:rPr kumimoji="0" lang="en-US" altLang="zh-TW" sz="1200" dirty="0">
                  <a:latin typeface="標楷體" pitchFamily="65" charset="-120"/>
                  <a:ea typeface="標楷體" pitchFamily="65" charset="-120"/>
                </a:rPr>
                <a:t>65</a:t>
              </a:r>
              <a:r>
                <a:rPr kumimoji="0" lang="zh-TW" altLang="zh-TW" sz="1200" dirty="0">
                  <a:latin typeface="標楷體" pitchFamily="65" charset="-120"/>
                  <a:ea typeface="標楷體" pitchFamily="65" charset="-120"/>
                </a:rPr>
                <a:t>條合理使用</a:t>
              </a:r>
              <a:r>
                <a:rPr kumimoji="0" lang="zh-TW" altLang="en-US" sz="1200" dirty="0">
                  <a:latin typeface="標楷體" pitchFamily="65" charset="-120"/>
                  <a:ea typeface="標楷體" pitchFamily="65" charset="-120"/>
                </a:rPr>
                <a:t>。</a:t>
              </a:r>
            </a:p>
          </p:txBody>
        </p:sp>
        <p:pic>
          <p:nvPicPr>
            <p:cNvPr id="13" name="Picture 77">
              <a:hlinkClick r:id="rId5"/>
            </p:cNvPr>
            <p:cNvPicPr/>
            <p:nvPr/>
          </p:nvPicPr>
          <p:blipFill>
            <a:blip r:embed="rId6" cstate="email">
              <a:extLst/>
            </a:blip>
            <a:srcRect/>
            <a:stretch>
              <a:fillRect/>
            </a:stretch>
          </p:blipFill>
          <p:spPr bwMode="auto">
            <a:xfrm>
              <a:off x="332859" y="4702918"/>
              <a:ext cx="257175" cy="231775"/>
            </a:xfrm>
            <a:prstGeom prst="rect">
              <a:avLst/>
            </a:prstGeom>
            <a:grpFill/>
            <a:ln>
              <a:noFill/>
            </a:ln>
            <a:effectLst/>
            <a:ex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徬徨著不追尋陽光的漂鳥群</a:t>
            </a:r>
          </a:p>
          <a:p>
            <a:pPr>
              <a:lnSpc>
                <a:spcPct val="9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堅持反叛的人們只有憤怒</a:t>
            </a:r>
          </a:p>
          <a:p>
            <a:pPr>
              <a:lnSpc>
                <a:spcPct val="9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並且自瀆  噙著冷汗與冷血</a:t>
            </a:r>
          </a:p>
          <a:p>
            <a:pPr>
              <a:lnSpc>
                <a:spcPct val="9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遊樂園的舞台上下  滿是</a:t>
            </a:r>
          </a:p>
          <a:p>
            <a:pPr>
              <a:lnSpc>
                <a:spcPct val="9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逢場扮演的流浪人 多彩的燈光底</a:t>
            </a:r>
          </a:p>
          <a:p>
            <a:pPr>
              <a:lnSpc>
                <a:spcPct val="9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大家都是木偶  大大小小</a:t>
            </a:r>
          </a:p>
          <a:p>
            <a:pPr>
              <a:lnSpc>
                <a:spcPct val="9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電動或者不電動的玩具，</a:t>
            </a:r>
          </a:p>
          <a:p>
            <a:pPr>
              <a:lnSpc>
                <a:spcPct val="9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沒有奇遇</a:t>
            </a:r>
          </a:p>
          <a:p>
            <a:pPr>
              <a:lnSpc>
                <a:spcPct val="90000"/>
              </a:lnSpc>
            </a:pPr>
            <a:endParaRPr lang="zh-TW" altLang="en-US" sz="24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A1CE4-3FFD-498B-87B6-B3D333AAEB5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7" name="Picture 16" descr="\\140.112.59.229\資源平台\資源平台\版權\版權ICON與範例\Creative Commens台灣2.5\icon_by-nc-sa.tif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346795"/>
            <a:ext cx="720317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0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040034"/>
              </p:ext>
            </p:extLst>
          </p:nvPr>
        </p:nvGraphicFramePr>
        <p:xfrm>
          <a:off x="250825" y="895350"/>
          <a:ext cx="8497888" cy="2667002"/>
        </p:xfrm>
        <a:graphic>
          <a:graphicData uri="http://schemas.openxmlformats.org/drawingml/2006/table">
            <a:tbl>
              <a:tblPr/>
              <a:tblGrid>
                <a:gridCol w="576263"/>
                <a:gridCol w="1441450"/>
                <a:gridCol w="1150937"/>
                <a:gridCol w="5329238"/>
              </a:tblGrid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轉載自</a:t>
                      </a: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Microsoft Office 2007</a:t>
                      </a:r>
                      <a:r>
                        <a:rPr kumimoji="0" lang="zh-TW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多媒體藝廊，</a:t>
                      </a:r>
                      <a:endParaRPr kumimoji="0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kumimoji="0" lang="en-US" altLang="zh-TW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Microsoft服務合約</a:t>
                      </a:r>
                      <a:r>
                        <a:rPr kumimoji="0" lang="zh-TW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及著作權法第</a:t>
                      </a: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kumimoji="0" lang="zh-TW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kumimoji="0" lang="zh-TW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</a:t>
                      </a:r>
                      <a:r>
                        <a:rPr kumimoji="0" lang="zh-TW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</a:t>
                      </a: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2-11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轉載自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Microsoft Office 2007</a:t>
                      </a:r>
                      <a:r>
                        <a:rPr kumimoji="0" lang="zh-TW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多媒體藝廊，</a:t>
                      </a:r>
                      <a:endParaRPr kumimoji="0" lang="en-US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kumimoji="0" lang="en-US" altLang="zh-TW" sz="1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Microsoft服務合約</a:t>
                      </a:r>
                      <a:r>
                        <a:rPr kumimoji="0" lang="zh-TW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及著作權法第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kumimoji="0" lang="zh-TW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kumimoji="0" lang="zh-TW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</a:t>
                      </a:r>
                      <a:r>
                        <a:rPr kumimoji="0" lang="zh-TW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kumimoji="0" lang="en-US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3-10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荒野的夜裡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……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沒有奇遇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作者：柯慶明（筆名黑野），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&lt;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再度降臨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&gt;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，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《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清唱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》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，牧童出版社，頁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158-171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，出版日期：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2012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kumimoji="0" lang="en-US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  <p:sp>
        <p:nvSpPr>
          <p:cNvPr id="15393" name="文字方塊 5"/>
          <p:cNvSpPr txBox="1">
            <a:spLocks noChangeArrowheads="1"/>
          </p:cNvSpPr>
          <p:nvPr/>
        </p:nvSpPr>
        <p:spPr bwMode="auto">
          <a:xfrm>
            <a:off x="0" y="20638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版權聲明</a:t>
            </a:r>
          </a:p>
        </p:txBody>
      </p:sp>
      <p:pic>
        <p:nvPicPr>
          <p:cNvPr id="153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114550"/>
            <a:ext cx="11430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1352550"/>
            <a:ext cx="11430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6" name="Picture 1" descr="圖片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0013" y="2327275"/>
            <a:ext cx="363537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7" name="Picture 1" descr="圖片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0013" y="1506538"/>
            <a:ext cx="363537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8" name="投影片編號版面配置區 3"/>
          <p:cNvSpPr txBox="1">
            <a:spLocks/>
          </p:cNvSpPr>
          <p:nvPr/>
        </p:nvSpPr>
        <p:spPr bwMode="auto">
          <a:xfrm>
            <a:off x="3581400" y="474345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fld id="{A89A9C1F-2EF0-49EF-8A1B-443F61C4823C}" type="slidenum">
              <a:rPr kumimoji="0" lang="en-US" altLang="zh-TW" sz="1200">
                <a:solidFill>
                  <a:srgbClr val="045C75"/>
                </a:solidFill>
                <a:latin typeface="Constantia" pitchFamily="18" charset="0"/>
              </a:rPr>
              <a:pPr algn="r"/>
              <a:t>11</a:t>
            </a:fld>
            <a:endParaRPr kumimoji="0" lang="en-US" altLang="zh-TW" sz="1200">
              <a:solidFill>
                <a:srgbClr val="045C75"/>
              </a:solidFill>
              <a:latin typeface="Constantia" pitchFamily="18" charset="0"/>
            </a:endParaRPr>
          </a:p>
        </p:txBody>
      </p:sp>
      <p:pic>
        <p:nvPicPr>
          <p:cNvPr id="10" name="Picture 16" descr="\\140.112.59.229\資源平台\資源平台\版權\版權ICON與範例\Creative Commens台灣2.5\icon_by-nc-sa.tiff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622" y="3105150"/>
            <a:ext cx="720317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z="40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抒情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詠物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敘事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說理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寫景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遊歷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形上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思想意念　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轉折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404C6-256C-4BEA-97FE-43B5EAB77EAC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再度降臨　黑野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清唱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2000" smtClean="0"/>
              <a:t>　　</a:t>
            </a:r>
            <a:r>
              <a:rPr lang="en-US" altLang="zh-TW" sz="2000" smtClean="0"/>
              <a:t>I</a:t>
            </a:r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荒野的夜裡</a:t>
            </a:r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我獨自行走</a:t>
            </a:r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草叢的露水沾濕</a:t>
            </a:r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沉穩的腳步不斷</a:t>
            </a:r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默默負起閃爍頭上</a:t>
            </a:r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滿天星斗燦爛</a:t>
            </a:r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靜寂中響滿</a:t>
            </a:r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希望的低語，追尋的呼喚</a:t>
            </a:r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以及神 和你的名 </a:t>
            </a:r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　　</a:t>
            </a:r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endParaRPr lang="en-US" altLang="zh-TW" sz="20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B061D-CFE2-4C35-91BE-45954D33AE42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　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　</a:t>
            </a:r>
            <a:r>
              <a:rPr lang="en-US" altLang="zh-TW" dirty="0"/>
              <a:t>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zh-TW" altLang="en-US" sz="2000" smtClean="0">
                <a:ea typeface="標楷體" pitchFamily="65" charset="-120"/>
              </a:rPr>
              <a:t>千萬枝日光燈耀不出一個白晝</a:t>
            </a:r>
          </a:p>
          <a:p>
            <a:pPr>
              <a:lnSpc>
                <a:spcPct val="80000"/>
              </a:lnSpc>
            </a:pPr>
            <a:r>
              <a:rPr lang="zh-TW" altLang="en-US" sz="2000" smtClean="0">
                <a:ea typeface="標楷體" pitchFamily="65" charset="-120"/>
              </a:rPr>
              <a:t>千萬盞霓虹燈閃不起一片彩霞</a:t>
            </a:r>
          </a:p>
          <a:p>
            <a:pPr>
              <a:lnSpc>
                <a:spcPct val="80000"/>
              </a:lnSpc>
            </a:pPr>
            <a:r>
              <a:rPr lang="zh-TW" altLang="en-US" sz="2000" smtClean="0">
                <a:ea typeface="標楷體" pitchFamily="65" charset="-120"/>
              </a:rPr>
              <a:t>野艷神奇的永恆黃昏</a:t>
            </a:r>
          </a:p>
          <a:p>
            <a:pPr>
              <a:lnSpc>
                <a:spcPct val="80000"/>
              </a:lnSpc>
            </a:pPr>
            <a:endParaRPr lang="zh-TW" altLang="en-US" sz="2000" smtClean="0"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2000" smtClean="0">
                <a:ea typeface="標楷體" pitchFamily="65" charset="-120"/>
              </a:rPr>
              <a:t>啊！山野的星空異樣的璀璨華麗</a:t>
            </a:r>
          </a:p>
          <a:p>
            <a:pPr>
              <a:lnSpc>
                <a:spcPct val="80000"/>
              </a:lnSpc>
            </a:pPr>
            <a:endParaRPr lang="zh-TW" altLang="en-US" sz="2000" smtClean="0"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2000" smtClean="0">
                <a:ea typeface="標楷體" pitchFamily="65" charset="-120"/>
              </a:rPr>
              <a:t>偽裝的不夜徒然</a:t>
            </a:r>
          </a:p>
          <a:p>
            <a:pPr>
              <a:lnSpc>
                <a:spcPct val="80000"/>
              </a:lnSpc>
            </a:pPr>
            <a:r>
              <a:rPr lang="zh-TW" altLang="en-US" sz="2000" smtClean="0">
                <a:ea typeface="標楷體" pitchFamily="65" charset="-120"/>
              </a:rPr>
              <a:t>喧囂著昏迷與瘋狂</a:t>
            </a:r>
          </a:p>
          <a:p>
            <a:pPr>
              <a:lnSpc>
                <a:spcPct val="80000"/>
              </a:lnSpc>
            </a:pPr>
            <a:r>
              <a:rPr lang="zh-TW" altLang="en-US" sz="2000" smtClean="0">
                <a:ea typeface="標楷體" pitchFamily="65" charset="-120"/>
              </a:rPr>
              <a:t>百萬人的城市就此擁擠成</a:t>
            </a:r>
          </a:p>
          <a:p>
            <a:pPr>
              <a:lnSpc>
                <a:spcPct val="80000"/>
              </a:lnSpc>
            </a:pPr>
            <a:r>
              <a:rPr lang="zh-TW" altLang="en-US" sz="2000" smtClean="0">
                <a:ea typeface="標楷體" pitchFamily="65" charset="-120"/>
              </a:rPr>
              <a:t>你的寂寞</a:t>
            </a:r>
          </a:p>
          <a:p>
            <a:pPr>
              <a:lnSpc>
                <a:spcPct val="80000"/>
              </a:lnSpc>
            </a:pPr>
            <a:r>
              <a:rPr lang="zh-TW" altLang="en-US" sz="2000" smtClean="0">
                <a:ea typeface="標楷體" pitchFamily="65" charset="-120"/>
              </a:rPr>
              <a:t>以及不寂寞──在沉沉更深的夜裡</a:t>
            </a:r>
          </a:p>
          <a:p>
            <a:pPr>
              <a:lnSpc>
                <a:spcPct val="80000"/>
              </a:lnSpc>
            </a:pPr>
            <a:r>
              <a:rPr lang="zh-TW" altLang="en-US" sz="2000" smtClean="0">
                <a:ea typeface="標楷體" pitchFamily="65" charset="-120"/>
              </a:rPr>
              <a:t>我仍在追尋</a:t>
            </a:r>
          </a:p>
          <a:p>
            <a:pPr>
              <a:lnSpc>
                <a:spcPct val="80000"/>
              </a:lnSpc>
            </a:pPr>
            <a:endParaRPr lang="zh-TW" altLang="en-US" sz="2000" smtClean="0"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AC4C3-5A23-43CA-87EF-E6B57ACD4213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　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　</a:t>
            </a:r>
            <a:r>
              <a:rPr lang="en-US" altLang="zh-TW" dirty="0" smtClean="0"/>
              <a:t>Ⅲ</a:t>
            </a:r>
            <a:endParaRPr lang="zh-TW" altLang="en-US" dirty="0"/>
          </a:p>
        </p:txBody>
      </p:sp>
      <p:sp>
        <p:nvSpPr>
          <p:cNvPr id="921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追尋著靈明的醒覺</a:t>
            </a:r>
          </a:p>
          <a:p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追尋著完美的你</a:t>
            </a:r>
          </a:p>
          <a:p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在沒有人相信第二度降臨的時代</a:t>
            </a:r>
          </a:p>
          <a:p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徒然鷹隼迴翔</a:t>
            </a:r>
          </a:p>
          <a:p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放鷹人去  喚鷹人無</a:t>
            </a:r>
          </a:p>
          <a:p>
            <a:endParaRPr lang="zh-TW" altLang="en-US" sz="20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1EEF7-DDAF-4FB1-B858-21539F0E7E17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　　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　　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　　　　　　　　　　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　　　　　　　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　</a:t>
            </a:r>
            <a:r>
              <a:rPr lang="en-US" altLang="zh-TW" dirty="0" smtClean="0"/>
              <a:t>IV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altLang="en-US" sz="1400" smtClean="0">
                <a:latin typeface="標楷體" pitchFamily="65" charset="-120"/>
                <a:ea typeface="標楷體" pitchFamily="65" charset="-120"/>
              </a:rPr>
              <a:t>夢想是易碎的浪花</a:t>
            </a:r>
          </a:p>
          <a:p>
            <a:pPr>
              <a:lnSpc>
                <a:spcPct val="80000"/>
              </a:lnSpc>
            </a:pPr>
            <a:r>
              <a:rPr lang="zh-TW" altLang="en-US" sz="1400" smtClean="0">
                <a:latin typeface="標楷體" pitchFamily="65" charset="-120"/>
                <a:ea typeface="標楷體" pitchFamily="65" charset="-120"/>
              </a:rPr>
              <a:t>迸濺之後是巖礁的現實</a:t>
            </a:r>
          </a:p>
          <a:p>
            <a:pPr>
              <a:lnSpc>
                <a:spcPct val="80000"/>
              </a:lnSpc>
            </a:pPr>
            <a:r>
              <a:rPr lang="zh-TW" altLang="en-US" sz="1400" smtClean="0">
                <a:latin typeface="標楷體" pitchFamily="65" charset="-120"/>
                <a:ea typeface="標楷體" pitchFamily="65" charset="-120"/>
              </a:rPr>
              <a:t>沉默、頑固、堅定</a:t>
            </a:r>
          </a:p>
          <a:p>
            <a:pPr>
              <a:lnSpc>
                <a:spcPct val="80000"/>
              </a:lnSpc>
            </a:pPr>
            <a:r>
              <a:rPr lang="zh-TW" altLang="en-US" sz="1400" smtClean="0">
                <a:latin typeface="標楷體" pitchFamily="65" charset="-120"/>
                <a:ea typeface="標楷體" pitchFamily="65" charset="-120"/>
              </a:rPr>
              <a:t>另一種美德──牛與耕者的美德</a:t>
            </a:r>
          </a:p>
          <a:p>
            <a:pPr>
              <a:lnSpc>
                <a:spcPct val="80000"/>
              </a:lnSpc>
            </a:pPr>
            <a:endParaRPr lang="zh-TW" altLang="en-US" sz="140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1400" smtClean="0">
                <a:latin typeface="標楷體" pitchFamily="65" charset="-120"/>
                <a:ea typeface="標楷體" pitchFamily="65" charset="-120"/>
              </a:rPr>
              <a:t>花開不再是奇蹟</a:t>
            </a:r>
          </a:p>
          <a:p>
            <a:pPr>
              <a:lnSpc>
                <a:spcPct val="80000"/>
              </a:lnSpc>
            </a:pPr>
            <a:r>
              <a:rPr lang="zh-TW" altLang="en-US" sz="1400" smtClean="0">
                <a:latin typeface="標楷體" pitchFamily="65" charset="-120"/>
                <a:ea typeface="標楷體" pitchFamily="65" charset="-120"/>
              </a:rPr>
              <a:t>泉清不再是祝福</a:t>
            </a:r>
          </a:p>
          <a:p>
            <a:pPr>
              <a:lnSpc>
                <a:spcPct val="80000"/>
              </a:lnSpc>
            </a:pPr>
            <a:endParaRPr lang="zh-TW" altLang="en-US" sz="140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1400" smtClean="0">
                <a:latin typeface="標楷體" pitchFamily="65" charset="-120"/>
                <a:ea typeface="標楷體" pitchFamily="65" charset="-120"/>
              </a:rPr>
              <a:t>農人揮去汗水，默默細數</a:t>
            </a:r>
          </a:p>
          <a:p>
            <a:pPr>
              <a:lnSpc>
                <a:spcPct val="80000"/>
              </a:lnSpc>
            </a:pPr>
            <a:r>
              <a:rPr lang="zh-TW" altLang="en-US" sz="1400" smtClean="0">
                <a:latin typeface="標楷體" pitchFamily="65" charset="-120"/>
                <a:ea typeface="標楷體" pitchFamily="65" charset="-120"/>
              </a:rPr>
              <a:t>多少金黃的稻粒換多少微粒的黃金</a:t>
            </a:r>
          </a:p>
          <a:p>
            <a:pPr>
              <a:lnSpc>
                <a:spcPct val="80000"/>
              </a:lnSpc>
            </a:pPr>
            <a:r>
              <a:rPr lang="zh-TW" altLang="en-US" sz="1400" smtClean="0">
                <a:latin typeface="標楷體" pitchFamily="65" charset="-120"/>
                <a:ea typeface="標楷體" pitchFamily="65" charset="-120"/>
              </a:rPr>
              <a:t>這並不很容易的算術</a:t>
            </a:r>
          </a:p>
          <a:p>
            <a:pPr>
              <a:lnSpc>
                <a:spcPct val="80000"/>
              </a:lnSpc>
            </a:pPr>
            <a:r>
              <a:rPr lang="zh-TW" altLang="en-US" sz="1400" smtClean="0">
                <a:latin typeface="標楷體" pitchFamily="65" charset="-120"/>
                <a:ea typeface="標楷體" pitchFamily="65" charset="-120"/>
              </a:rPr>
              <a:t>凝定了許多曾是靈動的眼睛</a:t>
            </a:r>
          </a:p>
          <a:p>
            <a:pPr>
              <a:lnSpc>
                <a:spcPct val="80000"/>
              </a:lnSpc>
            </a:pPr>
            <a:r>
              <a:rPr lang="zh-TW" altLang="en-US" sz="1400" smtClean="0">
                <a:latin typeface="標楷體" pitchFamily="65" charset="-120"/>
                <a:ea typeface="標楷體" pitchFamily="65" charset="-120"/>
              </a:rPr>
              <a:t>板滯了許多曾是表情美麗的臉</a:t>
            </a:r>
          </a:p>
          <a:p>
            <a:pPr>
              <a:lnSpc>
                <a:spcPct val="80000"/>
              </a:lnSpc>
            </a:pPr>
            <a:r>
              <a:rPr lang="zh-TW" altLang="en-US" sz="1400" smtClean="0">
                <a:latin typeface="標楷體" pitchFamily="65" charset="-120"/>
                <a:ea typeface="標楷體" pitchFamily="65" charset="-120"/>
              </a:rPr>
              <a:t>肌肉繃抽 皺紋斑斑</a:t>
            </a:r>
          </a:p>
          <a:p>
            <a:pPr>
              <a:lnSpc>
                <a:spcPct val="80000"/>
              </a:lnSpc>
            </a:pPr>
            <a:r>
              <a:rPr lang="zh-TW" altLang="en-US" sz="1400" smtClean="0">
                <a:latin typeface="標楷體" pitchFamily="65" charset="-120"/>
                <a:ea typeface="標楷體" pitchFamily="65" charset="-120"/>
              </a:rPr>
              <a:t>咬緊牙關喘息之餘</a:t>
            </a:r>
          </a:p>
          <a:p>
            <a:pPr>
              <a:lnSpc>
                <a:spcPct val="80000"/>
              </a:lnSpc>
            </a:pPr>
            <a:endParaRPr lang="zh-TW" altLang="en-US" sz="14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FE267-FA5E-4521-9A7F-A5270B235C06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鑄成一張張後屈的唇，前伸的下顎</a:t>
            </a:r>
          </a:p>
          <a:p>
            <a:pPr>
              <a:lnSpc>
                <a:spcPct val="80000"/>
              </a:lnSpc>
            </a:pP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常掛的面具</a:t>
            </a:r>
          </a:p>
          <a:p>
            <a:pPr>
              <a:lnSpc>
                <a:spcPct val="80000"/>
              </a:lnSpc>
            </a:pPr>
            <a:endParaRPr lang="zh-TW" altLang="en-US" sz="220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耕大地的人耕著自己</a:t>
            </a:r>
          </a:p>
          <a:p>
            <a:pPr>
              <a:lnSpc>
                <a:spcPct val="80000"/>
              </a:lnSpc>
            </a:pP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驅趕牛隻的人驅趕著自己</a:t>
            </a:r>
          </a:p>
          <a:p>
            <a:pPr>
              <a:lnSpc>
                <a:spcPct val="80000"/>
              </a:lnSpc>
            </a:pP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日落蒼茫的暮色裡</a:t>
            </a:r>
          </a:p>
          <a:p>
            <a:pPr>
              <a:lnSpc>
                <a:spcPct val="80000"/>
              </a:lnSpc>
            </a:pP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一團連續的黑影</a:t>
            </a:r>
          </a:p>
          <a:p>
            <a:pPr>
              <a:lnSpc>
                <a:spcPct val="80000"/>
              </a:lnSpc>
            </a:pP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牛與耕者  耕者與牛</a:t>
            </a:r>
          </a:p>
          <a:p>
            <a:pPr>
              <a:lnSpc>
                <a:spcPct val="80000"/>
              </a:lnSpc>
            </a:pP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遂不再可分可辨</a:t>
            </a:r>
          </a:p>
          <a:p>
            <a:pPr>
              <a:lnSpc>
                <a:spcPct val="80000"/>
              </a:lnSpc>
            </a:pPr>
            <a:endParaRPr lang="zh-TW" altLang="en-US" sz="22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EB8AD-AA3F-4287-B477-FF4BA4D4CB67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 V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 2" pitchFamily="18" charset="2"/>
              <a:buNone/>
            </a:pPr>
            <a:r>
              <a:rPr lang="zh-TW" altLang="en-US" smtClean="0">
                <a:ea typeface="標楷體" pitchFamily="65" charset="-120"/>
              </a:rPr>
              <a:t>於是有西西弗斯的苦役，大地</a:t>
            </a:r>
            <a:endParaRPr lang="en-US" altLang="zh-TW" smtClean="0">
              <a:ea typeface="標楷體" pitchFamily="65" charset="-120"/>
            </a:endParaRPr>
          </a:p>
          <a:p>
            <a:pPr marL="0" indent="0"/>
            <a:r>
              <a:rPr lang="zh-TW" altLang="en-US" smtClean="0">
                <a:ea typeface="標楷體" pitchFamily="65" charset="-120"/>
              </a:rPr>
              <a:t>竟成為阿特勒斯的重負</a:t>
            </a:r>
            <a:endParaRPr lang="en-US" altLang="zh-TW" smtClean="0">
              <a:ea typeface="標楷體" pitchFamily="65" charset="-120"/>
            </a:endParaRPr>
          </a:p>
          <a:p>
            <a:pPr marL="0" indent="0"/>
            <a:r>
              <a:rPr lang="zh-TW" altLang="en-US" smtClean="0">
                <a:ea typeface="標楷體" pitchFamily="65" charset="-120"/>
              </a:rPr>
              <a:t>悲劇或者非悲劇</a:t>
            </a:r>
            <a:endParaRPr lang="en-US" altLang="zh-TW" smtClean="0">
              <a:ea typeface="標楷體" pitchFamily="65" charset="-120"/>
            </a:endParaRPr>
          </a:p>
          <a:p>
            <a:pPr marL="0" indent="0"/>
            <a:r>
              <a:rPr lang="zh-TW" altLang="en-US" smtClean="0">
                <a:ea typeface="標楷體" pitchFamily="65" charset="-120"/>
              </a:rPr>
              <a:t>為防墜海而剪去夢翼的</a:t>
            </a:r>
            <a:endParaRPr lang="en-US" altLang="zh-TW" smtClean="0">
              <a:ea typeface="標楷體" pitchFamily="65" charset="-120"/>
            </a:endParaRPr>
          </a:p>
          <a:p>
            <a:pPr marL="0" indent="0"/>
            <a:r>
              <a:rPr lang="zh-TW" altLang="en-US" smtClean="0">
                <a:ea typeface="標楷體" pitchFamily="65" charset="-120"/>
              </a:rPr>
              <a:t>以更多的汗水沐浴自己</a:t>
            </a:r>
            <a:endParaRPr lang="en-US" altLang="zh-TW" smtClean="0">
              <a:ea typeface="標楷體" pitchFamily="65" charset="-120"/>
            </a:endParaRPr>
          </a:p>
          <a:p>
            <a:pPr marL="0" indent="0"/>
            <a:r>
              <a:rPr lang="zh-TW" altLang="en-US" smtClean="0">
                <a:ea typeface="標楷體" pitchFamily="65" charset="-120"/>
              </a:rPr>
              <a:t>偶然些許淚水或竟全無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D7FF6-F552-4C9D-BDD1-02E4ABEED7BF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 2" pitchFamily="18" charset="2"/>
              <a:buNone/>
            </a:pPr>
            <a:r>
              <a:rPr lang="zh-TW" altLang="en-US" smtClean="0">
                <a:ea typeface="標楷體" pitchFamily="65" charset="-120"/>
              </a:rPr>
              <a:t>事情於是完全決定了</a:t>
            </a:r>
          </a:p>
          <a:p>
            <a:pPr marL="0" indent="0"/>
            <a:r>
              <a:rPr lang="zh-TW" altLang="en-US" smtClean="0">
                <a:ea typeface="標楷體" pitchFamily="65" charset="-120"/>
              </a:rPr>
              <a:t>厚繭也在渾身長成了</a:t>
            </a:r>
          </a:p>
          <a:p>
            <a:pPr marL="0" indent="0"/>
            <a:r>
              <a:rPr lang="zh-TW" altLang="en-US" smtClean="0">
                <a:ea typeface="標楷體" pitchFamily="65" charset="-120"/>
              </a:rPr>
              <a:t>角質日厚是生存的唯一意義</a:t>
            </a:r>
          </a:p>
          <a:p>
            <a:pPr marL="0" indent="0"/>
            <a:r>
              <a:rPr lang="zh-TW" altLang="en-US" smtClean="0">
                <a:ea typeface="標楷體" pitchFamily="65" charset="-120"/>
              </a:rPr>
              <a:t>撿拾化石的神啊！</a:t>
            </a:r>
          </a:p>
          <a:p>
            <a:pPr marL="0" indent="0"/>
            <a:r>
              <a:rPr lang="zh-TW" altLang="en-US" smtClean="0">
                <a:ea typeface="標楷體" pitchFamily="65" charset="-120"/>
              </a:rPr>
              <a:t>你要用多少悲憫的笑來親吻</a:t>
            </a:r>
          </a:p>
          <a:p>
            <a:pPr marL="0" indent="0"/>
            <a:r>
              <a:rPr lang="zh-TW" altLang="en-US" smtClean="0">
                <a:ea typeface="標楷體" pitchFamily="65" charset="-120"/>
              </a:rPr>
              <a:t>這些可敬而耗費了的生命？</a:t>
            </a:r>
          </a:p>
          <a:p>
            <a:pPr marL="0" indent="0"/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4F7B9-57DB-4F80-BAEB-57F82E2801E1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1375</TotalTime>
  <Words>584</Words>
  <Application>Microsoft Office PowerPoint</Application>
  <PresentationFormat>如螢幕大小 (16:9)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Constantia</vt:lpstr>
      <vt:lpstr>Times New Roman</vt:lpstr>
      <vt:lpstr>Wingdings 2</vt:lpstr>
      <vt:lpstr>流線</vt:lpstr>
      <vt:lpstr>PowerPoint 簡報</vt:lpstr>
      <vt:lpstr>PowerPoint 簡報</vt:lpstr>
      <vt:lpstr>再度降臨　黑野《清唱》</vt:lpstr>
      <vt:lpstr>　 　Ⅱ</vt:lpstr>
      <vt:lpstr> 　 　Ⅲ</vt:lpstr>
      <vt:lpstr>　　  　　 　　　　　　　　　　 　　　　　　　 　IV</vt:lpstr>
      <vt:lpstr>PowerPoint 簡報</vt:lpstr>
      <vt:lpstr> V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ching</dc:creator>
  <cp:lastModifiedBy>Alice</cp:lastModifiedBy>
  <cp:revision>130</cp:revision>
  <cp:lastPrinted>2012-09-24T02:55:09Z</cp:lastPrinted>
  <dcterms:created xsi:type="dcterms:W3CDTF">2006-08-16T00:00:00Z</dcterms:created>
  <dcterms:modified xsi:type="dcterms:W3CDTF">2013-05-08T10:03:26Z</dcterms:modified>
</cp:coreProperties>
</file>