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64" r:id="rId4"/>
    <p:sldId id="302" r:id="rId5"/>
    <p:sldId id="262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01" r:id="rId15"/>
    <p:sldId id="303" r:id="rId16"/>
    <p:sldId id="304" r:id="rId17"/>
    <p:sldId id="305" r:id="rId18"/>
    <p:sldId id="314" r:id="rId19"/>
    <p:sldId id="268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7" autoAdjust="0"/>
    <p:restoredTop sz="95076" autoAdjust="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cw.aca.ntu.edu.tw/ntu-ocw/index.php/ocw/copyright_decla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" y="4921016"/>
            <a:ext cx="288033" cy="21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en.wikipedia.org/wiki/Public_domain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3" Type="http://schemas.openxmlformats.org/officeDocument/2006/relationships/hyperlink" Target="http://windows.microsoft.com/zh-HK/windows-live/microsoft-services-agreement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11" Type="http://schemas.openxmlformats.org/officeDocument/2006/relationships/hyperlink" Target="http://en.wikipedia.org/wiki/Public_domain" TargetMode="External"/><Relationship Id="rId5" Type="http://schemas.openxmlformats.org/officeDocument/2006/relationships/image" Target="../media/image6.png"/><Relationship Id="rId15" Type="http://schemas.openxmlformats.org/officeDocument/2006/relationships/image" Target="../media/image9.jpeg"/><Relationship Id="rId10" Type="http://schemas.openxmlformats.org/officeDocument/2006/relationships/image" Target="../media/image3.png"/><Relationship Id="rId4" Type="http://schemas.openxmlformats.org/officeDocument/2006/relationships/hyperlink" Target="http://commons.wikimedia.org/wiki/File:EdmundBurke1771.jpg" TargetMode="External"/><Relationship Id="rId9" Type="http://schemas.openxmlformats.org/officeDocument/2006/relationships/hyperlink" Target="http://creativecommons.org/licenses/by-nc-sa/3.0/tw/deed.zh_TW" TargetMode="External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715766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79712" y="321982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419622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第七講：政治意識形態（一）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79588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古典自由主義（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Liberalism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7162957" cy="2952327"/>
          </a:xfrm>
        </p:spPr>
        <p:txBody>
          <a:bodyPr>
            <a:normAutofit/>
          </a:bodyPr>
          <a:lstStyle/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亞當斯密提出自由貿易（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free trade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）的理想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讓消費者之利益得到最大滿足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政府干涉只會阻礙經濟發展，降低價格誘因，使經濟停滯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市場會透過價格機能（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price mechanism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）、市場競爭（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market competition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）達到均衡；自由放任（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Laissez-faire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古典自由主義（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Liberalism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7162957" cy="2952327"/>
          </a:xfrm>
        </p:spPr>
        <p:txBody>
          <a:bodyPr>
            <a:normAutofit/>
          </a:bodyPr>
          <a:lstStyle/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看不見的手（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invisible hand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政府介入就必須犧牲某些代價，選擇（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trade-off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）伴隨機會成本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管得越少的政府是越好的政府</a:t>
            </a:r>
          </a:p>
          <a:p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267494"/>
            <a:ext cx="7125113" cy="552788"/>
          </a:xfrm>
        </p:spPr>
        <p:txBody>
          <a:bodyPr/>
          <a:lstStyle/>
          <a:p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古典自由主義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核心概念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454373"/>
              </p:ext>
            </p:extLst>
          </p:nvPr>
        </p:nvGraphicFramePr>
        <p:xfrm>
          <a:off x="611560" y="987574"/>
          <a:ext cx="7920880" cy="317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744416"/>
                <a:gridCol w="3744416"/>
              </a:tblGrid>
              <a:tr h="35607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經濟面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4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重要學者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John Locke</a:t>
                      </a:r>
                      <a:endParaRPr lang="zh-TW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Thomas Jefferson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（起草獨立宣言）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b="1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James Madison</a:t>
                      </a:r>
                      <a:r>
                        <a:rPr lang="zh-TW" altLang="zh-TW" sz="1800" b="1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（美國憲法之父）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TW" sz="1800" b="1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800" b="1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Adam Smith</a:t>
                      </a:r>
                      <a:endParaRPr lang="zh-TW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3899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主要內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涵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Constitutionalism 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憲政主義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Limited government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有限政府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Regular election  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定期選舉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Nature rights     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自然權利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Minimal state  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最小政府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Intervention   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干涉最少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（維護基本機能）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Invisible hand 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看不見的手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Price mechanism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價格機制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Laissez-faire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自由放任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16878"/>
            <a:ext cx="648072" cy="22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6984776" cy="552788"/>
          </a:xfrm>
        </p:spPr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意識形態光譜（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Ideology spectrum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635646"/>
            <a:ext cx="7162957" cy="2952327"/>
          </a:xfrm>
        </p:spPr>
        <p:txBody>
          <a:bodyPr>
            <a:normAutofit/>
          </a:bodyPr>
          <a:lstStyle/>
          <a:p>
            <a:endParaRPr lang="en-GB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1789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法國國民議會，保守派坐在議長右邊，自由派或激進派坐在左邊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左右派指政府在經濟事務的立場；左派主張政府強力介入，右派主張最小干涉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今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日的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左派主張平等、社會福利、干預市場，右派主張個人主義，私有經濟活動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>
              <a:ea typeface="標楷體" pitchFamily="65" charset="-120"/>
            </a:endParaRPr>
          </a:p>
        </p:txBody>
      </p:sp>
      <p:cxnSp>
        <p:nvCxnSpPr>
          <p:cNvPr id="6" name="直線單箭頭接點 5"/>
          <p:cNvCxnSpPr/>
          <p:nvPr/>
        </p:nvCxnSpPr>
        <p:spPr>
          <a:xfrm>
            <a:off x="1547664" y="1635646"/>
            <a:ext cx="55446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971600" y="163564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左派</a:t>
            </a:r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948264" y="163564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右派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5576" y="1275606"/>
            <a:ext cx="7272808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336558"/>
            <a:ext cx="648072" cy="22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古典保守主義（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Conservatism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347614"/>
            <a:ext cx="4608513" cy="35283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柏克（</a:t>
            </a:r>
            <a:r>
              <a:rPr lang="en-GB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Edmund Burke</a:t>
            </a:r>
            <a:r>
              <a:rPr lang="zh-TW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1729–1797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著有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法國大革命的反思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經濟面向論述較少，基本上認同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Adam Smith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的觀點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政治面向反對自由主義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，易淪為民粹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柏克認為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法國大革命是自由主義轉向激進主義（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radicalism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並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預言獨裁者會出現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Napoleon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1799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年成為法國第一執政，實際上就是獨裁者）</a:t>
            </a:r>
            <a:endParaRPr lang="zh-TW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508104" y="1131590"/>
            <a:ext cx="2672453" cy="3219822"/>
            <a:chOff x="5508104" y="1131590"/>
            <a:chExt cx="2672453" cy="3219822"/>
          </a:xfrm>
        </p:grpSpPr>
        <p:pic>
          <p:nvPicPr>
            <p:cNvPr id="5" name="圖片 4" descr="EdmundBurke177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08104" y="1131590"/>
              <a:ext cx="2672453" cy="3219822"/>
            </a:xfrm>
            <a:prstGeom prst="rect">
              <a:avLst/>
            </a:prstGeom>
            <a:effectLst>
              <a:softEdge rad="127000"/>
            </a:effectLst>
          </p:spPr>
        </p:pic>
        <p:pic>
          <p:nvPicPr>
            <p:cNvPr id="6" name="Picture 19" descr="\\140.112.59.229\資源平台\資源平台\版權\版權ICON與範例\64px-PD-icon_svg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37624" y="3939902"/>
              <a:ext cx="288032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古典保守主義（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Conservatism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7162957" cy="2952327"/>
          </a:xfrm>
        </p:spPr>
        <p:txBody>
          <a:bodyPr>
            <a:normAutofit/>
          </a:bodyPr>
          <a:lstStyle/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重視穩定（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stability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）：改變應小幅度，過大會造成動盪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批判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自由主義對人性有過度樂觀的假設，人僅有部分理性，人是充滿激情的動物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現存制度與傳統必有某些保存價值，不見得完美但是具可運作性（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workable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古典保守主義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強調傳統，宗教，家庭，道德價值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11510"/>
            <a:ext cx="7125113" cy="552788"/>
          </a:xfrm>
        </p:spPr>
        <p:txBody>
          <a:bodyPr/>
          <a:lstStyle/>
          <a:p>
            <a:r>
              <a:rPr lang="zh-TW" altLang="en-US" sz="3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不同意識形態對平等（</a:t>
            </a:r>
            <a:r>
              <a:rPr lang="en-US" altLang="zh-TW" sz="3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Equality</a:t>
            </a:r>
            <a:r>
              <a:rPr lang="zh-TW" altLang="en-US" sz="3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）的看法</a:t>
            </a:r>
            <a:endParaRPr lang="zh-TW" altLang="en-US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7162957" cy="2952327"/>
          </a:xfrm>
        </p:spPr>
        <p:txBody>
          <a:bodyPr>
            <a:normAutofit/>
          </a:bodyPr>
          <a:lstStyle/>
          <a:p>
            <a:r>
              <a:rPr lang="en-GB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Liberalism 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古典自由主義</a:t>
            </a:r>
            <a:endParaRPr lang="en-GB" altLang="zh-TW" sz="2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legal equality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法律之前人人平等，機會平等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GB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Modern Liberalism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現代自由主義</a:t>
            </a:r>
            <a:endParaRPr lang="en-GB" altLang="zh-TW" sz="2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material equality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經濟、健康、教育機會平等，物質生活達到一定水準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GB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Conservatism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保守主義</a:t>
            </a:r>
            <a:endParaRPr lang="en-GB" altLang="zh-TW" sz="2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no such thing as quality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人先天條件就沒有平等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古典保守主義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Conservatism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7162957" cy="2952327"/>
          </a:xfrm>
        </p:spPr>
        <p:txBody>
          <a:bodyPr>
            <a:normAutofit/>
          </a:bodyPr>
          <a:lstStyle/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菁英具備優勢，能力強也須回饋較多，各盡所能各盡本分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維持一定社會流動性即可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追求平等會某種程度上傷害到自由，自由比平等更重要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古典保守主義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Conservatism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275606"/>
            <a:ext cx="7162957" cy="29523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Burke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的貢獻：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人非全然理性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制度的靈活性（長時演變過程）</a:t>
            </a:r>
          </a:p>
          <a:p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革命帶來的可怕後果，非常破壞後不見得能夠建立非常社會。應循序漸進改革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18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19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" y="78194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475743"/>
              </p:ext>
            </p:extLst>
          </p:nvPr>
        </p:nvGraphicFramePr>
        <p:xfrm>
          <a:off x="612433" y="807997"/>
          <a:ext cx="7847999" cy="399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677"/>
                <a:gridCol w="1472873"/>
                <a:gridCol w="1472873"/>
                <a:gridCol w="4204576"/>
              </a:tblGrid>
              <a:tr h="39823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6946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1-19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808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0808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0808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 王業立教授。</a:t>
                      </a:r>
                    </a:p>
                  </a:txBody>
                  <a:tcPr anchor="ctr"/>
                </a:tc>
              </a:tr>
              <a:tr h="77889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 COMMONS / </a:t>
                      </a:r>
                      <a:r>
                        <a:rPr lang="en-US" altLang="zh-TW" sz="1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National Portrait Gallery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(</a:t>
                      </a:r>
                      <a:r>
                        <a:rPr lang="en-GB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http://commons.wikimedia.org/wiki/File:EdmundBurke1771.jpg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 visited.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1279944" y="1275606"/>
            <a:ext cx="2715992" cy="3517112"/>
            <a:chOff x="1279944" y="1286886"/>
            <a:chExt cx="2715992" cy="3517112"/>
          </a:xfrm>
        </p:grpSpPr>
        <p:pic>
          <p:nvPicPr>
            <p:cNvPr id="10" name="圖片 9" descr="politics 07-9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0992" y="1880879"/>
              <a:ext cx="720080" cy="623605"/>
            </a:xfrm>
            <a:prstGeom prst="rect">
              <a:avLst/>
            </a:prstGeom>
          </p:spPr>
        </p:pic>
        <p:grpSp>
          <p:nvGrpSpPr>
            <p:cNvPr id="2" name="群組 1"/>
            <p:cNvGrpSpPr/>
            <p:nvPr/>
          </p:nvGrpSpPr>
          <p:grpSpPr>
            <a:xfrm>
              <a:off x="1279944" y="1286886"/>
              <a:ext cx="2715992" cy="3517112"/>
              <a:chOff x="1279944" y="1275606"/>
              <a:chExt cx="2715992" cy="3517112"/>
            </a:xfrm>
          </p:grpSpPr>
          <p:grpSp>
            <p:nvGrpSpPr>
              <p:cNvPr id="22" name="群組 21"/>
              <p:cNvGrpSpPr/>
              <p:nvPr/>
            </p:nvGrpSpPr>
            <p:grpSpPr>
              <a:xfrm>
                <a:off x="1475655" y="1275606"/>
                <a:ext cx="2520281" cy="1077275"/>
                <a:chOff x="1475654" y="1635646"/>
                <a:chExt cx="2520281" cy="1077275"/>
              </a:xfrm>
            </p:grpSpPr>
            <p:grpSp>
              <p:nvGrpSpPr>
                <p:cNvPr id="13" name="群組 12"/>
                <p:cNvGrpSpPr/>
                <p:nvPr/>
              </p:nvGrpSpPr>
              <p:grpSpPr>
                <a:xfrm>
                  <a:off x="1475654" y="1635646"/>
                  <a:ext cx="2205245" cy="506032"/>
                  <a:chOff x="1408447" y="1604153"/>
                  <a:chExt cx="2352262" cy="616702"/>
                </a:xfrm>
              </p:grpSpPr>
              <p:pic>
                <p:nvPicPr>
                  <p:cNvPr id="8" name="Picture 1" descr="圖片1">
                    <a:hlinkClick r:id="rId6"/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328661" y="1741397"/>
                    <a:ext cx="432048" cy="3755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05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08447" y="1604153"/>
                    <a:ext cx="1075320" cy="6167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4" name="Picture 15" descr="cc">
                  <a:hlinkClick r:id="rId9"/>
                </p:cNvPr>
                <p:cNvPicPr>
                  <a:picLocks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1535" y="2392521"/>
                  <a:ext cx="914400" cy="320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1" name="Picture 19" descr="\\140.112.59.229\資源平台\資源平台\版權\版權ICON與範例\64px-PD-icon_svg.png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3320860" y="4258298"/>
                <a:ext cx="360040" cy="360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圖片 14" descr="EdmundBurke1771.jpg"/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1721564" y="4083918"/>
                <a:ext cx="588304" cy="708800"/>
              </a:xfrm>
              <a:prstGeom prst="rect">
                <a:avLst/>
              </a:prstGeom>
              <a:effectLst/>
            </p:spPr>
          </p:pic>
          <p:pic>
            <p:nvPicPr>
              <p:cNvPr id="17" name="圖片 16" descr="politics 07-13.png"/>
              <p:cNvPicPr>
                <a:picLocks noChangeAspect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1279944" y="3596620"/>
                <a:ext cx="1512168" cy="208568"/>
              </a:xfrm>
              <a:prstGeom prst="rect">
                <a:avLst/>
              </a:prstGeom>
            </p:spPr>
          </p:pic>
          <p:pic>
            <p:nvPicPr>
              <p:cNvPr id="18" name="Picture 15" descr="cc">
                <a:hlinkClick r:id="rId9"/>
              </p:cNvPr>
              <p:cNvPicPr>
                <a:picLocks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1536" y="3540704"/>
                <a:ext cx="914400" cy="32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1952" y="2715766"/>
                <a:ext cx="1368152" cy="565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15" descr="cc">
                <a:hlinkClick r:id="rId9"/>
              </p:cNvPr>
              <p:cNvPicPr>
                <a:picLocks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1536" y="2838172"/>
                <a:ext cx="914400" cy="32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0526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政治意識形態（一）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Introduction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3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理論與意識型態的區別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理論：用以解釋、分析、預測政治現象</a:t>
            </a:r>
          </a:p>
          <a:p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意識形態：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一套政治行動、信仰體系，目標是推動社會改變（或維持，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如保守主義）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意識形態相信有更美好的生活、並提出一套社會的改造藍圖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355521"/>
            <a:ext cx="6912768" cy="303857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推薦閱讀：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de-DE" altLang="zh-TW" sz="2400" i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Today</a:t>
            </a:r>
            <a:r>
              <a:rPr lang="en-US" altLang="zh-TW" sz="2400" i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’</a:t>
            </a:r>
            <a:r>
              <a:rPr lang="de-DE" altLang="zh-TW" sz="2400" i="1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 Isms</a:t>
            </a:r>
            <a:r>
              <a:rPr lang="zh-TW" altLang="zh-TW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de-DE" altLang="zh-TW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1999</a:t>
            </a:r>
            <a:r>
              <a:rPr lang="zh-TW" altLang="zh-TW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de-DE" altLang="zh-TW" sz="24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de-DE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</a:t>
            </a:r>
            <a:r>
              <a:rPr lang="de-DE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Alan Ebenstein, William Ebenstein, Edwin Fogelman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所著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介紹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意識形態的各種主義（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-ism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古典自由主義（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Liberalism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7162957" cy="29523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兩位重要思想家：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洛克（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John Locke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亞當斯密（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Adam Smith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(1723 - 1790) </a:t>
            </a:r>
          </a:p>
          <a:p>
            <a:pPr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著有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國富論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“The Wealth of Nations”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(1776)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因為國富論的出版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GB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Frederick Watkins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認為</a:t>
            </a:r>
            <a:r>
              <a:rPr lang="en-GB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1776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年是意識型態時代的元年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古典自由主義（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Liberalism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851670"/>
            <a:ext cx="7162957" cy="187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Mercantilism </a:t>
            </a:r>
            <a:r>
              <a:rPr lang="zh-TW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重商主義（</a:t>
            </a:r>
            <a:r>
              <a:rPr lang="en-GB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16-18</a:t>
            </a:r>
            <a:r>
              <a:rPr lang="zh-TW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世紀）</a:t>
            </a:r>
            <a:endParaRPr lang="en-US" altLang="zh-TW" sz="20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0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國家財富與國力可畫上等號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重視生產者利益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忽略消費者利益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古典自由主義（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Liberalism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7162957" cy="33843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Mercantilism </a:t>
            </a:r>
            <a:r>
              <a:rPr lang="zh-TW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重商主義（</a:t>
            </a:r>
            <a:r>
              <a:rPr lang="en-GB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16-18</a:t>
            </a:r>
            <a:r>
              <a:rPr lang="zh-TW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世紀）</a:t>
            </a:r>
            <a:endParaRPr lang="en-US" altLang="zh-TW" sz="20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重視出口，不鼓勵進口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保護主義（</a:t>
            </a:r>
            <a:r>
              <a:rPr lang="en-GB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protectionism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保護本國產業，防止他國產品競爭優勢</a:t>
            </a:r>
          </a:p>
          <a:p>
            <a:pPr lvl="1"/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高關稅（</a:t>
            </a:r>
            <a:r>
              <a:rPr lang="en-GB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high tariff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pPr lvl="1"/>
            <a:r>
              <a:rPr lang="en-GB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GATT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en-GB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WTO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成立後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達自由貿易，禁止各種保護主義手段，各國轉而採用新保護主義（</a:t>
            </a:r>
            <a:r>
              <a:rPr lang="en-GB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New Protectionism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），以非關稅障礙（</a:t>
            </a:r>
            <a:r>
              <a:rPr lang="en-GB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Non-Tariff Barriers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</a:t>
            </a:r>
            <a:r>
              <a:rPr lang="en-GB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NTB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）來保護國內產業</a:t>
            </a:r>
          </a:p>
          <a:p>
            <a:pPr lvl="2">
              <a:buNone/>
            </a:pPr>
            <a:r>
              <a:rPr lang="zh-TW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如：採用較高衛生檢查標準檢查外國進口商品</a:t>
            </a:r>
          </a:p>
          <a:p>
            <a:pPr lvl="2">
              <a:buNone/>
            </a:pPr>
            <a:r>
              <a:rPr lang="zh-TW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如：補貼國內產業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古典自由主義（</a:t>
            </a:r>
            <a:r>
              <a:rPr lang="en-GB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Classic Liberalism</a:t>
            </a:r>
            <a:r>
              <a:rPr lang="zh-TW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043608" y="1851670"/>
            <a:ext cx="6841380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Mercantilism </a:t>
            </a:r>
            <a:r>
              <a:rPr lang="zh-TW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重商主義（</a:t>
            </a:r>
            <a:r>
              <a:rPr lang="en-GB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16-18</a:t>
            </a:r>
            <a:r>
              <a:rPr lang="zh-TW" altLang="zh-TW" sz="20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世紀）</a:t>
            </a:r>
            <a:endParaRPr lang="en-US" altLang="zh-TW" sz="20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0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重視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貴金屬（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precious metals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）的累積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國際關係是</a:t>
            </a:r>
            <a:r>
              <a:rPr lang="zh-TW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零和賽局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Zero-Sum game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016" y="843558"/>
            <a:ext cx="3960440" cy="295232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zh-TW" altLang="zh-TW" sz="2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零和賽局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GB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Zero-Sum game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/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你之所得就是我之所失，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我之所得就是你之所失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 algn="just"/>
            <a:r>
              <a:rPr lang="en-US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pure conflict of interests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983974"/>
              </p:ext>
            </p:extLst>
          </p:nvPr>
        </p:nvGraphicFramePr>
        <p:xfrm>
          <a:off x="971600" y="1059582"/>
          <a:ext cx="3744415" cy="3282296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701146"/>
                <a:gridCol w="1014423"/>
                <a:gridCol w="1014423"/>
                <a:gridCol w="1014423"/>
              </a:tblGrid>
              <a:tr h="366213"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剪刀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石頭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布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66213">
                <a:tc rowSpan="2">
                  <a:txBody>
                    <a:bodyPr/>
                    <a:lstStyle/>
                    <a:p>
                      <a:pPr algn="ctr"/>
                      <a:endParaRPr lang="en-US" altLang="zh-TW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剪刀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576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6213">
                <a:tc rowSpan="2">
                  <a:txBody>
                    <a:bodyPr/>
                    <a:lstStyle/>
                    <a:p>
                      <a:pPr algn="ctr"/>
                      <a:endParaRPr lang="en-US" altLang="zh-TW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石頭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576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>
                        <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ln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en-US" altLang="zh-TW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</a:t>
                      </a:r>
                      <a:endParaRPr lang="zh-TW" altLang="en-US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37737">
                <a:tc rowSpan="2">
                  <a:txBody>
                    <a:bodyPr/>
                    <a:lstStyle/>
                    <a:p>
                      <a:pPr algn="ctr"/>
                      <a:endParaRPr lang="en-US" altLang="zh-TW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布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0439">
                <a:tc vMerge="1"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95536" y="2571750"/>
            <a:ext cx="504056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endParaRPr lang="zh-TW" altLang="en-US" sz="2000" b="1" dirty="0">
              <a:ln>
                <a:solidFill>
                  <a:schemeClr val="tx1"/>
                </a:solidFill>
              </a:ln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915816" y="627534"/>
            <a:ext cx="504056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endParaRPr lang="zh-TW" altLang="en-US" sz="2000" b="1" dirty="0">
              <a:ln>
                <a:solidFill>
                  <a:schemeClr val="tx1"/>
                </a:solidFill>
              </a:ln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60894"/>
            <a:ext cx="648072" cy="22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1746</TotalTime>
  <Words>1019</Words>
  <Application>Microsoft Office PowerPoint</Application>
  <PresentationFormat>如螢幕大小 (16:9)</PresentationFormat>
  <Paragraphs>201</Paragraphs>
  <Slides>19</Slides>
  <Notes>19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Winter</vt:lpstr>
      <vt:lpstr>政治學</vt:lpstr>
      <vt:lpstr>PowerPoint 簡報</vt:lpstr>
      <vt:lpstr>理論與意識型態的區別</vt:lpstr>
      <vt:lpstr>PowerPoint 簡報</vt:lpstr>
      <vt:lpstr>古典自由主義（Classic Liberalism）</vt:lpstr>
      <vt:lpstr>古典自由主義（Classic Liberalism）</vt:lpstr>
      <vt:lpstr>古典自由主義（Classic Liberalism）</vt:lpstr>
      <vt:lpstr>古典自由主義（Classic Liberalism）</vt:lpstr>
      <vt:lpstr>PowerPoint 簡報</vt:lpstr>
      <vt:lpstr>古典自由主義（Classic Liberalism）</vt:lpstr>
      <vt:lpstr>古典自由主義（Classic Liberalism）</vt:lpstr>
      <vt:lpstr>古典自由主義核心概念</vt:lpstr>
      <vt:lpstr>意識形態光譜（Ideology spectrum）</vt:lpstr>
      <vt:lpstr>古典保守主義（Classic Conservatism）</vt:lpstr>
      <vt:lpstr>古典保守主義（Classic Conservatism）</vt:lpstr>
      <vt:lpstr>不同意識形態對平等（Equality）的看法</vt:lpstr>
      <vt:lpstr>古典保守主義（Classic Conservatism）</vt:lpstr>
      <vt:lpstr>古典保守主義（Classic Conservatism）</vt:lpstr>
      <vt:lpstr>版權聲明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603</cp:revision>
  <dcterms:created xsi:type="dcterms:W3CDTF">2012-08-29T06:02:23Z</dcterms:created>
  <dcterms:modified xsi:type="dcterms:W3CDTF">2013-07-16T07:13:24Z</dcterms:modified>
</cp:coreProperties>
</file>