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91" r:id="rId2"/>
  </p:sldMasterIdLst>
  <p:notesMasterIdLst>
    <p:notesMasterId r:id="rId26"/>
  </p:notesMasterIdLst>
  <p:sldIdLst>
    <p:sldId id="414" r:id="rId3"/>
    <p:sldId id="480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422" r:id="rId25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FD1901B6-FD5E-4862-93B1-624F79AB97AE}">
          <p14:sldIdLst>
            <p14:sldId id="414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42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3" autoAdjust="0"/>
    <p:restoredTop sz="98852" autoAdjust="0"/>
  </p:normalViewPr>
  <p:slideViewPr>
    <p:cSldViewPr>
      <p:cViewPr varScale="1">
        <p:scale>
          <a:sx n="92" d="100"/>
          <a:sy n="92" d="100"/>
        </p:scale>
        <p:origin x="-472" y="-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0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132040C-5151-48EA-BFA1-1CCC7B67838C}" type="datetimeFigureOut">
              <a:rPr lang="zh-TW" altLang="en-US"/>
              <a:pPr>
                <a:defRPr/>
              </a:pPr>
              <a:t>2013/1/16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AD59B4-2538-4D0C-A9DF-075F68018A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87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TW" altLang="zh-TW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kumimoji="0" lang="zh-TW" altLang="zh-TW">
                  <a:latin typeface="Times New Roman" pitchFamily="18" charset="0"/>
                </a:endParaRPr>
              </a:p>
            </p:txBody>
          </p:sp>
        </p:grpSp>
      </p:grpSp>
      <p:sp>
        <p:nvSpPr>
          <p:cNvPr id="747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165735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47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6019800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1CDCA-4671-45F2-B5F4-D88AC17AFD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563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87974"/>
            <a:ext cx="160337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56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880AB-878F-484B-9DFE-81DBD83861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214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7400" cy="4057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4057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A88F-962D-4D6D-8C98-0287684879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54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85F2-9FC5-4440-8C9B-EDDF0947E7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158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291465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517D5-7DD6-4C78-BA70-B446F82F42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993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342900"/>
            <a:ext cx="8229600" cy="40576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6F69-EF7B-43E5-A12F-53403D87B2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2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>
                <a:solidFill>
                  <a:srgbClr val="000000"/>
                </a:solidFill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rgbClr val="000000"/>
                </a:solidFill>
                <a:latin typeface="Times New Roman" pitchFamily="18" charset="0"/>
                <a:ea typeface="新細明體" charset="-12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zh-TW" altLang="zh-TW">
                  <a:solidFill>
                    <a:srgbClr val="000000"/>
                  </a:solidFill>
                  <a:latin typeface="Times New Roman" pitchFamily="18" charset="0"/>
                  <a:ea typeface="新細明體" charset="-120"/>
                </a:endParaRPr>
              </a:p>
            </p:txBody>
          </p:sp>
        </p:grpSp>
      </p:grpSp>
      <p:pic>
        <p:nvPicPr>
          <p:cNvPr id="18" name="圖片 31" descr="oc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5" y="4662489"/>
            <a:ext cx="16033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165735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47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6019800" cy="13144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9C3E0-538C-450B-A54F-A5EF2E8943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7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4D301-4171-4D87-A126-5647027168E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11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89418-650B-4F84-9F89-56A1BECEF3A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53142-3889-416D-B2B8-34DBB0A1B7B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12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AFE54-A329-4222-B92F-FA97AFD752C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4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0554E-982C-4AB0-971D-9333D37656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8449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E0FBF-C72E-427F-9FDA-E66D8651420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99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FAD8-D431-4BC5-B894-E826FDD901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63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7E2E5-1181-45D1-90EE-A8632732C16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24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95FA-149F-44EE-84B3-9EF983B954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86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5EC3E-771E-4468-990F-A2AD3A7E0E34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61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342900"/>
            <a:ext cx="2057400" cy="4057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42900"/>
            <a:ext cx="6019800" cy="4057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82A9-BC0F-4F3B-9BD0-D63ABC8EF33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98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73F2-0631-4273-B8AF-0AD6CF34875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54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291465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AB19-185D-41A5-90B3-8EE98E122E4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20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342900"/>
            <a:ext cx="8229600" cy="40576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B6602-BBFC-485F-B853-8CD3B48E6F0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8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64B7-F3DB-4876-813C-E41E3973C1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607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6AB03-041C-49BB-B47B-0E1BB38234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14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9AE0-9E58-4CDF-9123-A99663ECBC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114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513DD-A73B-4BDD-92F0-5053703CD8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72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A972-FAF3-4989-B626-FCEC70D522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694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BF1D3-FB9A-491B-87C5-22168584F6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34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F400-BB40-424F-81CA-A96A7314E6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26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66B8CB6B-8A19-429C-8183-29A5A58674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2"/>
            <a:ext cx="9144000" cy="409575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TW" altLang="zh-TW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kumimoji="0" lang="zh-TW" altLang="zh-TW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87974"/>
            <a:ext cx="160337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56AFB0AB-988C-45F7-BDDE-5C4633AC0CBC}" type="slidenum">
              <a:rPr lang="en-US" altLang="zh-TW">
                <a:solidFill>
                  <a:srgbClr val="000000"/>
                </a:solidFill>
                <a:ea typeface="新細明體" charset="-120"/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  <a:ea typeface="新細明體" charset="-12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1"/>
            <a:ext cx="9144000" cy="409575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>
                <a:solidFill>
                  <a:srgbClr val="000000"/>
                </a:solidFill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rgbClr val="000000"/>
                </a:solidFill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1800">
                <a:solidFill>
                  <a:srgbClr val="666699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1800">
                <a:solidFill>
                  <a:srgbClr val="666699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1800">
                <a:solidFill>
                  <a:srgbClr val="9999CC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1800">
                <a:solidFill>
                  <a:srgbClr val="666699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7"/>
              <a:ext cx="89" cy="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>
                <a:solidFill>
                  <a:srgbClr val="000000"/>
                </a:solidFill>
                <a:latin typeface="Times New Roman" pitchFamily="18" charset="0"/>
                <a:ea typeface="新細明體" charset="-12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1800">
                <a:solidFill>
                  <a:srgbClr val="9999CC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9"/>
              <a:ext cx="86" cy="8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zh-TW" altLang="zh-TW" sz="1800">
                <a:solidFill>
                  <a:srgbClr val="9999CC"/>
                </a:solidFill>
                <a:latin typeface="Arial" charset="0"/>
                <a:ea typeface="新細明體" charset="-120"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2900"/>
            <a:ext cx="8229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4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  <a:latin typeface="Arial" charset="0"/>
              <a:ea typeface="新細明體" charset="-120"/>
            </a:endParaRPr>
          </a:p>
        </p:txBody>
      </p:sp>
      <p:pic>
        <p:nvPicPr>
          <p:cNvPr id="2056" name="圖片 16" descr="ocw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5" y="4662489"/>
            <a:ext cx="16033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68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hyperlink" Target="http://office.microsoft.com/zh-hk/HA010152965.asp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tw/deed.zh_TW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reativecommons.org/licenses/by-nc-sa/3.0/tw/deed.zh_TW" TargetMode="Externa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副標題 5"/>
          <p:cNvSpPr>
            <a:spLocks noGrp="1"/>
          </p:cNvSpPr>
          <p:nvPr>
            <p:ph type="subTitle" idx="1"/>
          </p:nvPr>
        </p:nvSpPr>
        <p:spPr>
          <a:xfrm>
            <a:off x="1787525" y="3105150"/>
            <a:ext cx="6019800" cy="1314450"/>
          </a:xfrm>
        </p:spPr>
        <p:txBody>
          <a:bodyPr/>
          <a:lstStyle/>
          <a:p>
            <a:pPr algn="ctr"/>
            <a:r>
              <a:rPr kumimoji="0" lang="zh-TW" altLang="en-US" sz="3200" b="1" dirty="0" smtClean="0">
                <a:solidFill>
                  <a:srgbClr val="0037A4"/>
                </a:solidFill>
                <a:ea typeface="標楷體" pitchFamily="65" charset="-120"/>
              </a:rPr>
              <a:t>授課老師：陳明賢教授</a:t>
            </a:r>
            <a:endParaRPr lang="zh-TW" altLang="en-US" dirty="0" smtClean="0"/>
          </a:p>
        </p:txBody>
      </p:sp>
      <p:pic>
        <p:nvPicPr>
          <p:cNvPr id="4101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7" y="3651252"/>
            <a:ext cx="518477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文字方塊 7"/>
          <p:cNvSpPr txBox="1">
            <a:spLocks noChangeArrowheads="1"/>
          </p:cNvSpPr>
          <p:nvPr/>
        </p:nvSpPr>
        <p:spPr bwMode="auto">
          <a:xfrm>
            <a:off x="2051050" y="4156075"/>
            <a:ext cx="5905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本課程指定教材為由華泰書局所經銷之</a:t>
            </a:r>
            <a:r>
              <a:rPr lang="en-US" altLang="zh-TW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Ross, </a:t>
            </a:r>
            <a:r>
              <a:rPr lang="en-US" altLang="zh-TW" sz="1000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Westerfield</a:t>
            </a:r>
            <a:r>
              <a:rPr lang="en-US" altLang="zh-TW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, Jaffe, and Jordan’s Core Principles and Applications of Corporate Finance, 3rd Global Edition (2011), McGraw-Hill, Inc. </a:t>
            </a:r>
            <a:r>
              <a:rPr lang="zh-TW" altLang="en-US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中文書則可參考由華泰書局所出版，俞海琴、董佩珊所編譯之財務管理</a:t>
            </a:r>
            <a:r>
              <a:rPr lang="en-US" altLang="zh-TW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(2012,</a:t>
            </a:r>
            <a:r>
              <a:rPr lang="zh-TW" altLang="en-US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第三版</a:t>
            </a:r>
            <a:r>
              <a:rPr lang="en-US" altLang="zh-TW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0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 </a:t>
            </a:r>
          </a:p>
        </p:txBody>
      </p:sp>
      <p:grpSp>
        <p:nvGrpSpPr>
          <p:cNvPr id="2" name="群組 8"/>
          <p:cNvGrpSpPr/>
          <p:nvPr/>
        </p:nvGrpSpPr>
        <p:grpSpPr>
          <a:xfrm>
            <a:off x="251524" y="4681836"/>
            <a:ext cx="6556097" cy="461665"/>
            <a:chOff x="204272" y="4587972"/>
            <a:chExt cx="5843581" cy="546980"/>
          </a:xfrm>
          <a:noFill/>
        </p:grpSpPr>
        <p:sp>
          <p:nvSpPr>
            <p:cNvPr id="10" name="矩形 9"/>
            <p:cNvSpPr/>
            <p:nvPr/>
          </p:nvSpPr>
          <p:spPr>
            <a:xfrm>
              <a:off x="611560" y="4587972"/>
              <a:ext cx="5436293" cy="54698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>
              <a:defPPr>
                <a:defRPr lang="zh-TW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新細明體" pitchFamily="18" charset="-120"/>
                  <a:cs typeface="+mn-cs"/>
                </a:defRPr>
              </a:lvl9pPr>
            </a:lstStyle>
            <a:p>
              <a:pPr>
                <a:defRPr/>
              </a:pPr>
              <a:r>
                <a:rPr lang="zh-TW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本作品轉載自</a:t>
              </a:r>
              <a:r>
                <a:rPr lang="en-US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Microsoft Office 2007</a:t>
              </a:r>
              <a:r>
                <a:rPr lang="zh-TW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多媒體藝廊，依據</a:t>
              </a:r>
              <a:r>
                <a:rPr lang="en-US" altLang="zh-TW" sz="1200" u="sng" dirty="0" err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hlinkClick r:id="rId4"/>
                </a:rPr>
                <a:t>Microsoft服務合約</a:t>
              </a:r>
              <a:r>
                <a:rPr lang="zh-TW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及著作權法第</a:t>
              </a:r>
              <a:r>
                <a:rPr lang="en-US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46</a:t>
              </a:r>
              <a:r>
                <a:rPr lang="zh-TW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52</a:t>
              </a:r>
              <a:r>
                <a:rPr lang="zh-TW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、</a:t>
              </a:r>
              <a:r>
                <a:rPr lang="en-US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65</a:t>
              </a:r>
              <a:r>
                <a:rPr lang="zh-TW" altLang="zh-TW" sz="1200" dirty="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條合理使用</a:t>
              </a:r>
              <a:endPara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11" name="Picture 77">
              <a:hlinkClick r:id="rId5"/>
            </p:cNvPr>
            <p:cNvPicPr/>
            <p:nvPr/>
          </p:nvPicPr>
          <p:blipFill>
            <a:blip r:embed="rId6" cstate="email">
              <a:extLst/>
            </a:blip>
            <a:srcRect/>
            <a:stretch>
              <a:fillRect/>
            </a:stretch>
          </p:blipFill>
          <p:spPr bwMode="auto">
            <a:xfrm>
              <a:off x="204272" y="4702918"/>
              <a:ext cx="257175" cy="231775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</p:pic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9C3E0-538C-450B-A54F-A5EF2E8943F5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987824" y="1428750"/>
            <a:ext cx="615617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4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財務管理</a:t>
            </a:r>
          </a:p>
        </p:txBody>
      </p:sp>
      <p:sp>
        <p:nvSpPr>
          <p:cNvPr id="13" name="文字方塊 1"/>
          <p:cNvSpPr txBox="1">
            <a:spLocks noChangeArrowheads="1"/>
          </p:cNvSpPr>
          <p:nvPr/>
        </p:nvSpPr>
        <p:spPr bwMode="auto">
          <a:xfrm>
            <a:off x="2987825" y="2311400"/>
            <a:ext cx="496872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0" lang="zh-TW" altLang="en-US" sz="3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第十四單元</a:t>
            </a:r>
            <a:r>
              <a:rPr kumimoji="0" lang="zh-TW" altLang="en-US" sz="32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　合併與購併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303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8229600" cy="1028700"/>
          </a:xfrm>
        </p:spPr>
        <p:txBody>
          <a:bodyPr/>
          <a:lstStyle/>
          <a:p>
            <a:pPr eaLnBrk="1" hangingPunct="1"/>
            <a:r>
              <a:rPr lang="zh-TW" altLang="en-US" sz="4400" dirty="0" smtClean="0">
                <a:ea typeface="標楷體" pitchFamily="65" charset="-120"/>
              </a:rPr>
              <a:t>接管另一企業短期的財務效果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7574"/>
            <a:ext cx="8435975" cy="330874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b="1" dirty="0" smtClean="0">
                <a:ea typeface="標楷體" pitchFamily="65" charset="-120"/>
              </a:rPr>
              <a:t>  </a:t>
            </a:r>
            <a:r>
              <a:rPr lang="zh-TW" altLang="en-US" b="1" dirty="0" smtClean="0">
                <a:ea typeface="標楷體" pitchFamily="65" charset="-120"/>
              </a:rPr>
              <a:t>以上目標公司股東報酬雖為顯著，但亦僅包括</a:t>
            </a:r>
            <a:r>
              <a:rPr lang="zh-TW" altLang="en-US" b="1" u="sng" dirty="0" smtClean="0">
                <a:ea typeface="標楷體" pitchFamily="65" charset="-120"/>
              </a:rPr>
              <a:t>宣告期間</a:t>
            </a:r>
            <a:r>
              <a:rPr lang="zh-TW" altLang="en-US" b="1" dirty="0" smtClean="0">
                <a:ea typeface="標楷體" pitchFamily="65" charset="-120"/>
              </a:rPr>
              <a:t>之報酬率，通常合併與購併宣佈之前，歷經一段時間的超額報酬。可能原因如下：</a:t>
            </a:r>
          </a:p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媒體之臆測，</a:t>
            </a:r>
          </a:p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購買者對目標公司所建立之基本持股部位，</a:t>
            </a:r>
          </a:p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善意或敵意的收購。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9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838200" y="628650"/>
            <a:ext cx="8153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ea typeface="標楷體" pitchFamily="65" charset="-120"/>
              </a:rPr>
              <a:t>接管另一企業長期的財務效果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1" y="1338263"/>
            <a:ext cx="8507413" cy="3259931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主併公司股價在購併後沒有太大改變；但就長期而言，呈下滑趨勢。</a:t>
            </a:r>
          </a:p>
          <a:p>
            <a:pPr eaLnBrk="1" hangingPunct="1"/>
            <a:r>
              <a:rPr lang="zh-TW" altLang="en-US" b="1" smtClean="0">
                <a:ea typeface="標楷體" pitchFamily="65" charset="-120"/>
              </a:rPr>
              <a:t>主併公司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可分友善和敵意。敵意收購之主併者股價表現</a:t>
            </a:r>
            <a:r>
              <a:rPr lang="zh-TW" altLang="zh-TW" b="1" smtClean="0">
                <a:latin typeface="標楷體" pitchFamily="65" charset="-120"/>
                <a:ea typeface="標楷體" pitchFamily="65" charset="-120"/>
              </a:rPr>
              <a:t>，比友善收購者好。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原因是敵意收購之主併公司通常會將目標公司之不良管理階層撤換。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7494"/>
            <a:ext cx="7543800" cy="539353"/>
          </a:xfrm>
        </p:spPr>
        <p:txBody>
          <a:bodyPr/>
          <a:lstStyle/>
          <a:p>
            <a:pPr defTabSz="930275" eaLnBrk="1" hangingPunct="1"/>
            <a:r>
              <a:rPr lang="zh-TW" altLang="en-US" sz="4000" dirty="0" smtClean="0">
                <a:ea typeface="標楷體" pitchFamily="65" charset="-120"/>
              </a:rPr>
              <a:t>購併利得的可能解釋</a:t>
            </a:r>
            <a:r>
              <a:rPr lang="zh-TW" altLang="en-US" sz="4000" dirty="0" smtClean="0"/>
              <a:t>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43558"/>
            <a:ext cx="8713787" cy="4192191"/>
          </a:xfrm>
        </p:spPr>
        <p:txBody>
          <a:bodyPr/>
          <a:lstStyle/>
          <a:p>
            <a:pPr marL="357188" lvl="1" indent="-357188" eaLnBrk="1" hangingPunct="1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目標公司股價被低估：然而學者發現當目標公司擊退購併活動時，股價卻下跌至購併前水準。若低估現象存在，則公司價值應可回復到購併交易時之高價。</a:t>
            </a:r>
          </a:p>
          <a:p>
            <a:pPr marL="357188" lvl="1" indent="-357188" eaLnBrk="1" hangingPunct="1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稅負的誘因：購併公司充分利用目標公司之稅前損失或投資扣抵，或取得目標公司資產，而避免資本利得稅。學者發現在大額購併案中，稅負因素並非為主要考慮。但是有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20%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購併案之稅負因素，大到影響購併活動。</a:t>
            </a:r>
          </a:p>
          <a:p>
            <a:pPr marL="357188" lvl="1" indent="-357188" eaLnBrk="1" hangingPunct="1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購併利得可能來自對債權人之剝削：學者發現購併公司或目標公司的公司債價格，在購併過程中並未遭遇損失。</a:t>
            </a:r>
          </a:p>
          <a:p>
            <a:pPr marL="357188" lvl="1" indent="-357188" eaLnBrk="1" hangingPunct="1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購併利得來自勞工損失：購併的利得是否來自購併後員工裁減所產生？學者發現，涉入購併活動之公司，平均而言，工資及僱用人數均有上升。</a:t>
            </a:r>
          </a:p>
          <a:p>
            <a:pPr marL="357188" lvl="1" indent="-357188" eaLnBrk="1" hangingPunct="1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購併之綜效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571500" indent="-571500" eaLnBrk="1" hangingPunct="1"/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只有稅負的誘因及購併之綜效在實證上有明確的證明。</a:t>
            </a:r>
            <a:endParaRPr lang="en-US" altLang="zh-TW" sz="2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571500" indent="-571500" eaLnBrk="1" hangingPunct="1"/>
            <a:endParaRPr lang="zh-TW" altLang="en-US" sz="2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7494"/>
            <a:ext cx="8229600" cy="10287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4400" dirty="0" smtClean="0">
                <a:ea typeface="標楷體" pitchFamily="65" charset="-120"/>
              </a:rPr>
              <a:t>合併之綜效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75606"/>
            <a:ext cx="8964613" cy="3658790"/>
          </a:xfrm>
        </p:spPr>
        <p:txBody>
          <a:bodyPr/>
          <a:lstStyle/>
          <a:p>
            <a:pPr marL="533400" indent="-533400"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合併綜效之可能來源</a:t>
            </a:r>
          </a:p>
          <a:p>
            <a:pPr marL="914400" lvl="1" indent="-457200"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收入改善</a:t>
            </a:r>
          </a:p>
          <a:p>
            <a:pPr marL="914400" lvl="1" indent="-457200"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成本降低</a:t>
            </a:r>
          </a:p>
          <a:p>
            <a:pPr marL="914400" lvl="1" indent="-457200"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稅負減少</a:t>
            </a:r>
          </a:p>
          <a:p>
            <a:pPr marL="914400" lvl="1" indent="-457200"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資金成本降低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457200" eaLnBrk="1" hangingPunct="1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Synergy=V(AB)-[V(A)+V(B)]</a:t>
            </a: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16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1470"/>
            <a:ext cx="8496300" cy="971550"/>
          </a:xfrm>
        </p:spPr>
        <p:txBody>
          <a:bodyPr/>
          <a:lstStyle/>
          <a:p>
            <a:pPr eaLnBrk="1" hangingPunct="1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共同保險效果</a:t>
            </a:r>
            <a:r>
              <a:rPr lang="en-US" altLang="zh-TW" sz="3600" dirty="0" smtClean="0"/>
              <a:t>(Coinsurance effect)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15566"/>
            <a:ext cx="8229600" cy="291465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不同產業之公司合併，我們稱為集團式合併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(Conglomerate mergers)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。集團式合併通常會降低合併後企業之營運風險，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因為兩家企業之現金流量之不確定性非完全正相關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，因而降低債務之倒帳風險，因而提升債務之價值；股東權益有可能因而受損。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注意：股東權益是否受損，端視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綜效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共同保險效果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相對大小而定。</a:t>
            </a:r>
            <a:endParaRPr lang="en-US" altLang="zh-TW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dirty="0" smtClean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1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5486"/>
            <a:ext cx="8229600" cy="10287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標楷體" pitchFamily="65" charset="-120"/>
              </a:rPr>
              <a:t>防禦購併之策略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31590"/>
            <a:ext cx="8229600" cy="2914650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目標公司經理人員常會抗拒購併的進行。</a:t>
            </a:r>
          </a:p>
          <a:p>
            <a:pPr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由於購併會為目標公司股東帶來財富，經理人員抗拒購併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有時為了自我的工作安定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通常會損害股東利益。</a:t>
            </a:r>
          </a:p>
          <a:p>
            <a:pPr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經理人員抗拒購併有些時候會帶給股東利益。那是因為當經理人抗拒後，主併公司常會提高購併價格。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0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防禦購併之策略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b="1" dirty="0" smtClean="0">
                <a:ea typeface="標楷體" pitchFamily="65" charset="-120"/>
              </a:rPr>
              <a:t>防禦購併之理由：</a:t>
            </a:r>
          </a:p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反擊不適當的購價，</a:t>
            </a:r>
          </a:p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提高購併價格，增加競爭者競價機會，</a:t>
            </a:r>
          </a:p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消除股權收購之社會成本。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6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543800" cy="8596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標楷體" pitchFamily="65" charset="-120"/>
              </a:rPr>
              <a:t>需經股東同意之防禦策略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15566"/>
            <a:ext cx="8785225" cy="3780234"/>
          </a:xfrm>
        </p:spPr>
        <p:txBody>
          <a:bodyPr/>
          <a:lstStyle/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更改章程，設絕對多數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(Super Majority)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之高門檻同意權。當絕對多數門檻通過後，目標公司股價明顯下跌。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公平價格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(Fair price amendment)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修正案：主併公司必須支付公平價格，否則購併無法成立。通過此修正案之公司，股價不明顯的下降。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股權分級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(Dual-Class Recapitalization)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：將股票分成具有不同投票權種之股票，使購併者無法獲得足夠之投票權。當股權分級通過後，目標公司股價明顯下跌。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更換註冊地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購併法規較嚴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，使購併較難執行。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降低累積投票權。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37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0287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ea typeface="標楷體" pitchFamily="65" charset="-120"/>
              </a:rPr>
              <a:t>不需經股東同意之防禦策略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7504" y="771550"/>
            <a:ext cx="4038600" cy="2914650"/>
          </a:xfrm>
        </p:spPr>
        <p:txBody>
          <a:bodyPr/>
          <a:lstStyle/>
          <a:p>
            <a:pPr marL="571500" indent="-571500"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反扥拉斯訴訟：</a:t>
            </a:r>
          </a:p>
          <a:p>
            <a:pPr marL="839788" lvl="1" indent="-495300" eaLnBrk="1" hangingPunct="1"/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使用州反扥拉斯法：當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Ohio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州反扥拉斯法通過時，內部人持股低於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30%(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潛在目標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公司，股價明顯下跌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3%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 </a:t>
            </a:r>
          </a:p>
          <a:p>
            <a:pPr marL="571500" indent="-571500" eaLnBrk="1" hangingPunct="1"/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Greenmail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目標公司以高價買回潛在購併者之股權，購買者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目標公司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會有顯著負的報酬率，而出售者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潛在主併公司</a:t>
            </a:r>
            <a:r>
              <a:rPr lang="en-US" altLang="zh-TW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會有顯著正的報酬率。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4355976" y="843558"/>
            <a:ext cx="4038600" cy="2914650"/>
          </a:xfrm>
        </p:spPr>
        <p:txBody>
          <a:bodyPr/>
          <a:lstStyle/>
          <a:p>
            <a:pPr marL="571500" indent="-571500" eaLnBrk="1" hangingPunct="1"/>
            <a:r>
              <a:rPr lang="en-US" altLang="zh-TW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Poison Pill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宣告毒藥丸者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目標公司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，股價會有顯著下跌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0.84%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；而這些宣告者中，主併公司之股價卻明顯下跌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1.51%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marL="839788" lvl="1" indent="-495300" eaLnBrk="1" hangingPunct="1"/>
            <a:r>
              <a:rPr lang="zh-TW" altLang="en-US" sz="22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毒藥丸的例子，例如當購併案子成立時，允許目標公司股東以半價購買主併公司股票。若主併公司仍堅持購併，有如吞下毒藥丸。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5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購併防禦策略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289447"/>
            <a:ext cx="8964613" cy="3308747"/>
          </a:xfrm>
        </p:spPr>
        <p:txBody>
          <a:bodyPr/>
          <a:lstStyle/>
          <a:p>
            <a:pPr marL="571500" indent="-571500" eaLnBrk="1" hangingPunct="1"/>
            <a:r>
              <a:rPr lang="zh-TW" altLang="en-US" b="1" smtClean="0">
                <a:ea typeface="標楷體" pitchFamily="65" charset="-120"/>
              </a:rPr>
              <a:t>購併防禦策略中，需要股東同意之策略，比不需要股東同意之策略，對目標公司股東財富產生損失比較少。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4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266700" y="1371600"/>
            <a:ext cx="8610600" cy="3371850"/>
          </a:xfrm>
          <a:prstGeom prst="rect">
            <a:avLst/>
          </a:prstGeom>
          <a:solidFill>
            <a:srgbClr val="FFFFFF"/>
          </a:solidFill>
          <a:ln w="28575">
            <a:solidFill>
              <a:srgbClr val="010004"/>
            </a:solidFill>
            <a:miter lim="800000"/>
            <a:headEnd/>
            <a:tailEnd/>
          </a:ln>
        </p:spPr>
        <p:txBody>
          <a:bodyPr anchor="ctr"/>
          <a:lstStyle/>
          <a:p>
            <a:endParaRPr lang="zh-TW" altLang="zh-TW" sz="3900" b="1">
              <a:solidFill>
                <a:schemeClr val="tx2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企業接管</a:t>
            </a:r>
            <a:r>
              <a:rPr lang="en-US" altLang="zh-TW" sz="4400" smtClean="0">
                <a:latin typeface="標楷體" pitchFamily="65" charset="-120"/>
                <a:ea typeface="標楷體" pitchFamily="65" charset="-120"/>
              </a:rPr>
              <a:t>(Takeovers)</a:t>
            </a:r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種類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38200" y="2999185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zh-TW" altLang="en-US" sz="2400" b="1">
                <a:solidFill>
                  <a:schemeClr val="tx2"/>
                </a:solidFill>
              </a:rPr>
              <a:t>接管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2344341"/>
            <a:ext cx="1638300" cy="856059"/>
            <a:chOff x="1680" y="1777"/>
            <a:chExt cx="1032" cy="719"/>
          </a:xfrm>
        </p:grpSpPr>
        <p:sp>
          <p:nvSpPr>
            <p:cNvPr id="4118" name="Line 6"/>
            <p:cNvSpPr>
              <a:spLocks noChangeShapeType="1"/>
            </p:cNvSpPr>
            <p:nvPr/>
          </p:nvSpPr>
          <p:spPr bwMode="auto">
            <a:xfrm flipV="1">
              <a:off x="1680" y="1968"/>
              <a:ext cx="528" cy="528"/>
            </a:xfrm>
            <a:prstGeom prst="line">
              <a:avLst/>
            </a:prstGeom>
            <a:noFill/>
            <a:ln w="38100">
              <a:solidFill>
                <a:srgbClr val="0100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19" name="Text Box 7"/>
            <p:cNvSpPr txBox="1">
              <a:spLocks noChangeArrowheads="1"/>
            </p:cNvSpPr>
            <p:nvPr/>
          </p:nvSpPr>
          <p:spPr bwMode="auto">
            <a:xfrm>
              <a:off x="2208" y="1777"/>
              <a:ext cx="50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zh-TW" altLang="en-US" sz="2400">
                  <a:solidFill>
                    <a:srgbClr val="0037A4"/>
                  </a:solidFill>
                  <a:latin typeface="Times New Roman" pitchFamily="18" charset="0"/>
                </a:rPr>
                <a:t>收購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286000" y="3030144"/>
            <a:ext cx="1946275" cy="461963"/>
            <a:chOff x="1680" y="2353"/>
            <a:chExt cx="1226" cy="388"/>
          </a:xfrm>
        </p:grpSpPr>
        <p:sp>
          <p:nvSpPr>
            <p:cNvPr id="4116" name="Line 9"/>
            <p:cNvSpPr>
              <a:spLocks noChangeShapeType="1"/>
            </p:cNvSpPr>
            <p:nvPr/>
          </p:nvSpPr>
          <p:spPr bwMode="auto">
            <a:xfrm flipV="1">
              <a:off x="1680" y="2496"/>
              <a:ext cx="528" cy="0"/>
            </a:xfrm>
            <a:prstGeom prst="line">
              <a:avLst/>
            </a:prstGeom>
            <a:noFill/>
            <a:ln w="38100">
              <a:solidFill>
                <a:srgbClr val="0100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17" name="Text Box 10"/>
            <p:cNvSpPr txBox="1">
              <a:spLocks noChangeArrowheads="1"/>
            </p:cNvSpPr>
            <p:nvPr/>
          </p:nvSpPr>
          <p:spPr bwMode="auto">
            <a:xfrm>
              <a:off x="2208" y="2353"/>
              <a:ext cx="69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zh-TW" altLang="en-US" sz="2400">
                  <a:solidFill>
                    <a:srgbClr val="0037A4"/>
                  </a:solidFill>
                  <a:latin typeface="Times New Roman" pitchFamily="18" charset="0"/>
                </a:rPr>
                <a:t>委託書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286001" y="3200401"/>
            <a:ext cx="1843088" cy="1358504"/>
            <a:chOff x="1680" y="2736"/>
            <a:chExt cx="1161" cy="1141"/>
          </a:xfrm>
        </p:grpSpPr>
        <p:sp>
          <p:nvSpPr>
            <p:cNvPr id="4114" name="Line 12"/>
            <p:cNvSpPr>
              <a:spLocks noChangeShapeType="1"/>
            </p:cNvSpPr>
            <p:nvPr/>
          </p:nvSpPr>
          <p:spPr bwMode="auto">
            <a:xfrm>
              <a:off x="1680" y="2736"/>
              <a:ext cx="528" cy="528"/>
            </a:xfrm>
            <a:prstGeom prst="line">
              <a:avLst/>
            </a:prstGeom>
            <a:noFill/>
            <a:ln w="38100">
              <a:solidFill>
                <a:srgbClr val="0100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15" name="Text Box 13"/>
            <p:cNvSpPr txBox="1">
              <a:spLocks noChangeArrowheads="1"/>
            </p:cNvSpPr>
            <p:nvPr/>
          </p:nvSpPr>
          <p:spPr bwMode="auto">
            <a:xfrm>
              <a:off x="2208" y="3179"/>
              <a:ext cx="633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zh-TW" altLang="en-US" sz="2400">
                  <a:solidFill>
                    <a:srgbClr val="0037A4"/>
                  </a:solidFill>
                  <a:latin typeface="Times New Roman" pitchFamily="18" charset="0"/>
                </a:rPr>
                <a:t>下市</a:t>
              </a:r>
            </a:p>
            <a:p>
              <a:r>
                <a:rPr kumimoji="0" lang="en-US" altLang="zh-TW" sz="2400">
                  <a:solidFill>
                    <a:srgbClr val="0037A4"/>
                  </a:solidFill>
                  <a:latin typeface="Times New Roman" pitchFamily="18" charset="0"/>
                </a:rPr>
                <a:t>(LBO)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724400" y="1658541"/>
            <a:ext cx="1638300" cy="856059"/>
            <a:chOff x="3216" y="1201"/>
            <a:chExt cx="1032" cy="719"/>
          </a:xfrm>
        </p:grpSpPr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 flipV="1">
              <a:off x="3216" y="1392"/>
              <a:ext cx="528" cy="528"/>
            </a:xfrm>
            <a:prstGeom prst="line">
              <a:avLst/>
            </a:prstGeom>
            <a:noFill/>
            <a:ln w="38100">
              <a:solidFill>
                <a:srgbClr val="0100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13" name="Text Box 16"/>
            <p:cNvSpPr txBox="1">
              <a:spLocks noChangeArrowheads="1"/>
            </p:cNvSpPr>
            <p:nvPr/>
          </p:nvSpPr>
          <p:spPr bwMode="auto">
            <a:xfrm>
              <a:off x="3744" y="1201"/>
              <a:ext cx="50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zh-TW" altLang="en-US" sz="2400">
                  <a:solidFill>
                    <a:srgbClr val="0037A4"/>
                  </a:solidFill>
                  <a:latin typeface="Times New Roman" pitchFamily="18" charset="0"/>
                </a:rPr>
                <a:t>合併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724400" y="2344343"/>
            <a:ext cx="2254250" cy="461963"/>
            <a:chOff x="3216" y="1777"/>
            <a:chExt cx="1420" cy="388"/>
          </a:xfrm>
        </p:grpSpPr>
        <p:sp>
          <p:nvSpPr>
            <p:cNvPr id="4110" name="Line 18"/>
            <p:cNvSpPr>
              <a:spLocks noChangeShapeType="1"/>
            </p:cNvSpPr>
            <p:nvPr/>
          </p:nvSpPr>
          <p:spPr bwMode="auto">
            <a:xfrm flipV="1">
              <a:off x="3216" y="1920"/>
              <a:ext cx="528" cy="0"/>
            </a:xfrm>
            <a:prstGeom prst="line">
              <a:avLst/>
            </a:prstGeom>
            <a:noFill/>
            <a:ln w="38100">
              <a:solidFill>
                <a:srgbClr val="0100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11" name="Text Box 19"/>
            <p:cNvSpPr txBox="1">
              <a:spLocks noChangeArrowheads="1"/>
            </p:cNvSpPr>
            <p:nvPr/>
          </p:nvSpPr>
          <p:spPr bwMode="auto">
            <a:xfrm>
              <a:off x="3744" y="1777"/>
              <a:ext cx="89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zh-TW" altLang="en-US" sz="2400">
                  <a:solidFill>
                    <a:srgbClr val="0037A4"/>
                  </a:solidFill>
                  <a:latin typeface="Times New Roman" pitchFamily="18" charset="0"/>
                </a:rPr>
                <a:t>購入股份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724400" y="2514601"/>
            <a:ext cx="2254250" cy="977504"/>
            <a:chOff x="3216" y="2064"/>
            <a:chExt cx="1420" cy="821"/>
          </a:xfrm>
        </p:grpSpPr>
        <p:sp>
          <p:nvSpPr>
            <p:cNvPr id="4108" name="Line 21"/>
            <p:cNvSpPr>
              <a:spLocks noChangeShapeType="1"/>
            </p:cNvSpPr>
            <p:nvPr/>
          </p:nvSpPr>
          <p:spPr bwMode="auto">
            <a:xfrm>
              <a:off x="3216" y="2064"/>
              <a:ext cx="528" cy="528"/>
            </a:xfrm>
            <a:prstGeom prst="line">
              <a:avLst/>
            </a:prstGeom>
            <a:noFill/>
            <a:ln w="38100">
              <a:solidFill>
                <a:srgbClr val="01000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09" name="Text Box 22"/>
            <p:cNvSpPr txBox="1">
              <a:spLocks noChangeArrowheads="1"/>
            </p:cNvSpPr>
            <p:nvPr/>
          </p:nvSpPr>
          <p:spPr bwMode="auto">
            <a:xfrm>
              <a:off x="3744" y="2497"/>
              <a:ext cx="89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r>
                <a:rPr kumimoji="0" lang="zh-TW" altLang="en-US" sz="2400">
                  <a:solidFill>
                    <a:srgbClr val="0037A4"/>
                  </a:solidFill>
                  <a:latin typeface="Times New Roman" pitchFamily="18" charset="0"/>
                </a:rPr>
                <a:t>購入資產</a:t>
              </a:r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25" name="Picture 5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383088"/>
            <a:ext cx="9382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783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23478"/>
            <a:ext cx="8229600" cy="10287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ea typeface="標楷體" pitchFamily="65" charset="-120"/>
              </a:rPr>
              <a:t>購併常見其他抗拒策略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98" y="987574"/>
            <a:ext cx="9144000" cy="3496865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黃金降落傘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(Golden parachutes)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：給予經理人購併時，優厚的退場報酬。 </a:t>
            </a:r>
          </a:p>
          <a:p>
            <a:pPr eaLnBrk="1" hangingPunct="1"/>
            <a:r>
              <a:rPr kumimoji="0"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皇冠寶石</a:t>
            </a:r>
            <a:r>
              <a:rPr kumimoji="0"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rown jewels)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指目標公司最值錢的資產；通常引起主併公司覬覦的原因。因此，目標公司經理人為了抗拒購併，可能將其出售。 </a:t>
            </a:r>
          </a:p>
          <a:p>
            <a:pPr eaLnBrk="1" hangingPunct="1"/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白色騎士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(White Knights)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：目標公司邀請其他較為友善之主併公司，加入競價。經理人可以保有購併前職務。</a:t>
            </a:r>
          </a:p>
          <a:p>
            <a:pPr eaLnBrk="1" hangingPunct="1"/>
            <a:endParaRPr lang="en-US" altLang="zh-TW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32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5486"/>
            <a:ext cx="7543800" cy="800100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latin typeface="Times New Roman" pitchFamily="18" charset="0"/>
                <a:ea typeface="標楷體" pitchFamily="65" charset="-120"/>
              </a:rPr>
              <a:t>企業分割</a:t>
            </a:r>
            <a:r>
              <a:rPr lang="en-US" altLang="zh-TW" sz="4000" dirty="0" smtClean="0">
                <a:latin typeface="Times New Roman" pitchFamily="18" charset="0"/>
                <a:ea typeface="標楷體" pitchFamily="65" charset="-120"/>
              </a:rPr>
              <a:t>(Divestiture)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5566"/>
            <a:ext cx="9144000" cy="4050506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企業分割常被企業用來提高專注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(focus) 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及核心競爭力</a:t>
            </a:r>
            <a:r>
              <a:rPr lang="zh-TW" altLang="zh-TW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，減少企業在多市場曝露。</a:t>
            </a:r>
            <a:endParaRPr lang="zh-TW" altLang="en-US" sz="28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企業分割以下列三方式進行</a:t>
            </a:r>
          </a:p>
          <a:p>
            <a:pPr marL="742950" lvl="1" indent="-285750"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出售資產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交換現金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742950" lvl="1" indent="-285750"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組織分割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(Spin-off)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：部分資產獨立出來成立另一家公司。母公司再將新公司股票分發給既有股東。因此原公司股東及擁有兩家公司股票。 </a:t>
            </a:r>
          </a:p>
          <a:p>
            <a:pPr marL="742950" lvl="1" indent="-285750"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發行虛擬股票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(Issuance if tracking stock)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：發給股東另一種類股票，其價值和企業某單獨資產表現，相互連結。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5486"/>
            <a:ext cx="8569325" cy="971550"/>
          </a:xfrm>
        </p:spPr>
        <p:txBody>
          <a:bodyPr/>
          <a:lstStyle/>
          <a:p>
            <a:pPr eaLnBrk="1" hangingPunct="1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</a:rPr>
              <a:t>下市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</a:rPr>
              <a:t>(Going Private ) 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</a:rPr>
              <a:t>和融資買回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</a:rPr>
              <a:t>(LBO)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31590"/>
            <a:ext cx="8642350" cy="3484959"/>
          </a:xfrm>
        </p:spPr>
        <p:txBody>
          <a:bodyPr/>
          <a:lstStyle/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企業管理階層將所有流通在外股票買回，則公司即變成私有公司，稱為下市。通常在股價極度被低估時，經理人才會如此做。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如果買回過程中，使用大量銀行借款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融資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，則稱為融資買回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(leveraged buyout </a:t>
            </a:r>
            <a:r>
              <a:rPr lang="en-US" altLang="zh-TW" sz="2400" b="1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LBO).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這些融資將為新主人達到抵稅功能，也將經理人便為公司所有人。</a:t>
            </a:r>
          </a:p>
          <a:p>
            <a:pPr eaLnBrk="1" hangingPunct="1"/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此舉將可消滅權益之代理成本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(equity agency cost) 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1028700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版權標示</a:t>
            </a:r>
          </a:p>
        </p:txBody>
      </p:sp>
      <p:graphicFrame>
        <p:nvGraphicFramePr>
          <p:cNvPr id="1540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615867"/>
              </p:ext>
            </p:extLst>
          </p:nvPr>
        </p:nvGraphicFramePr>
        <p:xfrm>
          <a:off x="323527" y="843558"/>
          <a:ext cx="8496623" cy="3456384"/>
        </p:xfrm>
        <a:graphic>
          <a:graphicData uri="http://schemas.openxmlformats.org/drawingml/2006/table">
            <a:tbl>
              <a:tblPr/>
              <a:tblGrid>
                <a:gridCol w="648073"/>
                <a:gridCol w="1764187"/>
                <a:gridCol w="1204502"/>
                <a:gridCol w="4879861"/>
              </a:tblGrid>
              <a:tr h="470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授權條件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作者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6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本作品轉載自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Microsoft Office 2007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多媒體藝廊，依據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Microsoft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服務合約及著作權法第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46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52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65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條合理使用。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655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2-23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本作品轉載自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Microsoft Office 2007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多媒體藝廊，依據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Microsoft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服務合約及著作權法第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46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52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65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條合理使用。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作者：國立台灣大學 陳明賢教授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作者：國立台灣大學 陳明賢教授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pic>
        <p:nvPicPr>
          <p:cNvPr id="194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268112" y="2088301"/>
            <a:ext cx="1152128" cy="61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949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3190875" y="1488762"/>
            <a:ext cx="323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949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112" y="1342309"/>
            <a:ext cx="1152128" cy="679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3192851" y="2232599"/>
            <a:ext cx="323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D0554E-982C-4AB0-971D-9333D376560E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pic>
        <p:nvPicPr>
          <p:cNvPr id="16" name="Picture 5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669" y="2893764"/>
            <a:ext cx="9382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594" y="2859782"/>
            <a:ext cx="1429163" cy="56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693" y="3759510"/>
            <a:ext cx="9382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23" y="3638656"/>
            <a:ext cx="1638247" cy="5982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940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3478"/>
            <a:ext cx="8229600" cy="1028700"/>
          </a:xfrm>
        </p:spPr>
        <p:txBody>
          <a:bodyPr/>
          <a:lstStyle/>
          <a:p>
            <a:pPr eaLnBrk="1" hangingPunct="1"/>
            <a:r>
              <a:rPr kumimoji="0" lang="zh-TW" altLang="en-US" dirty="0" smtClean="0">
                <a:ea typeface="標楷體" pitchFamily="65" charset="-120"/>
              </a:rPr>
              <a:t>合併與購併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31590"/>
            <a:ext cx="8435975" cy="3308747"/>
          </a:xfrm>
        </p:spPr>
        <p:txBody>
          <a:bodyPr/>
          <a:lstStyle/>
          <a:p>
            <a:pPr eaLnBrk="1" hangingPunct="1"/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購併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(merger)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：是指一公司被另一公司吸收，主併公司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(acquiring firm)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維持其原有之名稱，並吸收目標公司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(target firm)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所有資產及債務。在購併完成後，被收購公司就不再存在。</a:t>
            </a:r>
          </a:p>
          <a:p>
            <a:pPr eaLnBrk="1" hangingPunct="1"/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合併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(consolidation)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：和購併所產生的交易相同，只不過在合併完成後，一家全新公司出現，原先合併前之兩公司不再存在。 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3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有三種方式可以收購一家公司</a:t>
            </a:r>
            <a:r>
              <a:rPr lang="zh-TW" altLang="en-US" smtClean="0"/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合併及購併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(Merger or Consolidation)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收購股票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(Acquisition of Stocks)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收購資產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(Acquisition of Assets)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4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1980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年代以來，合併與購併活動頻繁之原因：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反扥拉斯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(Antitrust)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管制者態度之改變，</a:t>
            </a:r>
          </a:p>
          <a:p>
            <a:pPr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法令鬆綁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(Deregulation)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eaLnBrk="1" hangingPunct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購併已成為最廉價及最迅速的企業發展策略。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融資方式的創新，</a:t>
            </a:r>
          </a:p>
          <a:p>
            <a:pPr eaLnBrk="1" hangingPunct="1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反購併之州法令式微，</a:t>
            </a:r>
          </a:p>
          <a:p>
            <a:pPr eaLnBrk="1" hangingPunct="1"/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聯邦法院及管制機構不再保護目標公司，並了解目標公司可獲超額報酬。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4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1980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年代以來，合併與購併活動頻繁之原因：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反扥拉斯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(Antitrust)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管制者態度之改變，</a:t>
            </a: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法令鬆綁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(Deregulation)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融資方式的創新，</a:t>
            </a: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反購併之州法令式微，</a:t>
            </a: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聯邦法院及管制機構不再保護目標公司，並了解目標公司可獲超額報酬。</a:t>
            </a: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購併已成為最廉價及最迅速的企業發展策略。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1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3610"/>
            <a:ext cx="7893050" cy="597694"/>
          </a:xfrm>
        </p:spPr>
        <p:txBody>
          <a:bodyPr/>
          <a:lstStyle/>
          <a:p>
            <a:pPr eaLnBrk="1" hangingPunct="1"/>
            <a:r>
              <a:rPr lang="zh-TW" altLang="en-US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合併與收購是企業常見之擴充手段</a:t>
            </a:r>
            <a:endParaRPr lang="en-US" altLang="zh-TW" sz="4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06079"/>
            <a:ext cx="8507412" cy="3592115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合併與收購通常比企業自行設置資產在時間上與金錢上較為廉價。</a:t>
            </a:r>
            <a:endParaRPr lang="en-US" altLang="zh-TW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合併與收購所花費時間比企業自行設置資產短，因此企業較易掌控未來之不確定因素。</a:t>
            </a:r>
            <a:endParaRPr lang="en-US" altLang="zh-TW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合併與收購手段，通常原有之經營團隊及供應鏈均早已到位；成功機率比比企業自行設置資產高。</a:t>
            </a:r>
            <a:endParaRPr lang="en-US" altLang="zh-TW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反對合併與購併人士之理由：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任何一方的利得只是其他人損失的財富重分配效果，</a:t>
            </a:r>
          </a:p>
          <a:p>
            <a:pPr eaLnBrk="1" hangingPunct="1"/>
            <a:r>
              <a:rPr lang="zh-TW" altLang="en-US" b="1" smtClean="0">
                <a:ea typeface="標楷體" pitchFamily="65" charset="-120"/>
              </a:rPr>
              <a:t>爭奪公司控制權使得資源無法用於其他具生產性的活動。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94D301-4171-4D87-A126-5647027168EC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8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679"/>
            <a:ext cx="7543800" cy="971550"/>
          </a:xfrm>
        </p:spPr>
        <p:txBody>
          <a:bodyPr/>
          <a:lstStyle/>
          <a:p>
            <a:pPr eaLnBrk="1" hangingPunct="1"/>
            <a:r>
              <a:rPr lang="zh-TW" altLang="en-US" sz="4400" smtClean="0">
                <a:ea typeface="標楷體" pitchFamily="65" charset="-120"/>
              </a:rPr>
              <a:t>接管另一企業短期的財務效果</a:t>
            </a:r>
          </a:p>
        </p:txBody>
      </p:sp>
      <p:graphicFrame>
        <p:nvGraphicFramePr>
          <p:cNvPr id="47411" name="Group 307"/>
          <p:cNvGraphicFramePr>
            <a:graphicFrameLocks noGrp="1"/>
          </p:cNvGraphicFramePr>
          <p:nvPr/>
        </p:nvGraphicFramePr>
        <p:xfrm>
          <a:off x="250825" y="1329929"/>
          <a:ext cx="8496300" cy="3077765"/>
        </p:xfrm>
        <a:graphic>
          <a:graphicData uri="http://schemas.openxmlformats.org/drawingml/2006/table">
            <a:tbl>
              <a:tblPr/>
              <a:tblGrid>
                <a:gridCol w="1835150"/>
                <a:gridCol w="1563688"/>
                <a:gridCol w="1698625"/>
                <a:gridCol w="1700212"/>
                <a:gridCol w="1698625"/>
              </a:tblGrid>
              <a:tr h="615553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接管方式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成功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失敗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1555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目標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主併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目標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主併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5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公開收購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5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合併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5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收購委託書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5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15966"/>
            <a:ext cx="93821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B5FAD8-D431-4BC5-B894-E826FDD901EF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76165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2726</TotalTime>
  <Words>1902</Words>
  <Application>Microsoft Office PowerPoint</Application>
  <PresentationFormat>如螢幕大小 (16:9)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25" baseType="lpstr">
      <vt:lpstr>Pixel</vt:lpstr>
      <vt:lpstr>1_Pixel</vt:lpstr>
      <vt:lpstr>PowerPoint 簡報</vt:lpstr>
      <vt:lpstr>企業接管(Takeovers)種類</vt:lpstr>
      <vt:lpstr>合併與購併</vt:lpstr>
      <vt:lpstr>有三種方式可以收購一家公司 </vt:lpstr>
      <vt:lpstr>1980年代以來，合併與購併活動頻繁之原因：</vt:lpstr>
      <vt:lpstr>1980年代以來，合併與購併活動頻繁之原因：</vt:lpstr>
      <vt:lpstr>合併與收購是企業常見之擴充手段</vt:lpstr>
      <vt:lpstr>反對合併與購併人士之理由：</vt:lpstr>
      <vt:lpstr>接管另一企業短期的財務效果</vt:lpstr>
      <vt:lpstr>接管另一企業短期的財務效果</vt:lpstr>
      <vt:lpstr>接管另一企業長期的財務效果</vt:lpstr>
      <vt:lpstr>購併利得的可能解釋 </vt:lpstr>
      <vt:lpstr>合併之綜效</vt:lpstr>
      <vt:lpstr>共同保險效果(Coinsurance effect)</vt:lpstr>
      <vt:lpstr>防禦購併之策略</vt:lpstr>
      <vt:lpstr>防禦購併之策略</vt:lpstr>
      <vt:lpstr>需經股東同意之防禦策略</vt:lpstr>
      <vt:lpstr>不需經股東同意之防禦策略</vt:lpstr>
      <vt:lpstr>購併防禦策略</vt:lpstr>
      <vt:lpstr>購併常見其他抗拒策略</vt:lpstr>
      <vt:lpstr>企業分割(Divestiture)</vt:lpstr>
      <vt:lpstr>下市(Going Private ) 和融資買回(LBO)</vt:lpstr>
      <vt:lpstr>版權標示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財務報表分析與 產業競爭分析</dc:title>
  <dc:creator>PENG</dc:creator>
  <cp:lastModifiedBy>user</cp:lastModifiedBy>
  <cp:revision>221</cp:revision>
  <dcterms:created xsi:type="dcterms:W3CDTF">2004-09-29T13:46:52Z</dcterms:created>
  <dcterms:modified xsi:type="dcterms:W3CDTF">2013-01-16T08:38:04Z</dcterms:modified>
</cp:coreProperties>
</file>