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6" r:id="rId1"/>
    <p:sldMasterId id="2147483791" r:id="rId2"/>
  </p:sldMasterIdLst>
  <p:notesMasterIdLst>
    <p:notesMasterId r:id="rId25"/>
  </p:notesMasterIdLst>
  <p:sldIdLst>
    <p:sldId id="414" r:id="rId3"/>
    <p:sldId id="354" r:id="rId4"/>
    <p:sldId id="355" r:id="rId5"/>
    <p:sldId id="356" r:id="rId6"/>
    <p:sldId id="357" r:id="rId7"/>
    <p:sldId id="359" r:id="rId8"/>
    <p:sldId id="300" r:id="rId9"/>
    <p:sldId id="335" r:id="rId10"/>
    <p:sldId id="401" r:id="rId11"/>
    <p:sldId id="415" r:id="rId12"/>
    <p:sldId id="287" r:id="rId13"/>
    <p:sldId id="403" r:id="rId14"/>
    <p:sldId id="404" r:id="rId15"/>
    <p:sldId id="405" r:id="rId16"/>
    <p:sldId id="406" r:id="rId17"/>
    <p:sldId id="407" r:id="rId18"/>
    <p:sldId id="408" r:id="rId19"/>
    <p:sldId id="412" r:id="rId20"/>
    <p:sldId id="413" r:id="rId21"/>
    <p:sldId id="416" r:id="rId22"/>
    <p:sldId id="417" r:id="rId23"/>
    <p:sldId id="418" r:id="rId24"/>
  </p:sldIdLst>
  <p:sldSz cx="9144000" cy="5143500" type="screen16x9"/>
  <p:notesSz cx="6858000" cy="9144000"/>
  <p:defaultTextStyle>
    <a:defPPr>
      <a:defRPr lang="zh-TW"/>
    </a:defPPr>
    <a:lvl1pPr algn="l" rtl="0" fontAlgn="base">
      <a:spcBef>
        <a:spcPct val="0"/>
      </a:spcBef>
      <a:spcAft>
        <a:spcPct val="0"/>
      </a:spcAft>
      <a:defRPr kumimoji="1" sz="2400"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sz="2400"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sz="2400"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sz="2400"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sz="2400" kern="1200">
        <a:solidFill>
          <a:schemeClr val="tx1"/>
        </a:solidFill>
        <a:latin typeface="Arial" pitchFamily="34" charset="0"/>
        <a:ea typeface="新細明體" pitchFamily="18" charset="-120"/>
        <a:cs typeface="+mn-cs"/>
      </a:defRPr>
    </a:lvl5pPr>
    <a:lvl6pPr marL="2286000" algn="l" defTabSz="914400" rtl="0" eaLnBrk="1" latinLnBrk="0" hangingPunct="1">
      <a:defRPr kumimoji="1" sz="2400" kern="1200">
        <a:solidFill>
          <a:schemeClr val="tx1"/>
        </a:solidFill>
        <a:latin typeface="Arial" pitchFamily="34" charset="0"/>
        <a:ea typeface="新細明體" pitchFamily="18" charset="-120"/>
        <a:cs typeface="+mn-cs"/>
      </a:defRPr>
    </a:lvl6pPr>
    <a:lvl7pPr marL="2743200" algn="l" defTabSz="914400" rtl="0" eaLnBrk="1" latinLnBrk="0" hangingPunct="1">
      <a:defRPr kumimoji="1" sz="2400" kern="1200">
        <a:solidFill>
          <a:schemeClr val="tx1"/>
        </a:solidFill>
        <a:latin typeface="Arial" pitchFamily="34" charset="0"/>
        <a:ea typeface="新細明體" pitchFamily="18" charset="-120"/>
        <a:cs typeface="+mn-cs"/>
      </a:defRPr>
    </a:lvl7pPr>
    <a:lvl8pPr marL="3200400" algn="l" defTabSz="914400" rtl="0" eaLnBrk="1" latinLnBrk="0" hangingPunct="1">
      <a:defRPr kumimoji="1" sz="2400" kern="1200">
        <a:solidFill>
          <a:schemeClr val="tx1"/>
        </a:solidFill>
        <a:latin typeface="Arial" pitchFamily="34" charset="0"/>
        <a:ea typeface="新細明體" pitchFamily="18" charset="-120"/>
        <a:cs typeface="+mn-cs"/>
      </a:defRPr>
    </a:lvl8pPr>
    <a:lvl9pPr marL="3657600" algn="l" defTabSz="914400" rtl="0" eaLnBrk="1" latinLnBrk="0" hangingPunct="1">
      <a:defRPr kumimoji="1" sz="2400" kern="1200">
        <a:solidFill>
          <a:schemeClr val="tx1"/>
        </a:solidFill>
        <a:latin typeface="Arial" pitchFamily="34" charset="0"/>
        <a:ea typeface="新細明體" pitchFamily="18" charset="-120"/>
        <a:cs typeface="+mn-cs"/>
      </a:defRPr>
    </a:lvl9pPr>
  </p:defaultTextStyle>
  <p:extLst>
    <p:ext uri="{521415D9-36F7-43E2-AB2F-B90AF26B5E84}">
      <p14:sectionLst xmlns:p14="http://schemas.microsoft.com/office/powerpoint/2010/main">
        <p14:section name="預設章節" id="{279631FA-7F0D-4DD4-9550-6A91FFDA1E59}">
          <p14:sldIdLst/>
        </p14:section>
        <p14:section name="未命名的章節" id="{FD1901B6-FD5E-4862-93B1-624F79AB97AE}">
          <p14:sldIdLst>
            <p14:sldId id="414"/>
            <p14:sldId id="354"/>
            <p14:sldId id="355"/>
            <p14:sldId id="356"/>
            <p14:sldId id="357"/>
            <p14:sldId id="359"/>
            <p14:sldId id="300"/>
            <p14:sldId id="335"/>
            <p14:sldId id="401"/>
            <p14:sldId id="415"/>
            <p14:sldId id="287"/>
            <p14:sldId id="403"/>
            <p14:sldId id="404"/>
            <p14:sldId id="405"/>
            <p14:sldId id="406"/>
            <p14:sldId id="407"/>
            <p14:sldId id="408"/>
            <p14:sldId id="412"/>
            <p14:sldId id="413"/>
            <p14:sldId id="416"/>
            <p14:sldId id="417"/>
            <p14:sldId id="41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8852" autoAdjust="0"/>
  </p:normalViewPr>
  <p:slideViewPr>
    <p:cSldViewPr>
      <p:cViewPr varScale="1">
        <p:scale>
          <a:sx n="92" d="100"/>
          <a:sy n="92" d="100"/>
        </p:scale>
        <p:origin x="-536" y="-6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76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image" Target="../media/image5.emf"/><Relationship Id="rId4" Type="http://schemas.openxmlformats.org/officeDocument/2006/relationships/image" Target="../media/image8.e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38.wmf"/><Relationship Id="rId1"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image" Target="../media/image10.emf"/><Relationship Id="rId5" Type="http://schemas.openxmlformats.org/officeDocument/2006/relationships/image" Target="../media/image14.emf"/><Relationship Id="rId4"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image" Target="../media/image15.emf"/><Relationship Id="rId5" Type="http://schemas.openxmlformats.org/officeDocument/2006/relationships/image" Target="../media/image19.emf"/><Relationship Id="rId4" Type="http://schemas.openxmlformats.org/officeDocument/2006/relationships/image" Target="../media/image1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7.wmf"/><Relationship Id="rId1" Type="http://schemas.openxmlformats.org/officeDocument/2006/relationships/image" Target="../media/image25.wmf"/><Relationship Id="rId4"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6.wmf"/><Relationship Id="rId1" Type="http://schemas.openxmlformats.org/officeDocument/2006/relationships/image" Target="../media/image2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5132040C-5151-48EA-BFA1-1CCC7B67838C}" type="datetimeFigureOut">
              <a:rPr lang="zh-TW" altLang="en-US"/>
              <a:pPr>
                <a:defRPr/>
              </a:pPr>
              <a:t>2013/1/16</a:t>
            </a:fld>
            <a:endParaRPr lang="zh-TW" altLang="en-US"/>
          </a:p>
        </p:txBody>
      </p:sp>
      <p:sp>
        <p:nvSpPr>
          <p:cNvPr id="4" name="投影片圖像版面配置區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26AD59B4-2538-4D0C-A9DF-075F68018A90}" type="slidenum">
              <a:rPr lang="zh-TW" altLang="en-US"/>
              <a:pPr>
                <a:defRPr/>
              </a:pPr>
              <a:t>‹#›</a:t>
            </a:fld>
            <a:endParaRPr lang="zh-TW" altLang="en-US"/>
          </a:p>
        </p:txBody>
      </p:sp>
    </p:spTree>
    <p:extLst>
      <p:ext uri="{BB962C8B-B14F-4D97-AF65-F5344CB8AC3E}">
        <p14:creationId xmlns:p14="http://schemas.microsoft.com/office/powerpoint/2010/main" val="38848720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eaLnBrk="1" hangingPunct="1"/>
            <a:fld id="{37DB0809-69D5-4822-A510-FDFD78A075DF}" type="slidenum">
              <a:rPr lang="en-US" altLang="zh-TW" sz="1200" smtClean="0">
                <a:solidFill>
                  <a:prstClr val="black"/>
                </a:solidFill>
              </a:rPr>
              <a:pPr eaLnBrk="1" hangingPunct="1"/>
              <a:t>14</a:t>
            </a:fld>
            <a:endParaRPr lang="en-US" altLang="zh-TW" sz="1200" smtClean="0">
              <a:solidFill>
                <a:prstClr val="black"/>
              </a:solidFill>
            </a:endParaRPr>
          </a:p>
        </p:txBody>
      </p:sp>
      <p:sp>
        <p:nvSpPr>
          <p:cNvPr id="59395" name="Rectangle 2"/>
          <p:cNvSpPr>
            <a:spLocks noGrp="1" noRot="1" noChangeAspect="1" noChangeArrowheads="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6" name="Rectangle 3"/>
          <p:cNvSpPr>
            <a:spLocks noGrp="1" noChangeArrowheads="1"/>
          </p:cNvSpPr>
          <p:nvPr>
            <p:ph type="body" idx="1"/>
          </p:nvPr>
        </p:nvSpPr>
        <p:spPr bwMode="auto">
          <a:xfrm>
            <a:off x="914832" y="4343216"/>
            <a:ext cx="5028338" cy="41151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zh-TW" smtClean="0">
                <a:latin typeface="Arial" pitchFamily="34" charset="0"/>
              </a:rPr>
              <a:t>Note that for bonds we would find the market value of each bond issue and then add them together.</a:t>
            </a:r>
          </a:p>
          <a:p>
            <a:pPr eaLnBrk="1" hangingPunct="1">
              <a:spcBef>
                <a:spcPct val="0"/>
              </a:spcBef>
            </a:pPr>
            <a:endParaRPr lang="en-US" altLang="zh-TW" smtClean="0">
              <a:latin typeface="Arial" pitchFamily="34" charset="0"/>
            </a:endParaRPr>
          </a:p>
          <a:p>
            <a:pPr eaLnBrk="1" hangingPunct="1">
              <a:spcBef>
                <a:spcPct val="0"/>
              </a:spcBef>
            </a:pPr>
            <a:r>
              <a:rPr lang="en-US" altLang="zh-TW" smtClean="0">
                <a:latin typeface="Arial" pitchFamily="34" charset="0"/>
              </a:rPr>
              <a:t>Also note that preferred stock would just become another component of the equation if the firm has issued it.</a:t>
            </a:r>
          </a:p>
          <a:p>
            <a:pPr eaLnBrk="1" hangingPunct="1">
              <a:spcBef>
                <a:spcPct val="0"/>
              </a:spcBef>
            </a:pPr>
            <a:endParaRPr lang="en-US" altLang="zh-TW" smtClean="0">
              <a:latin typeface="Arial" pitchFamily="34" charset="0"/>
            </a:endParaRPr>
          </a:p>
          <a:p>
            <a:pPr eaLnBrk="1" hangingPunct="1">
              <a:spcBef>
                <a:spcPct val="0"/>
              </a:spcBef>
            </a:pPr>
            <a:r>
              <a:rPr lang="en-US" altLang="zh-TW" smtClean="0">
                <a:latin typeface="Arial" pitchFamily="34" charset="0"/>
              </a:rPr>
              <a:t>Finally, we generally ignore current liabilities in our computations. However, if a company finances a substantial portion of its assets with current liabilities, it should be included in the process.</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51435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0" lang="zh-TW" altLang="zh-TW">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grpSp>
      </p:grpSp>
      <p:sp>
        <p:nvSpPr>
          <p:cNvPr id="74771" name="Rectangle 19"/>
          <p:cNvSpPr>
            <a:spLocks noGrp="1" noChangeArrowheads="1"/>
          </p:cNvSpPr>
          <p:nvPr>
            <p:ph type="ctrTitle"/>
          </p:nvPr>
        </p:nvSpPr>
        <p:spPr>
          <a:xfrm>
            <a:off x="2971800" y="1371600"/>
            <a:ext cx="6019800" cy="1657350"/>
          </a:xfrm>
        </p:spPr>
        <p:txBody>
          <a:bodyPr/>
          <a:lstStyle>
            <a:lvl1pPr>
              <a:defRPr sz="5000">
                <a:solidFill>
                  <a:srgbClr val="FFFFFF"/>
                </a:solidFill>
              </a:defRPr>
            </a:lvl1pPr>
          </a:lstStyle>
          <a:p>
            <a:pPr lvl="0"/>
            <a:r>
              <a:rPr lang="zh-TW" altLang="en-US" noProof="0" smtClean="0"/>
              <a:t>按一下以編輯母片標題樣式</a:t>
            </a:r>
          </a:p>
        </p:txBody>
      </p:sp>
      <p:sp>
        <p:nvSpPr>
          <p:cNvPr id="74772" name="Rectangle 20"/>
          <p:cNvSpPr>
            <a:spLocks noGrp="1" noChangeArrowheads="1"/>
          </p:cNvSpPr>
          <p:nvPr>
            <p:ph type="subTitle" idx="1"/>
          </p:nvPr>
        </p:nvSpPr>
        <p:spPr>
          <a:xfrm>
            <a:off x="2971800" y="3200400"/>
            <a:ext cx="6019800" cy="1314450"/>
          </a:xfrm>
        </p:spPr>
        <p:txBody>
          <a:bodyPr/>
          <a:lstStyle>
            <a:lvl1pPr marL="0" indent="0">
              <a:buFont typeface="Wingdings" pitchFamily="2" charset="2"/>
              <a:buNone/>
              <a:defRPr sz="3400"/>
            </a:lvl1pPr>
          </a:lstStyle>
          <a:p>
            <a:pPr lvl="0"/>
            <a:r>
              <a:rPr lang="zh-TW" altLang="en-US" noProof="0" smtClean="0"/>
              <a:t>按一下以編輯母片副標題樣式</a:t>
            </a:r>
          </a:p>
        </p:txBody>
      </p:sp>
      <p:sp>
        <p:nvSpPr>
          <p:cNvPr id="18" name="Rectangle 16"/>
          <p:cNvSpPr>
            <a:spLocks noGrp="1" noChangeArrowheads="1"/>
          </p:cNvSpPr>
          <p:nvPr>
            <p:ph type="dt" sz="half" idx="10"/>
          </p:nvPr>
        </p:nvSpPr>
        <p:spPr>
          <a:xfrm>
            <a:off x="457200" y="4686300"/>
            <a:ext cx="2133600" cy="342900"/>
          </a:xfrm>
        </p:spPr>
        <p:txBody>
          <a:bodyPr/>
          <a:lstStyle>
            <a:lvl1pPr>
              <a:defRPr/>
            </a:lvl1pPr>
          </a:lstStyle>
          <a:p>
            <a:pPr>
              <a:defRPr/>
            </a:pPr>
            <a:endParaRPr lang="en-US" altLang="zh-TW"/>
          </a:p>
        </p:txBody>
      </p:sp>
      <p:sp>
        <p:nvSpPr>
          <p:cNvPr id="19" name="Rectangle 17"/>
          <p:cNvSpPr>
            <a:spLocks noGrp="1" noChangeArrowheads="1"/>
          </p:cNvSpPr>
          <p:nvPr>
            <p:ph type="ftr" sz="quarter" idx="11"/>
          </p:nvPr>
        </p:nvSpPr>
        <p:spPr/>
        <p:txBody>
          <a:bodyPr/>
          <a:lstStyle>
            <a:lvl1pPr>
              <a:defRPr/>
            </a:lvl1pPr>
          </a:lstStyle>
          <a:p>
            <a:pPr>
              <a:defRPr/>
            </a:pPr>
            <a:endParaRPr lang="en-US" altLang="zh-TW"/>
          </a:p>
        </p:txBody>
      </p:sp>
      <p:sp>
        <p:nvSpPr>
          <p:cNvPr id="20" name="Rectangle 18"/>
          <p:cNvSpPr>
            <a:spLocks noGrp="1" noChangeArrowheads="1"/>
          </p:cNvSpPr>
          <p:nvPr>
            <p:ph type="sldNum" sz="quarter" idx="12"/>
          </p:nvPr>
        </p:nvSpPr>
        <p:spPr/>
        <p:txBody>
          <a:bodyPr/>
          <a:lstStyle>
            <a:lvl1pPr>
              <a:defRPr/>
            </a:lvl1pPr>
          </a:lstStyle>
          <a:p>
            <a:pPr>
              <a:defRPr/>
            </a:pPr>
            <a:fld id="{E641CDCA-4671-45F2-B5F4-D88AC17AFD94}" type="slidenum">
              <a:rPr lang="en-US" altLang="zh-TW"/>
              <a:pPr>
                <a:defRPr/>
              </a:pPr>
              <a:t>‹#›</a:t>
            </a:fld>
            <a:endParaRPr lang="en-US" altLang="zh-TW"/>
          </a:p>
        </p:txBody>
      </p:sp>
      <p:pic>
        <p:nvPicPr>
          <p:cNvPr id="5632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76256" y="4587974"/>
            <a:ext cx="1603375"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06566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3"/>
          <p:cNvSpPr>
            <a:spLocks noGrp="1" noChangeArrowheads="1"/>
          </p:cNvSpPr>
          <p:nvPr>
            <p:ph type="sldNum" sz="quarter" idx="11"/>
          </p:nvPr>
        </p:nvSpPr>
        <p:spPr>
          <a:ln/>
        </p:spPr>
        <p:txBody>
          <a:bodyPr/>
          <a:lstStyle>
            <a:lvl1pPr>
              <a:defRPr/>
            </a:lvl1pPr>
          </a:lstStyle>
          <a:p>
            <a:pPr>
              <a:defRPr/>
            </a:pPr>
            <a:fld id="{D73880AB-878F-484B-9DFE-81DBD838615A}" type="slidenum">
              <a:rPr lang="en-US" altLang="zh-TW"/>
              <a:pPr>
                <a:defRPr/>
              </a:pPr>
              <a:t>‹#›</a:t>
            </a:fld>
            <a:endParaRPr lang="en-US" altLang="zh-TW"/>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117214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42900"/>
            <a:ext cx="2057400" cy="40576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342900"/>
            <a:ext cx="6019800" cy="40576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3"/>
          <p:cNvSpPr>
            <a:spLocks noGrp="1" noChangeArrowheads="1"/>
          </p:cNvSpPr>
          <p:nvPr>
            <p:ph type="sldNum" sz="quarter" idx="11"/>
          </p:nvPr>
        </p:nvSpPr>
        <p:spPr>
          <a:ln/>
        </p:spPr>
        <p:txBody>
          <a:bodyPr/>
          <a:lstStyle>
            <a:lvl1pPr>
              <a:defRPr/>
            </a:lvl1pPr>
          </a:lstStyle>
          <a:p>
            <a:pPr>
              <a:defRPr/>
            </a:pPr>
            <a:fld id="{A053A88F-962D-4D6D-8C98-0287684879AD}" type="slidenum">
              <a:rPr lang="en-US" altLang="zh-TW"/>
              <a:pPr>
                <a:defRPr/>
              </a:pPr>
              <a:t>‹#›</a:t>
            </a:fld>
            <a:endParaRPr lang="en-US" altLang="zh-TW"/>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6055497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342900"/>
            <a:ext cx="8229600" cy="10287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485900"/>
            <a:ext cx="4038600" cy="291465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485900"/>
            <a:ext cx="4038600" cy="291465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3"/>
          <p:cNvSpPr>
            <a:spLocks noGrp="1" noChangeArrowheads="1"/>
          </p:cNvSpPr>
          <p:nvPr>
            <p:ph type="sldNum" sz="quarter" idx="11"/>
          </p:nvPr>
        </p:nvSpPr>
        <p:spPr>
          <a:ln/>
        </p:spPr>
        <p:txBody>
          <a:bodyPr/>
          <a:lstStyle>
            <a:lvl1pPr>
              <a:defRPr/>
            </a:lvl1pPr>
          </a:lstStyle>
          <a:p>
            <a:pPr>
              <a:defRPr/>
            </a:pPr>
            <a:fld id="{577F85F2-9FC5-4440-8C9B-EDDF0947E728}" type="slidenum">
              <a:rPr lang="en-US" altLang="zh-TW"/>
              <a:pPr>
                <a:defRPr/>
              </a:pPr>
              <a:t>‹#›</a:t>
            </a:fld>
            <a:endParaRPr lang="en-US" altLang="zh-TW"/>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2381587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342900"/>
            <a:ext cx="8229600" cy="10287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57200" y="1485900"/>
            <a:ext cx="8229600" cy="2914650"/>
          </a:xfrm>
        </p:spPr>
        <p:txBody>
          <a:bodyPr/>
          <a:lstStyle/>
          <a:p>
            <a:pPr lvl="0"/>
            <a:endParaRPr lang="zh-TW" altLang="en-US"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3"/>
          <p:cNvSpPr>
            <a:spLocks noGrp="1" noChangeArrowheads="1"/>
          </p:cNvSpPr>
          <p:nvPr>
            <p:ph type="sldNum" sz="quarter" idx="11"/>
          </p:nvPr>
        </p:nvSpPr>
        <p:spPr>
          <a:ln/>
        </p:spPr>
        <p:txBody>
          <a:bodyPr/>
          <a:lstStyle>
            <a:lvl1pPr>
              <a:defRPr/>
            </a:lvl1pPr>
          </a:lstStyle>
          <a:p>
            <a:pPr>
              <a:defRPr/>
            </a:pPr>
            <a:fld id="{783517D5-7DD6-4C78-BA70-B446F82F4285}" type="slidenum">
              <a:rPr lang="en-US" altLang="zh-TW"/>
              <a:pPr>
                <a:defRPr/>
              </a:pPr>
              <a:t>‹#›</a:t>
            </a:fld>
            <a:endParaRPr lang="en-US" altLang="zh-TW"/>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3142993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342900"/>
            <a:ext cx="8229600" cy="405765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4" name="Rectangle 3"/>
          <p:cNvSpPr>
            <a:spLocks noGrp="1" noChangeArrowheads="1"/>
          </p:cNvSpPr>
          <p:nvPr>
            <p:ph type="sldNum" sz="quarter" idx="11"/>
          </p:nvPr>
        </p:nvSpPr>
        <p:spPr>
          <a:ln/>
        </p:spPr>
        <p:txBody>
          <a:bodyPr/>
          <a:lstStyle>
            <a:lvl1pPr>
              <a:defRPr/>
            </a:lvl1pPr>
          </a:lstStyle>
          <a:p>
            <a:pPr>
              <a:defRPr/>
            </a:pPr>
            <a:fld id="{B9A46F69-EF7B-43E5-A12F-53403D87B269}" type="slidenum">
              <a:rPr lang="en-US" altLang="zh-TW"/>
              <a:pPr>
                <a:defRPr/>
              </a:pPr>
              <a:t>‹#›</a:t>
            </a:fld>
            <a:endParaRPr lang="en-US" altLang="zh-TW"/>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28022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51435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defRPr/>
              </a:pPr>
              <a:endParaRPr kumimoji="0" lang="zh-TW" altLang="zh-TW">
                <a:solidFill>
                  <a:srgbClr val="000000"/>
                </a:solidFill>
                <a:latin typeface="Times New Roman" pitchFamily="18" charset="0"/>
                <a:ea typeface="新細明體" charset="-12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6" name="Rectangle 14"/>
              <p:cNvSpPr>
                <a:spLocks noChangeArrowheads="1"/>
              </p:cNvSpPr>
              <p:nvPr userDrawn="1"/>
            </p:nvSpPr>
            <p:spPr bwMode="auto">
              <a:xfrm>
                <a:off x="361" y="1857"/>
                <a:ext cx="363" cy="405"/>
              </a:xfrm>
              <a:prstGeom prst="rect">
                <a:avLst/>
              </a:prstGeom>
              <a:solidFill>
                <a:schemeClr val="folHlink"/>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7" name="Rectangle 15"/>
              <p:cNvSpPr>
                <a:spLocks noChangeArrowheads="1"/>
              </p:cNvSpPr>
              <p:nvPr userDrawn="1"/>
            </p:nvSpPr>
            <p:spPr bwMode="auto">
              <a:xfrm>
                <a:off x="719" y="1857"/>
                <a:ext cx="368" cy="405"/>
              </a:xfrm>
              <a:prstGeom prst="rect">
                <a:avLst/>
              </a:prstGeom>
              <a:solidFill>
                <a:schemeClr val="accent2"/>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grpSp>
      </p:grpSp>
      <p:pic>
        <p:nvPicPr>
          <p:cNvPr id="18" name="圖片 31" descr="ocw.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75465" y="4662489"/>
            <a:ext cx="1603375"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71" name="Rectangle 19"/>
          <p:cNvSpPr>
            <a:spLocks noGrp="1" noChangeArrowheads="1"/>
          </p:cNvSpPr>
          <p:nvPr>
            <p:ph type="ctrTitle"/>
          </p:nvPr>
        </p:nvSpPr>
        <p:spPr>
          <a:xfrm>
            <a:off x="2971800" y="1371600"/>
            <a:ext cx="6019800" cy="1657350"/>
          </a:xfrm>
        </p:spPr>
        <p:txBody>
          <a:bodyPr/>
          <a:lstStyle>
            <a:lvl1pPr>
              <a:defRPr sz="5000">
                <a:solidFill>
                  <a:srgbClr val="FFFFFF"/>
                </a:solidFill>
              </a:defRPr>
            </a:lvl1pPr>
          </a:lstStyle>
          <a:p>
            <a:r>
              <a:rPr lang="zh-TW" altLang="en-US"/>
              <a:t>按一下以編輯母片標題樣式</a:t>
            </a:r>
          </a:p>
        </p:txBody>
      </p:sp>
      <p:sp>
        <p:nvSpPr>
          <p:cNvPr id="74772" name="Rectangle 20"/>
          <p:cNvSpPr>
            <a:spLocks noGrp="1" noChangeArrowheads="1"/>
          </p:cNvSpPr>
          <p:nvPr>
            <p:ph type="subTitle" idx="1"/>
          </p:nvPr>
        </p:nvSpPr>
        <p:spPr>
          <a:xfrm>
            <a:off x="2971800" y="3200400"/>
            <a:ext cx="6019800" cy="1314450"/>
          </a:xfrm>
        </p:spPr>
        <p:txBody>
          <a:bodyPr/>
          <a:lstStyle>
            <a:lvl1pPr marL="0" indent="0">
              <a:buFont typeface="Wingdings" pitchFamily="2" charset="2"/>
              <a:buNone/>
              <a:defRPr sz="3400"/>
            </a:lvl1pPr>
          </a:lstStyle>
          <a:p>
            <a:r>
              <a:rPr lang="zh-TW" altLang="en-US"/>
              <a:t>按一下以編輯母片副標題樣式</a:t>
            </a:r>
          </a:p>
        </p:txBody>
      </p:sp>
      <p:sp>
        <p:nvSpPr>
          <p:cNvPr id="19" name="Rectangle 16"/>
          <p:cNvSpPr>
            <a:spLocks noGrp="1" noChangeArrowheads="1"/>
          </p:cNvSpPr>
          <p:nvPr>
            <p:ph type="dt" sz="half" idx="10"/>
          </p:nvPr>
        </p:nvSpPr>
        <p:spPr>
          <a:xfrm>
            <a:off x="457200" y="4686300"/>
            <a:ext cx="2133600" cy="342900"/>
          </a:xfrm>
        </p:spPr>
        <p:txBody>
          <a:bodyPr/>
          <a:lstStyle>
            <a:lvl1pPr>
              <a:defRPr/>
            </a:lvl1pPr>
          </a:lstStyle>
          <a:p>
            <a:pPr>
              <a:defRPr/>
            </a:pPr>
            <a:endParaRPr lang="en-US" altLang="zh-TW">
              <a:solidFill>
                <a:srgbClr val="000000"/>
              </a:solidFill>
            </a:endParaRPr>
          </a:p>
        </p:txBody>
      </p:sp>
      <p:sp>
        <p:nvSpPr>
          <p:cNvPr id="20" name="Rectangle 17"/>
          <p:cNvSpPr>
            <a:spLocks noGrp="1" noChangeArrowheads="1"/>
          </p:cNvSpPr>
          <p:nvPr>
            <p:ph type="ftr" sz="quarter" idx="11"/>
          </p:nvPr>
        </p:nvSpPr>
        <p:spPr/>
        <p:txBody>
          <a:bodyPr/>
          <a:lstStyle>
            <a:lvl1pPr>
              <a:defRPr/>
            </a:lvl1pPr>
          </a:lstStyle>
          <a:p>
            <a:pPr>
              <a:defRPr/>
            </a:pPr>
            <a:endParaRPr lang="en-US" altLang="zh-TW">
              <a:solidFill>
                <a:srgbClr val="000000"/>
              </a:solidFill>
            </a:endParaRPr>
          </a:p>
        </p:txBody>
      </p:sp>
      <p:sp>
        <p:nvSpPr>
          <p:cNvPr id="21" name="Rectangle 18"/>
          <p:cNvSpPr>
            <a:spLocks noGrp="1" noChangeArrowheads="1"/>
          </p:cNvSpPr>
          <p:nvPr>
            <p:ph type="sldNum" sz="quarter" idx="12"/>
          </p:nvPr>
        </p:nvSpPr>
        <p:spPr/>
        <p:txBody>
          <a:bodyPr/>
          <a:lstStyle>
            <a:lvl1pPr>
              <a:defRPr/>
            </a:lvl1pPr>
          </a:lstStyle>
          <a:p>
            <a:pPr>
              <a:defRPr/>
            </a:pPr>
            <a:fld id="{79E9C3E0-538C-450B-A54F-A5EF2E8943F5}" type="slidenum">
              <a:rPr lang="en-US" altLang="zh-TW">
                <a:solidFill>
                  <a:srgbClr val="000000"/>
                </a:solidFill>
              </a:rPr>
              <a:pPr>
                <a:defRPr/>
              </a:pPr>
              <a:t>‹#›</a:t>
            </a:fld>
            <a:endParaRPr lang="en-US" altLang="zh-TW">
              <a:solidFill>
                <a:srgbClr val="000000"/>
              </a:solidFill>
            </a:endParaRPr>
          </a:p>
        </p:txBody>
      </p:sp>
    </p:spTree>
    <p:extLst>
      <p:ext uri="{BB962C8B-B14F-4D97-AF65-F5344CB8AC3E}">
        <p14:creationId xmlns:p14="http://schemas.microsoft.com/office/powerpoint/2010/main" val="3505370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1594D301-4171-4D87-A126-5647027168EC}" type="slidenum">
              <a:rPr lang="en-US" altLang="zh-TW">
                <a:solidFill>
                  <a:srgbClr val="000000"/>
                </a:solidFill>
              </a:rPr>
              <a:pPr>
                <a:defRPr/>
              </a:pPr>
              <a:t>‹#›</a:t>
            </a:fld>
            <a:endParaRPr lang="en-US" altLang="zh-TW">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1590911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3305176"/>
            <a:ext cx="7772400" cy="1021556"/>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ED889418-650B-4F84-9F89-56A1BECEF3A4}" type="slidenum">
              <a:rPr lang="en-US" altLang="zh-TW">
                <a:solidFill>
                  <a:srgbClr val="000000"/>
                </a:solidFill>
              </a:rPr>
              <a:pPr>
                <a:defRPr/>
              </a:pPr>
              <a:t>‹#›</a:t>
            </a:fld>
            <a:endParaRPr lang="en-US" altLang="zh-TW">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405029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485900"/>
            <a:ext cx="4038600" cy="2914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485900"/>
            <a:ext cx="4038600" cy="2914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37253142-3889-416D-B2B8-34DBB0A1B7BC}" type="slidenum">
              <a:rPr lang="en-US" altLang="zh-TW">
                <a:solidFill>
                  <a:srgbClr val="000000"/>
                </a:solidFill>
              </a:rPr>
              <a:pPr>
                <a:defRPr/>
              </a:pPr>
              <a:t>‹#›</a:t>
            </a:fld>
            <a:endParaRPr lang="en-US" altLang="zh-TW">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12790128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05978"/>
            <a:ext cx="8229600" cy="85725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779AFE54-A329-4222-B92F-FA97AFD752C1}" type="slidenum">
              <a:rPr lang="en-US" altLang="zh-TW">
                <a:solidFill>
                  <a:srgbClr val="000000"/>
                </a:solidFill>
              </a:rPr>
              <a:pPr>
                <a:defRPr/>
              </a:pPr>
              <a:t>‹#›</a:t>
            </a:fld>
            <a:endParaRPr lang="en-US" altLang="zh-TW">
              <a:solidFill>
                <a:srgbClr val="000000"/>
              </a:solidFill>
            </a:endParaRPr>
          </a:p>
        </p:txBody>
      </p:sp>
      <p:sp>
        <p:nvSpPr>
          <p:cNvPr id="9"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4213542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3"/>
          <p:cNvSpPr>
            <a:spLocks noGrp="1" noChangeArrowheads="1"/>
          </p:cNvSpPr>
          <p:nvPr>
            <p:ph type="sldNum" sz="quarter" idx="11"/>
          </p:nvPr>
        </p:nvSpPr>
        <p:spPr>
          <a:ln/>
        </p:spPr>
        <p:txBody>
          <a:bodyPr/>
          <a:lstStyle>
            <a:lvl1pPr>
              <a:defRPr/>
            </a:lvl1pPr>
          </a:lstStyle>
          <a:p>
            <a:pPr>
              <a:defRPr/>
            </a:pPr>
            <a:fld id="{41D0554E-982C-4AB0-971D-9333D376560E}" type="slidenum">
              <a:rPr lang="en-US" altLang="zh-TW"/>
              <a:pPr>
                <a:defRPr/>
              </a:pPr>
              <a:t>‹#›</a:t>
            </a:fld>
            <a:endParaRPr lang="en-US" altLang="zh-TW"/>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7684492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802E0FBF-C72E-427F-9FDA-E66D86514204}" type="slidenum">
              <a:rPr lang="en-US" altLang="zh-TW">
                <a:solidFill>
                  <a:srgbClr val="000000"/>
                </a:solidFill>
              </a:rPr>
              <a:pPr>
                <a:defRPr/>
              </a:pPr>
              <a:t>‹#›</a:t>
            </a:fld>
            <a:endParaRPr lang="en-US" altLang="zh-TW">
              <a:solidFill>
                <a:srgbClr val="000000"/>
              </a:solidFill>
            </a:endParaRPr>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9135999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B5B5FAD8-D431-4BC5-B894-E826FDD901EF}" type="slidenum">
              <a:rPr lang="en-US" altLang="zh-TW">
                <a:solidFill>
                  <a:srgbClr val="000000"/>
                </a:solidFill>
              </a:rPr>
              <a:pPr>
                <a:defRPr/>
              </a:pPr>
              <a:t>‹#›</a:t>
            </a:fld>
            <a:endParaRPr lang="en-US" altLang="zh-TW">
              <a:solidFill>
                <a:srgbClr val="000000"/>
              </a:solidFill>
            </a:endParaRPr>
          </a:p>
        </p:txBody>
      </p:sp>
      <p:sp>
        <p:nvSpPr>
          <p:cNvPr id="4"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3104663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3" y="204787"/>
            <a:ext cx="3008313" cy="871538"/>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7C97E2E5-1181-45D1-90EE-A8632732C164}" type="slidenum">
              <a:rPr lang="en-US" altLang="zh-TW">
                <a:solidFill>
                  <a:srgbClr val="000000"/>
                </a:solidFill>
              </a:rPr>
              <a:pPr>
                <a:defRPr/>
              </a:pPr>
              <a:t>‹#›</a:t>
            </a:fld>
            <a:endParaRPr lang="en-US" altLang="zh-TW">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10815249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3600451"/>
            <a:ext cx="5486400" cy="425054"/>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E7C995FA-149F-44EE-84B3-9EF983B954FC}" type="slidenum">
              <a:rPr lang="en-US" altLang="zh-TW">
                <a:solidFill>
                  <a:srgbClr val="000000"/>
                </a:solidFill>
              </a:rPr>
              <a:pPr>
                <a:defRPr/>
              </a:pPr>
              <a:t>‹#›</a:t>
            </a:fld>
            <a:endParaRPr lang="en-US" altLang="zh-TW">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24305860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8D15EC3E-771E-4468-990F-A2AD3A7E0E34}" type="slidenum">
              <a:rPr lang="en-US" altLang="zh-TW">
                <a:solidFill>
                  <a:srgbClr val="000000"/>
                </a:solidFill>
              </a:rPr>
              <a:pPr>
                <a:defRPr/>
              </a:pPr>
              <a:t>‹#›</a:t>
            </a:fld>
            <a:endParaRPr lang="en-US" altLang="zh-TW">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10728610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342900"/>
            <a:ext cx="2057400" cy="405765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342900"/>
            <a:ext cx="6019800" cy="405765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A76382A9-BC0F-4F3B-9BD0-D63ABC8EF339}" type="slidenum">
              <a:rPr lang="en-US" altLang="zh-TW">
                <a:solidFill>
                  <a:srgbClr val="000000"/>
                </a:solidFill>
              </a:rPr>
              <a:pPr>
                <a:defRPr/>
              </a:pPr>
              <a:t>‹#›</a:t>
            </a:fld>
            <a:endParaRPr lang="en-US" altLang="zh-TW">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204049800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342900"/>
            <a:ext cx="8229600" cy="10287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485900"/>
            <a:ext cx="4038600" cy="291465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485900"/>
            <a:ext cx="4038600" cy="291465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907D73F2-0631-4273-B8AF-0AD6CF348753}" type="slidenum">
              <a:rPr lang="en-US" altLang="zh-TW">
                <a:solidFill>
                  <a:srgbClr val="000000"/>
                </a:solidFill>
              </a:rPr>
              <a:pPr>
                <a:defRPr/>
              </a:pPr>
              <a:t>‹#›</a:t>
            </a:fld>
            <a:endParaRPr lang="en-US" altLang="zh-TW">
              <a:solidFill>
                <a:srgbClr val="000000"/>
              </a:solidFill>
            </a:endParaRPr>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9084541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342900"/>
            <a:ext cx="8229600" cy="10287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457200" y="1485900"/>
            <a:ext cx="8229600" cy="2914650"/>
          </a:xfrm>
        </p:spPr>
        <p:txBody>
          <a:bodyPr/>
          <a:lstStyle/>
          <a:p>
            <a:pPr lvl="0"/>
            <a:endParaRPr lang="zh-TW" altLang="en-US" noProof="0" smtClean="0"/>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E5F1AB19-185D-41A5-90B3-8EE98E122E4E}" type="slidenum">
              <a:rPr lang="en-US" altLang="zh-TW">
                <a:solidFill>
                  <a:srgbClr val="000000"/>
                </a:solidFill>
              </a:rPr>
              <a:pPr>
                <a:defRPr/>
              </a:pPr>
              <a:t>‹#›</a:t>
            </a:fld>
            <a:endParaRPr lang="en-US" altLang="zh-TW">
              <a:solidFill>
                <a:srgbClr val="000000"/>
              </a:solidFill>
            </a:endParaRPr>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11406208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342900"/>
            <a:ext cx="8229600" cy="405765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ltLang="zh-TW">
              <a:solidFill>
                <a:srgbClr val="000000"/>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E43B6602-BBFC-485F-B853-8CD3B48E6F08}" type="slidenum">
              <a:rPr lang="en-US" altLang="zh-TW">
                <a:solidFill>
                  <a:srgbClr val="000000"/>
                </a:solidFill>
              </a:rPr>
              <a:pPr>
                <a:defRPr/>
              </a:pPr>
              <a:t>‹#›</a:t>
            </a:fld>
            <a:endParaRPr lang="en-US" altLang="zh-TW">
              <a:solidFill>
                <a:srgbClr val="000000"/>
              </a:solidFill>
            </a:endParaRPr>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zh-TW">
              <a:solidFill>
                <a:srgbClr val="000000"/>
              </a:solidFill>
            </a:endParaRPr>
          </a:p>
        </p:txBody>
      </p:sp>
    </p:spTree>
    <p:extLst>
      <p:ext uri="{BB962C8B-B14F-4D97-AF65-F5344CB8AC3E}">
        <p14:creationId xmlns:p14="http://schemas.microsoft.com/office/powerpoint/2010/main" val="351808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3305176"/>
            <a:ext cx="7772400" cy="1021556"/>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5" name="Rectangle 3"/>
          <p:cNvSpPr>
            <a:spLocks noGrp="1" noChangeArrowheads="1"/>
          </p:cNvSpPr>
          <p:nvPr>
            <p:ph type="sldNum" sz="quarter" idx="11"/>
          </p:nvPr>
        </p:nvSpPr>
        <p:spPr>
          <a:ln/>
        </p:spPr>
        <p:txBody>
          <a:bodyPr/>
          <a:lstStyle>
            <a:lvl1pPr>
              <a:defRPr/>
            </a:lvl1pPr>
          </a:lstStyle>
          <a:p>
            <a:pPr>
              <a:defRPr/>
            </a:pPr>
            <a:fld id="{578264B7-F3DB-4876-813C-E41E3973C10F}" type="slidenum">
              <a:rPr lang="en-US" altLang="zh-TW"/>
              <a:pPr>
                <a:defRPr/>
              </a:pPr>
              <a:t>‹#›</a:t>
            </a:fld>
            <a:endParaRPr lang="en-US" altLang="zh-TW"/>
          </a:p>
        </p:txBody>
      </p:sp>
      <p:sp>
        <p:nvSpPr>
          <p:cNvPr id="6"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2056074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485900"/>
            <a:ext cx="4038600" cy="2914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485900"/>
            <a:ext cx="4038600" cy="2914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3"/>
          <p:cNvSpPr>
            <a:spLocks noGrp="1" noChangeArrowheads="1"/>
          </p:cNvSpPr>
          <p:nvPr>
            <p:ph type="sldNum" sz="quarter" idx="11"/>
          </p:nvPr>
        </p:nvSpPr>
        <p:spPr>
          <a:ln/>
        </p:spPr>
        <p:txBody>
          <a:bodyPr/>
          <a:lstStyle>
            <a:lvl1pPr>
              <a:defRPr/>
            </a:lvl1pPr>
          </a:lstStyle>
          <a:p>
            <a:pPr>
              <a:defRPr/>
            </a:pPr>
            <a:fld id="{73E6AB03-041C-49BB-B47B-0E1BB3823418}" type="slidenum">
              <a:rPr lang="en-US" altLang="zh-TW"/>
              <a:pPr>
                <a:defRPr/>
              </a:pPr>
              <a:t>‹#›</a:t>
            </a:fld>
            <a:endParaRPr lang="en-US" altLang="zh-TW"/>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1611456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05979"/>
            <a:ext cx="8229600" cy="85725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8" name="Rectangle 3"/>
          <p:cNvSpPr>
            <a:spLocks noGrp="1" noChangeArrowheads="1"/>
          </p:cNvSpPr>
          <p:nvPr>
            <p:ph type="sldNum" sz="quarter" idx="11"/>
          </p:nvPr>
        </p:nvSpPr>
        <p:spPr>
          <a:ln/>
        </p:spPr>
        <p:txBody>
          <a:bodyPr/>
          <a:lstStyle>
            <a:lvl1pPr>
              <a:defRPr/>
            </a:lvl1pPr>
          </a:lstStyle>
          <a:p>
            <a:pPr>
              <a:defRPr/>
            </a:pPr>
            <a:fld id="{EEDE9AE0-9E58-4CDF-9123-A99663ECBC4E}" type="slidenum">
              <a:rPr lang="en-US" altLang="zh-TW"/>
              <a:pPr>
                <a:defRPr/>
              </a:pPr>
              <a:t>‹#›</a:t>
            </a:fld>
            <a:endParaRPr lang="en-US" altLang="zh-TW"/>
          </a:p>
        </p:txBody>
      </p:sp>
      <p:sp>
        <p:nvSpPr>
          <p:cNvPr id="9"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1111140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4" name="Rectangle 3"/>
          <p:cNvSpPr>
            <a:spLocks noGrp="1" noChangeArrowheads="1"/>
          </p:cNvSpPr>
          <p:nvPr>
            <p:ph type="sldNum" sz="quarter" idx="11"/>
          </p:nvPr>
        </p:nvSpPr>
        <p:spPr>
          <a:ln/>
        </p:spPr>
        <p:txBody>
          <a:bodyPr/>
          <a:lstStyle>
            <a:lvl1pPr>
              <a:defRPr/>
            </a:lvl1pPr>
          </a:lstStyle>
          <a:p>
            <a:pPr>
              <a:defRPr/>
            </a:pPr>
            <a:fld id="{1F6513DD-A73B-4BDD-92F0-5053703CD825}" type="slidenum">
              <a:rPr lang="en-US" altLang="zh-TW"/>
              <a:pPr>
                <a:defRPr/>
              </a:pPr>
              <a:t>‹#›</a:t>
            </a:fld>
            <a:endParaRPr lang="en-US" altLang="zh-TW"/>
          </a:p>
        </p:txBody>
      </p:sp>
      <p:sp>
        <p:nvSpPr>
          <p:cNvPr id="5"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767210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3" name="Rectangle 3"/>
          <p:cNvSpPr>
            <a:spLocks noGrp="1" noChangeArrowheads="1"/>
          </p:cNvSpPr>
          <p:nvPr>
            <p:ph type="sldNum" sz="quarter" idx="11"/>
          </p:nvPr>
        </p:nvSpPr>
        <p:spPr>
          <a:ln/>
        </p:spPr>
        <p:txBody>
          <a:bodyPr/>
          <a:lstStyle>
            <a:lvl1pPr>
              <a:defRPr/>
            </a:lvl1pPr>
          </a:lstStyle>
          <a:p>
            <a:pPr>
              <a:defRPr/>
            </a:pPr>
            <a:fld id="{9B2AA972-FAF3-4989-B626-FCEC70D522A1}" type="slidenum">
              <a:rPr lang="en-US" altLang="zh-TW"/>
              <a:pPr>
                <a:defRPr/>
              </a:pPr>
              <a:t>‹#›</a:t>
            </a:fld>
            <a:endParaRPr lang="en-US" altLang="zh-TW"/>
          </a:p>
        </p:txBody>
      </p:sp>
      <p:sp>
        <p:nvSpPr>
          <p:cNvPr id="4"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3866948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5" y="204787"/>
            <a:ext cx="3008313" cy="871538"/>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3"/>
          <p:cNvSpPr>
            <a:spLocks noGrp="1" noChangeArrowheads="1"/>
          </p:cNvSpPr>
          <p:nvPr>
            <p:ph type="sldNum" sz="quarter" idx="11"/>
          </p:nvPr>
        </p:nvSpPr>
        <p:spPr>
          <a:ln/>
        </p:spPr>
        <p:txBody>
          <a:bodyPr/>
          <a:lstStyle>
            <a:lvl1pPr>
              <a:defRPr/>
            </a:lvl1pPr>
          </a:lstStyle>
          <a:p>
            <a:pPr>
              <a:defRPr/>
            </a:pPr>
            <a:fld id="{AEFBF1D3-FB9A-491B-87C5-22168584F61E}" type="slidenum">
              <a:rPr lang="en-US" altLang="zh-TW"/>
              <a:pPr>
                <a:defRPr/>
              </a:pPr>
              <a:t>‹#›</a:t>
            </a:fld>
            <a:endParaRPr lang="en-US" altLang="zh-TW"/>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1437349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3600451"/>
            <a:ext cx="5486400" cy="425054"/>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ltLang="zh-TW"/>
          </a:p>
        </p:txBody>
      </p:sp>
      <p:sp>
        <p:nvSpPr>
          <p:cNvPr id="6" name="Rectangle 3"/>
          <p:cNvSpPr>
            <a:spLocks noGrp="1" noChangeArrowheads="1"/>
          </p:cNvSpPr>
          <p:nvPr>
            <p:ph type="sldNum" sz="quarter" idx="11"/>
          </p:nvPr>
        </p:nvSpPr>
        <p:spPr>
          <a:ln/>
        </p:spPr>
        <p:txBody>
          <a:bodyPr/>
          <a:lstStyle>
            <a:lvl1pPr>
              <a:defRPr/>
            </a:lvl1pPr>
          </a:lstStyle>
          <a:p>
            <a:pPr>
              <a:defRPr/>
            </a:pPr>
            <a:fld id="{BB8BF400-BB40-424F-81CA-A96A7314E63E}" type="slidenum">
              <a:rPr lang="en-US" altLang="zh-TW"/>
              <a:pPr>
                <a:defRPr/>
              </a:pPr>
              <a:t>‹#›</a:t>
            </a:fld>
            <a:endParaRPr lang="en-US" altLang="zh-TW"/>
          </a:p>
        </p:txBody>
      </p:sp>
      <p:sp>
        <p:nvSpPr>
          <p:cNvPr id="7" name="Rectangle 16"/>
          <p:cNvSpPr>
            <a:spLocks noGrp="1" noChangeArrowheads="1"/>
          </p:cNvSpPr>
          <p:nvPr>
            <p:ph type="dt" sz="half" idx="12"/>
          </p:nvPr>
        </p:nvSpPr>
        <p:spPr>
          <a:ln/>
        </p:spPr>
        <p:txBody>
          <a:bodyPr/>
          <a:lstStyle>
            <a:lvl1pPr>
              <a:defRPr/>
            </a:lvl1pPr>
          </a:lstStyle>
          <a:p>
            <a:pPr>
              <a:defRPr/>
            </a:pPr>
            <a:endParaRPr lang="en-US" altLang="zh-TW"/>
          </a:p>
        </p:txBody>
      </p:sp>
    </p:spTree>
    <p:extLst>
      <p:ext uri="{BB962C8B-B14F-4D97-AF65-F5344CB8AC3E}">
        <p14:creationId xmlns:p14="http://schemas.microsoft.com/office/powerpoint/2010/main" val="3122618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image" Target="../media/image2.png"/><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ftr" sz="quarter" idx="3"/>
          </p:nvPr>
        </p:nvSpPr>
        <p:spPr bwMode="auto">
          <a:xfrm>
            <a:off x="3124200" y="4686300"/>
            <a:ext cx="28956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200"/>
            </a:lvl1pPr>
          </a:lstStyle>
          <a:p>
            <a:pPr>
              <a:defRPr/>
            </a:pPr>
            <a:endParaRPr lang="en-US" altLang="zh-TW"/>
          </a:p>
        </p:txBody>
      </p:sp>
      <p:sp>
        <p:nvSpPr>
          <p:cNvPr id="73731" name="Rectangle 3"/>
          <p:cNvSpPr>
            <a:spLocks noGrp="1" noChangeArrowheads="1"/>
          </p:cNvSpPr>
          <p:nvPr>
            <p:ph type="sldNum" sz="quarter" idx="4"/>
          </p:nvPr>
        </p:nvSpPr>
        <p:spPr bwMode="auto">
          <a:xfrm>
            <a:off x="6553200" y="4686300"/>
            <a:ext cx="21336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200">
                <a:latin typeface="Arial Black" pitchFamily="34" charset="0"/>
              </a:defRPr>
            </a:lvl1pPr>
          </a:lstStyle>
          <a:p>
            <a:pPr>
              <a:defRPr/>
            </a:pPr>
            <a:fld id="{66B8CB6B-8A19-429C-8183-29A5A58674C1}" type="slidenum">
              <a:rPr lang="en-US" altLang="zh-TW"/>
              <a:pPr>
                <a:defRPr/>
              </a:pPr>
              <a:t>‹#›</a:t>
            </a:fld>
            <a:endParaRPr lang="en-US" altLang="zh-TW"/>
          </a:p>
        </p:txBody>
      </p:sp>
      <p:grpSp>
        <p:nvGrpSpPr>
          <p:cNvPr id="1028" name="Group 4"/>
          <p:cNvGrpSpPr>
            <a:grpSpLocks/>
          </p:cNvGrpSpPr>
          <p:nvPr/>
        </p:nvGrpSpPr>
        <p:grpSpPr bwMode="auto">
          <a:xfrm>
            <a:off x="0" y="2"/>
            <a:ext cx="9144000" cy="409575"/>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0" lang="zh-TW" altLang="zh-TW">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sz="180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sz="180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sz="180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sz="180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sz="180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zh-TW" altLang="zh-TW" sz="1800">
                <a:solidFill>
                  <a:schemeClr val="accent2"/>
                </a:solidFill>
              </a:endParaRPr>
            </a:p>
          </p:txBody>
        </p:sp>
      </p:grpSp>
      <p:sp>
        <p:nvSpPr>
          <p:cNvPr id="1029" name="Rectangle 14"/>
          <p:cNvSpPr>
            <a:spLocks noGrp="1" noChangeArrowheads="1"/>
          </p:cNvSpPr>
          <p:nvPr>
            <p:ph type="title"/>
          </p:nvPr>
        </p:nvSpPr>
        <p:spPr bwMode="auto">
          <a:xfrm>
            <a:off x="457200" y="342900"/>
            <a:ext cx="8229600"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30" name="Rectangle 15"/>
          <p:cNvSpPr>
            <a:spLocks noGrp="1" noChangeArrowheads="1"/>
          </p:cNvSpPr>
          <p:nvPr>
            <p:ph type="body" idx="1"/>
          </p:nvPr>
        </p:nvSpPr>
        <p:spPr bwMode="auto">
          <a:xfrm>
            <a:off x="457200" y="1485900"/>
            <a:ext cx="8229600" cy="291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73744" name="Rectangle 16"/>
          <p:cNvSpPr>
            <a:spLocks noGrp="1" noChangeArrowheads="1"/>
          </p:cNvSpPr>
          <p:nvPr>
            <p:ph type="dt" sz="half" idx="2"/>
          </p:nvPr>
        </p:nvSpPr>
        <p:spPr bwMode="auto">
          <a:xfrm>
            <a:off x="457200" y="4683919"/>
            <a:ext cx="2133600" cy="35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200"/>
            </a:lvl1pPr>
          </a:lstStyle>
          <a:p>
            <a:pPr>
              <a:defRPr/>
            </a:pPr>
            <a:endParaRPr lang="en-US" altLang="zh-TW"/>
          </a:p>
        </p:txBody>
      </p:sp>
      <p:pic>
        <p:nvPicPr>
          <p:cNvPr id="55298" name="Picture 2"/>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6876256" y="4587974"/>
            <a:ext cx="1603375" cy="481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90"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 id="2147483789" r:id="rId14"/>
  </p:sldLayoutIdLst>
  <p:hf hdr="0" ftr="0" dt="0"/>
  <p:txStyles>
    <p:title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itchFamily="34" charset="0"/>
          <a:ea typeface="新細明體" pitchFamily="18" charset="-120"/>
        </a:defRPr>
      </a:lvl2pPr>
      <a:lvl3pPr algn="l" rtl="0" eaLnBrk="0" fontAlgn="base" hangingPunct="0">
        <a:spcBef>
          <a:spcPct val="0"/>
        </a:spcBef>
        <a:spcAft>
          <a:spcPct val="0"/>
        </a:spcAft>
        <a:defRPr kumimoji="1" sz="4400">
          <a:solidFill>
            <a:schemeClr val="tx1"/>
          </a:solidFill>
          <a:latin typeface="Arial" pitchFamily="34" charset="0"/>
          <a:ea typeface="新細明體" pitchFamily="18" charset="-120"/>
        </a:defRPr>
      </a:lvl3pPr>
      <a:lvl4pPr algn="l" rtl="0" eaLnBrk="0" fontAlgn="base" hangingPunct="0">
        <a:spcBef>
          <a:spcPct val="0"/>
        </a:spcBef>
        <a:spcAft>
          <a:spcPct val="0"/>
        </a:spcAft>
        <a:defRPr kumimoji="1" sz="4400">
          <a:solidFill>
            <a:schemeClr val="tx1"/>
          </a:solidFill>
          <a:latin typeface="Arial" pitchFamily="34" charset="0"/>
          <a:ea typeface="新細明體" pitchFamily="18" charset="-120"/>
        </a:defRPr>
      </a:lvl4pPr>
      <a:lvl5pPr algn="l" rtl="0" eaLnBrk="0" fontAlgn="base" hangingPunct="0">
        <a:spcBef>
          <a:spcPct val="0"/>
        </a:spcBef>
        <a:spcAft>
          <a:spcPct val="0"/>
        </a:spcAft>
        <a:defRPr kumimoji="1" sz="4400">
          <a:solidFill>
            <a:schemeClr val="tx1"/>
          </a:solidFill>
          <a:latin typeface="Arial" pitchFamily="34" charset="0"/>
          <a:ea typeface="新細明體" pitchFamily="18" charset="-120"/>
        </a:defRPr>
      </a:lvl5pPr>
      <a:lvl6pPr marL="457200" algn="l" rtl="0" fontAlgn="base">
        <a:spcBef>
          <a:spcPct val="0"/>
        </a:spcBef>
        <a:spcAft>
          <a:spcPct val="0"/>
        </a:spcAft>
        <a:defRPr kumimoji="1" sz="4400">
          <a:solidFill>
            <a:schemeClr val="tx1"/>
          </a:solidFill>
          <a:latin typeface="Arial" pitchFamily="34" charset="0"/>
          <a:ea typeface="新細明體" pitchFamily="18" charset="-120"/>
        </a:defRPr>
      </a:lvl6pPr>
      <a:lvl7pPr marL="914400" algn="l" rtl="0" fontAlgn="base">
        <a:spcBef>
          <a:spcPct val="0"/>
        </a:spcBef>
        <a:spcAft>
          <a:spcPct val="0"/>
        </a:spcAft>
        <a:defRPr kumimoji="1" sz="4400">
          <a:solidFill>
            <a:schemeClr val="tx1"/>
          </a:solidFill>
          <a:latin typeface="Arial" pitchFamily="34" charset="0"/>
          <a:ea typeface="新細明體" pitchFamily="18" charset="-120"/>
        </a:defRPr>
      </a:lvl7pPr>
      <a:lvl8pPr marL="1371600" algn="l" rtl="0" fontAlgn="base">
        <a:spcBef>
          <a:spcPct val="0"/>
        </a:spcBef>
        <a:spcAft>
          <a:spcPct val="0"/>
        </a:spcAft>
        <a:defRPr kumimoji="1" sz="4400">
          <a:solidFill>
            <a:schemeClr val="tx1"/>
          </a:solidFill>
          <a:latin typeface="Arial" pitchFamily="34" charset="0"/>
          <a:ea typeface="新細明體" pitchFamily="18" charset="-120"/>
        </a:defRPr>
      </a:lvl8pPr>
      <a:lvl9pPr marL="1828800" algn="l" rtl="0" fontAlgn="base">
        <a:spcBef>
          <a:spcPct val="0"/>
        </a:spcBef>
        <a:spcAft>
          <a:spcPct val="0"/>
        </a:spcAft>
        <a:defRPr kumimoji="1" sz="4400">
          <a:solidFill>
            <a:schemeClr val="tx1"/>
          </a:solidFill>
          <a:latin typeface="Arial" pitchFamily="34" charset="0"/>
          <a:ea typeface="新細明體" pitchFamily="18" charset="-12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ftr" sz="quarter" idx="3"/>
          </p:nvPr>
        </p:nvSpPr>
        <p:spPr bwMode="auto">
          <a:xfrm>
            <a:off x="3124200" y="4686300"/>
            <a:ext cx="28956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lvl1pPr>
          </a:lstStyle>
          <a:p>
            <a:pPr>
              <a:defRPr/>
            </a:pPr>
            <a:endParaRPr lang="en-US" altLang="zh-TW">
              <a:solidFill>
                <a:srgbClr val="000000"/>
              </a:solidFill>
              <a:latin typeface="Arial" charset="0"/>
              <a:ea typeface="新細明體" charset="-120"/>
            </a:endParaRPr>
          </a:p>
        </p:txBody>
      </p:sp>
      <p:sp>
        <p:nvSpPr>
          <p:cNvPr id="73731" name="Rectangle 3"/>
          <p:cNvSpPr>
            <a:spLocks noGrp="1" noChangeArrowheads="1"/>
          </p:cNvSpPr>
          <p:nvPr>
            <p:ph type="sldNum" sz="quarter" idx="4"/>
          </p:nvPr>
        </p:nvSpPr>
        <p:spPr bwMode="auto">
          <a:xfrm>
            <a:off x="6553200" y="4686300"/>
            <a:ext cx="21336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atin typeface="Arial Black" pitchFamily="34" charset="0"/>
              </a:defRPr>
            </a:lvl1pPr>
          </a:lstStyle>
          <a:p>
            <a:pPr>
              <a:defRPr/>
            </a:pPr>
            <a:fld id="{56AFB0AB-988C-45F7-BDDE-5C4633AC0CBC}" type="slidenum">
              <a:rPr lang="en-US" altLang="zh-TW">
                <a:solidFill>
                  <a:srgbClr val="000000"/>
                </a:solidFill>
                <a:ea typeface="新細明體" charset="-120"/>
              </a:rPr>
              <a:pPr>
                <a:defRPr/>
              </a:pPr>
              <a:t>‹#›</a:t>
            </a:fld>
            <a:endParaRPr lang="en-US" altLang="zh-TW">
              <a:solidFill>
                <a:srgbClr val="000000"/>
              </a:solidFill>
              <a:ea typeface="新細明體" charset="-120"/>
            </a:endParaRPr>
          </a:p>
        </p:txBody>
      </p:sp>
      <p:grpSp>
        <p:nvGrpSpPr>
          <p:cNvPr id="2052" name="Group 4"/>
          <p:cNvGrpSpPr>
            <a:grpSpLocks/>
          </p:cNvGrpSpPr>
          <p:nvPr/>
        </p:nvGrpSpPr>
        <p:grpSpPr bwMode="auto">
          <a:xfrm>
            <a:off x="0" y="1"/>
            <a:ext cx="9144000" cy="409575"/>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defRPr/>
              </a:pPr>
              <a:endParaRPr kumimoji="0" lang="zh-TW" altLang="zh-TW">
                <a:solidFill>
                  <a:srgbClr val="000000"/>
                </a:solidFill>
                <a:latin typeface="Times New Roman" pitchFamily="18" charset="0"/>
                <a:ea typeface="新細明體" charset="-12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034"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kumimoji="0" lang="zh-TW" altLang="zh-TW" sz="1800">
                <a:solidFill>
                  <a:srgbClr val="666699"/>
                </a:solidFill>
                <a:latin typeface="Arial" charset="0"/>
                <a:ea typeface="新細明體" charset="-120"/>
              </a:endParaRPr>
            </a:p>
          </p:txBody>
        </p:sp>
        <p:sp>
          <p:nvSpPr>
            <p:cNvPr id="1035"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kumimoji="0" lang="zh-TW" altLang="zh-TW" sz="1800">
                <a:solidFill>
                  <a:srgbClr val="666699"/>
                </a:solidFill>
                <a:latin typeface="Arial" charset="0"/>
                <a:ea typeface="新細明體" charset="-120"/>
              </a:endParaRPr>
            </a:p>
          </p:txBody>
        </p:sp>
        <p:sp>
          <p:nvSpPr>
            <p:cNvPr id="1036"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kumimoji="0" lang="zh-TW" altLang="zh-TW" sz="1800">
                <a:solidFill>
                  <a:srgbClr val="9999CC"/>
                </a:solidFill>
                <a:latin typeface="Arial" charset="0"/>
                <a:ea typeface="新細明體" charset="-120"/>
              </a:endParaRPr>
            </a:p>
          </p:txBody>
        </p:sp>
        <p:sp>
          <p:nvSpPr>
            <p:cNvPr id="1037"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kumimoji="0" lang="zh-TW" altLang="zh-TW" sz="1800">
                <a:solidFill>
                  <a:srgbClr val="666699"/>
                </a:solidFill>
                <a:latin typeface="Arial" charset="0"/>
                <a:ea typeface="新細明體" charset="-120"/>
              </a:endParaRPr>
            </a:p>
          </p:txBody>
        </p:sp>
        <p:sp>
          <p:nvSpPr>
            <p:cNvPr id="1038" name="Rectangle 11"/>
            <p:cNvSpPr>
              <a:spLocks noChangeArrowheads="1"/>
            </p:cNvSpPr>
            <p:nvPr/>
          </p:nvSpPr>
          <p:spPr bwMode="auto">
            <a:xfrm>
              <a:off x="83" y="87"/>
              <a:ext cx="89" cy="88"/>
            </a:xfrm>
            <a:prstGeom prst="rect">
              <a:avLst/>
            </a:prstGeom>
            <a:solidFill>
              <a:schemeClr val="bg2"/>
            </a:solidFill>
            <a:ln w="9525">
              <a:noFill/>
              <a:miter lim="800000"/>
              <a:headEnd/>
              <a:tailEnd/>
            </a:ln>
          </p:spPr>
          <p:txBody>
            <a:bodyPr/>
            <a:lstStyle/>
            <a:p>
              <a:pPr>
                <a:defRPr/>
              </a:pPr>
              <a:endParaRPr kumimoji="0" lang="zh-TW" altLang="zh-TW">
                <a:solidFill>
                  <a:srgbClr val="000000"/>
                </a:solidFill>
                <a:latin typeface="Times New Roman" pitchFamily="18" charset="0"/>
                <a:ea typeface="新細明體" charset="-120"/>
              </a:endParaRPr>
            </a:p>
          </p:txBody>
        </p:sp>
        <p:sp>
          <p:nvSpPr>
            <p:cNvPr id="1039" name="Rectangle 12"/>
            <p:cNvSpPr>
              <a:spLocks noChangeArrowheads="1"/>
            </p:cNvSpPr>
            <p:nvPr/>
          </p:nvSpPr>
          <p:spPr bwMode="auto">
            <a:xfrm>
              <a:off x="258" y="171"/>
              <a:ext cx="87" cy="88"/>
            </a:xfrm>
            <a:prstGeom prst="rect">
              <a:avLst/>
            </a:prstGeom>
            <a:solidFill>
              <a:schemeClr val="accent2"/>
            </a:solidFill>
            <a:ln w="9525">
              <a:noFill/>
              <a:miter lim="800000"/>
              <a:headEnd/>
              <a:tailEnd/>
            </a:ln>
          </p:spPr>
          <p:txBody>
            <a:bodyPr/>
            <a:lstStyle/>
            <a:p>
              <a:pPr>
                <a:defRPr/>
              </a:pPr>
              <a:endParaRPr kumimoji="0" lang="zh-TW" altLang="zh-TW" sz="1800">
                <a:solidFill>
                  <a:srgbClr val="9999CC"/>
                </a:solidFill>
                <a:latin typeface="Arial" charset="0"/>
                <a:ea typeface="新細明體" charset="-120"/>
              </a:endParaRPr>
            </a:p>
          </p:txBody>
        </p:sp>
        <p:sp>
          <p:nvSpPr>
            <p:cNvPr id="1040" name="Rectangle 13"/>
            <p:cNvSpPr>
              <a:spLocks noChangeArrowheads="1"/>
            </p:cNvSpPr>
            <p:nvPr/>
          </p:nvSpPr>
          <p:spPr bwMode="auto">
            <a:xfrm>
              <a:off x="173" y="259"/>
              <a:ext cx="86" cy="85"/>
            </a:xfrm>
            <a:prstGeom prst="rect">
              <a:avLst/>
            </a:prstGeom>
            <a:solidFill>
              <a:schemeClr val="accent2"/>
            </a:solidFill>
            <a:ln w="9525">
              <a:noFill/>
              <a:miter lim="800000"/>
              <a:headEnd/>
              <a:tailEnd/>
            </a:ln>
          </p:spPr>
          <p:txBody>
            <a:bodyPr/>
            <a:lstStyle/>
            <a:p>
              <a:pPr>
                <a:defRPr/>
              </a:pPr>
              <a:endParaRPr kumimoji="0" lang="zh-TW" altLang="zh-TW" sz="1800">
                <a:solidFill>
                  <a:srgbClr val="9999CC"/>
                </a:solidFill>
                <a:latin typeface="Arial" charset="0"/>
                <a:ea typeface="新細明體" charset="-120"/>
              </a:endParaRPr>
            </a:p>
          </p:txBody>
        </p:sp>
      </p:grpSp>
      <p:sp>
        <p:nvSpPr>
          <p:cNvPr id="2053" name="Rectangle 14"/>
          <p:cNvSpPr>
            <a:spLocks noGrp="1" noChangeArrowheads="1"/>
          </p:cNvSpPr>
          <p:nvPr>
            <p:ph type="title"/>
          </p:nvPr>
        </p:nvSpPr>
        <p:spPr bwMode="auto">
          <a:xfrm>
            <a:off x="457200" y="342900"/>
            <a:ext cx="82296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2054" name="Rectangle 15"/>
          <p:cNvSpPr>
            <a:spLocks noGrp="1" noChangeArrowheads="1"/>
          </p:cNvSpPr>
          <p:nvPr>
            <p:ph type="body" idx="1"/>
          </p:nvPr>
        </p:nvSpPr>
        <p:spPr bwMode="auto">
          <a:xfrm>
            <a:off x="457200" y="1485900"/>
            <a:ext cx="8229600" cy="291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73744" name="Rectangle 16"/>
          <p:cNvSpPr>
            <a:spLocks noGrp="1" noChangeArrowheads="1"/>
          </p:cNvSpPr>
          <p:nvPr>
            <p:ph type="dt" sz="half" idx="2"/>
          </p:nvPr>
        </p:nvSpPr>
        <p:spPr bwMode="auto">
          <a:xfrm>
            <a:off x="457200" y="4684714"/>
            <a:ext cx="2133600" cy="357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vl1pPr>
          </a:lstStyle>
          <a:p>
            <a:pPr>
              <a:defRPr/>
            </a:pPr>
            <a:endParaRPr lang="en-US" altLang="zh-TW">
              <a:solidFill>
                <a:srgbClr val="000000"/>
              </a:solidFill>
              <a:latin typeface="Arial" charset="0"/>
              <a:ea typeface="新細明體" charset="-120"/>
            </a:endParaRPr>
          </a:p>
        </p:txBody>
      </p:sp>
      <p:pic>
        <p:nvPicPr>
          <p:cNvPr id="2056" name="圖片 16" descr="ocw.png"/>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6875465" y="4662489"/>
            <a:ext cx="1603375" cy="48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6689303"/>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Lst>
  <p:hf hdr="0" ftr="0" dt="0"/>
  <p:txStyles>
    <p:title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新細明體" charset="-120"/>
        </a:defRPr>
      </a:lvl2pPr>
      <a:lvl3pPr algn="l" rtl="0" eaLnBrk="0" fontAlgn="base" hangingPunct="0">
        <a:spcBef>
          <a:spcPct val="0"/>
        </a:spcBef>
        <a:spcAft>
          <a:spcPct val="0"/>
        </a:spcAft>
        <a:defRPr kumimoji="1" sz="4400">
          <a:solidFill>
            <a:schemeClr val="tx1"/>
          </a:solidFill>
          <a:latin typeface="Arial" charset="0"/>
          <a:ea typeface="新細明體" charset="-120"/>
        </a:defRPr>
      </a:lvl3pPr>
      <a:lvl4pPr algn="l" rtl="0" eaLnBrk="0" fontAlgn="base" hangingPunct="0">
        <a:spcBef>
          <a:spcPct val="0"/>
        </a:spcBef>
        <a:spcAft>
          <a:spcPct val="0"/>
        </a:spcAft>
        <a:defRPr kumimoji="1" sz="4400">
          <a:solidFill>
            <a:schemeClr val="tx1"/>
          </a:solidFill>
          <a:latin typeface="Arial" charset="0"/>
          <a:ea typeface="新細明體" charset="-120"/>
        </a:defRPr>
      </a:lvl4pPr>
      <a:lvl5pPr algn="l" rtl="0" eaLnBrk="0" fontAlgn="base" hangingPunct="0">
        <a:spcBef>
          <a:spcPct val="0"/>
        </a:spcBef>
        <a:spcAft>
          <a:spcPct val="0"/>
        </a:spcAft>
        <a:defRPr kumimoji="1" sz="4400">
          <a:solidFill>
            <a:schemeClr val="tx1"/>
          </a:solidFill>
          <a:latin typeface="Arial" charset="0"/>
          <a:ea typeface="新細明體" charset="-120"/>
        </a:defRPr>
      </a:lvl5pPr>
      <a:lvl6pPr marL="457200" algn="l" rtl="0" fontAlgn="base">
        <a:spcBef>
          <a:spcPct val="0"/>
        </a:spcBef>
        <a:spcAft>
          <a:spcPct val="0"/>
        </a:spcAft>
        <a:defRPr kumimoji="1" sz="4400">
          <a:solidFill>
            <a:schemeClr val="tx1"/>
          </a:solidFill>
          <a:latin typeface="Arial" charset="0"/>
          <a:ea typeface="新細明體" charset="-120"/>
        </a:defRPr>
      </a:lvl6pPr>
      <a:lvl7pPr marL="914400" algn="l" rtl="0" fontAlgn="base">
        <a:spcBef>
          <a:spcPct val="0"/>
        </a:spcBef>
        <a:spcAft>
          <a:spcPct val="0"/>
        </a:spcAft>
        <a:defRPr kumimoji="1" sz="4400">
          <a:solidFill>
            <a:schemeClr val="tx1"/>
          </a:solidFill>
          <a:latin typeface="Arial" charset="0"/>
          <a:ea typeface="新細明體" charset="-120"/>
        </a:defRPr>
      </a:lvl7pPr>
      <a:lvl8pPr marL="1371600" algn="l" rtl="0" fontAlgn="base">
        <a:spcBef>
          <a:spcPct val="0"/>
        </a:spcBef>
        <a:spcAft>
          <a:spcPct val="0"/>
        </a:spcAft>
        <a:defRPr kumimoji="1" sz="4400">
          <a:solidFill>
            <a:schemeClr val="tx1"/>
          </a:solidFill>
          <a:latin typeface="Arial" charset="0"/>
          <a:ea typeface="新細明體" charset="-120"/>
        </a:defRPr>
      </a:lvl8pPr>
      <a:lvl9pPr marL="1828800" algn="l" rtl="0" fontAlgn="base">
        <a:spcBef>
          <a:spcPct val="0"/>
        </a:spcBef>
        <a:spcAft>
          <a:spcPct val="0"/>
        </a:spcAft>
        <a:defRPr kumimoji="1" sz="4400">
          <a:solidFill>
            <a:schemeClr val="tx1"/>
          </a:solidFill>
          <a:latin typeface="Arial" charset="0"/>
          <a:ea typeface="新細明體" charset="-12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creativecommons.org/licenses/by-nc-sa/3.0/tw/deed.zh_TW" TargetMode="External"/><Relationship Id="rId1" Type="http://schemas.openxmlformats.org/officeDocument/2006/relationships/slideLayout" Target="../slideLayouts/slideLayout15.xml"/><Relationship Id="rId6" Type="http://schemas.openxmlformats.org/officeDocument/2006/relationships/image" Target="../media/image4.png"/><Relationship Id="rId5" Type="http://schemas.openxmlformats.org/officeDocument/2006/relationships/hyperlink" Target="http://ocw.aca.ntu.edu.tw/ntu-ocw/index.php/ocw/copyright_declaration" TargetMode="External"/><Relationship Id="rId4" Type="http://schemas.openxmlformats.org/officeDocument/2006/relationships/hyperlink" Target="http://office.microsoft.com/zh-hk/HA010152965.aspx"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creativecommons.org/licenses/by-nc-sa/3.0/tw/deed.zh_TW" TargetMode="External"/><Relationship Id="rId2" Type="http://schemas.openxmlformats.org/officeDocument/2006/relationships/image" Target="../media/image31.emf"/><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14.xml"/><Relationship Id="rId1" Type="http://schemas.openxmlformats.org/officeDocument/2006/relationships/vmlDrawing" Target="../drawings/vmlDrawing8.vml"/><Relationship Id="rId6" Type="http://schemas.openxmlformats.org/officeDocument/2006/relationships/image" Target="../media/image26.wmf"/><Relationship Id="rId5" Type="http://schemas.openxmlformats.org/officeDocument/2006/relationships/oleObject" Target="../embeddings/oleObject29.bin"/><Relationship Id="rId10" Type="http://schemas.openxmlformats.org/officeDocument/2006/relationships/image" Target="../media/image9.png"/><Relationship Id="rId4" Type="http://schemas.openxmlformats.org/officeDocument/2006/relationships/image" Target="../media/image27.wmf"/><Relationship Id="rId9" Type="http://schemas.openxmlformats.org/officeDocument/2006/relationships/hyperlink" Target="http://creativecommons.org/licenses/by-nc-sa/3.0/tw/deed.zh_TW"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4.xml"/><Relationship Id="rId1" Type="http://schemas.openxmlformats.org/officeDocument/2006/relationships/vmlDrawing" Target="../drawings/vmlDrawing9.vml"/><Relationship Id="rId4" Type="http://schemas.openxmlformats.org/officeDocument/2006/relationships/image" Target="../media/image32.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4.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3.bin"/><Relationship Id="rId5" Type="http://schemas.openxmlformats.org/officeDocument/2006/relationships/image" Target="../media/image33.wmf"/><Relationship Id="rId4" Type="http://schemas.openxmlformats.org/officeDocument/2006/relationships/oleObject" Target="../embeddings/oleObject32.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4.xml"/><Relationship Id="rId1" Type="http://schemas.openxmlformats.org/officeDocument/2006/relationships/vmlDrawing" Target="../drawings/vmlDrawing11.vml"/><Relationship Id="rId6" Type="http://schemas.openxmlformats.org/officeDocument/2006/relationships/image" Target="../media/image36.wmf"/><Relationship Id="rId5" Type="http://schemas.openxmlformats.org/officeDocument/2006/relationships/oleObject" Target="../embeddings/oleObject35.bin"/><Relationship Id="rId4" Type="http://schemas.openxmlformats.org/officeDocument/2006/relationships/image" Target="../media/image35.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37.wmf"/></Relationships>
</file>

<file path=ppt/slides/_rels/slide18.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8.wmf"/><Relationship Id="rId5" Type="http://schemas.openxmlformats.org/officeDocument/2006/relationships/oleObject" Target="../embeddings/oleObject38.bin"/><Relationship Id="rId4" Type="http://schemas.openxmlformats.org/officeDocument/2006/relationships/image" Target="../media/image29.wmf"/></Relationships>
</file>

<file path=ppt/slides/_rels/slide1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oleObject" Target="../embeddings/oleObject40.bin"/><Relationship Id="rId7" Type="http://schemas.openxmlformats.org/officeDocument/2006/relationships/hyperlink" Target="http://creativecommons.org/licenses/by-nc-sa/3.0/tw/deed.zh_TW" TargetMode="External"/><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0.wmf"/><Relationship Id="rId5" Type="http://schemas.openxmlformats.org/officeDocument/2006/relationships/oleObject" Target="../embeddings/oleObject41.bin"/><Relationship Id="rId4" Type="http://schemas.openxmlformats.org/officeDocument/2006/relationships/image" Target="../media/image29.wmf"/></Relationships>
</file>

<file path=ppt/slides/_rels/slide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emf"/><Relationship Id="rId11" Type="http://schemas.openxmlformats.org/officeDocument/2006/relationships/hyperlink" Target="http://creativecommons.org/licenses/by-nc-sa/3.0/tw/deed.zh_TW" TargetMode="External"/><Relationship Id="rId5" Type="http://schemas.openxmlformats.org/officeDocument/2006/relationships/oleObject" Target="../embeddings/oleObject2.bin"/><Relationship Id="rId10" Type="http://schemas.openxmlformats.org/officeDocument/2006/relationships/image" Target="../media/image8.emf"/><Relationship Id="rId4" Type="http://schemas.openxmlformats.org/officeDocument/2006/relationships/image" Target="../media/image5.emf"/><Relationship Id="rId9" Type="http://schemas.openxmlformats.org/officeDocument/2006/relationships/oleObject" Target="../embeddings/oleObject4.bin"/></Relationships>
</file>

<file path=ppt/slides/_rels/slide20.xml.rels><?xml version="1.0" encoding="UTF-8" standalone="yes"?>
<Relationships xmlns="http://schemas.openxmlformats.org/package/2006/relationships"><Relationship Id="rId8" Type="http://schemas.openxmlformats.org/officeDocument/2006/relationships/hyperlink" Target="http://creativecommons.org/licenses/by-nc-sa/3.0/tw/deed.zh_TW" TargetMode="External"/><Relationship Id="rId3" Type="http://schemas.openxmlformats.org/officeDocument/2006/relationships/hyperlink" Target="http://ocw.aca.ntu.edu.tw/ntu-ocw/index.php/ocw/copyright_declaration" TargetMode="External"/><Relationship Id="rId7" Type="http://schemas.openxmlformats.org/officeDocument/2006/relationships/image" Target="../media/image43.emf"/><Relationship Id="rId2" Type="http://schemas.openxmlformats.org/officeDocument/2006/relationships/image" Target="../media/image39.emf"/><Relationship Id="rId1" Type="http://schemas.openxmlformats.org/officeDocument/2006/relationships/slideLayout" Target="../slideLayouts/slideLayout2.xml"/><Relationship Id="rId6" Type="http://schemas.openxmlformats.org/officeDocument/2006/relationships/image" Target="../media/image42.emf"/><Relationship Id="rId5" Type="http://schemas.openxmlformats.org/officeDocument/2006/relationships/image" Target="../media/image41.png"/><Relationship Id="rId4" Type="http://schemas.openxmlformats.org/officeDocument/2006/relationships/image" Target="../media/image40.png"/><Relationship Id="rId9"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image" Target="../media/image45.emf"/><Relationship Id="rId7" Type="http://schemas.openxmlformats.org/officeDocument/2006/relationships/image" Target="../media/image9.png"/><Relationship Id="rId2" Type="http://schemas.openxmlformats.org/officeDocument/2006/relationships/image" Target="../media/image44.emf"/><Relationship Id="rId1" Type="http://schemas.openxmlformats.org/officeDocument/2006/relationships/slideLayout" Target="../slideLayouts/slideLayout2.xml"/><Relationship Id="rId6" Type="http://schemas.openxmlformats.org/officeDocument/2006/relationships/hyperlink" Target="http://creativecommons.org/licenses/by-nc-sa/3.0/tw/deed.zh_TW" TargetMode="External"/><Relationship Id="rId5" Type="http://schemas.openxmlformats.org/officeDocument/2006/relationships/image" Target="../media/image47.png"/><Relationship Id="rId4" Type="http://schemas.openxmlformats.org/officeDocument/2006/relationships/image" Target="../media/image46.emf"/></Relationships>
</file>

<file path=ppt/slides/_rels/slide22.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image" Target="../media/image48.emf"/><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hyperlink" Target="http://creativecommons.org/licenses/by-nc-sa/3.0/tw/deed.zh_TW"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4.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1.e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13.emf"/><Relationship Id="rId4" Type="http://schemas.openxmlformats.org/officeDocument/2006/relationships/image" Target="../media/image10.emf"/><Relationship Id="rId9" Type="http://schemas.openxmlformats.org/officeDocument/2006/relationships/oleObject" Target="../embeddings/oleObject8.bin"/></Relationships>
</file>

<file path=ppt/slides/_rels/slide4.xml.rels><?xml version="1.0" encoding="UTF-8" standalone="yes"?>
<Relationships xmlns="http://schemas.openxmlformats.org/package/2006/relationships"><Relationship Id="rId8" Type="http://schemas.openxmlformats.org/officeDocument/2006/relationships/image" Target="../media/image17.emf"/><Relationship Id="rId13" Type="http://schemas.openxmlformats.org/officeDocument/2006/relationships/hyperlink" Target="http://creativecommons.org/licenses/by-nc-sa/3.0/tw/deed.zh_TW" TargetMode="External"/><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9.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6.emf"/><Relationship Id="rId11" Type="http://schemas.openxmlformats.org/officeDocument/2006/relationships/oleObject" Target="../embeddings/oleObject14.bin"/><Relationship Id="rId5" Type="http://schemas.openxmlformats.org/officeDocument/2006/relationships/oleObject" Target="../embeddings/oleObject11.bin"/><Relationship Id="rId10" Type="http://schemas.openxmlformats.org/officeDocument/2006/relationships/image" Target="../media/image18.emf"/><Relationship Id="rId4" Type="http://schemas.openxmlformats.org/officeDocument/2006/relationships/image" Target="../media/image15.emf"/><Relationship Id="rId9" Type="http://schemas.openxmlformats.org/officeDocument/2006/relationships/oleObject" Target="../embeddings/oleObject13.bin"/><Relationship Id="rId1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20.emf"/></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emf"/><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hyperlink" Target="http://creativecommons.org/licenses/by-nc-sa/3.0/tw/deed.zh_TW" TargetMode="External"/><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28.wmf"/><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image" Target="../media/image26.wmf"/><Relationship Id="rId11" Type="http://schemas.openxmlformats.org/officeDocument/2006/relationships/oleObject" Target="../embeddings/oleObject21.bin"/><Relationship Id="rId5" Type="http://schemas.openxmlformats.org/officeDocument/2006/relationships/oleObject" Target="../embeddings/oleObject17.bin"/><Relationship Id="rId10" Type="http://schemas.openxmlformats.org/officeDocument/2006/relationships/oleObject" Target="../embeddings/oleObject20.bin"/><Relationship Id="rId4" Type="http://schemas.openxmlformats.org/officeDocument/2006/relationships/image" Target="../media/image25.wmf"/><Relationship Id="rId9" Type="http://schemas.openxmlformats.org/officeDocument/2006/relationships/image" Target="../media/image27.wmf"/><Relationship Id="rId14" Type="http://schemas.openxmlformats.org/officeDocument/2006/relationships/image" Target="../media/image9.png"/></Relationships>
</file>

<file path=ppt/slides/_rels/slide8.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9.png"/><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27.wmf"/><Relationship Id="rId11" Type="http://schemas.openxmlformats.org/officeDocument/2006/relationships/hyperlink" Target="http://creativecommons.org/licenses/by-nc-sa/3.0/tw/deed.zh_TW" TargetMode="External"/><Relationship Id="rId5" Type="http://schemas.openxmlformats.org/officeDocument/2006/relationships/oleObject" Target="../embeddings/oleObject23.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25.bin"/></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oleObject" Target="../embeddings/oleObject26.bin"/><Relationship Id="rId7" Type="http://schemas.openxmlformats.org/officeDocument/2006/relationships/hyperlink" Target="http://creativecommons.org/licenses/by-nc-sa/3.0/tw/deed.zh_TW" TargetMode="Externa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30.wmf"/><Relationship Id="rId5" Type="http://schemas.openxmlformats.org/officeDocument/2006/relationships/oleObject" Target="../embeddings/oleObject27.bin"/><Relationship Id="rId4" Type="http://schemas.openxmlformats.org/officeDocument/2006/relationships/image" Target="../media/image2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副標題 5"/>
          <p:cNvSpPr>
            <a:spLocks noGrp="1"/>
          </p:cNvSpPr>
          <p:nvPr>
            <p:ph type="subTitle" idx="1"/>
          </p:nvPr>
        </p:nvSpPr>
        <p:spPr>
          <a:xfrm>
            <a:off x="1787525" y="3105150"/>
            <a:ext cx="6019800" cy="1314450"/>
          </a:xfrm>
        </p:spPr>
        <p:txBody>
          <a:bodyPr/>
          <a:lstStyle/>
          <a:p>
            <a:pPr algn="ctr"/>
            <a:r>
              <a:rPr kumimoji="0" lang="zh-TW" altLang="en-US" sz="3200" b="1" smtClean="0">
                <a:solidFill>
                  <a:srgbClr val="0037A4"/>
                </a:solidFill>
                <a:ea typeface="標楷體" pitchFamily="65" charset="-120"/>
              </a:rPr>
              <a:t>授課老師：陳明賢教授</a:t>
            </a:r>
            <a:endParaRPr lang="zh-TW" altLang="en-US" smtClean="0"/>
          </a:p>
        </p:txBody>
      </p:sp>
      <p:pic>
        <p:nvPicPr>
          <p:cNvPr id="4101"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7" y="3651252"/>
            <a:ext cx="5184775"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文字方塊 7"/>
          <p:cNvSpPr txBox="1">
            <a:spLocks noChangeArrowheads="1"/>
          </p:cNvSpPr>
          <p:nvPr/>
        </p:nvSpPr>
        <p:spPr bwMode="auto">
          <a:xfrm>
            <a:off x="2051050" y="4156075"/>
            <a:ext cx="59055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Arial" charset="0"/>
                <a:ea typeface="新細明體" charset="-120"/>
              </a:defRPr>
            </a:lvl1pPr>
            <a:lvl2pPr marL="742950" indent="-285750" eaLnBrk="0" hangingPunct="0">
              <a:defRPr kumimoji="1" sz="2400">
                <a:solidFill>
                  <a:schemeClr val="tx1"/>
                </a:solidFill>
                <a:latin typeface="Arial" charset="0"/>
                <a:ea typeface="新細明體" charset="-120"/>
              </a:defRPr>
            </a:lvl2pPr>
            <a:lvl3pPr marL="1143000" indent="-228600" eaLnBrk="0" hangingPunct="0">
              <a:defRPr kumimoji="1" sz="2400">
                <a:solidFill>
                  <a:schemeClr val="tx1"/>
                </a:solidFill>
                <a:latin typeface="Arial" charset="0"/>
                <a:ea typeface="新細明體" charset="-120"/>
              </a:defRPr>
            </a:lvl3pPr>
            <a:lvl4pPr marL="1600200" indent="-228600" eaLnBrk="0" hangingPunct="0">
              <a:defRPr kumimoji="1" sz="2400">
                <a:solidFill>
                  <a:schemeClr val="tx1"/>
                </a:solidFill>
                <a:latin typeface="Arial" charset="0"/>
                <a:ea typeface="新細明體" charset="-120"/>
              </a:defRPr>
            </a:lvl4pPr>
            <a:lvl5pPr marL="2057400" indent="-228600" eaLnBrk="0" hangingPunct="0">
              <a:defRPr kumimoji="1" sz="2400">
                <a:solidFill>
                  <a:schemeClr val="tx1"/>
                </a:solidFill>
                <a:latin typeface="Arial" charset="0"/>
                <a:ea typeface="新細明體" charset="-120"/>
              </a:defRPr>
            </a:lvl5pPr>
            <a:lvl6pPr marL="2514600" indent="-228600" eaLnBrk="0" fontAlgn="base" hangingPunct="0">
              <a:spcBef>
                <a:spcPct val="0"/>
              </a:spcBef>
              <a:spcAft>
                <a:spcPct val="0"/>
              </a:spcAft>
              <a:defRPr kumimoji="1" sz="2400">
                <a:solidFill>
                  <a:schemeClr val="tx1"/>
                </a:solidFill>
                <a:latin typeface="Arial" charset="0"/>
                <a:ea typeface="新細明體" charset="-120"/>
              </a:defRPr>
            </a:lvl6pPr>
            <a:lvl7pPr marL="2971800" indent="-228600" eaLnBrk="0" fontAlgn="base" hangingPunct="0">
              <a:spcBef>
                <a:spcPct val="0"/>
              </a:spcBef>
              <a:spcAft>
                <a:spcPct val="0"/>
              </a:spcAft>
              <a:defRPr kumimoji="1" sz="2400">
                <a:solidFill>
                  <a:schemeClr val="tx1"/>
                </a:solidFill>
                <a:latin typeface="Arial" charset="0"/>
                <a:ea typeface="新細明體" charset="-120"/>
              </a:defRPr>
            </a:lvl7pPr>
            <a:lvl8pPr marL="3429000" indent="-228600" eaLnBrk="0" fontAlgn="base" hangingPunct="0">
              <a:spcBef>
                <a:spcPct val="0"/>
              </a:spcBef>
              <a:spcAft>
                <a:spcPct val="0"/>
              </a:spcAft>
              <a:defRPr kumimoji="1" sz="2400">
                <a:solidFill>
                  <a:schemeClr val="tx1"/>
                </a:solidFill>
                <a:latin typeface="Arial" charset="0"/>
                <a:ea typeface="新細明體" charset="-120"/>
              </a:defRPr>
            </a:lvl8pPr>
            <a:lvl9pPr marL="3886200" indent="-228600" eaLnBrk="0" fontAlgn="base" hangingPunct="0">
              <a:spcBef>
                <a:spcPct val="0"/>
              </a:spcBef>
              <a:spcAft>
                <a:spcPct val="0"/>
              </a:spcAft>
              <a:defRPr kumimoji="1" sz="2400">
                <a:solidFill>
                  <a:schemeClr val="tx1"/>
                </a:solidFill>
                <a:latin typeface="Arial" charset="0"/>
                <a:ea typeface="新細明體" charset="-120"/>
              </a:defRPr>
            </a:lvl9pPr>
          </a:lstStyle>
          <a:p>
            <a:pPr eaLnBrk="1" hangingPunct="1"/>
            <a:r>
              <a:rPr lang="zh-TW" altLang="en-US" sz="1000">
                <a:solidFill>
                  <a:srgbClr val="000000"/>
                </a:solidFill>
                <a:latin typeface="標楷體" pitchFamily="65" charset="-120"/>
                <a:ea typeface="標楷體" pitchFamily="65" charset="-120"/>
              </a:rPr>
              <a:t>本課程指定教材為由華泰書局所經銷之</a:t>
            </a:r>
            <a:r>
              <a:rPr lang="en-US" altLang="zh-TW" sz="1000">
                <a:solidFill>
                  <a:srgbClr val="000000"/>
                </a:solidFill>
                <a:latin typeface="標楷體" pitchFamily="65" charset="-120"/>
                <a:ea typeface="標楷體" pitchFamily="65" charset="-120"/>
              </a:rPr>
              <a:t>Ross, Westerfield, Jaffe, and Jordan’s Core Principles and Applications of Corporate Finance, 3rd Global Edition (2011), McGraw-Hill, Inc. </a:t>
            </a:r>
            <a:r>
              <a:rPr lang="zh-TW" altLang="en-US" sz="1000">
                <a:solidFill>
                  <a:srgbClr val="000000"/>
                </a:solidFill>
                <a:latin typeface="標楷體" pitchFamily="65" charset="-120"/>
                <a:ea typeface="標楷體" pitchFamily="65" charset="-120"/>
              </a:rPr>
              <a:t>中文書則可參考由華泰書局所出版，俞海琴、董佩珊所編譯之財務管理</a:t>
            </a:r>
            <a:r>
              <a:rPr lang="en-US" altLang="zh-TW" sz="1000">
                <a:solidFill>
                  <a:srgbClr val="000000"/>
                </a:solidFill>
                <a:latin typeface="標楷體" pitchFamily="65" charset="-120"/>
                <a:ea typeface="標楷體" pitchFamily="65" charset="-120"/>
              </a:rPr>
              <a:t>(2012,</a:t>
            </a:r>
            <a:r>
              <a:rPr lang="zh-TW" altLang="en-US" sz="1000">
                <a:solidFill>
                  <a:srgbClr val="000000"/>
                </a:solidFill>
                <a:latin typeface="標楷體" pitchFamily="65" charset="-120"/>
                <a:ea typeface="標楷體" pitchFamily="65" charset="-120"/>
              </a:rPr>
              <a:t>第三版</a:t>
            </a:r>
            <a:r>
              <a:rPr lang="en-US" altLang="zh-TW" sz="1000">
                <a:solidFill>
                  <a:srgbClr val="000000"/>
                </a:solidFill>
                <a:latin typeface="標楷體" pitchFamily="65" charset="-120"/>
                <a:ea typeface="標楷體" pitchFamily="65" charset="-120"/>
              </a:rPr>
              <a:t>)</a:t>
            </a:r>
            <a:r>
              <a:rPr lang="zh-TW" altLang="en-US" sz="1000">
                <a:solidFill>
                  <a:srgbClr val="000000"/>
                </a:solidFill>
                <a:latin typeface="標楷體" pitchFamily="65" charset="-120"/>
                <a:ea typeface="標楷體" pitchFamily="65" charset="-120"/>
              </a:rPr>
              <a:t>。 </a:t>
            </a:r>
          </a:p>
        </p:txBody>
      </p:sp>
      <p:grpSp>
        <p:nvGrpSpPr>
          <p:cNvPr id="2" name="群組 8"/>
          <p:cNvGrpSpPr/>
          <p:nvPr/>
        </p:nvGrpSpPr>
        <p:grpSpPr>
          <a:xfrm>
            <a:off x="251524" y="4681836"/>
            <a:ext cx="6556097" cy="461665"/>
            <a:chOff x="204272" y="4587972"/>
            <a:chExt cx="5843581" cy="546980"/>
          </a:xfrm>
          <a:noFill/>
        </p:grpSpPr>
        <p:sp>
          <p:nvSpPr>
            <p:cNvPr id="10" name="矩形 9"/>
            <p:cNvSpPr/>
            <p:nvPr/>
          </p:nvSpPr>
          <p:spPr>
            <a:xfrm>
              <a:off x="611560" y="4587972"/>
              <a:ext cx="5436293" cy="546980"/>
            </a:xfrm>
            <a:prstGeom prst="rect">
              <a:avLst/>
            </a:prstGeom>
            <a:grpFill/>
          </p:spPr>
          <p:txBody>
            <a:bodyPr>
              <a:spAutoFit/>
            </a:bodyPr>
            <a:lstStyle>
              <a:defPPr>
                <a:defRPr lang="zh-TW"/>
              </a:defPPr>
              <a:lvl1pPr algn="l" rtl="0" eaLnBrk="0" fontAlgn="base" hangingPunct="0">
                <a:spcBef>
                  <a:spcPct val="0"/>
                </a:spcBef>
                <a:spcAft>
                  <a:spcPct val="0"/>
                </a:spcAft>
                <a:defRPr kern="1200">
                  <a:solidFill>
                    <a:schemeClr val="tx1"/>
                  </a:solidFill>
                  <a:latin typeface="Arial" charset="0"/>
                  <a:ea typeface="新細明體" pitchFamily="18" charset="-120"/>
                  <a:cs typeface="+mn-cs"/>
                </a:defRPr>
              </a:lvl1pPr>
              <a:lvl2pPr marL="457200" algn="l" rtl="0" eaLnBrk="0" fontAlgn="base" hangingPunct="0">
                <a:spcBef>
                  <a:spcPct val="0"/>
                </a:spcBef>
                <a:spcAft>
                  <a:spcPct val="0"/>
                </a:spcAft>
                <a:defRPr kern="1200">
                  <a:solidFill>
                    <a:schemeClr val="tx1"/>
                  </a:solidFill>
                  <a:latin typeface="Arial" charset="0"/>
                  <a:ea typeface="新細明體" pitchFamily="18" charset="-120"/>
                  <a:cs typeface="+mn-cs"/>
                </a:defRPr>
              </a:lvl2pPr>
              <a:lvl3pPr marL="914400" algn="l" rtl="0" eaLnBrk="0" fontAlgn="base" hangingPunct="0">
                <a:spcBef>
                  <a:spcPct val="0"/>
                </a:spcBef>
                <a:spcAft>
                  <a:spcPct val="0"/>
                </a:spcAft>
                <a:defRPr kern="1200">
                  <a:solidFill>
                    <a:schemeClr val="tx1"/>
                  </a:solidFill>
                  <a:latin typeface="Arial" charset="0"/>
                  <a:ea typeface="新細明體" pitchFamily="18" charset="-120"/>
                  <a:cs typeface="+mn-cs"/>
                </a:defRPr>
              </a:lvl3pPr>
              <a:lvl4pPr marL="1371600" algn="l" rtl="0" eaLnBrk="0" fontAlgn="base" hangingPunct="0">
                <a:spcBef>
                  <a:spcPct val="0"/>
                </a:spcBef>
                <a:spcAft>
                  <a:spcPct val="0"/>
                </a:spcAft>
                <a:defRPr kern="1200">
                  <a:solidFill>
                    <a:schemeClr val="tx1"/>
                  </a:solidFill>
                  <a:latin typeface="Arial" charset="0"/>
                  <a:ea typeface="新細明體" pitchFamily="18" charset="-120"/>
                  <a:cs typeface="+mn-cs"/>
                </a:defRPr>
              </a:lvl4pPr>
              <a:lvl5pPr marL="1828800" algn="l" rtl="0" eaLnBrk="0" fontAlgn="base" hangingPunct="0">
                <a:spcBef>
                  <a:spcPct val="0"/>
                </a:spcBef>
                <a:spcAft>
                  <a:spcPct val="0"/>
                </a:spcAft>
                <a:defRPr kern="1200">
                  <a:solidFill>
                    <a:schemeClr val="tx1"/>
                  </a:solidFill>
                  <a:latin typeface="Arial" charset="0"/>
                  <a:ea typeface="新細明體" pitchFamily="18" charset="-120"/>
                  <a:cs typeface="+mn-cs"/>
                </a:defRPr>
              </a:lvl5pPr>
              <a:lvl6pPr marL="2286000" algn="l" defTabSz="914400" rtl="0" eaLnBrk="1" latinLnBrk="0" hangingPunct="1">
                <a:defRPr kern="1200">
                  <a:solidFill>
                    <a:schemeClr val="tx1"/>
                  </a:solidFill>
                  <a:latin typeface="Arial" charset="0"/>
                  <a:ea typeface="新細明體" pitchFamily="18" charset="-120"/>
                  <a:cs typeface="+mn-cs"/>
                </a:defRPr>
              </a:lvl6pPr>
              <a:lvl7pPr marL="2743200" algn="l" defTabSz="914400" rtl="0" eaLnBrk="1" latinLnBrk="0" hangingPunct="1">
                <a:defRPr kern="1200">
                  <a:solidFill>
                    <a:schemeClr val="tx1"/>
                  </a:solidFill>
                  <a:latin typeface="Arial" charset="0"/>
                  <a:ea typeface="新細明體" pitchFamily="18" charset="-120"/>
                  <a:cs typeface="+mn-cs"/>
                </a:defRPr>
              </a:lvl7pPr>
              <a:lvl8pPr marL="3200400" algn="l" defTabSz="914400" rtl="0" eaLnBrk="1" latinLnBrk="0" hangingPunct="1">
                <a:defRPr kern="1200">
                  <a:solidFill>
                    <a:schemeClr val="tx1"/>
                  </a:solidFill>
                  <a:latin typeface="Arial" charset="0"/>
                  <a:ea typeface="新細明體" pitchFamily="18" charset="-120"/>
                  <a:cs typeface="+mn-cs"/>
                </a:defRPr>
              </a:lvl8pPr>
              <a:lvl9pPr marL="3657600" algn="l" defTabSz="914400" rtl="0" eaLnBrk="1" latinLnBrk="0" hangingPunct="1">
                <a:defRPr kern="1200">
                  <a:solidFill>
                    <a:schemeClr val="tx1"/>
                  </a:solidFill>
                  <a:latin typeface="Arial" charset="0"/>
                  <a:ea typeface="新細明體" pitchFamily="18" charset="-120"/>
                  <a:cs typeface="+mn-cs"/>
                </a:defRPr>
              </a:lvl9pPr>
            </a:lstStyle>
            <a:p>
              <a:pPr>
                <a:defRPr/>
              </a:pPr>
              <a:r>
                <a:rPr lang="zh-TW" altLang="zh-TW" sz="1200" dirty="0">
                  <a:solidFill>
                    <a:srgbClr val="000000"/>
                  </a:solidFill>
                  <a:latin typeface="標楷體" pitchFamily="65" charset="-120"/>
                  <a:ea typeface="標楷體" pitchFamily="65" charset="-120"/>
                </a:rPr>
                <a:t>本作品轉載自</a:t>
              </a:r>
              <a:r>
                <a:rPr lang="en-US" altLang="zh-TW" sz="1200" dirty="0">
                  <a:solidFill>
                    <a:srgbClr val="000000"/>
                  </a:solidFill>
                  <a:latin typeface="標楷體" pitchFamily="65" charset="-120"/>
                  <a:ea typeface="標楷體" pitchFamily="65" charset="-120"/>
                </a:rPr>
                <a:t>Microsoft Office 2007</a:t>
              </a:r>
              <a:r>
                <a:rPr lang="zh-TW" altLang="zh-TW" sz="1200" dirty="0">
                  <a:solidFill>
                    <a:srgbClr val="000000"/>
                  </a:solidFill>
                  <a:latin typeface="標楷體" pitchFamily="65" charset="-120"/>
                  <a:ea typeface="標楷體" pitchFamily="65" charset="-120"/>
                </a:rPr>
                <a:t>多媒體藝廊，依據</a:t>
              </a:r>
              <a:r>
                <a:rPr lang="en-US" altLang="zh-TW" sz="1200" u="sng" dirty="0" err="1">
                  <a:solidFill>
                    <a:srgbClr val="000000"/>
                  </a:solidFill>
                  <a:latin typeface="標楷體" pitchFamily="65" charset="-120"/>
                  <a:ea typeface="標楷體" pitchFamily="65" charset="-120"/>
                  <a:hlinkClick r:id="rId4"/>
                </a:rPr>
                <a:t>Microsoft服務合約</a:t>
              </a:r>
              <a:r>
                <a:rPr lang="zh-TW" altLang="zh-TW" sz="1200" dirty="0">
                  <a:solidFill>
                    <a:srgbClr val="000000"/>
                  </a:solidFill>
                  <a:latin typeface="標楷體" pitchFamily="65" charset="-120"/>
                  <a:ea typeface="標楷體" pitchFamily="65" charset="-120"/>
                </a:rPr>
                <a:t>及著作權法第</a:t>
              </a:r>
              <a:r>
                <a:rPr lang="en-US" altLang="zh-TW" sz="1200" dirty="0">
                  <a:solidFill>
                    <a:srgbClr val="000000"/>
                  </a:solidFill>
                  <a:latin typeface="標楷體" pitchFamily="65" charset="-120"/>
                  <a:ea typeface="標楷體" pitchFamily="65" charset="-120"/>
                </a:rPr>
                <a:t>46</a:t>
              </a:r>
              <a:r>
                <a:rPr lang="zh-TW" altLang="zh-TW" sz="1200" dirty="0">
                  <a:solidFill>
                    <a:srgbClr val="000000"/>
                  </a:solidFill>
                  <a:latin typeface="標楷體" pitchFamily="65" charset="-120"/>
                  <a:ea typeface="標楷體" pitchFamily="65" charset="-120"/>
                </a:rPr>
                <a:t>、</a:t>
              </a:r>
              <a:r>
                <a:rPr lang="en-US" altLang="zh-TW" sz="1200" dirty="0">
                  <a:solidFill>
                    <a:srgbClr val="000000"/>
                  </a:solidFill>
                  <a:latin typeface="標楷體" pitchFamily="65" charset="-120"/>
                  <a:ea typeface="標楷體" pitchFamily="65" charset="-120"/>
                </a:rPr>
                <a:t>52</a:t>
              </a:r>
              <a:r>
                <a:rPr lang="zh-TW" altLang="zh-TW" sz="1200" dirty="0">
                  <a:solidFill>
                    <a:srgbClr val="000000"/>
                  </a:solidFill>
                  <a:latin typeface="標楷體" pitchFamily="65" charset="-120"/>
                  <a:ea typeface="標楷體" pitchFamily="65" charset="-120"/>
                </a:rPr>
                <a:t>、</a:t>
              </a:r>
              <a:r>
                <a:rPr lang="en-US" altLang="zh-TW" sz="1200" dirty="0">
                  <a:solidFill>
                    <a:srgbClr val="000000"/>
                  </a:solidFill>
                  <a:latin typeface="標楷體" pitchFamily="65" charset="-120"/>
                  <a:ea typeface="標楷體" pitchFamily="65" charset="-120"/>
                </a:rPr>
                <a:t>65</a:t>
              </a:r>
              <a:r>
                <a:rPr lang="zh-TW" altLang="zh-TW" sz="1200" dirty="0">
                  <a:solidFill>
                    <a:srgbClr val="000000"/>
                  </a:solidFill>
                  <a:latin typeface="標楷體" pitchFamily="65" charset="-120"/>
                  <a:ea typeface="標楷體" pitchFamily="65" charset="-120"/>
                </a:rPr>
                <a:t>條合理使用</a:t>
              </a:r>
              <a:endParaRPr lang="zh-TW" altLang="en-US" sz="1200" dirty="0">
                <a:solidFill>
                  <a:srgbClr val="000000"/>
                </a:solidFill>
                <a:latin typeface="標楷體" pitchFamily="65" charset="-120"/>
                <a:ea typeface="標楷體" pitchFamily="65" charset="-120"/>
              </a:endParaRPr>
            </a:p>
          </p:txBody>
        </p:sp>
        <p:pic>
          <p:nvPicPr>
            <p:cNvPr id="11" name="Picture 77">
              <a:hlinkClick r:id="rId5"/>
            </p:cNvPr>
            <p:cNvPicPr/>
            <p:nvPr/>
          </p:nvPicPr>
          <p:blipFill>
            <a:blip r:embed="rId6" cstate="email">
              <a:extLst/>
            </a:blip>
            <a:srcRect/>
            <a:stretch>
              <a:fillRect/>
            </a:stretch>
          </p:blipFill>
          <p:spPr bwMode="auto">
            <a:xfrm>
              <a:off x="204272" y="4702918"/>
              <a:ext cx="257175" cy="231775"/>
            </a:xfrm>
            <a:prstGeom prst="rect">
              <a:avLst/>
            </a:prstGeom>
            <a:grpFill/>
            <a:ln>
              <a:noFill/>
            </a:ln>
            <a:effectLst/>
            <a:extLst/>
          </p:spPr>
        </p:pic>
      </p:grpSp>
      <p:sp>
        <p:nvSpPr>
          <p:cNvPr id="4" name="投影片編號版面配置區 3"/>
          <p:cNvSpPr>
            <a:spLocks noGrp="1"/>
          </p:cNvSpPr>
          <p:nvPr>
            <p:ph type="sldNum" sz="quarter" idx="12"/>
          </p:nvPr>
        </p:nvSpPr>
        <p:spPr/>
        <p:txBody>
          <a:bodyPr/>
          <a:lstStyle/>
          <a:p>
            <a:pPr>
              <a:defRPr/>
            </a:pPr>
            <a:fld id="{79E9C3E0-538C-450B-A54F-A5EF2E8943F5}" type="slidenum">
              <a:rPr lang="en-US" altLang="zh-TW" smtClean="0">
                <a:solidFill>
                  <a:srgbClr val="000000"/>
                </a:solidFill>
              </a:rPr>
              <a:pPr>
                <a:defRPr/>
              </a:pPr>
              <a:t>1</a:t>
            </a:fld>
            <a:endParaRPr lang="en-US" altLang="zh-TW">
              <a:solidFill>
                <a:srgbClr val="000000"/>
              </a:solidFill>
            </a:endParaRPr>
          </a:p>
        </p:txBody>
      </p:sp>
      <p:sp>
        <p:nvSpPr>
          <p:cNvPr id="12" name="Rectangle 4"/>
          <p:cNvSpPr txBox="1">
            <a:spLocks noChangeArrowheads="1"/>
          </p:cNvSpPr>
          <p:nvPr/>
        </p:nvSpPr>
        <p:spPr bwMode="auto">
          <a:xfrm>
            <a:off x="2915816" y="1275137"/>
            <a:ext cx="6305663"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5000">
                <a:solidFill>
                  <a:srgbClr val="FFFFFF"/>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新細明體" charset="-120"/>
              </a:defRPr>
            </a:lvl2pPr>
            <a:lvl3pPr algn="l" rtl="0" eaLnBrk="0" fontAlgn="base" hangingPunct="0">
              <a:spcBef>
                <a:spcPct val="0"/>
              </a:spcBef>
              <a:spcAft>
                <a:spcPct val="0"/>
              </a:spcAft>
              <a:defRPr kumimoji="1" sz="4400">
                <a:solidFill>
                  <a:schemeClr val="tx1"/>
                </a:solidFill>
                <a:latin typeface="Arial" charset="0"/>
                <a:ea typeface="新細明體" charset="-120"/>
              </a:defRPr>
            </a:lvl3pPr>
            <a:lvl4pPr algn="l" rtl="0" eaLnBrk="0" fontAlgn="base" hangingPunct="0">
              <a:spcBef>
                <a:spcPct val="0"/>
              </a:spcBef>
              <a:spcAft>
                <a:spcPct val="0"/>
              </a:spcAft>
              <a:defRPr kumimoji="1" sz="4400">
                <a:solidFill>
                  <a:schemeClr val="tx1"/>
                </a:solidFill>
                <a:latin typeface="Arial" charset="0"/>
                <a:ea typeface="新細明體" charset="-120"/>
              </a:defRPr>
            </a:lvl4pPr>
            <a:lvl5pPr algn="l" rtl="0" eaLnBrk="0" fontAlgn="base" hangingPunct="0">
              <a:spcBef>
                <a:spcPct val="0"/>
              </a:spcBef>
              <a:spcAft>
                <a:spcPct val="0"/>
              </a:spcAft>
              <a:defRPr kumimoji="1" sz="4400">
                <a:solidFill>
                  <a:schemeClr val="tx1"/>
                </a:solidFill>
                <a:latin typeface="Arial" charset="0"/>
                <a:ea typeface="新細明體" charset="-120"/>
              </a:defRPr>
            </a:lvl5pPr>
            <a:lvl6pPr marL="457200" algn="l" rtl="0" fontAlgn="base">
              <a:spcBef>
                <a:spcPct val="0"/>
              </a:spcBef>
              <a:spcAft>
                <a:spcPct val="0"/>
              </a:spcAft>
              <a:defRPr kumimoji="1" sz="4400">
                <a:solidFill>
                  <a:schemeClr val="tx1"/>
                </a:solidFill>
                <a:latin typeface="Arial" charset="0"/>
                <a:ea typeface="新細明體" charset="-120"/>
              </a:defRPr>
            </a:lvl6pPr>
            <a:lvl7pPr marL="914400" algn="l" rtl="0" fontAlgn="base">
              <a:spcBef>
                <a:spcPct val="0"/>
              </a:spcBef>
              <a:spcAft>
                <a:spcPct val="0"/>
              </a:spcAft>
              <a:defRPr kumimoji="1" sz="4400">
                <a:solidFill>
                  <a:schemeClr val="tx1"/>
                </a:solidFill>
                <a:latin typeface="Arial" charset="0"/>
                <a:ea typeface="新細明體" charset="-120"/>
              </a:defRPr>
            </a:lvl7pPr>
            <a:lvl8pPr marL="1371600" algn="l" rtl="0" fontAlgn="base">
              <a:spcBef>
                <a:spcPct val="0"/>
              </a:spcBef>
              <a:spcAft>
                <a:spcPct val="0"/>
              </a:spcAft>
              <a:defRPr kumimoji="1" sz="4400">
                <a:solidFill>
                  <a:schemeClr val="tx1"/>
                </a:solidFill>
                <a:latin typeface="Arial" charset="0"/>
                <a:ea typeface="新細明體" charset="-120"/>
              </a:defRPr>
            </a:lvl8pPr>
            <a:lvl9pPr marL="1828800" algn="l" rtl="0" fontAlgn="base">
              <a:spcBef>
                <a:spcPct val="0"/>
              </a:spcBef>
              <a:spcAft>
                <a:spcPct val="0"/>
              </a:spcAft>
              <a:defRPr kumimoji="1" sz="4400">
                <a:solidFill>
                  <a:schemeClr val="tx1"/>
                </a:solidFill>
                <a:latin typeface="Arial" charset="0"/>
                <a:ea typeface="新細明體" charset="-120"/>
              </a:defRPr>
            </a:lvl9pPr>
          </a:lstStyle>
          <a:p>
            <a:pPr eaLnBrk="1" hangingPunct="1"/>
            <a:r>
              <a:rPr kumimoji="0" lang="zh-TW" altLang="en-US" sz="4000" b="1" dirty="0" smtClean="0">
                <a:solidFill>
                  <a:schemeClr val="bg1"/>
                </a:solidFill>
                <a:latin typeface="標楷體" pitchFamily="65" charset="-120"/>
                <a:ea typeface="標楷體" pitchFamily="65" charset="-120"/>
              </a:rPr>
              <a:t>財務管理</a:t>
            </a:r>
          </a:p>
        </p:txBody>
      </p:sp>
      <p:sp>
        <p:nvSpPr>
          <p:cNvPr id="13" name="文字方塊 1"/>
          <p:cNvSpPr txBox="1">
            <a:spLocks noChangeArrowheads="1"/>
          </p:cNvSpPr>
          <p:nvPr/>
        </p:nvSpPr>
        <p:spPr bwMode="auto">
          <a:xfrm>
            <a:off x="2915816" y="1997596"/>
            <a:ext cx="583299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新細明體" charset="-120"/>
              </a:defRPr>
            </a:lvl1pPr>
            <a:lvl2pPr marL="742950" indent="-285750" eaLnBrk="0" hangingPunct="0">
              <a:defRPr kumimoji="1">
                <a:solidFill>
                  <a:schemeClr val="tx1"/>
                </a:solidFill>
                <a:latin typeface="Arial" charset="0"/>
                <a:ea typeface="新細明體" charset="-120"/>
              </a:defRPr>
            </a:lvl2pPr>
            <a:lvl3pPr marL="1143000" indent="-228600" eaLnBrk="0" hangingPunct="0">
              <a:defRPr kumimoji="1">
                <a:solidFill>
                  <a:schemeClr val="tx1"/>
                </a:solidFill>
                <a:latin typeface="Arial" charset="0"/>
                <a:ea typeface="新細明體" charset="-120"/>
              </a:defRPr>
            </a:lvl3pPr>
            <a:lvl4pPr marL="1600200" indent="-228600" eaLnBrk="0" hangingPunct="0">
              <a:defRPr kumimoji="1">
                <a:solidFill>
                  <a:schemeClr val="tx1"/>
                </a:solidFill>
                <a:latin typeface="Arial" charset="0"/>
                <a:ea typeface="新細明體" charset="-120"/>
              </a:defRPr>
            </a:lvl4pPr>
            <a:lvl5pPr marL="2057400" indent="-228600" eaLnBrk="0" hangingPunct="0">
              <a:defRPr kumimoji="1">
                <a:solidFill>
                  <a:schemeClr val="tx1"/>
                </a:solidFill>
                <a:latin typeface="Arial" charset="0"/>
                <a:ea typeface="新細明體" charset="-120"/>
              </a:defRPr>
            </a:lvl5pPr>
            <a:lvl6pPr marL="2514600" indent="-228600" eaLnBrk="0" fontAlgn="base" hangingPunct="0">
              <a:spcBef>
                <a:spcPct val="0"/>
              </a:spcBef>
              <a:spcAft>
                <a:spcPct val="0"/>
              </a:spcAft>
              <a:defRPr kumimoji="1">
                <a:solidFill>
                  <a:schemeClr val="tx1"/>
                </a:solidFill>
                <a:latin typeface="Arial" charset="0"/>
                <a:ea typeface="新細明體" charset="-120"/>
              </a:defRPr>
            </a:lvl6pPr>
            <a:lvl7pPr marL="2971800" indent="-228600" eaLnBrk="0" fontAlgn="base" hangingPunct="0">
              <a:spcBef>
                <a:spcPct val="0"/>
              </a:spcBef>
              <a:spcAft>
                <a:spcPct val="0"/>
              </a:spcAft>
              <a:defRPr kumimoji="1">
                <a:solidFill>
                  <a:schemeClr val="tx1"/>
                </a:solidFill>
                <a:latin typeface="Arial" charset="0"/>
                <a:ea typeface="新細明體" charset="-120"/>
              </a:defRPr>
            </a:lvl7pPr>
            <a:lvl8pPr marL="3429000" indent="-228600" eaLnBrk="0" fontAlgn="base" hangingPunct="0">
              <a:spcBef>
                <a:spcPct val="0"/>
              </a:spcBef>
              <a:spcAft>
                <a:spcPct val="0"/>
              </a:spcAft>
              <a:defRPr kumimoji="1">
                <a:solidFill>
                  <a:schemeClr val="tx1"/>
                </a:solidFill>
                <a:latin typeface="Arial" charset="0"/>
                <a:ea typeface="新細明體" charset="-120"/>
              </a:defRPr>
            </a:lvl8pPr>
            <a:lvl9pPr marL="3886200" indent="-228600" eaLnBrk="0" fontAlgn="base" hangingPunct="0">
              <a:spcBef>
                <a:spcPct val="0"/>
              </a:spcBef>
              <a:spcAft>
                <a:spcPct val="0"/>
              </a:spcAft>
              <a:defRPr kumimoji="1">
                <a:solidFill>
                  <a:schemeClr val="tx1"/>
                </a:solidFill>
                <a:latin typeface="Arial" charset="0"/>
                <a:ea typeface="新細明體" charset="-120"/>
              </a:defRPr>
            </a:lvl9pPr>
          </a:lstStyle>
          <a:p>
            <a:pPr eaLnBrk="1" hangingPunct="1"/>
            <a:r>
              <a:rPr kumimoji="0" lang="zh-TW" altLang="en-US" sz="3200" dirty="0" smtClean="0">
                <a:solidFill>
                  <a:schemeClr val="bg1"/>
                </a:solidFill>
                <a:latin typeface="標楷體" pitchFamily="65" charset="-120"/>
                <a:ea typeface="標楷體" pitchFamily="65" charset="-120"/>
              </a:rPr>
              <a:t>第八單元</a:t>
            </a:r>
            <a:r>
              <a:rPr kumimoji="0" lang="zh-TW" altLang="en-US" sz="3200" dirty="0">
                <a:solidFill>
                  <a:schemeClr val="bg1"/>
                </a:solidFill>
                <a:latin typeface="標楷體" pitchFamily="65" charset="-120"/>
                <a:ea typeface="標楷體" pitchFamily="65" charset="-120"/>
              </a:rPr>
              <a:t>　風險與報酬率與資金成本</a:t>
            </a:r>
            <a:r>
              <a:rPr kumimoji="0" lang="en-US" altLang="zh-TW" sz="3200" dirty="0">
                <a:solidFill>
                  <a:schemeClr val="bg1"/>
                </a:solidFill>
                <a:latin typeface="標楷體" pitchFamily="65" charset="-120"/>
                <a:ea typeface="標楷體" pitchFamily="65" charset="-120"/>
              </a:rPr>
              <a:t>(</a:t>
            </a:r>
            <a:r>
              <a:rPr kumimoji="0" lang="zh-TW" altLang="en-US" sz="3200" dirty="0">
                <a:solidFill>
                  <a:schemeClr val="bg1"/>
                </a:solidFill>
                <a:latin typeface="標楷體" pitchFamily="65" charset="-120"/>
                <a:ea typeface="標楷體" pitchFamily="65" charset="-120"/>
              </a:rPr>
              <a:t>續</a:t>
            </a:r>
            <a:r>
              <a:rPr kumimoji="0" lang="en-US" altLang="zh-TW" sz="3200" dirty="0">
                <a:solidFill>
                  <a:schemeClr val="bg1"/>
                </a:solidFill>
                <a:latin typeface="標楷體" pitchFamily="65" charset="-120"/>
                <a:ea typeface="標楷體" pitchFamily="65" charset="-120"/>
              </a:rPr>
              <a:t>)</a:t>
            </a:r>
            <a:endParaRPr lang="zh-TW" altLang="en-US" sz="3200" dirty="0"/>
          </a:p>
        </p:txBody>
      </p:sp>
    </p:spTree>
    <p:extLst>
      <p:ext uri="{BB962C8B-B14F-4D97-AF65-F5344CB8AC3E}">
        <p14:creationId xmlns:p14="http://schemas.microsoft.com/office/powerpoint/2010/main" val="3230339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市場均衡力量圖示</a:t>
            </a:r>
            <a:endParaRPr lang="zh-TW" altLang="en-US" dirty="0">
              <a:latin typeface="標楷體" pitchFamily="65" charset="-120"/>
              <a:ea typeface="標楷體" pitchFamily="65" charset="-120"/>
            </a:endParaRPr>
          </a:p>
        </p:txBody>
      </p:sp>
      <p:pic>
        <p:nvPicPr>
          <p:cNvPr id="583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75656" y="1491630"/>
            <a:ext cx="5904656" cy="33451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直線單箭頭接點 5"/>
          <p:cNvCxnSpPr/>
          <p:nvPr/>
        </p:nvCxnSpPr>
        <p:spPr>
          <a:xfrm flipV="1">
            <a:off x="3707904" y="2643758"/>
            <a:ext cx="0" cy="360040"/>
          </a:xfrm>
          <a:prstGeom prst="straightConnector1">
            <a:avLst/>
          </a:prstGeom>
          <a:ln>
            <a:solidFill>
              <a:schemeClr val="tx1"/>
            </a:solidFill>
            <a:tailEnd type="arrow"/>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flipH="1">
            <a:off x="5940152" y="2499742"/>
            <a:ext cx="72008" cy="144016"/>
          </a:xfrm>
          <a:prstGeom prst="straightConnector1">
            <a:avLst/>
          </a:prstGeom>
          <a:ln>
            <a:solidFill>
              <a:schemeClr val="tx1"/>
            </a:solidFill>
            <a:tailEnd type="arrow"/>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flipH="1">
            <a:off x="6300192" y="2571750"/>
            <a:ext cx="144016" cy="144016"/>
          </a:xfrm>
          <a:prstGeom prst="straightConnector1">
            <a:avLst/>
          </a:prstGeom>
          <a:ln>
            <a:solidFill>
              <a:schemeClr val="tx1"/>
            </a:solidFill>
            <a:tailEnd type="arrow"/>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13" name="直線單箭頭接點 12"/>
          <p:cNvCxnSpPr/>
          <p:nvPr/>
        </p:nvCxnSpPr>
        <p:spPr>
          <a:xfrm>
            <a:off x="5652120" y="2859782"/>
            <a:ext cx="0" cy="216024"/>
          </a:xfrm>
          <a:prstGeom prst="straightConnector1">
            <a:avLst/>
          </a:prstGeom>
          <a:ln>
            <a:solidFill>
              <a:schemeClr val="tx1"/>
            </a:solidFill>
            <a:tailEnd type="arrow"/>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16" name="投影片編號版面配置區 15"/>
          <p:cNvSpPr>
            <a:spLocks noGrp="1"/>
          </p:cNvSpPr>
          <p:nvPr>
            <p:ph type="sldNum" sz="quarter" idx="11"/>
          </p:nvPr>
        </p:nvSpPr>
        <p:spPr/>
        <p:txBody>
          <a:bodyPr/>
          <a:lstStyle/>
          <a:p>
            <a:pPr>
              <a:defRPr/>
            </a:pPr>
            <a:fld id="{41D0554E-982C-4AB0-971D-9333D376560E}" type="slidenum">
              <a:rPr lang="en-US" altLang="zh-TW" smtClean="0"/>
              <a:pPr>
                <a:defRPr/>
              </a:pPr>
              <a:t>10</a:t>
            </a:fld>
            <a:endParaRPr lang="en-US" altLang="zh-TW"/>
          </a:p>
        </p:txBody>
      </p:sp>
      <p:pic>
        <p:nvPicPr>
          <p:cNvPr id="11" name="Picture 50">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57700"/>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1842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4" y="2169470"/>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sp>
        <p:nvSpPr>
          <p:cNvPr id="48131" name="Rectangle 133"/>
          <p:cNvSpPr>
            <a:spLocks noChangeArrowheads="1"/>
          </p:cNvSpPr>
          <p:nvPr/>
        </p:nvSpPr>
        <p:spPr bwMode="auto">
          <a:xfrm>
            <a:off x="4" y="2137324"/>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sp>
        <p:nvSpPr>
          <p:cNvPr id="48132" name="Line 148"/>
          <p:cNvSpPr>
            <a:spLocks noChangeShapeType="1"/>
          </p:cNvSpPr>
          <p:nvPr/>
        </p:nvSpPr>
        <p:spPr bwMode="auto">
          <a:xfrm flipV="1">
            <a:off x="2555875" y="1869284"/>
            <a:ext cx="0" cy="2035969"/>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8133" name="Line 149"/>
          <p:cNvSpPr>
            <a:spLocks noChangeShapeType="1"/>
          </p:cNvSpPr>
          <p:nvPr/>
        </p:nvSpPr>
        <p:spPr bwMode="auto">
          <a:xfrm>
            <a:off x="2555880" y="3905250"/>
            <a:ext cx="3775075"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8134" name="Line 150"/>
          <p:cNvSpPr>
            <a:spLocks noChangeShapeType="1"/>
          </p:cNvSpPr>
          <p:nvPr/>
        </p:nvSpPr>
        <p:spPr bwMode="auto">
          <a:xfrm rot="21521237" flipV="1">
            <a:off x="2514601" y="2259808"/>
            <a:ext cx="3044825" cy="891779"/>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graphicFrame>
        <p:nvGraphicFramePr>
          <p:cNvPr id="48135" name="Object 154"/>
          <p:cNvGraphicFramePr>
            <a:graphicFrameLocks noChangeAspect="1"/>
          </p:cNvGraphicFramePr>
          <p:nvPr/>
        </p:nvGraphicFramePr>
        <p:xfrm>
          <a:off x="2225680" y="1543050"/>
          <a:ext cx="576263" cy="284560"/>
        </p:xfrm>
        <a:graphic>
          <a:graphicData uri="http://schemas.openxmlformats.org/presentationml/2006/ole">
            <mc:AlternateContent xmlns:mc="http://schemas.openxmlformats.org/markup-compatibility/2006">
              <mc:Choice xmlns:v="urn:schemas-microsoft-com:vml" Requires="v">
                <p:oleObj spid="_x0000_s48201" r:id="rId3" imgW="418918" imgH="203112" progId="Equation">
                  <p:embed/>
                </p:oleObj>
              </mc:Choice>
              <mc:Fallback>
                <p:oleObj r:id="rId3" imgW="418918" imgH="203112" progId="Equation">
                  <p:embed/>
                  <p:pic>
                    <p:nvPicPr>
                      <p:cNvPr id="0" name="Object 1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25680" y="1543050"/>
                        <a:ext cx="576263" cy="284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136" name="Object 155"/>
          <p:cNvGraphicFramePr>
            <a:graphicFrameLocks noChangeAspect="1"/>
          </p:cNvGraphicFramePr>
          <p:nvPr/>
        </p:nvGraphicFramePr>
        <p:xfrm>
          <a:off x="5291143" y="2447925"/>
          <a:ext cx="611187" cy="170260"/>
        </p:xfrm>
        <a:graphic>
          <a:graphicData uri="http://schemas.openxmlformats.org/presentationml/2006/ole">
            <mc:AlternateContent xmlns:mc="http://schemas.openxmlformats.org/markup-compatibility/2006">
              <mc:Choice xmlns:v="urn:schemas-microsoft-com:vml" Requires="v">
                <p:oleObj spid="_x0000_s48202" r:id="rId5" imgW="329914" imgH="126890" progId="Equation">
                  <p:embed/>
                </p:oleObj>
              </mc:Choice>
              <mc:Fallback>
                <p:oleObj r:id="rId5" imgW="329914" imgH="126890" progId="Equation">
                  <p:embed/>
                  <p:pic>
                    <p:nvPicPr>
                      <p:cNvPr id="0" name="Object 15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91143" y="2447925"/>
                        <a:ext cx="611187" cy="170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8137" name="Object 156"/>
          <p:cNvGraphicFramePr>
            <a:graphicFrameLocks noChangeAspect="1"/>
          </p:cNvGraphicFramePr>
          <p:nvPr/>
        </p:nvGraphicFramePr>
        <p:xfrm>
          <a:off x="6075363" y="3988596"/>
          <a:ext cx="177800" cy="244079"/>
        </p:xfrm>
        <a:graphic>
          <a:graphicData uri="http://schemas.openxmlformats.org/presentationml/2006/ole">
            <mc:AlternateContent xmlns:mc="http://schemas.openxmlformats.org/markup-compatibility/2006">
              <mc:Choice xmlns:v="urn:schemas-microsoft-com:vml" Requires="v">
                <p:oleObj spid="_x0000_s48203" r:id="rId7" imgW="139579" imgH="177646" progId="Equation">
                  <p:embed/>
                </p:oleObj>
              </mc:Choice>
              <mc:Fallback>
                <p:oleObj r:id="rId7" imgW="139579" imgH="177646" progId="Equation">
                  <p:embed/>
                  <p:pic>
                    <p:nvPicPr>
                      <p:cNvPr id="0" name="Object 15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75363" y="3988596"/>
                        <a:ext cx="177800" cy="244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8138" name="Text Box 157"/>
          <p:cNvSpPr txBox="1">
            <a:spLocks noChangeArrowheads="1"/>
          </p:cNvSpPr>
          <p:nvPr/>
        </p:nvSpPr>
        <p:spPr bwMode="auto">
          <a:xfrm>
            <a:off x="3449643" y="2259808"/>
            <a:ext cx="7191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eaLnBrk="1" hangingPunct="1">
              <a:spcBef>
                <a:spcPct val="50000"/>
              </a:spcBef>
            </a:pPr>
            <a:r>
              <a:rPr lang="en-US" altLang="zh-TW">
                <a:latin typeface="Times New Roman" pitchFamily="18" charset="0"/>
              </a:rPr>
              <a:t>.A</a:t>
            </a:r>
          </a:p>
        </p:txBody>
      </p:sp>
      <p:sp>
        <p:nvSpPr>
          <p:cNvPr id="48139" name="Text Box 158"/>
          <p:cNvSpPr txBox="1">
            <a:spLocks noChangeArrowheads="1"/>
          </p:cNvSpPr>
          <p:nvPr/>
        </p:nvSpPr>
        <p:spPr bwMode="auto">
          <a:xfrm>
            <a:off x="4457700" y="3015856"/>
            <a:ext cx="71913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eaLnBrk="1" hangingPunct="1">
              <a:spcBef>
                <a:spcPct val="50000"/>
              </a:spcBef>
            </a:pPr>
            <a:r>
              <a:rPr lang="en-US" altLang="zh-TW">
                <a:latin typeface="Times New Roman" pitchFamily="18" charset="0"/>
              </a:rPr>
              <a:t>.B</a:t>
            </a:r>
          </a:p>
        </p:txBody>
      </p:sp>
      <p:sp>
        <p:nvSpPr>
          <p:cNvPr id="3" name="投影片編號版面配置區 2"/>
          <p:cNvSpPr>
            <a:spLocks noGrp="1"/>
          </p:cNvSpPr>
          <p:nvPr>
            <p:ph type="sldNum" sz="quarter" idx="11"/>
          </p:nvPr>
        </p:nvSpPr>
        <p:spPr/>
        <p:txBody>
          <a:bodyPr/>
          <a:lstStyle/>
          <a:p>
            <a:pPr>
              <a:defRPr/>
            </a:pPr>
            <a:fld id="{B9A46F69-EF7B-43E5-A12F-53403D87B269}" type="slidenum">
              <a:rPr lang="en-US" altLang="zh-TW" smtClean="0"/>
              <a:pPr>
                <a:defRPr/>
              </a:pPr>
              <a:t>11</a:t>
            </a:fld>
            <a:endParaRPr lang="en-US" altLang="zh-TW"/>
          </a:p>
        </p:txBody>
      </p:sp>
      <p:pic>
        <p:nvPicPr>
          <p:cNvPr id="14" name="Picture 50">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3528" y="4457700"/>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342903"/>
            <a:ext cx="8229600" cy="554831"/>
          </a:xfrm>
        </p:spPr>
        <p:txBody>
          <a:bodyPr/>
          <a:lstStyle/>
          <a:p>
            <a:pPr eaLnBrk="1" hangingPunct="1"/>
            <a:r>
              <a:rPr lang="zh-TW" altLang="en-US" sz="4000" b="1" dirty="0" smtClean="0">
                <a:solidFill>
                  <a:srgbClr val="993300"/>
                </a:solidFill>
                <a:ea typeface="標楷體" pitchFamily="65" charset="-120"/>
              </a:rPr>
              <a:t>資金成本之重要性</a:t>
            </a:r>
          </a:p>
        </p:txBody>
      </p:sp>
      <p:sp>
        <p:nvSpPr>
          <p:cNvPr id="36867" name="Rectangle 3"/>
          <p:cNvSpPr>
            <a:spLocks noGrp="1" noChangeArrowheads="1"/>
          </p:cNvSpPr>
          <p:nvPr>
            <p:ph idx="1"/>
          </p:nvPr>
        </p:nvSpPr>
        <p:spPr>
          <a:xfrm>
            <a:off x="251520" y="915566"/>
            <a:ext cx="8424936" cy="3833889"/>
          </a:xfrm>
        </p:spPr>
        <p:txBody>
          <a:bodyPr/>
          <a:lstStyle/>
          <a:p>
            <a:pPr eaLnBrk="1" hangingPunct="1"/>
            <a:r>
              <a:rPr lang="zh-TW" altLang="en-US" sz="2800" dirty="0" smtClean="0">
                <a:ea typeface="標楷體" pitchFamily="65" charset="-120"/>
              </a:rPr>
              <a:t>資產的報酬和資產的風險高低有直接關係。投資人會因資產風險高低設定其要求之報酬率</a:t>
            </a:r>
          </a:p>
          <a:p>
            <a:pPr eaLnBrk="1" hangingPunct="1"/>
            <a:r>
              <a:rPr lang="zh-TW" altLang="en-US" sz="2800" dirty="0" smtClean="0">
                <a:ea typeface="標楷體" pitchFamily="65" charset="-120"/>
              </a:rPr>
              <a:t>資金成本提供一企業有關市場如何衡量該企業之風險高低</a:t>
            </a:r>
          </a:p>
          <a:p>
            <a:pPr eaLnBrk="1" hangingPunct="1"/>
            <a:r>
              <a:rPr lang="zh-TW" altLang="en-US" sz="2800" dirty="0" smtClean="0">
                <a:ea typeface="標楷體" pitchFamily="65" charset="-120"/>
              </a:rPr>
              <a:t>資金成本用來當長期投資案之折現率，因此考量以長期資金成本為主。</a:t>
            </a:r>
          </a:p>
          <a:p>
            <a:pPr eaLnBrk="1" hangingPunct="1"/>
            <a:r>
              <a:rPr lang="zh-TW" altLang="en-US" sz="2800" dirty="0" smtClean="0">
                <a:ea typeface="標楷體" pitchFamily="65" charset="-120"/>
              </a:rPr>
              <a:t>資金成本當長期投資案之折現率，針對</a:t>
            </a:r>
            <a:r>
              <a:rPr lang="zh-TW" altLang="en-US" sz="2800" b="1" u="sng" dirty="0" smtClean="0">
                <a:ea typeface="標楷體" pitchFamily="65" charset="-120"/>
              </a:rPr>
              <a:t>未來</a:t>
            </a:r>
            <a:r>
              <a:rPr lang="zh-TW" altLang="en-US" sz="2800" dirty="0" smtClean="0">
                <a:ea typeface="標楷體" pitchFamily="65" charset="-120"/>
              </a:rPr>
              <a:t>的現金流量折現，因此資金成本衡量必須有</a:t>
            </a:r>
            <a:r>
              <a:rPr lang="zh-TW" altLang="en-US" sz="2800" b="1" u="sng" dirty="0" smtClean="0">
                <a:ea typeface="標楷體" pitchFamily="65" charset="-120"/>
              </a:rPr>
              <a:t>前瞻性</a:t>
            </a:r>
            <a:r>
              <a:rPr lang="zh-TW" altLang="en-US" sz="2800" dirty="0" smtClean="0">
                <a:ea typeface="標楷體" pitchFamily="65" charset="-120"/>
              </a:rPr>
              <a:t>。</a:t>
            </a:r>
          </a:p>
        </p:txBody>
      </p:sp>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12</a:t>
            </a:fld>
            <a:endParaRPr lang="en-US" altLang="zh-TW"/>
          </a:p>
        </p:txBody>
      </p:sp>
    </p:spTree>
    <p:extLst>
      <p:ext uri="{BB962C8B-B14F-4D97-AF65-F5344CB8AC3E}">
        <p14:creationId xmlns:p14="http://schemas.microsoft.com/office/powerpoint/2010/main" val="2020076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323850" y="195262"/>
            <a:ext cx="8229600" cy="756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1016000" indent="-1016000"/>
            <a:r>
              <a:rPr lang="zh-TW" altLang="en-US" sz="3600" b="1" dirty="0">
                <a:solidFill>
                  <a:srgbClr val="993300"/>
                </a:solidFill>
                <a:ea typeface="標楷體" pitchFamily="65" charset="-120"/>
              </a:rPr>
              <a:t>加權平均資金成本：</a:t>
            </a:r>
          </a:p>
        </p:txBody>
      </p:sp>
      <p:sp>
        <p:nvSpPr>
          <p:cNvPr id="5124" name="Rectangle 3"/>
          <p:cNvSpPr>
            <a:spLocks noChangeArrowheads="1"/>
          </p:cNvSpPr>
          <p:nvPr/>
        </p:nvSpPr>
        <p:spPr bwMode="auto">
          <a:xfrm>
            <a:off x="4" y="217304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5125" name="Rectangle 4"/>
          <p:cNvSpPr>
            <a:spLocks noChangeArrowheads="1"/>
          </p:cNvSpPr>
          <p:nvPr/>
        </p:nvSpPr>
        <p:spPr bwMode="auto">
          <a:xfrm>
            <a:off x="4" y="217304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5126" name="Rectangle 5"/>
          <p:cNvSpPr>
            <a:spLocks noChangeArrowheads="1"/>
          </p:cNvSpPr>
          <p:nvPr/>
        </p:nvSpPr>
        <p:spPr bwMode="auto">
          <a:xfrm>
            <a:off x="4" y="2265911"/>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5127" name="Rectangle 6"/>
          <p:cNvSpPr>
            <a:spLocks noChangeArrowheads="1"/>
          </p:cNvSpPr>
          <p:nvPr/>
        </p:nvSpPr>
        <p:spPr bwMode="auto">
          <a:xfrm>
            <a:off x="4" y="2187330"/>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5128" name="Rectangle 7"/>
          <p:cNvSpPr>
            <a:spLocks noChangeArrowheads="1"/>
          </p:cNvSpPr>
          <p:nvPr/>
        </p:nvSpPr>
        <p:spPr bwMode="auto">
          <a:xfrm>
            <a:off x="4" y="227305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5129" name="Rectangle 8"/>
          <p:cNvSpPr>
            <a:spLocks noChangeArrowheads="1"/>
          </p:cNvSpPr>
          <p:nvPr/>
        </p:nvSpPr>
        <p:spPr bwMode="auto">
          <a:xfrm>
            <a:off x="323850" y="1114425"/>
            <a:ext cx="84963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TW" altLang="en-US" sz="2400" b="1" dirty="0">
                <a:solidFill>
                  <a:srgbClr val="000000"/>
                </a:solidFill>
                <a:latin typeface="Times New Roman" pitchFamily="18" charset="0"/>
                <a:ea typeface="標楷體" pitchFamily="65" charset="-120"/>
              </a:rPr>
              <a:t>不管是計算一企業現有各種資資金來源的資金成本，或是資本預算評估時投資計畫之資金，如有多種來源時，則資金成本之計算應按各種資金結構比例</a:t>
            </a:r>
            <a:r>
              <a:rPr lang="en-US" altLang="zh-TW" sz="2400" b="1" dirty="0">
                <a:solidFill>
                  <a:srgbClr val="000000"/>
                </a:solidFill>
                <a:latin typeface="Times New Roman" pitchFamily="18" charset="0"/>
                <a:ea typeface="標楷體" pitchFamily="65" charset="-120"/>
              </a:rPr>
              <a:t>(</a:t>
            </a:r>
            <a:r>
              <a:rPr lang="zh-TW" altLang="en-US" sz="2400" b="1" dirty="0">
                <a:solidFill>
                  <a:srgbClr val="000000"/>
                </a:solidFill>
                <a:latin typeface="Times New Roman" pitchFamily="18" charset="0"/>
                <a:ea typeface="標楷體" pitchFamily="65" charset="-120"/>
              </a:rPr>
              <a:t>以市場價值計算之比例</a:t>
            </a:r>
            <a:r>
              <a:rPr lang="en-US" altLang="zh-TW" sz="2400" b="1" dirty="0">
                <a:solidFill>
                  <a:srgbClr val="000000"/>
                </a:solidFill>
                <a:latin typeface="Times New Roman" pitchFamily="18" charset="0"/>
                <a:ea typeface="標楷體" pitchFamily="65" charset="-120"/>
              </a:rPr>
              <a:t>)</a:t>
            </a:r>
            <a:r>
              <a:rPr lang="zh-TW" altLang="en-US" sz="2400" b="1" dirty="0">
                <a:solidFill>
                  <a:srgbClr val="000000"/>
                </a:solidFill>
                <a:latin typeface="Times New Roman" pitchFamily="18" charset="0"/>
                <a:ea typeface="標楷體" pitchFamily="65" charset="-120"/>
              </a:rPr>
              <a:t>加權計算其平均成本率。因此其加權平均成本（</a:t>
            </a:r>
            <a:r>
              <a:rPr lang="en-US" altLang="zh-TW" sz="2400" b="1" dirty="0">
                <a:solidFill>
                  <a:srgbClr val="000000"/>
                </a:solidFill>
                <a:latin typeface="Times New Roman" pitchFamily="18" charset="0"/>
                <a:ea typeface="標楷體" pitchFamily="65" charset="-120"/>
              </a:rPr>
              <a:t>Weighted Average Cost of Capital</a:t>
            </a:r>
            <a:r>
              <a:rPr lang="zh-TW" altLang="en-US" sz="2400" b="1" dirty="0">
                <a:solidFill>
                  <a:srgbClr val="000000"/>
                </a:solidFill>
                <a:latin typeface="Times New Roman" pitchFamily="18" charset="0"/>
                <a:ea typeface="標楷體" pitchFamily="65" charset="-120"/>
              </a:rPr>
              <a:t>；簡稱</a:t>
            </a:r>
            <a:r>
              <a:rPr lang="en-US" altLang="zh-TW" sz="2400" b="1" dirty="0">
                <a:solidFill>
                  <a:srgbClr val="000000"/>
                </a:solidFill>
                <a:latin typeface="Times New Roman" pitchFamily="18" charset="0"/>
                <a:ea typeface="標楷體" pitchFamily="65" charset="-120"/>
              </a:rPr>
              <a:t>WACC</a:t>
            </a:r>
            <a:r>
              <a:rPr lang="zh-TW" altLang="en-US" sz="2400" b="1" dirty="0">
                <a:solidFill>
                  <a:srgbClr val="000000"/>
                </a:solidFill>
                <a:latin typeface="Times New Roman" pitchFamily="18" charset="0"/>
                <a:ea typeface="標楷體" pitchFamily="65" charset="-120"/>
              </a:rPr>
              <a:t>）即等於：</a:t>
            </a:r>
          </a:p>
        </p:txBody>
      </p:sp>
      <p:sp>
        <p:nvSpPr>
          <p:cNvPr id="5130" name="Rectangle 9"/>
          <p:cNvSpPr>
            <a:spLocks noChangeArrowheads="1"/>
          </p:cNvSpPr>
          <p:nvPr/>
        </p:nvSpPr>
        <p:spPr bwMode="auto">
          <a:xfrm>
            <a:off x="4" y="227305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5131" name="Rectangle 11"/>
          <p:cNvSpPr>
            <a:spLocks noChangeArrowheads="1"/>
          </p:cNvSpPr>
          <p:nvPr/>
        </p:nvSpPr>
        <p:spPr bwMode="auto">
          <a:xfrm>
            <a:off x="4" y="2273055"/>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5132" name="Rectangle 14"/>
          <p:cNvSpPr>
            <a:spLocks noChangeArrowheads="1"/>
          </p:cNvSpPr>
          <p:nvPr/>
        </p:nvSpPr>
        <p:spPr bwMode="auto">
          <a:xfrm>
            <a:off x="4" y="2265911"/>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graphicFrame>
        <p:nvGraphicFramePr>
          <p:cNvPr id="5122" name="Object 13"/>
          <p:cNvGraphicFramePr>
            <a:graphicFrameLocks noChangeAspect="1"/>
          </p:cNvGraphicFramePr>
          <p:nvPr>
            <p:extLst>
              <p:ext uri="{D42A27DB-BD31-4B8C-83A1-F6EECF244321}">
                <p14:modId xmlns:p14="http://schemas.microsoft.com/office/powerpoint/2010/main" val="2449919379"/>
              </p:ext>
            </p:extLst>
          </p:nvPr>
        </p:nvGraphicFramePr>
        <p:xfrm>
          <a:off x="1620841" y="3291830"/>
          <a:ext cx="5635617" cy="571630"/>
        </p:xfrm>
        <a:graphic>
          <a:graphicData uri="http://schemas.openxmlformats.org/presentationml/2006/ole">
            <mc:AlternateContent xmlns:mc="http://schemas.openxmlformats.org/markup-compatibility/2006">
              <mc:Choice xmlns:v="urn:schemas-microsoft-com:vml" Requires="v">
                <p:oleObj spid="_x0000_s49171" name="方程式" r:id="rId3" imgW="1663560" imgH="228600" progId="Equation.3">
                  <p:embed/>
                </p:oleObj>
              </mc:Choice>
              <mc:Fallback>
                <p:oleObj name="方程式" r:id="rId3" imgW="1663560" imgH="228600" progId="Equation.3">
                  <p:embed/>
                  <p:pic>
                    <p:nvPicPr>
                      <p:cNvPr id="0" name=""/>
                      <p:cNvPicPr>
                        <a:picLocks noChangeAspect="1" noChangeArrowheads="1"/>
                      </p:cNvPicPr>
                      <p:nvPr/>
                    </p:nvPicPr>
                    <p:blipFill>
                      <a:blip r:embed="rId4"/>
                      <a:srcRect/>
                      <a:stretch>
                        <a:fillRect/>
                      </a:stretch>
                    </p:blipFill>
                    <p:spPr bwMode="auto">
                      <a:xfrm>
                        <a:off x="1620841" y="3291830"/>
                        <a:ext cx="5635617" cy="571630"/>
                      </a:xfrm>
                      <a:prstGeom prst="rect">
                        <a:avLst/>
                      </a:prstGeom>
                      <a:noFill/>
                      <a:extLst/>
                    </p:spPr>
                  </p:pic>
                </p:oleObj>
              </mc:Fallback>
            </mc:AlternateContent>
          </a:graphicData>
        </a:graphic>
      </p:graphicFrame>
      <p:sp>
        <p:nvSpPr>
          <p:cNvPr id="5133" name="Rectangle 16"/>
          <p:cNvSpPr>
            <a:spLocks noChangeArrowheads="1"/>
          </p:cNvSpPr>
          <p:nvPr/>
        </p:nvSpPr>
        <p:spPr bwMode="auto">
          <a:xfrm>
            <a:off x="4" y="2265911"/>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3" name="投影片編號版面配置區 2"/>
          <p:cNvSpPr>
            <a:spLocks noGrp="1"/>
          </p:cNvSpPr>
          <p:nvPr>
            <p:ph type="sldNum" sz="quarter" idx="11"/>
          </p:nvPr>
        </p:nvSpPr>
        <p:spPr/>
        <p:txBody>
          <a:bodyPr/>
          <a:lstStyle/>
          <a:p>
            <a:pPr>
              <a:defRPr/>
            </a:pPr>
            <a:fld id="{73E6AB03-041C-49BB-B47B-0E1BB3823418}" type="slidenum">
              <a:rPr lang="en-US" altLang="zh-TW" smtClean="0"/>
              <a:pPr>
                <a:defRPr/>
              </a:pPr>
              <a:t>13</a:t>
            </a:fld>
            <a:endParaRPr lang="en-US" altLang="zh-TW"/>
          </a:p>
        </p:txBody>
      </p:sp>
    </p:spTree>
    <p:extLst>
      <p:ext uri="{BB962C8B-B14F-4D97-AF65-F5344CB8AC3E}">
        <p14:creationId xmlns:p14="http://schemas.microsoft.com/office/powerpoint/2010/main" val="1862104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2"/>
          <p:cNvSpPr>
            <a:spLocks noGrp="1" noChangeArrowheads="1"/>
          </p:cNvSpPr>
          <p:nvPr>
            <p:ph type="title"/>
          </p:nvPr>
        </p:nvSpPr>
        <p:spPr>
          <a:xfrm>
            <a:off x="457200" y="342900"/>
            <a:ext cx="8401050" cy="635794"/>
          </a:xfrm>
        </p:spPr>
        <p:txBody>
          <a:bodyPr/>
          <a:lstStyle/>
          <a:p>
            <a:pPr eaLnBrk="1" hangingPunct="1"/>
            <a:r>
              <a:rPr lang="zh-TW" altLang="en-US" sz="4000" b="1" smtClean="0">
                <a:latin typeface="Times New Roman" pitchFamily="18" charset="0"/>
                <a:ea typeface="標楷體" pitchFamily="65" charset="-120"/>
              </a:rPr>
              <a:t>以市場價值計算資金結構比例</a:t>
            </a:r>
            <a:endParaRPr lang="en-US" altLang="zh-TW" sz="4000" b="1" smtClean="0"/>
          </a:p>
        </p:txBody>
      </p:sp>
      <p:sp>
        <p:nvSpPr>
          <p:cNvPr id="22531" name="Rectangle 3"/>
          <p:cNvSpPr>
            <a:spLocks noGrp="1" noChangeArrowheads="1"/>
          </p:cNvSpPr>
          <p:nvPr>
            <p:ph idx="1"/>
          </p:nvPr>
        </p:nvSpPr>
        <p:spPr>
          <a:xfrm>
            <a:off x="285755" y="1017985"/>
            <a:ext cx="8412163" cy="3551634"/>
          </a:xfrm>
        </p:spPr>
        <p:txBody>
          <a:bodyPr/>
          <a:lstStyle/>
          <a:p>
            <a:pPr marL="344488" indent="-287338" eaLnBrk="1" hangingPunct="1">
              <a:defRPr/>
            </a:pPr>
            <a:r>
              <a:rPr lang="zh-TW" altLang="en-US" sz="2400" b="1" dirty="0" smtClean="0">
                <a:latin typeface="Times New Roman" pitchFamily="18" charset="0"/>
                <a:ea typeface="標楷體" pitchFamily="65" charset="-120"/>
              </a:rPr>
              <a:t>符號</a:t>
            </a:r>
            <a:endParaRPr lang="en-US" altLang="zh-TW" sz="2400" b="1" dirty="0" smtClean="0">
              <a:latin typeface="Times New Roman" pitchFamily="18" charset="0"/>
              <a:ea typeface="標楷體" pitchFamily="65" charset="-120"/>
            </a:endParaRPr>
          </a:p>
          <a:p>
            <a:pPr marL="744538" lvl="1" indent="-287338" eaLnBrk="1" hangingPunct="1">
              <a:defRPr/>
            </a:pPr>
            <a:r>
              <a:rPr lang="en-US" altLang="zh-TW" sz="2400" b="1" dirty="0" smtClean="0">
                <a:latin typeface="Times New Roman" pitchFamily="18" charset="0"/>
                <a:ea typeface="標楷體" pitchFamily="65" charset="-120"/>
              </a:rPr>
              <a:t>E = </a:t>
            </a:r>
            <a:r>
              <a:rPr lang="zh-TW" altLang="en-US" sz="2400" b="1" dirty="0" smtClean="0">
                <a:latin typeface="Times New Roman" pitchFamily="18" charset="0"/>
                <a:ea typeface="標楷體" pitchFamily="65" charset="-120"/>
              </a:rPr>
              <a:t>股東權益市值</a:t>
            </a:r>
            <a:r>
              <a:rPr lang="en-US" altLang="zh-TW" sz="2400" b="1" dirty="0" smtClean="0">
                <a:latin typeface="Times New Roman" pitchFamily="18" charset="0"/>
                <a:ea typeface="標楷體" pitchFamily="65" charset="-120"/>
              </a:rPr>
              <a:t>= </a:t>
            </a:r>
            <a:r>
              <a:rPr lang="zh-TW" altLang="en-US" sz="2400" b="1" dirty="0" smtClean="0">
                <a:latin typeface="Times New Roman" pitchFamily="18" charset="0"/>
                <a:ea typeface="標楷體" pitchFamily="65" charset="-120"/>
              </a:rPr>
              <a:t>每股股價  </a:t>
            </a:r>
            <a:r>
              <a:rPr lang="en-US" altLang="zh-TW" sz="2400" b="1" dirty="0" smtClean="0">
                <a:latin typeface="Times New Roman" pitchFamily="18" charset="0"/>
                <a:ea typeface="標楷體" pitchFamily="65" charset="-120"/>
              </a:rPr>
              <a:t>X</a:t>
            </a:r>
            <a:r>
              <a:rPr lang="zh-TW" altLang="en-US" sz="2400" b="1" dirty="0" smtClean="0">
                <a:latin typeface="Times New Roman" pitchFamily="18" charset="0"/>
                <a:ea typeface="標楷體" pitchFamily="65" charset="-120"/>
              </a:rPr>
              <a:t>  流通在外股數</a:t>
            </a:r>
            <a:endParaRPr lang="en-US" altLang="zh-TW" sz="2400" b="1" dirty="0" smtClean="0">
              <a:latin typeface="Times New Roman" pitchFamily="18" charset="0"/>
              <a:ea typeface="標楷體" pitchFamily="65" charset="-120"/>
            </a:endParaRPr>
          </a:p>
          <a:p>
            <a:pPr marL="744538" lvl="1" indent="-287338" eaLnBrk="1" hangingPunct="1">
              <a:defRPr/>
            </a:pPr>
            <a:r>
              <a:rPr lang="en-US" altLang="zh-TW" sz="2400" b="1" dirty="0" smtClean="0">
                <a:latin typeface="Times New Roman" pitchFamily="18" charset="0"/>
                <a:ea typeface="標楷體" pitchFamily="65" charset="-120"/>
              </a:rPr>
              <a:t>D = </a:t>
            </a:r>
            <a:r>
              <a:rPr lang="zh-TW" altLang="en-US" sz="2400" b="1" dirty="0" smtClean="0">
                <a:latin typeface="Times New Roman" pitchFamily="18" charset="0"/>
                <a:ea typeface="標楷體" pitchFamily="65" charset="-120"/>
              </a:rPr>
              <a:t>債務之市值</a:t>
            </a:r>
            <a:r>
              <a:rPr lang="en-US" altLang="zh-TW" sz="2400" b="1" dirty="0" smtClean="0">
                <a:latin typeface="Times New Roman" pitchFamily="18" charset="0"/>
                <a:ea typeface="標楷體" pitchFamily="65" charset="-120"/>
              </a:rPr>
              <a:t>= </a:t>
            </a:r>
            <a:r>
              <a:rPr lang="zh-TW" altLang="en-US" sz="2400" b="1" dirty="0" smtClean="0">
                <a:latin typeface="Times New Roman" pitchFamily="18" charset="0"/>
                <a:ea typeface="標楷體" pitchFamily="65" charset="-120"/>
              </a:rPr>
              <a:t>債券市價 </a:t>
            </a:r>
            <a:r>
              <a:rPr lang="en-US" altLang="zh-TW" sz="2400" b="1" dirty="0" smtClean="0">
                <a:latin typeface="Times New Roman" pitchFamily="18" charset="0"/>
                <a:ea typeface="標楷體" pitchFamily="65" charset="-120"/>
              </a:rPr>
              <a:t>X</a:t>
            </a:r>
            <a:r>
              <a:rPr lang="zh-TW" altLang="en-US" sz="2400" b="1" dirty="0" smtClean="0">
                <a:latin typeface="Times New Roman" pitchFamily="18" charset="0"/>
                <a:ea typeface="標楷體" pitchFamily="65" charset="-120"/>
              </a:rPr>
              <a:t> 流通在外之債券數</a:t>
            </a:r>
            <a:endParaRPr lang="en-US" altLang="zh-TW" sz="2400" b="1" dirty="0" smtClean="0">
              <a:latin typeface="Times New Roman" pitchFamily="18" charset="0"/>
              <a:ea typeface="標楷體" pitchFamily="65" charset="-120"/>
            </a:endParaRPr>
          </a:p>
          <a:p>
            <a:pPr marL="1144588" lvl="2" indent="-287338" eaLnBrk="1" hangingPunct="1">
              <a:defRPr/>
            </a:pPr>
            <a:r>
              <a:rPr lang="zh-TW" altLang="en-US" b="1" dirty="0" smtClean="0">
                <a:latin typeface="Times New Roman" pitchFamily="18" charset="0"/>
                <a:ea typeface="標楷體" pitchFamily="65" charset="-120"/>
              </a:rPr>
              <a:t>若無流通在外之債券，且該公司無破產之虞，則可以債務之帳面價值取代</a:t>
            </a:r>
            <a:endParaRPr lang="en-US" altLang="zh-TW" b="1" dirty="0" smtClean="0">
              <a:latin typeface="Times New Roman" pitchFamily="18" charset="0"/>
              <a:ea typeface="標楷體" pitchFamily="65" charset="-120"/>
            </a:endParaRPr>
          </a:p>
          <a:p>
            <a:pPr marL="744538" lvl="1" indent="-287338" eaLnBrk="1" hangingPunct="1">
              <a:defRPr/>
            </a:pPr>
            <a:r>
              <a:rPr lang="en-US" altLang="zh-TW" sz="2400" b="1" dirty="0" smtClean="0">
                <a:latin typeface="Times New Roman" pitchFamily="18" charset="0"/>
                <a:ea typeface="標楷體" pitchFamily="65" charset="-120"/>
              </a:rPr>
              <a:t>V = </a:t>
            </a:r>
            <a:r>
              <a:rPr lang="zh-TW" altLang="en-US" sz="2400" b="1" dirty="0" smtClean="0">
                <a:latin typeface="Times New Roman" pitchFamily="18" charset="0"/>
                <a:ea typeface="標楷體" pitchFamily="65" charset="-120"/>
              </a:rPr>
              <a:t>公司市值</a:t>
            </a:r>
            <a:r>
              <a:rPr lang="en-US" altLang="zh-TW" sz="2400" b="1" dirty="0" smtClean="0">
                <a:latin typeface="Times New Roman" pitchFamily="18" charset="0"/>
                <a:ea typeface="標楷體" pitchFamily="65" charset="-120"/>
              </a:rPr>
              <a:t> = D + E</a:t>
            </a:r>
          </a:p>
          <a:p>
            <a:pPr eaLnBrk="1" hangingPunct="1">
              <a:defRPr/>
            </a:pPr>
            <a:r>
              <a:rPr lang="zh-TW" altLang="en-US" sz="2400" b="1" dirty="0" smtClean="0">
                <a:latin typeface="Times New Roman" pitchFamily="18" charset="0"/>
                <a:ea typeface="標楷體" pitchFamily="65" charset="-120"/>
              </a:rPr>
              <a:t>資金結構比例</a:t>
            </a:r>
            <a:endParaRPr lang="en-US" altLang="zh-TW" sz="2400" b="1" dirty="0" smtClean="0">
              <a:latin typeface="Times New Roman" pitchFamily="18" charset="0"/>
              <a:ea typeface="標楷體" pitchFamily="65" charset="-120"/>
            </a:endParaRPr>
          </a:p>
          <a:p>
            <a:pPr lvl="1" eaLnBrk="1" hangingPunct="1">
              <a:defRPr/>
            </a:pPr>
            <a:r>
              <a:rPr lang="zh-TW" altLang="en-US" sz="2400" b="1" dirty="0" smtClean="0">
                <a:latin typeface="Times New Roman" pitchFamily="18" charset="0"/>
                <a:ea typeface="標楷體" pitchFamily="65" charset="-120"/>
              </a:rPr>
              <a:t>     </a:t>
            </a:r>
            <a:r>
              <a:rPr lang="en-US" altLang="zh-TW" sz="2400" b="1" dirty="0" smtClean="0">
                <a:latin typeface="Times New Roman" pitchFamily="18" charset="0"/>
                <a:ea typeface="標楷體" pitchFamily="65" charset="-120"/>
              </a:rPr>
              <a:t>= E/V =</a:t>
            </a:r>
            <a:r>
              <a:rPr lang="zh-TW" altLang="en-US" sz="2400" b="1" dirty="0" smtClean="0">
                <a:latin typeface="Times New Roman" pitchFamily="18" charset="0"/>
                <a:ea typeface="標楷體" pitchFamily="65" charset="-120"/>
              </a:rPr>
              <a:t>股東權益市價比例</a:t>
            </a:r>
            <a:endParaRPr lang="en-US" altLang="zh-TW" sz="2400" b="1" dirty="0" smtClean="0">
              <a:latin typeface="Times New Roman" pitchFamily="18" charset="0"/>
              <a:ea typeface="標楷體" pitchFamily="65" charset="-120"/>
            </a:endParaRPr>
          </a:p>
          <a:p>
            <a:pPr marL="744538" lvl="1" indent="-287338" eaLnBrk="1" hangingPunct="1">
              <a:defRPr/>
            </a:pPr>
            <a:r>
              <a:rPr lang="zh-TW" altLang="en-US" sz="2400" b="1" dirty="0" smtClean="0">
                <a:latin typeface="Times New Roman" pitchFamily="18" charset="0"/>
                <a:ea typeface="標楷體" pitchFamily="65" charset="-120"/>
              </a:rPr>
              <a:t>     </a:t>
            </a:r>
            <a:r>
              <a:rPr lang="en-US" altLang="zh-TW" sz="2400" b="1" dirty="0" smtClean="0">
                <a:latin typeface="Times New Roman" pitchFamily="18" charset="0"/>
                <a:ea typeface="標楷體" pitchFamily="65" charset="-120"/>
              </a:rPr>
              <a:t>= D/V =</a:t>
            </a:r>
            <a:r>
              <a:rPr lang="zh-TW" altLang="en-US" sz="2400" b="1" dirty="0" smtClean="0">
                <a:latin typeface="Times New Roman" pitchFamily="18" charset="0"/>
                <a:ea typeface="標楷體" pitchFamily="65" charset="-120"/>
              </a:rPr>
              <a:t>債務之市值比例</a:t>
            </a:r>
            <a:endParaRPr lang="en-US" altLang="zh-TW" sz="2400" b="1" dirty="0" smtClean="0">
              <a:latin typeface="Times New Roman" pitchFamily="18" charset="0"/>
              <a:ea typeface="標楷體" pitchFamily="65" charset="-120"/>
            </a:endParaRPr>
          </a:p>
          <a:p>
            <a:pPr marL="744538" lvl="1" indent="-287338" eaLnBrk="1" hangingPunct="1">
              <a:buFont typeface="Wingdings" pitchFamily="2" charset="2"/>
              <a:buNone/>
              <a:defRPr/>
            </a:pPr>
            <a:endParaRPr lang="en-US" altLang="zh-TW" b="1" dirty="0" smtClean="0">
              <a:latin typeface="Times New Roman" pitchFamily="18" charset="0"/>
              <a:ea typeface="標楷體" pitchFamily="65" charset="-120"/>
            </a:endParaRPr>
          </a:p>
        </p:txBody>
      </p:sp>
      <p:graphicFrame>
        <p:nvGraphicFramePr>
          <p:cNvPr id="6146" name="Object 2"/>
          <p:cNvGraphicFramePr>
            <a:graphicFrameLocks noChangeAspect="1"/>
          </p:cNvGraphicFramePr>
          <p:nvPr>
            <p:extLst>
              <p:ext uri="{D42A27DB-BD31-4B8C-83A1-F6EECF244321}">
                <p14:modId xmlns:p14="http://schemas.microsoft.com/office/powerpoint/2010/main" val="1637549653"/>
              </p:ext>
            </p:extLst>
          </p:nvPr>
        </p:nvGraphicFramePr>
        <p:xfrm>
          <a:off x="1115616" y="4011910"/>
          <a:ext cx="504056" cy="453651"/>
        </p:xfrm>
        <a:graphic>
          <a:graphicData uri="http://schemas.openxmlformats.org/presentationml/2006/ole">
            <mc:AlternateContent xmlns:mc="http://schemas.openxmlformats.org/markup-compatibility/2006">
              <mc:Choice xmlns:v="urn:schemas-microsoft-com:vml" Requires="v">
                <p:oleObj spid="_x0000_s50212" name="Equation" r:id="rId4" imgW="190440" imgH="228600" progId="Equation.3">
                  <p:embed/>
                </p:oleObj>
              </mc:Choice>
              <mc:Fallback>
                <p:oleObj name="Equation" r:id="rId4" imgW="19044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6" y="4011910"/>
                        <a:ext cx="504056" cy="453651"/>
                      </a:xfrm>
                      <a:prstGeom prst="rect">
                        <a:avLst/>
                      </a:prstGeom>
                      <a:noFill/>
                      <a:ln>
                        <a:noFill/>
                      </a:ln>
                      <a:effectLst/>
                      <a:extLst/>
                    </p:spPr>
                  </p:pic>
                </p:oleObj>
              </mc:Fallback>
            </mc:AlternateContent>
          </a:graphicData>
        </a:graphic>
      </p:graphicFrame>
      <p:graphicFrame>
        <p:nvGraphicFramePr>
          <p:cNvPr id="6147" name="Object 3"/>
          <p:cNvGraphicFramePr>
            <a:graphicFrameLocks noChangeAspect="1"/>
          </p:cNvGraphicFramePr>
          <p:nvPr>
            <p:extLst>
              <p:ext uri="{D42A27DB-BD31-4B8C-83A1-F6EECF244321}">
                <p14:modId xmlns:p14="http://schemas.microsoft.com/office/powerpoint/2010/main" val="1719683771"/>
              </p:ext>
            </p:extLst>
          </p:nvPr>
        </p:nvGraphicFramePr>
        <p:xfrm>
          <a:off x="1043608" y="4443958"/>
          <a:ext cx="513898" cy="433958"/>
        </p:xfrm>
        <a:graphic>
          <a:graphicData uri="http://schemas.openxmlformats.org/presentationml/2006/ole">
            <mc:AlternateContent xmlns:mc="http://schemas.openxmlformats.org/markup-compatibility/2006">
              <mc:Choice xmlns:v="urn:schemas-microsoft-com:vml" Requires="v">
                <p:oleObj spid="_x0000_s50213" name="Equation" r:id="rId6" imgW="203040" imgH="228600" progId="Equation.3">
                  <p:embed/>
                </p:oleObj>
              </mc:Choice>
              <mc:Fallback>
                <p:oleObj name="Equation" r:id="rId6" imgW="203040" imgH="2286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3608" y="4443958"/>
                        <a:ext cx="513898" cy="433958"/>
                      </a:xfrm>
                      <a:prstGeom prst="rect">
                        <a:avLst/>
                      </a:prstGeom>
                      <a:noFill/>
                      <a:ln>
                        <a:noFill/>
                      </a:ln>
                      <a:effectLst/>
                      <a:extLst/>
                    </p:spPr>
                  </p:pic>
                </p:oleObj>
              </mc:Fallback>
            </mc:AlternateContent>
          </a:graphicData>
        </a:graphic>
      </p:graphicFrame>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14</a:t>
            </a:fld>
            <a:endParaRPr lang="en-US" altLang="zh-TW"/>
          </a:p>
        </p:txBody>
      </p:sp>
    </p:spTree>
    <p:extLst>
      <p:ext uri="{BB962C8B-B14F-4D97-AF65-F5344CB8AC3E}">
        <p14:creationId xmlns:p14="http://schemas.microsoft.com/office/powerpoint/2010/main" val="13509536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TW" altLang="en-US" sz="3600" b="1" dirty="0" smtClean="0">
                <a:solidFill>
                  <a:srgbClr val="993300"/>
                </a:solidFill>
                <a:ea typeface="標楷體" pitchFamily="65" charset="-120"/>
              </a:rPr>
              <a:t>個別資金成本：舉債資金成本</a:t>
            </a:r>
          </a:p>
        </p:txBody>
      </p:sp>
      <p:sp>
        <p:nvSpPr>
          <p:cNvPr id="37891" name="Rectangle 3"/>
          <p:cNvSpPr>
            <a:spLocks noGrp="1" noChangeArrowheads="1"/>
          </p:cNvSpPr>
          <p:nvPr>
            <p:ph idx="1"/>
          </p:nvPr>
        </p:nvSpPr>
        <p:spPr/>
        <p:txBody>
          <a:bodyPr/>
          <a:lstStyle/>
          <a:p>
            <a:pPr eaLnBrk="1" hangingPunct="1"/>
            <a:r>
              <a:rPr lang="zh-TW" altLang="en-US" b="1" smtClean="0">
                <a:latin typeface="標楷體" pitchFamily="65" charset="-120"/>
                <a:ea typeface="標楷體" pitchFamily="65" charset="-120"/>
              </a:rPr>
              <a:t>具有前瞻性之舉債資金成本</a:t>
            </a:r>
          </a:p>
          <a:p>
            <a:pPr lvl="1" eaLnBrk="1" hangingPunct="1"/>
            <a:r>
              <a:rPr lang="zh-TW" altLang="en-US" b="1" smtClean="0">
                <a:latin typeface="標楷體" pitchFamily="65" charset="-120"/>
                <a:ea typeface="標楷體" pitchFamily="65" charset="-120"/>
              </a:rPr>
              <a:t>已流通在外公司債，以現行債券價格所計算之殖利率</a:t>
            </a:r>
            <a:r>
              <a:rPr lang="en-US" altLang="zh-TW" b="1" smtClean="0">
                <a:latin typeface="標楷體" pitchFamily="65" charset="-120"/>
                <a:ea typeface="標楷體" pitchFamily="65" charset="-120"/>
              </a:rPr>
              <a:t>(</a:t>
            </a:r>
            <a:r>
              <a:rPr lang="zh-TW" altLang="en-US" b="1" smtClean="0">
                <a:latin typeface="標楷體" pitchFamily="65" charset="-120"/>
                <a:ea typeface="標楷體" pitchFamily="65" charset="-120"/>
              </a:rPr>
              <a:t>長期，且具有前瞻性</a:t>
            </a:r>
            <a:r>
              <a:rPr lang="en-US" altLang="zh-TW" b="1" smtClean="0">
                <a:latin typeface="標楷體" pitchFamily="65" charset="-120"/>
                <a:ea typeface="標楷體" pitchFamily="65" charset="-120"/>
              </a:rPr>
              <a:t>)</a:t>
            </a:r>
          </a:p>
          <a:p>
            <a:pPr lvl="1" eaLnBrk="1" hangingPunct="1"/>
            <a:r>
              <a:rPr lang="zh-TW" altLang="en-US" b="1" smtClean="0">
                <a:latin typeface="標楷體" pitchFamily="65" charset="-120"/>
                <a:ea typeface="標楷體" pitchFamily="65" charset="-120"/>
              </a:rPr>
              <a:t>經過債信評等同等級適用之舉債資金成本預估值。</a:t>
            </a:r>
          </a:p>
          <a:p>
            <a:pPr lvl="1" eaLnBrk="1" hangingPunct="1"/>
            <a:endParaRPr lang="en-US" altLang="zh-TW" b="1" smtClean="0">
              <a:latin typeface="標楷體" pitchFamily="65" charset="-120"/>
              <a:ea typeface="標楷體" pitchFamily="65" charset="-120"/>
            </a:endParaRPr>
          </a:p>
        </p:txBody>
      </p:sp>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15</a:t>
            </a:fld>
            <a:endParaRPr lang="en-US" altLang="zh-TW"/>
          </a:p>
        </p:txBody>
      </p:sp>
    </p:spTree>
    <p:extLst>
      <p:ext uri="{BB962C8B-B14F-4D97-AF65-F5344CB8AC3E}">
        <p14:creationId xmlns:p14="http://schemas.microsoft.com/office/powerpoint/2010/main" val="2888977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323850" y="250031"/>
            <a:ext cx="82296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1016000" indent="-1016000"/>
            <a:r>
              <a:rPr lang="zh-TW" altLang="en-US" sz="3600" b="1" dirty="0">
                <a:solidFill>
                  <a:srgbClr val="993300"/>
                </a:solidFill>
                <a:ea typeface="標楷體" pitchFamily="65" charset="-120"/>
              </a:rPr>
              <a:t>個別資金成本：權益資金</a:t>
            </a:r>
          </a:p>
        </p:txBody>
      </p:sp>
      <p:sp>
        <p:nvSpPr>
          <p:cNvPr id="2052" name="Text Box 3"/>
          <p:cNvSpPr txBox="1">
            <a:spLocks noChangeArrowheads="1"/>
          </p:cNvSpPr>
          <p:nvPr/>
        </p:nvSpPr>
        <p:spPr bwMode="auto">
          <a:xfrm>
            <a:off x="468313" y="1113235"/>
            <a:ext cx="8424862"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marL="0" indent="0" eaLnBrk="1" hangingPunct="1"/>
            <a:r>
              <a:rPr lang="zh-TW" altLang="en-US" dirty="0" smtClean="0">
                <a:solidFill>
                  <a:srgbClr val="000000"/>
                </a:solidFill>
                <a:latin typeface="標楷體" pitchFamily="65" charset="-120"/>
                <a:ea typeface="標楷體" pitchFamily="65" charset="-120"/>
              </a:rPr>
              <a:t>股利</a:t>
            </a:r>
            <a:r>
              <a:rPr lang="zh-TW" altLang="en-US" dirty="0">
                <a:solidFill>
                  <a:srgbClr val="000000"/>
                </a:solidFill>
                <a:latin typeface="標楷體" pitchFamily="65" charset="-120"/>
                <a:ea typeface="標楷體" pitchFamily="65" charset="-120"/>
              </a:rPr>
              <a:t>固定成長</a:t>
            </a:r>
            <a:r>
              <a:rPr lang="zh-TW" altLang="en-US" dirty="0" smtClean="0">
                <a:solidFill>
                  <a:srgbClr val="000000"/>
                </a:solidFill>
                <a:latin typeface="標楷體" pitchFamily="65" charset="-120"/>
                <a:ea typeface="標楷體" pitchFamily="65" charset="-120"/>
              </a:rPr>
              <a:t>模式：此以現有投資人願意將其資金放在公司裡，其所能預期得到之報酬率，為企業使用權益資金的機會成本</a:t>
            </a:r>
            <a:endParaRPr lang="en-US" altLang="zh-TW" dirty="0" smtClean="0">
              <a:solidFill>
                <a:srgbClr val="000000"/>
              </a:solidFill>
              <a:latin typeface="標楷體" pitchFamily="65" charset="-120"/>
              <a:ea typeface="標楷體" pitchFamily="65" charset="-120"/>
            </a:endParaRPr>
          </a:p>
          <a:p>
            <a:pPr marL="0" indent="0" eaLnBrk="1" hangingPunct="1"/>
            <a:endParaRPr lang="en-US" altLang="zh-TW" dirty="0" smtClean="0">
              <a:solidFill>
                <a:srgbClr val="000000"/>
              </a:solidFill>
              <a:latin typeface="標楷體" pitchFamily="65" charset="-120"/>
              <a:ea typeface="標楷體" pitchFamily="65" charset="-120"/>
            </a:endParaRPr>
          </a:p>
          <a:p>
            <a:pPr marL="0" indent="0" eaLnBrk="1" hangingPunct="1"/>
            <a:r>
              <a:rPr lang="zh-TW" altLang="en-US" dirty="0" smtClean="0">
                <a:solidFill>
                  <a:srgbClr val="000000"/>
                </a:solidFill>
                <a:latin typeface="標楷體" pitchFamily="65" charset="-120"/>
                <a:ea typeface="標楷體" pitchFamily="65" charset="-120"/>
              </a:rPr>
              <a:t>此模型假設投資人預期未來一年之報酬可表達為該股東預計該年度所會收到之現金股利率  ，加上該年度股價上漲之程度</a:t>
            </a:r>
            <a:r>
              <a:rPr lang="en-US" altLang="zh-TW" dirty="0" smtClean="0">
                <a:solidFill>
                  <a:srgbClr val="000000"/>
                </a:solidFill>
                <a:latin typeface="標楷體" pitchFamily="65" charset="-120"/>
                <a:ea typeface="標楷體" pitchFamily="65" charset="-120"/>
              </a:rPr>
              <a:t>(</a:t>
            </a:r>
            <a:r>
              <a:rPr lang="zh-TW" altLang="en-US" dirty="0" smtClean="0">
                <a:solidFill>
                  <a:srgbClr val="000000"/>
                </a:solidFill>
                <a:latin typeface="標楷體" pitchFamily="65" charset="-120"/>
                <a:ea typeface="標楷體" pitchFamily="65" charset="-120"/>
              </a:rPr>
              <a:t>資本</a:t>
            </a:r>
            <a:r>
              <a:rPr lang="zh-TW" altLang="en-US" dirty="0">
                <a:solidFill>
                  <a:srgbClr val="000000"/>
                </a:solidFill>
                <a:latin typeface="標楷體" pitchFamily="65" charset="-120"/>
                <a:ea typeface="標楷體" pitchFamily="65" charset="-120"/>
              </a:rPr>
              <a:t>利得</a:t>
            </a:r>
            <a:r>
              <a:rPr lang="zh-TW" altLang="en-US" dirty="0" smtClean="0">
                <a:solidFill>
                  <a:srgbClr val="000000"/>
                </a:solidFill>
                <a:latin typeface="標楷體" pitchFamily="65" charset="-120"/>
                <a:ea typeface="標楷體" pitchFamily="65" charset="-120"/>
              </a:rPr>
              <a:t>率</a:t>
            </a:r>
            <a:r>
              <a:rPr lang="en-US" altLang="zh-TW" dirty="0" smtClean="0">
                <a:solidFill>
                  <a:srgbClr val="000000"/>
                </a:solidFill>
                <a:latin typeface="標楷體" pitchFamily="65" charset="-120"/>
                <a:ea typeface="標楷體" pitchFamily="65" charset="-120"/>
              </a:rPr>
              <a:t>) g</a:t>
            </a:r>
            <a:r>
              <a:rPr lang="zh-TW" altLang="en-US" dirty="0" smtClean="0">
                <a:solidFill>
                  <a:srgbClr val="000000"/>
                </a:solidFill>
                <a:latin typeface="標楷體" pitchFamily="65" charset="-120"/>
                <a:ea typeface="標楷體" pitchFamily="65" charset="-120"/>
              </a:rPr>
              <a:t>；如下</a:t>
            </a:r>
            <a:r>
              <a:rPr lang="zh-TW" altLang="en-US" dirty="0">
                <a:solidFill>
                  <a:srgbClr val="000000"/>
                </a:solidFill>
                <a:latin typeface="標楷體" pitchFamily="65" charset="-120"/>
                <a:ea typeface="標楷體" pitchFamily="65" charset="-120"/>
              </a:rPr>
              <a:t>式：</a:t>
            </a:r>
            <a:endParaRPr lang="zh-TW" altLang="en-US" sz="2800" b="1" u="sng" dirty="0">
              <a:solidFill>
                <a:srgbClr val="000000"/>
              </a:solidFill>
              <a:latin typeface="標楷體" pitchFamily="65" charset="-120"/>
              <a:ea typeface="標楷體" pitchFamily="65" charset="-120"/>
            </a:endParaRPr>
          </a:p>
          <a:p>
            <a:pPr eaLnBrk="1" hangingPunct="1"/>
            <a:endParaRPr lang="zh-TW" altLang="en-US" sz="2800" b="1" u="sng" dirty="0">
              <a:solidFill>
                <a:srgbClr val="000000"/>
              </a:solidFill>
              <a:latin typeface="標楷體" pitchFamily="65" charset="-120"/>
              <a:ea typeface="標楷體" pitchFamily="65" charset="-120"/>
            </a:endParaRPr>
          </a:p>
          <a:p>
            <a:pPr eaLnBrk="1" hangingPunct="1"/>
            <a:endParaRPr lang="zh-TW" altLang="en-US" sz="2800" b="1" u="sng" dirty="0">
              <a:solidFill>
                <a:srgbClr val="000000"/>
              </a:solidFill>
              <a:latin typeface="Times New Roman" pitchFamily="18" charset="0"/>
              <a:ea typeface="標楷體" pitchFamily="65" charset="-120"/>
            </a:endParaRPr>
          </a:p>
          <a:p>
            <a:pPr eaLnBrk="1" hangingPunct="1"/>
            <a:endParaRPr lang="zh-TW" altLang="en-US" sz="2800" b="1" u="sng" dirty="0">
              <a:solidFill>
                <a:srgbClr val="000000"/>
              </a:solidFill>
              <a:latin typeface="Times New Roman" pitchFamily="18" charset="0"/>
              <a:ea typeface="標楷體" pitchFamily="65" charset="-120"/>
            </a:endParaRPr>
          </a:p>
          <a:p>
            <a:pPr eaLnBrk="1" hangingPunct="1"/>
            <a:endParaRPr lang="en-US" altLang="zh-TW" dirty="0">
              <a:solidFill>
                <a:srgbClr val="000000"/>
              </a:solidFill>
              <a:latin typeface="Times New Roman" pitchFamily="18" charset="0"/>
              <a:ea typeface="標楷體" pitchFamily="65" charset="-120"/>
            </a:endParaRPr>
          </a:p>
        </p:txBody>
      </p:sp>
      <p:sp>
        <p:nvSpPr>
          <p:cNvPr id="2053" name="Rectangle 4"/>
          <p:cNvSpPr>
            <a:spLocks noChangeArrowheads="1"/>
          </p:cNvSpPr>
          <p:nvPr/>
        </p:nvSpPr>
        <p:spPr bwMode="auto">
          <a:xfrm>
            <a:off x="4" y="217304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2054" name="Rectangle 5"/>
          <p:cNvSpPr>
            <a:spLocks noChangeArrowheads="1"/>
          </p:cNvSpPr>
          <p:nvPr/>
        </p:nvSpPr>
        <p:spPr bwMode="auto">
          <a:xfrm>
            <a:off x="4" y="2173042"/>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2055" name="Rectangle 8"/>
          <p:cNvSpPr>
            <a:spLocks noChangeArrowheads="1"/>
          </p:cNvSpPr>
          <p:nvPr/>
        </p:nvSpPr>
        <p:spPr bwMode="auto">
          <a:xfrm>
            <a:off x="4" y="2265911"/>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sp>
        <p:nvSpPr>
          <p:cNvPr id="2056" name="Rectangle 10"/>
          <p:cNvSpPr>
            <a:spLocks noChangeArrowheads="1"/>
          </p:cNvSpPr>
          <p:nvPr/>
        </p:nvSpPr>
        <p:spPr bwMode="auto">
          <a:xfrm>
            <a:off x="4" y="2187330"/>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TW" altLang="en-US">
              <a:solidFill>
                <a:srgbClr val="000000"/>
              </a:solidFill>
            </a:endParaRPr>
          </a:p>
        </p:txBody>
      </p:sp>
      <p:graphicFrame>
        <p:nvGraphicFramePr>
          <p:cNvPr id="2050" name="Object 9"/>
          <p:cNvGraphicFramePr>
            <a:graphicFrameLocks noChangeAspect="1"/>
          </p:cNvGraphicFramePr>
          <p:nvPr>
            <p:extLst>
              <p:ext uri="{D42A27DB-BD31-4B8C-83A1-F6EECF244321}">
                <p14:modId xmlns:p14="http://schemas.microsoft.com/office/powerpoint/2010/main" val="4237359632"/>
              </p:ext>
            </p:extLst>
          </p:nvPr>
        </p:nvGraphicFramePr>
        <p:xfrm>
          <a:off x="1547664" y="3507854"/>
          <a:ext cx="5657850" cy="1134665"/>
        </p:xfrm>
        <a:graphic>
          <a:graphicData uri="http://schemas.openxmlformats.org/presentationml/2006/ole">
            <mc:AlternateContent xmlns:mc="http://schemas.openxmlformats.org/markup-compatibility/2006">
              <mc:Choice xmlns:v="urn:schemas-microsoft-com:vml" Requires="v">
                <p:oleObj spid="_x0000_s51236" name="方程式" r:id="rId3" imgW="1625400" imgH="431640" progId="Equation.3">
                  <p:embed/>
                </p:oleObj>
              </mc:Choice>
              <mc:Fallback>
                <p:oleObj name="方程式" r:id="rId3" imgW="1625400" imgH="431640" progId="Equation.3">
                  <p:embed/>
                  <p:pic>
                    <p:nvPicPr>
                      <p:cNvPr id="0" name=""/>
                      <p:cNvPicPr>
                        <a:picLocks noChangeAspect="1" noChangeArrowheads="1"/>
                      </p:cNvPicPr>
                      <p:nvPr/>
                    </p:nvPicPr>
                    <p:blipFill>
                      <a:blip r:embed="rId4"/>
                      <a:srcRect/>
                      <a:stretch>
                        <a:fillRect/>
                      </a:stretch>
                    </p:blipFill>
                    <p:spPr bwMode="auto">
                      <a:xfrm>
                        <a:off x="1547664" y="3507854"/>
                        <a:ext cx="5657850" cy="11346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 name="物件 1"/>
          <p:cNvGraphicFramePr>
            <a:graphicFrameLocks noChangeAspect="1"/>
          </p:cNvGraphicFramePr>
          <p:nvPr>
            <p:extLst>
              <p:ext uri="{D42A27DB-BD31-4B8C-83A1-F6EECF244321}">
                <p14:modId xmlns:p14="http://schemas.microsoft.com/office/powerpoint/2010/main" val="1515129642"/>
              </p:ext>
            </p:extLst>
          </p:nvPr>
        </p:nvGraphicFramePr>
        <p:xfrm>
          <a:off x="4271156" y="2624714"/>
          <a:ext cx="334987" cy="474565"/>
        </p:xfrm>
        <a:graphic>
          <a:graphicData uri="http://schemas.openxmlformats.org/presentationml/2006/ole">
            <mc:AlternateContent xmlns:mc="http://schemas.openxmlformats.org/markup-compatibility/2006">
              <mc:Choice xmlns:v="urn:schemas-microsoft-com:vml" Requires="v">
                <p:oleObj spid="_x0000_s51237" name="方程式" r:id="rId5" imgW="228600" imgH="431640" progId="Equation.3">
                  <p:embed/>
                </p:oleObj>
              </mc:Choice>
              <mc:Fallback>
                <p:oleObj name="方程式" r:id="rId5" imgW="228600" imgH="431640" progId="Equation.3">
                  <p:embed/>
                  <p:pic>
                    <p:nvPicPr>
                      <p:cNvPr id="0" name=""/>
                      <p:cNvPicPr/>
                      <p:nvPr/>
                    </p:nvPicPr>
                    <p:blipFill>
                      <a:blip r:embed="rId6"/>
                      <a:stretch>
                        <a:fillRect/>
                      </a:stretch>
                    </p:blipFill>
                    <p:spPr>
                      <a:xfrm>
                        <a:off x="4271156" y="2624714"/>
                        <a:ext cx="334987" cy="474565"/>
                      </a:xfrm>
                      <a:prstGeom prst="rect">
                        <a:avLst/>
                      </a:prstGeom>
                    </p:spPr>
                  </p:pic>
                </p:oleObj>
              </mc:Fallback>
            </mc:AlternateContent>
          </a:graphicData>
        </a:graphic>
      </p:graphicFrame>
      <p:sp>
        <p:nvSpPr>
          <p:cNvPr id="4" name="投影片編號版面配置區 3"/>
          <p:cNvSpPr>
            <a:spLocks noGrp="1"/>
          </p:cNvSpPr>
          <p:nvPr>
            <p:ph type="sldNum" sz="quarter" idx="11"/>
          </p:nvPr>
        </p:nvSpPr>
        <p:spPr/>
        <p:txBody>
          <a:bodyPr/>
          <a:lstStyle/>
          <a:p>
            <a:pPr>
              <a:defRPr/>
            </a:pPr>
            <a:fld id="{B9A46F69-EF7B-43E5-A12F-53403D87B269}" type="slidenum">
              <a:rPr lang="en-US" altLang="zh-TW" smtClean="0"/>
              <a:pPr>
                <a:defRPr/>
              </a:pPr>
              <a:t>16</a:t>
            </a:fld>
            <a:endParaRPr lang="en-US" altLang="zh-TW"/>
          </a:p>
        </p:txBody>
      </p:sp>
    </p:spTree>
    <p:extLst>
      <p:ext uri="{BB962C8B-B14F-4D97-AF65-F5344CB8AC3E}">
        <p14:creationId xmlns:p14="http://schemas.microsoft.com/office/powerpoint/2010/main" val="26290031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395536" y="411510"/>
            <a:ext cx="8229600" cy="554831"/>
          </a:xfrm>
        </p:spPr>
        <p:txBody>
          <a:bodyPr/>
          <a:lstStyle/>
          <a:p>
            <a:pPr eaLnBrk="1" hangingPunct="1"/>
            <a:r>
              <a:rPr lang="zh-TW" altLang="en-US" sz="3200" b="1" dirty="0" smtClean="0">
                <a:solidFill>
                  <a:srgbClr val="993300"/>
                </a:solidFill>
                <a:ea typeface="標楷體" pitchFamily="65" charset="-120"/>
              </a:rPr>
              <a:t>個別資金成本：權益資金</a:t>
            </a:r>
            <a:endParaRPr lang="zh-TW" altLang="en-US" sz="3600" b="1" dirty="0" smtClean="0">
              <a:solidFill>
                <a:srgbClr val="993300"/>
              </a:solidFill>
              <a:ea typeface="標楷體" pitchFamily="65" charset="-120"/>
            </a:endParaRPr>
          </a:p>
        </p:txBody>
      </p:sp>
      <p:sp>
        <p:nvSpPr>
          <p:cNvPr id="3076" name="Rectangle 3"/>
          <p:cNvSpPr>
            <a:spLocks noGrp="1" noChangeArrowheads="1"/>
          </p:cNvSpPr>
          <p:nvPr>
            <p:ph idx="1"/>
          </p:nvPr>
        </p:nvSpPr>
        <p:spPr>
          <a:xfrm>
            <a:off x="457200" y="1113235"/>
            <a:ext cx="8229600" cy="3726656"/>
          </a:xfrm>
        </p:spPr>
        <p:txBody>
          <a:bodyPr/>
          <a:lstStyle/>
          <a:p>
            <a:pPr eaLnBrk="1" hangingPunct="1"/>
            <a:r>
              <a:rPr lang="zh-TW" altLang="en-US" sz="2800" dirty="0" smtClean="0">
                <a:latin typeface="標楷體" pitchFamily="65" charset="-120"/>
                <a:ea typeface="標楷體" pitchFamily="65" charset="-120"/>
              </a:rPr>
              <a:t>利用資本市場定價理論：財務理論中的資本市場定價理論可以用來預估一普通股所需投資報酬率。</a:t>
            </a:r>
            <a:endParaRPr lang="en-US" altLang="zh-TW" sz="2800" dirty="0" smtClean="0">
              <a:latin typeface="標楷體" pitchFamily="65" charset="-120"/>
              <a:ea typeface="標楷體" pitchFamily="65" charset="-120"/>
            </a:endParaRPr>
          </a:p>
          <a:p>
            <a:pPr eaLnBrk="1" hangingPunct="1"/>
            <a:r>
              <a:rPr lang="zh-TW" altLang="en-US" sz="2800" dirty="0" smtClean="0">
                <a:latin typeface="標楷體" pitchFamily="65" charset="-120"/>
                <a:ea typeface="標楷體" pitchFamily="65" charset="-120"/>
              </a:rPr>
              <a:t>資本市場定價理論指出：一證券的均衡報酬率可表為一無風險利率，加上一個風險溢酬；這個風險溢酬是由市場風險單位乘上市場風險溢酬。若以數學式表示，</a:t>
            </a:r>
          </a:p>
        </p:txBody>
      </p:sp>
      <p:graphicFrame>
        <p:nvGraphicFramePr>
          <p:cNvPr id="3074" name="Object 4"/>
          <p:cNvGraphicFramePr>
            <a:graphicFrameLocks noChangeAspect="1"/>
          </p:cNvGraphicFramePr>
          <p:nvPr>
            <p:extLst>
              <p:ext uri="{D42A27DB-BD31-4B8C-83A1-F6EECF244321}">
                <p14:modId xmlns:p14="http://schemas.microsoft.com/office/powerpoint/2010/main" val="3793911604"/>
              </p:ext>
            </p:extLst>
          </p:nvPr>
        </p:nvGraphicFramePr>
        <p:xfrm>
          <a:off x="1475656" y="3939902"/>
          <a:ext cx="5111750" cy="446485"/>
        </p:xfrm>
        <a:graphic>
          <a:graphicData uri="http://schemas.openxmlformats.org/presentationml/2006/ole">
            <mc:AlternateContent xmlns:mc="http://schemas.openxmlformats.org/markup-compatibility/2006">
              <mc:Choice xmlns:v="urn:schemas-microsoft-com:vml" Requires="v">
                <p:oleObj spid="_x0000_s52243" name="Equation" r:id="rId3" imgW="1714500" imgH="203200" progId="Equation.DSMT4">
                  <p:embed/>
                </p:oleObj>
              </mc:Choice>
              <mc:Fallback>
                <p:oleObj name="Equation" r:id="rId3" imgW="1714500" imgH="203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3939902"/>
                        <a:ext cx="5111750" cy="4464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17</a:t>
            </a:fld>
            <a:endParaRPr lang="en-US" altLang="zh-TW"/>
          </a:p>
        </p:txBody>
      </p:sp>
    </p:spTree>
    <p:extLst>
      <p:ext uri="{BB962C8B-B14F-4D97-AF65-F5344CB8AC3E}">
        <p14:creationId xmlns:p14="http://schemas.microsoft.com/office/powerpoint/2010/main" val="3032391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a:xfrm>
            <a:off x="457200" y="342902"/>
            <a:ext cx="8229600" cy="770335"/>
          </a:xfrm>
        </p:spPr>
        <p:txBody>
          <a:bodyPr/>
          <a:lstStyle/>
          <a:p>
            <a:pPr eaLnBrk="1" hangingPunct="1"/>
            <a:r>
              <a:rPr lang="zh-TW" altLang="en-US" sz="3600" b="1" dirty="0" smtClean="0">
                <a:solidFill>
                  <a:srgbClr val="993300"/>
                </a:solidFill>
                <a:ea typeface="標楷體" pitchFamily="65" charset="-120"/>
              </a:rPr>
              <a:t>個別資金成本：權益資金</a:t>
            </a:r>
          </a:p>
        </p:txBody>
      </p:sp>
      <p:sp>
        <p:nvSpPr>
          <p:cNvPr id="4102" name="Rectangle 3"/>
          <p:cNvSpPr>
            <a:spLocks noGrp="1" noChangeArrowheads="1"/>
          </p:cNvSpPr>
          <p:nvPr>
            <p:ph idx="1"/>
          </p:nvPr>
        </p:nvSpPr>
        <p:spPr>
          <a:xfrm>
            <a:off x="457200" y="1168005"/>
            <a:ext cx="8229600" cy="3232547"/>
          </a:xfrm>
        </p:spPr>
        <p:txBody>
          <a:bodyPr/>
          <a:lstStyle/>
          <a:p>
            <a:pPr eaLnBrk="1" hangingPunct="1"/>
            <a:r>
              <a:rPr lang="zh-TW" altLang="en-US" b="1" dirty="0" smtClean="0">
                <a:latin typeface="標楷體" pitchFamily="65" charset="-120"/>
                <a:ea typeface="標楷體" pitchFamily="65" charset="-120"/>
              </a:rPr>
              <a:t>無風險利率     ：以長期國庫債為指標。</a:t>
            </a:r>
          </a:p>
          <a:p>
            <a:pPr eaLnBrk="1" hangingPunct="1"/>
            <a:r>
              <a:rPr lang="zh-TW" altLang="en-US" b="1" dirty="0" smtClean="0">
                <a:latin typeface="標楷體" pitchFamily="65" charset="-120"/>
                <a:ea typeface="標楷體" pitchFamily="65" charset="-120"/>
              </a:rPr>
              <a:t>系統風險     ：衡量權益證券和股市之間共同變化程度；通常可以某段期間企業股票報酬，對是常報酬進行迴歸。回歸係數極為系統風險之預估值。</a:t>
            </a:r>
          </a:p>
          <a:p>
            <a:pPr eaLnBrk="1" hangingPunct="1"/>
            <a:r>
              <a:rPr lang="zh-TW" altLang="en-US" b="1" dirty="0" smtClean="0">
                <a:latin typeface="標楷體" pitchFamily="65" charset="-120"/>
                <a:ea typeface="標楷體" pitchFamily="65" charset="-120"/>
              </a:rPr>
              <a:t>市場風險溢酬           ：以過去長期市場風險溢酬之平均數為預估值。</a:t>
            </a:r>
          </a:p>
        </p:txBody>
      </p:sp>
      <p:graphicFrame>
        <p:nvGraphicFramePr>
          <p:cNvPr id="4098" name="Object 5"/>
          <p:cNvGraphicFramePr>
            <a:graphicFrameLocks noChangeAspect="1"/>
          </p:cNvGraphicFramePr>
          <p:nvPr>
            <p:extLst>
              <p:ext uri="{D42A27DB-BD31-4B8C-83A1-F6EECF244321}">
                <p14:modId xmlns:p14="http://schemas.microsoft.com/office/powerpoint/2010/main" val="2664908039"/>
              </p:ext>
            </p:extLst>
          </p:nvPr>
        </p:nvGraphicFramePr>
        <p:xfrm>
          <a:off x="3059832" y="1059582"/>
          <a:ext cx="864245" cy="768776"/>
        </p:xfrm>
        <a:graphic>
          <a:graphicData uri="http://schemas.openxmlformats.org/presentationml/2006/ole">
            <mc:AlternateContent xmlns:mc="http://schemas.openxmlformats.org/markup-compatibility/2006">
              <mc:Choice xmlns:v="urn:schemas-microsoft-com:vml" Requires="v">
                <p:oleObj spid="_x0000_s53301" name="Equation" r:id="rId3" imgW="203040" imgH="241200" progId="Equation.DSMT4">
                  <p:embed/>
                </p:oleObj>
              </mc:Choice>
              <mc:Fallback>
                <p:oleObj name="Equation" r:id="rId3" imgW="203040" imgH="2412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1059582"/>
                        <a:ext cx="864245" cy="768776"/>
                      </a:xfrm>
                      <a:prstGeom prst="rect">
                        <a:avLst/>
                      </a:prstGeom>
                      <a:noFill/>
                      <a:ln>
                        <a:noFill/>
                      </a:ln>
                      <a:effectLst/>
                      <a:extLst/>
                    </p:spPr>
                  </p:pic>
                </p:oleObj>
              </mc:Fallback>
            </mc:AlternateContent>
          </a:graphicData>
        </a:graphic>
      </p:graphicFrame>
      <p:graphicFrame>
        <p:nvGraphicFramePr>
          <p:cNvPr id="4099" name="Object 6"/>
          <p:cNvGraphicFramePr>
            <a:graphicFrameLocks noChangeAspect="1"/>
          </p:cNvGraphicFramePr>
          <p:nvPr>
            <p:extLst>
              <p:ext uri="{D42A27DB-BD31-4B8C-83A1-F6EECF244321}">
                <p14:modId xmlns:p14="http://schemas.microsoft.com/office/powerpoint/2010/main" val="3132672371"/>
              </p:ext>
            </p:extLst>
          </p:nvPr>
        </p:nvGraphicFramePr>
        <p:xfrm>
          <a:off x="2699792" y="1707654"/>
          <a:ext cx="720080" cy="695184"/>
        </p:xfrm>
        <a:graphic>
          <a:graphicData uri="http://schemas.openxmlformats.org/presentationml/2006/ole">
            <mc:AlternateContent xmlns:mc="http://schemas.openxmlformats.org/markup-compatibility/2006">
              <mc:Choice xmlns:v="urn:schemas-microsoft-com:vml" Requires="v">
                <p:oleObj spid="_x0000_s53302" name="Equation" r:id="rId5" imgW="177480" imgH="228600" progId="Equation.DSMT4">
                  <p:embed/>
                </p:oleObj>
              </mc:Choice>
              <mc:Fallback>
                <p:oleObj name="Equation" r:id="rId5" imgW="17748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9792" y="1707654"/>
                        <a:ext cx="720080" cy="695184"/>
                      </a:xfrm>
                      <a:prstGeom prst="rect">
                        <a:avLst/>
                      </a:prstGeom>
                      <a:noFill/>
                      <a:ln>
                        <a:noFill/>
                      </a:ln>
                      <a:effectLst/>
                      <a:extLst/>
                    </p:spPr>
                  </p:pic>
                </p:oleObj>
              </mc:Fallback>
            </mc:AlternateContent>
          </a:graphicData>
        </a:graphic>
      </p:graphicFrame>
      <p:graphicFrame>
        <p:nvGraphicFramePr>
          <p:cNvPr id="4100" name="Object 7"/>
          <p:cNvGraphicFramePr>
            <a:graphicFrameLocks noChangeAspect="1"/>
          </p:cNvGraphicFramePr>
          <p:nvPr>
            <p:extLst>
              <p:ext uri="{D42A27DB-BD31-4B8C-83A1-F6EECF244321}">
                <p14:modId xmlns:p14="http://schemas.microsoft.com/office/powerpoint/2010/main" val="2794934105"/>
              </p:ext>
            </p:extLst>
          </p:nvPr>
        </p:nvGraphicFramePr>
        <p:xfrm>
          <a:off x="3275856" y="3867894"/>
          <a:ext cx="2549487" cy="541685"/>
        </p:xfrm>
        <a:graphic>
          <a:graphicData uri="http://schemas.openxmlformats.org/presentationml/2006/ole">
            <mc:AlternateContent xmlns:mc="http://schemas.openxmlformats.org/markup-compatibility/2006">
              <mc:Choice xmlns:v="urn:schemas-microsoft-com:vml" Requires="v">
                <p:oleObj spid="_x0000_s53303" name="Equation" r:id="rId7" imgW="850680" imgH="241200" progId="Equation.DSMT4">
                  <p:embed/>
                </p:oleObj>
              </mc:Choice>
              <mc:Fallback>
                <p:oleObj name="Equation" r:id="rId7" imgW="850680" imgH="2412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5856" y="3867894"/>
                        <a:ext cx="2549487" cy="541685"/>
                      </a:xfrm>
                      <a:prstGeom prst="rect">
                        <a:avLst/>
                      </a:prstGeom>
                      <a:noFill/>
                      <a:ln>
                        <a:noFill/>
                      </a:ln>
                      <a:effectLst/>
                      <a:extLst/>
                    </p:spPr>
                  </p:pic>
                </p:oleObj>
              </mc:Fallback>
            </mc:AlternateContent>
          </a:graphicData>
        </a:graphic>
      </p:graphicFrame>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18</a:t>
            </a:fld>
            <a:endParaRPr lang="en-US" altLang="zh-TW"/>
          </a:p>
        </p:txBody>
      </p:sp>
    </p:spTree>
    <p:extLst>
      <p:ext uri="{BB962C8B-B14F-4D97-AF65-F5344CB8AC3E}">
        <p14:creationId xmlns:p14="http://schemas.microsoft.com/office/powerpoint/2010/main" val="40839704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42900"/>
            <a:ext cx="8229600" cy="770688"/>
          </a:xfrm>
        </p:spPr>
        <p:txBody>
          <a:bodyPr/>
          <a:lstStyle/>
          <a:p>
            <a:r>
              <a:rPr lang="zh-TW" altLang="en-US" sz="3600" b="1" dirty="0">
                <a:solidFill>
                  <a:srgbClr val="993300"/>
                </a:solidFill>
                <a:ea typeface="標楷體" pitchFamily="65" charset="-120"/>
              </a:rPr>
              <a:t>資本市場理論應用：市場均衡之力量</a:t>
            </a:r>
          </a:p>
        </p:txBody>
      </p:sp>
      <p:sp>
        <p:nvSpPr>
          <p:cNvPr id="3" name="內容版面配置區 2"/>
          <p:cNvSpPr>
            <a:spLocks noGrp="1"/>
          </p:cNvSpPr>
          <p:nvPr>
            <p:ph idx="1"/>
          </p:nvPr>
        </p:nvSpPr>
        <p:spPr>
          <a:xfrm>
            <a:off x="457200" y="1059582"/>
            <a:ext cx="8229600" cy="3340968"/>
          </a:xfrm>
        </p:spPr>
        <p:txBody>
          <a:bodyPr/>
          <a:lstStyle/>
          <a:p>
            <a:r>
              <a:rPr lang="zh-TW" altLang="en-US" sz="2200" b="1" dirty="0">
                <a:latin typeface="Times New Roman" pitchFamily="18" charset="0"/>
                <a:ea typeface="標楷體" pitchFamily="65" charset="-120"/>
                <a:cs typeface="Times New Roman" pitchFamily="18" charset="0"/>
              </a:rPr>
              <a:t>假設某公司股票之</a:t>
            </a:r>
            <a:r>
              <a:rPr lang="en-US" altLang="zh-TW" sz="2200" b="1" dirty="0">
                <a:latin typeface="Times New Roman" pitchFamily="18" charset="0"/>
                <a:ea typeface="標楷體" pitchFamily="65" charset="-120"/>
                <a:cs typeface="Times New Roman" pitchFamily="18" charset="0"/>
              </a:rPr>
              <a:t>Beta</a:t>
            </a:r>
            <a:r>
              <a:rPr lang="zh-TW" altLang="en-US" sz="2200" b="1" dirty="0">
                <a:latin typeface="Times New Roman" pitchFamily="18" charset="0"/>
                <a:ea typeface="標楷體" pitchFamily="65" charset="-120"/>
                <a:cs typeface="Times New Roman" pitchFamily="18" charset="0"/>
              </a:rPr>
              <a:t>為</a:t>
            </a:r>
            <a:r>
              <a:rPr lang="en-US" altLang="zh-TW" sz="2200" b="1" dirty="0" smtClean="0">
                <a:latin typeface="Times New Roman" pitchFamily="18" charset="0"/>
                <a:ea typeface="標楷體" pitchFamily="65" charset="-120"/>
                <a:cs typeface="Times New Roman" pitchFamily="18" charset="0"/>
              </a:rPr>
              <a:t>1.5</a:t>
            </a:r>
            <a:r>
              <a:rPr lang="zh-TW" altLang="en-US" sz="2200" dirty="0" smtClean="0">
                <a:latin typeface="Times New Roman" pitchFamily="18" charset="0"/>
                <a:ea typeface="標楷體" pitchFamily="65" charset="-120"/>
                <a:cs typeface="Times New Roman" pitchFamily="18" charset="0"/>
              </a:rPr>
              <a:t>；</a:t>
            </a:r>
            <a:r>
              <a:rPr lang="zh-TW" altLang="en-US" sz="2200" b="1" dirty="0">
                <a:latin typeface="Times New Roman" pitchFamily="18" charset="0"/>
                <a:ea typeface="標楷體" pitchFamily="65" charset="-120"/>
                <a:cs typeface="Times New Roman" pitchFamily="18" charset="0"/>
              </a:rPr>
              <a:t>無風險利率 </a:t>
            </a:r>
            <a:r>
              <a:rPr lang="zh-TW" altLang="en-US" sz="2200" b="1" dirty="0" smtClean="0">
                <a:latin typeface="Times New Roman" pitchFamily="18" charset="0"/>
                <a:ea typeface="標楷體" pitchFamily="65" charset="-120"/>
                <a:cs typeface="Times New Roman" pitchFamily="18" charset="0"/>
              </a:rPr>
              <a:t>    為</a:t>
            </a:r>
            <a:r>
              <a:rPr lang="en-US" altLang="zh-TW" sz="2200" b="1" dirty="0" smtClean="0">
                <a:latin typeface="Times New Roman" pitchFamily="18" charset="0"/>
                <a:ea typeface="標楷體" pitchFamily="65" charset="-120"/>
                <a:cs typeface="Times New Roman" pitchFamily="18" charset="0"/>
              </a:rPr>
              <a:t>3%</a:t>
            </a:r>
            <a:r>
              <a:rPr lang="zh-TW" altLang="en-US" sz="2200" b="1" dirty="0" smtClean="0">
                <a:latin typeface="Times New Roman" pitchFamily="18" charset="0"/>
                <a:ea typeface="標楷體" pitchFamily="65" charset="-120"/>
                <a:cs typeface="Times New Roman" pitchFamily="18" charset="0"/>
              </a:rPr>
              <a:t>，</a:t>
            </a:r>
            <a:r>
              <a:rPr lang="zh-TW" altLang="en-US" sz="2200" b="1" dirty="0">
                <a:latin typeface="Times New Roman" pitchFamily="18" charset="0"/>
                <a:ea typeface="標楷體" pitchFamily="65" charset="-120"/>
                <a:cs typeface="Times New Roman" pitchFamily="18" charset="0"/>
              </a:rPr>
              <a:t>市場風險溢酬 </a:t>
            </a:r>
            <a:r>
              <a:rPr lang="zh-TW" altLang="en-US" sz="2200" b="1" dirty="0" smtClean="0">
                <a:latin typeface="Times New Roman" pitchFamily="18" charset="0"/>
                <a:ea typeface="標楷體" pitchFamily="65" charset="-120"/>
                <a:cs typeface="Times New Roman" pitchFamily="18" charset="0"/>
              </a:rPr>
              <a:t>                    為</a:t>
            </a:r>
            <a:r>
              <a:rPr lang="en-US" altLang="zh-TW" sz="2200" b="1" dirty="0" smtClean="0">
                <a:latin typeface="Times New Roman" pitchFamily="18" charset="0"/>
                <a:ea typeface="標楷體" pitchFamily="65" charset="-120"/>
                <a:cs typeface="Times New Roman" pitchFamily="18" charset="0"/>
              </a:rPr>
              <a:t>8%</a:t>
            </a:r>
            <a:r>
              <a:rPr lang="zh-TW" altLang="en-US" sz="2200" b="1" dirty="0" smtClean="0">
                <a:latin typeface="Times New Roman" pitchFamily="18" charset="0"/>
                <a:ea typeface="標楷體" pitchFamily="65" charset="-120"/>
                <a:cs typeface="Times New Roman" pitchFamily="18" charset="0"/>
              </a:rPr>
              <a:t>。則投資人對該股票所要求之報酬率為</a:t>
            </a:r>
            <a:r>
              <a:rPr lang="en-US" altLang="zh-TW" sz="2200" b="1" dirty="0" smtClean="0">
                <a:latin typeface="Times New Roman" pitchFamily="18" charset="0"/>
                <a:ea typeface="標楷體" pitchFamily="65" charset="-120"/>
                <a:cs typeface="Times New Roman" pitchFamily="18" charset="0"/>
              </a:rPr>
              <a:t>15%</a:t>
            </a:r>
            <a:r>
              <a:rPr lang="zh-TW" altLang="en-US" sz="2200" b="1" dirty="0" smtClean="0">
                <a:latin typeface="Times New Roman" pitchFamily="18" charset="0"/>
                <a:ea typeface="標楷體" pitchFamily="65" charset="-120"/>
                <a:cs typeface="Times New Roman" pitchFamily="18" charset="0"/>
              </a:rPr>
              <a:t>。</a:t>
            </a:r>
            <a:endParaRPr lang="en-US" altLang="zh-TW" sz="2200" b="1" dirty="0" smtClean="0">
              <a:latin typeface="Times New Roman" pitchFamily="18" charset="0"/>
              <a:ea typeface="標楷體" pitchFamily="65" charset="-120"/>
              <a:cs typeface="Times New Roman" pitchFamily="18" charset="0"/>
            </a:endParaRPr>
          </a:p>
          <a:p>
            <a:r>
              <a:rPr lang="zh-TW" altLang="en-US" sz="2200" b="1" dirty="0" smtClean="0">
                <a:latin typeface="Times New Roman" pitchFamily="18" charset="0"/>
                <a:ea typeface="標楷體" pitchFamily="65" charset="-120"/>
                <a:cs typeface="Times New Roman" pitchFamily="18" charset="0"/>
              </a:rPr>
              <a:t>假設</a:t>
            </a:r>
            <a:r>
              <a:rPr lang="zh-TW" altLang="en-US" sz="2200" b="1" dirty="0">
                <a:latin typeface="Times New Roman" pitchFamily="18" charset="0"/>
                <a:ea typeface="標楷體" pitchFamily="65" charset="-120"/>
                <a:cs typeface="Times New Roman" pitchFamily="18" charset="0"/>
              </a:rPr>
              <a:t>投資人預期全部之報酬會來自股利。若張先生以</a:t>
            </a:r>
            <a:r>
              <a:rPr lang="en-US" altLang="zh-TW" sz="2200" b="1" dirty="0">
                <a:latin typeface="Times New Roman" pitchFamily="18" charset="0"/>
                <a:ea typeface="標楷體" pitchFamily="65" charset="-120"/>
                <a:cs typeface="Times New Roman" pitchFamily="18" charset="0"/>
              </a:rPr>
              <a:t>$60</a:t>
            </a:r>
            <a:r>
              <a:rPr lang="zh-TW" altLang="en-US" sz="2200" b="1" dirty="0">
                <a:latin typeface="Times New Roman" pitchFamily="18" charset="0"/>
                <a:ea typeface="標楷體" pitchFamily="65" charset="-120"/>
                <a:cs typeface="Times New Roman" pitchFamily="18" charset="0"/>
              </a:rPr>
              <a:t>購買該股票，一年之後預期會收到</a:t>
            </a:r>
            <a:r>
              <a:rPr lang="en-US" altLang="zh-TW" sz="2200" b="1" dirty="0">
                <a:latin typeface="Times New Roman" pitchFamily="18" charset="0"/>
                <a:ea typeface="標楷體" pitchFamily="65" charset="-120"/>
                <a:cs typeface="Times New Roman" pitchFamily="18" charset="0"/>
              </a:rPr>
              <a:t>$9</a:t>
            </a:r>
            <a:r>
              <a:rPr lang="zh-TW" altLang="en-US" sz="2200" b="1" dirty="0">
                <a:latin typeface="Times New Roman" pitchFamily="18" charset="0"/>
                <a:ea typeface="標楷體" pitchFamily="65" charset="-120"/>
                <a:cs typeface="Times New Roman" pitchFamily="18" charset="0"/>
              </a:rPr>
              <a:t>現金股利</a:t>
            </a:r>
            <a:r>
              <a:rPr lang="en-US" altLang="zh-TW" sz="2200" b="1" dirty="0">
                <a:latin typeface="Times New Roman" pitchFamily="18" charset="0"/>
                <a:ea typeface="標楷體" pitchFamily="65" charset="-120"/>
                <a:cs typeface="Times New Roman" pitchFamily="18" charset="0"/>
              </a:rPr>
              <a:t>(15%)</a:t>
            </a:r>
            <a:r>
              <a:rPr lang="zh-TW" altLang="en-US" sz="2200" b="1" dirty="0">
                <a:latin typeface="Times New Roman" pitchFamily="18" charset="0"/>
                <a:ea typeface="標楷體" pitchFamily="65" charset="-120"/>
                <a:cs typeface="Times New Roman" pitchFamily="18" charset="0"/>
              </a:rPr>
              <a:t>。若該公司未能符合預期，僅發放</a:t>
            </a:r>
            <a:r>
              <a:rPr lang="en-US" altLang="zh-TW" sz="2200" b="1" dirty="0">
                <a:latin typeface="Times New Roman" pitchFamily="18" charset="0"/>
                <a:ea typeface="標楷體" pitchFamily="65" charset="-120"/>
                <a:cs typeface="Times New Roman" pitchFamily="18" charset="0"/>
              </a:rPr>
              <a:t>$6</a:t>
            </a:r>
            <a:r>
              <a:rPr lang="zh-TW" altLang="en-US" sz="2200" b="1" dirty="0">
                <a:latin typeface="Times New Roman" pitchFamily="18" charset="0"/>
                <a:ea typeface="標楷體" pitchFamily="65" charset="-120"/>
                <a:cs typeface="Times New Roman" pitchFamily="18" charset="0"/>
              </a:rPr>
              <a:t>股利</a:t>
            </a:r>
            <a:r>
              <a:rPr lang="en-US" altLang="zh-TW" sz="2200" b="1" dirty="0">
                <a:latin typeface="Times New Roman" pitchFamily="18" charset="0"/>
                <a:ea typeface="標楷體" pitchFamily="65" charset="-120"/>
                <a:cs typeface="Times New Roman" pitchFamily="18" charset="0"/>
              </a:rPr>
              <a:t>(10%)</a:t>
            </a:r>
            <a:r>
              <a:rPr lang="zh-TW" altLang="en-US" sz="2200" b="1" dirty="0" smtClean="0">
                <a:latin typeface="Times New Roman" pitchFamily="18" charset="0"/>
                <a:ea typeface="標楷體" pitchFamily="65" charset="-120"/>
                <a:cs typeface="Times New Roman" pitchFamily="18" charset="0"/>
              </a:rPr>
              <a:t>。</a:t>
            </a:r>
            <a:endParaRPr lang="en-US" altLang="zh-TW" sz="2200" b="1" dirty="0" smtClean="0">
              <a:latin typeface="Times New Roman" pitchFamily="18" charset="0"/>
              <a:ea typeface="標楷體" pitchFamily="65" charset="-120"/>
              <a:cs typeface="Times New Roman" pitchFamily="18" charset="0"/>
            </a:endParaRPr>
          </a:p>
          <a:p>
            <a:r>
              <a:rPr lang="zh-TW" altLang="en-US" sz="2200" b="1" dirty="0" smtClean="0">
                <a:latin typeface="Times New Roman" pitchFamily="18" charset="0"/>
                <a:ea typeface="標楷體" pitchFamily="65" charset="-120"/>
                <a:cs typeface="Times New Roman" pitchFamily="18" charset="0"/>
              </a:rPr>
              <a:t>市場</a:t>
            </a:r>
            <a:r>
              <a:rPr lang="zh-TW" altLang="en-US" sz="2200" b="1" dirty="0">
                <a:latin typeface="Times New Roman" pitchFamily="18" charset="0"/>
                <a:ea typeface="標楷體" pitchFamily="65" charset="-120"/>
                <a:cs typeface="Times New Roman" pitchFamily="18" charset="0"/>
              </a:rPr>
              <a:t>上絕大多數人投資人不滿意該股票之表現，因此會賣掉該股票，而造成該股票價格下跌</a:t>
            </a:r>
            <a:r>
              <a:rPr lang="zh-TW" altLang="en-US" sz="2200" b="1" dirty="0" smtClean="0">
                <a:latin typeface="Times New Roman" pitchFamily="18" charset="0"/>
                <a:ea typeface="標楷體" pitchFamily="65" charset="-120"/>
                <a:cs typeface="Times New Roman" pitchFamily="18" charset="0"/>
              </a:rPr>
              <a:t>。</a:t>
            </a:r>
            <a:endParaRPr lang="en-US" altLang="zh-TW" sz="2200" b="1" dirty="0" smtClean="0">
              <a:latin typeface="Times New Roman" pitchFamily="18" charset="0"/>
              <a:ea typeface="標楷體" pitchFamily="65" charset="-120"/>
              <a:cs typeface="Times New Roman" pitchFamily="18" charset="0"/>
            </a:endParaRPr>
          </a:p>
          <a:p>
            <a:r>
              <a:rPr lang="zh-TW" altLang="en-US" sz="2200" b="1" dirty="0" smtClean="0">
                <a:latin typeface="Times New Roman" pitchFamily="18" charset="0"/>
                <a:ea typeface="標楷體" pitchFamily="65" charset="-120"/>
                <a:cs typeface="Times New Roman" pitchFamily="18" charset="0"/>
              </a:rPr>
              <a:t>當</a:t>
            </a:r>
            <a:r>
              <a:rPr lang="zh-TW" altLang="en-US" sz="2200" b="1" dirty="0">
                <a:latin typeface="Times New Roman" pitchFamily="18" charset="0"/>
                <a:ea typeface="標楷體" pitchFamily="65" charset="-120"/>
                <a:cs typeface="Times New Roman" pitchFamily="18" charset="0"/>
              </a:rPr>
              <a:t>股票價格跌到</a:t>
            </a:r>
            <a:r>
              <a:rPr lang="en-US" altLang="zh-TW" sz="2200" b="1" dirty="0">
                <a:latin typeface="Times New Roman" pitchFamily="18" charset="0"/>
                <a:ea typeface="標楷體" pitchFamily="65" charset="-120"/>
                <a:cs typeface="Times New Roman" pitchFamily="18" charset="0"/>
              </a:rPr>
              <a:t>$40</a:t>
            </a:r>
            <a:r>
              <a:rPr lang="zh-TW" altLang="en-US" sz="2200" b="1" dirty="0">
                <a:latin typeface="Times New Roman" pitchFamily="18" charset="0"/>
                <a:ea typeface="標楷體" pitchFamily="65" charset="-120"/>
                <a:cs typeface="Times New Roman" pitchFamily="18" charset="0"/>
              </a:rPr>
              <a:t>會停止；因為新的價格</a:t>
            </a:r>
            <a:r>
              <a:rPr lang="en-US" altLang="zh-TW" sz="2200" b="1" dirty="0">
                <a:latin typeface="Times New Roman" pitchFamily="18" charset="0"/>
                <a:ea typeface="標楷體" pitchFamily="65" charset="-120"/>
                <a:cs typeface="Times New Roman" pitchFamily="18" charset="0"/>
              </a:rPr>
              <a:t>($40)</a:t>
            </a:r>
            <a:r>
              <a:rPr lang="zh-TW" altLang="en-US" sz="2200" b="1" dirty="0">
                <a:latin typeface="Times New Roman" pitchFamily="18" charset="0"/>
                <a:ea typeface="標楷體" pitchFamily="65" charset="-120"/>
                <a:cs typeface="Times New Roman" pitchFamily="18" charset="0"/>
              </a:rPr>
              <a:t>將使預期報酬率</a:t>
            </a:r>
            <a:r>
              <a:rPr lang="en-US" altLang="zh-TW" sz="2200" b="1" dirty="0">
                <a:latin typeface="Times New Roman" pitchFamily="18" charset="0"/>
                <a:ea typeface="標楷體" pitchFamily="65" charset="-120"/>
                <a:cs typeface="Times New Roman" pitchFamily="18" charset="0"/>
              </a:rPr>
              <a:t>($6 / $40 = 15%)</a:t>
            </a:r>
            <a:r>
              <a:rPr lang="zh-TW" altLang="en-US" sz="2200" b="1" dirty="0">
                <a:latin typeface="Times New Roman" pitchFamily="18" charset="0"/>
                <a:ea typeface="標楷體" pitchFamily="65" charset="-120"/>
                <a:cs typeface="Times New Roman" pitchFamily="18" charset="0"/>
              </a:rPr>
              <a:t>等於投資人要求之報酬率。</a:t>
            </a:r>
          </a:p>
        </p:txBody>
      </p:sp>
      <p:graphicFrame>
        <p:nvGraphicFramePr>
          <p:cNvPr id="4" name="物件 3"/>
          <p:cNvGraphicFramePr>
            <a:graphicFrameLocks noChangeAspect="1"/>
          </p:cNvGraphicFramePr>
          <p:nvPr>
            <p:extLst>
              <p:ext uri="{D42A27DB-BD31-4B8C-83A1-F6EECF244321}">
                <p14:modId xmlns:p14="http://schemas.microsoft.com/office/powerpoint/2010/main" val="1589691849"/>
              </p:ext>
            </p:extLst>
          </p:nvPr>
        </p:nvGraphicFramePr>
        <p:xfrm>
          <a:off x="6012160" y="1131590"/>
          <a:ext cx="360040" cy="320268"/>
        </p:xfrm>
        <a:graphic>
          <a:graphicData uri="http://schemas.openxmlformats.org/presentationml/2006/ole">
            <mc:AlternateContent xmlns:mc="http://schemas.openxmlformats.org/markup-compatibility/2006">
              <mc:Choice xmlns:v="urn:schemas-microsoft-com:vml" Requires="v">
                <p:oleObj spid="_x0000_s54311" name="Equation" r:id="rId3" imgW="203112" imgH="241195" progId="Equation.DSMT4">
                  <p:embed/>
                </p:oleObj>
              </mc:Choice>
              <mc:Fallback>
                <p:oleObj name="Equation" r:id="rId3" imgW="203112" imgH="241195"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0" y="1131590"/>
                        <a:ext cx="360040" cy="320268"/>
                      </a:xfrm>
                      <a:prstGeom prst="rect">
                        <a:avLst/>
                      </a:prstGeom>
                      <a:noFill/>
                      <a:ln>
                        <a:noFill/>
                      </a:ln>
                      <a:effectLst/>
                    </p:spPr>
                  </p:pic>
                </p:oleObj>
              </mc:Fallback>
            </mc:AlternateContent>
          </a:graphicData>
        </a:graphic>
      </p:graphicFrame>
      <p:graphicFrame>
        <p:nvGraphicFramePr>
          <p:cNvPr id="5" name="物件 4"/>
          <p:cNvGraphicFramePr>
            <a:graphicFrameLocks noChangeAspect="1"/>
          </p:cNvGraphicFramePr>
          <p:nvPr>
            <p:extLst>
              <p:ext uri="{D42A27DB-BD31-4B8C-83A1-F6EECF244321}">
                <p14:modId xmlns:p14="http://schemas.microsoft.com/office/powerpoint/2010/main" val="2786553651"/>
              </p:ext>
            </p:extLst>
          </p:nvPr>
        </p:nvGraphicFramePr>
        <p:xfrm>
          <a:off x="1475657" y="1491630"/>
          <a:ext cx="1512168" cy="336587"/>
        </p:xfrm>
        <a:graphic>
          <a:graphicData uri="http://schemas.openxmlformats.org/presentationml/2006/ole">
            <mc:AlternateContent xmlns:mc="http://schemas.openxmlformats.org/markup-compatibility/2006">
              <mc:Choice xmlns:v="urn:schemas-microsoft-com:vml" Requires="v">
                <p:oleObj spid="_x0000_s54312" name="Equation" r:id="rId5" imgW="850531" imgH="241195" progId="Equation.DSMT4">
                  <p:embed/>
                </p:oleObj>
              </mc:Choice>
              <mc:Fallback>
                <p:oleObj name="Equation" r:id="rId5" imgW="850531" imgH="241195"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5657" y="1491630"/>
                        <a:ext cx="1512168" cy="336587"/>
                      </a:xfrm>
                      <a:prstGeom prst="rect">
                        <a:avLst/>
                      </a:prstGeom>
                      <a:noFill/>
                      <a:ln>
                        <a:noFill/>
                      </a:ln>
                      <a:effectLst/>
                    </p:spPr>
                  </p:pic>
                </p:oleObj>
              </mc:Fallback>
            </mc:AlternateContent>
          </a:graphicData>
        </a:graphic>
      </p:graphicFrame>
      <p:sp>
        <p:nvSpPr>
          <p:cNvPr id="7" name="投影片編號版面配置區 6"/>
          <p:cNvSpPr>
            <a:spLocks noGrp="1"/>
          </p:cNvSpPr>
          <p:nvPr>
            <p:ph type="sldNum" sz="quarter" idx="11"/>
          </p:nvPr>
        </p:nvSpPr>
        <p:spPr/>
        <p:txBody>
          <a:bodyPr/>
          <a:lstStyle/>
          <a:p>
            <a:pPr>
              <a:defRPr/>
            </a:pPr>
            <a:fld id="{41D0554E-982C-4AB0-971D-9333D376560E}" type="slidenum">
              <a:rPr lang="en-US" altLang="zh-TW" smtClean="0"/>
              <a:pPr>
                <a:defRPr/>
              </a:pPr>
              <a:t>19</a:t>
            </a:fld>
            <a:endParaRPr lang="en-US" altLang="zh-TW"/>
          </a:p>
        </p:txBody>
      </p:sp>
      <p:pic>
        <p:nvPicPr>
          <p:cNvPr id="8" name="Picture 50">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9512" y="4649015"/>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9069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Line 3"/>
          <p:cNvSpPr>
            <a:spLocks noChangeShapeType="1"/>
          </p:cNvSpPr>
          <p:nvPr/>
        </p:nvSpPr>
        <p:spPr bwMode="auto">
          <a:xfrm>
            <a:off x="1676400" y="1828800"/>
            <a:ext cx="0" cy="26289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9939" name="Line 4"/>
          <p:cNvSpPr>
            <a:spLocks noChangeShapeType="1"/>
          </p:cNvSpPr>
          <p:nvPr/>
        </p:nvSpPr>
        <p:spPr bwMode="auto">
          <a:xfrm>
            <a:off x="1676400" y="44577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aphicFrame>
        <p:nvGraphicFramePr>
          <p:cNvPr id="39940" name="Object 5"/>
          <p:cNvGraphicFramePr>
            <a:graphicFrameLocks noChangeAspect="1"/>
          </p:cNvGraphicFramePr>
          <p:nvPr/>
        </p:nvGraphicFramePr>
        <p:xfrm>
          <a:off x="1303343" y="1340646"/>
          <a:ext cx="1127125" cy="446485"/>
        </p:xfrm>
        <a:graphic>
          <a:graphicData uri="http://schemas.openxmlformats.org/presentationml/2006/ole">
            <mc:AlternateContent xmlns:mc="http://schemas.openxmlformats.org/markup-compatibility/2006">
              <mc:Choice xmlns:v="urn:schemas-microsoft-com:vml" Requires="v">
                <p:oleObj spid="_x0000_s40031" name="Equation" r:id="rId3" imgW="387371" imgH="196895" progId="Equation.3">
                  <p:embed/>
                </p:oleObj>
              </mc:Choice>
              <mc:Fallback>
                <p:oleObj name="Equation" r:id="rId3" imgW="387371" imgH="196895"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3343" y="1340646"/>
                        <a:ext cx="1127125" cy="4464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941" name="Text Box 6"/>
          <p:cNvSpPr txBox="1">
            <a:spLocks noChangeArrowheads="1"/>
          </p:cNvSpPr>
          <p:nvPr/>
        </p:nvSpPr>
        <p:spPr bwMode="auto">
          <a:xfrm>
            <a:off x="838200" y="3714752"/>
            <a:ext cx="990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algn="ctr">
              <a:spcBef>
                <a:spcPct val="50000"/>
              </a:spcBef>
            </a:pPr>
            <a:r>
              <a:rPr kumimoji="0" lang="en-US" altLang="zh-TW"/>
              <a:t>RFR</a:t>
            </a:r>
          </a:p>
        </p:txBody>
      </p:sp>
      <p:sp>
        <p:nvSpPr>
          <p:cNvPr id="39942" name="Line 7"/>
          <p:cNvSpPr>
            <a:spLocks noChangeShapeType="1"/>
          </p:cNvSpPr>
          <p:nvPr/>
        </p:nvSpPr>
        <p:spPr bwMode="auto">
          <a:xfrm flipV="1">
            <a:off x="1692275" y="1924050"/>
            <a:ext cx="4953000" cy="1943100"/>
          </a:xfrm>
          <a:prstGeom prst="line">
            <a:avLst/>
          </a:prstGeom>
          <a:noFill/>
          <a:ln w="381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aphicFrame>
        <p:nvGraphicFramePr>
          <p:cNvPr id="39943" name="Object 8"/>
          <p:cNvGraphicFramePr>
            <a:graphicFrameLocks noChangeAspect="1"/>
          </p:cNvGraphicFramePr>
          <p:nvPr>
            <p:extLst>
              <p:ext uri="{D42A27DB-BD31-4B8C-83A1-F6EECF244321}">
                <p14:modId xmlns:p14="http://schemas.microsoft.com/office/powerpoint/2010/main" val="1289682051"/>
              </p:ext>
            </p:extLst>
          </p:nvPr>
        </p:nvGraphicFramePr>
        <p:xfrm>
          <a:off x="7452320" y="4234457"/>
          <a:ext cx="1127125" cy="446485"/>
        </p:xfrm>
        <a:graphic>
          <a:graphicData uri="http://schemas.openxmlformats.org/presentationml/2006/ole">
            <mc:AlternateContent xmlns:mc="http://schemas.openxmlformats.org/markup-compatibility/2006">
              <mc:Choice xmlns:v="urn:schemas-microsoft-com:vml" Requires="v">
                <p:oleObj spid="_x0000_s40032" name="Equation" r:id="rId5" imgW="387371" imgH="196895" progId="Equation.3">
                  <p:embed/>
                </p:oleObj>
              </mc:Choice>
              <mc:Fallback>
                <p:oleObj name="Equation" r:id="rId5" imgW="387371" imgH="196895" progId="Equation.3">
                  <p:embed/>
                  <p:pic>
                    <p:nvPicPr>
                      <p:cNvPr id="0" name="Object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52320" y="4234457"/>
                        <a:ext cx="1127125" cy="4464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4" name="Object 9"/>
          <p:cNvGraphicFramePr>
            <a:graphicFrameLocks noChangeAspect="1"/>
          </p:cNvGraphicFramePr>
          <p:nvPr/>
        </p:nvGraphicFramePr>
        <p:xfrm>
          <a:off x="4572005" y="4457701"/>
          <a:ext cx="595313" cy="498872"/>
        </p:xfrm>
        <a:graphic>
          <a:graphicData uri="http://schemas.openxmlformats.org/presentationml/2006/ole">
            <mc:AlternateContent xmlns:mc="http://schemas.openxmlformats.org/markup-compatibility/2006">
              <mc:Choice xmlns:v="urn:schemas-microsoft-com:vml" Requires="v">
                <p:oleObj spid="_x0000_s40033" name="Equation" r:id="rId7" imgW="196837" imgH="222295" progId="Equation.3">
                  <p:embed/>
                </p:oleObj>
              </mc:Choice>
              <mc:Fallback>
                <p:oleObj name="Equation" r:id="rId7" imgW="196837" imgH="222295"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5" y="4457701"/>
                        <a:ext cx="595313" cy="4988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9945" name="Object 10"/>
          <p:cNvGraphicFramePr>
            <a:graphicFrameLocks noChangeAspect="1"/>
          </p:cNvGraphicFramePr>
          <p:nvPr/>
        </p:nvGraphicFramePr>
        <p:xfrm>
          <a:off x="990600" y="2457452"/>
          <a:ext cx="666750" cy="446485"/>
        </p:xfrm>
        <a:graphic>
          <a:graphicData uri="http://schemas.openxmlformats.org/presentationml/2006/ole">
            <mc:AlternateContent xmlns:mc="http://schemas.openxmlformats.org/markup-compatibility/2006">
              <mc:Choice xmlns:v="urn:schemas-microsoft-com:vml" Requires="v">
                <p:oleObj spid="_x0000_s40034" name="Equation" r:id="rId9" imgW="222229" imgH="196895" progId="Equation.3">
                  <p:embed/>
                </p:oleObj>
              </mc:Choice>
              <mc:Fallback>
                <p:oleObj name="Equation" r:id="rId9" imgW="222229" imgH="196895"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90600" y="2457452"/>
                        <a:ext cx="666750" cy="4464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9946" name="Text Box 11"/>
          <p:cNvSpPr txBox="1">
            <a:spLocks noChangeArrowheads="1"/>
          </p:cNvSpPr>
          <p:nvPr/>
        </p:nvSpPr>
        <p:spPr bwMode="auto">
          <a:xfrm>
            <a:off x="6553200" y="1771652"/>
            <a:ext cx="990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algn="ctr">
              <a:spcBef>
                <a:spcPct val="50000"/>
              </a:spcBef>
            </a:pPr>
            <a:r>
              <a:rPr kumimoji="0" lang="en-US" altLang="zh-TW"/>
              <a:t>SML</a:t>
            </a:r>
          </a:p>
        </p:txBody>
      </p:sp>
      <p:sp>
        <p:nvSpPr>
          <p:cNvPr id="39947" name="Line 12"/>
          <p:cNvSpPr>
            <a:spLocks noChangeShapeType="1"/>
          </p:cNvSpPr>
          <p:nvPr/>
        </p:nvSpPr>
        <p:spPr bwMode="auto">
          <a:xfrm>
            <a:off x="1676400" y="2628900"/>
            <a:ext cx="3200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9948" name="Line 13"/>
          <p:cNvSpPr>
            <a:spLocks noChangeShapeType="1"/>
          </p:cNvSpPr>
          <p:nvPr/>
        </p:nvSpPr>
        <p:spPr bwMode="auto">
          <a:xfrm>
            <a:off x="4876800" y="2628900"/>
            <a:ext cx="0" cy="1828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5" name="Rectangle 2"/>
          <p:cNvSpPr txBox="1">
            <a:spLocks noChangeArrowheads="1"/>
          </p:cNvSpPr>
          <p:nvPr/>
        </p:nvSpPr>
        <p:spPr bwMode="auto">
          <a:xfrm>
            <a:off x="179388" y="357189"/>
            <a:ext cx="8507412" cy="6084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pitchFamily="34" charset="0"/>
                <a:ea typeface="新細明體" pitchFamily="18" charset="-120"/>
              </a:defRPr>
            </a:lvl2pPr>
            <a:lvl3pPr algn="l" rtl="0" eaLnBrk="0" fontAlgn="base" hangingPunct="0">
              <a:spcBef>
                <a:spcPct val="0"/>
              </a:spcBef>
              <a:spcAft>
                <a:spcPct val="0"/>
              </a:spcAft>
              <a:defRPr kumimoji="1" sz="4400">
                <a:solidFill>
                  <a:schemeClr val="tx1"/>
                </a:solidFill>
                <a:latin typeface="Arial" pitchFamily="34" charset="0"/>
                <a:ea typeface="新細明體" pitchFamily="18" charset="-120"/>
              </a:defRPr>
            </a:lvl3pPr>
            <a:lvl4pPr algn="l" rtl="0" eaLnBrk="0" fontAlgn="base" hangingPunct="0">
              <a:spcBef>
                <a:spcPct val="0"/>
              </a:spcBef>
              <a:spcAft>
                <a:spcPct val="0"/>
              </a:spcAft>
              <a:defRPr kumimoji="1" sz="4400">
                <a:solidFill>
                  <a:schemeClr val="tx1"/>
                </a:solidFill>
                <a:latin typeface="Arial" pitchFamily="34" charset="0"/>
                <a:ea typeface="新細明體" pitchFamily="18" charset="-120"/>
              </a:defRPr>
            </a:lvl4pPr>
            <a:lvl5pPr algn="l" rtl="0" eaLnBrk="0" fontAlgn="base" hangingPunct="0">
              <a:spcBef>
                <a:spcPct val="0"/>
              </a:spcBef>
              <a:spcAft>
                <a:spcPct val="0"/>
              </a:spcAft>
              <a:defRPr kumimoji="1" sz="4400">
                <a:solidFill>
                  <a:schemeClr val="tx1"/>
                </a:solidFill>
                <a:latin typeface="Arial" pitchFamily="34" charset="0"/>
                <a:ea typeface="新細明體" pitchFamily="18" charset="-120"/>
              </a:defRPr>
            </a:lvl5pPr>
            <a:lvl6pPr marL="457200" algn="l" rtl="0" fontAlgn="base">
              <a:spcBef>
                <a:spcPct val="0"/>
              </a:spcBef>
              <a:spcAft>
                <a:spcPct val="0"/>
              </a:spcAft>
              <a:defRPr kumimoji="1" sz="4400">
                <a:solidFill>
                  <a:schemeClr val="tx1"/>
                </a:solidFill>
                <a:latin typeface="Arial" pitchFamily="34" charset="0"/>
                <a:ea typeface="新細明體" pitchFamily="18" charset="-120"/>
              </a:defRPr>
            </a:lvl6pPr>
            <a:lvl7pPr marL="914400" algn="l" rtl="0" fontAlgn="base">
              <a:spcBef>
                <a:spcPct val="0"/>
              </a:spcBef>
              <a:spcAft>
                <a:spcPct val="0"/>
              </a:spcAft>
              <a:defRPr kumimoji="1" sz="4400">
                <a:solidFill>
                  <a:schemeClr val="tx1"/>
                </a:solidFill>
                <a:latin typeface="Arial" pitchFamily="34" charset="0"/>
                <a:ea typeface="新細明體" pitchFamily="18" charset="-120"/>
              </a:defRPr>
            </a:lvl7pPr>
            <a:lvl8pPr marL="1371600" algn="l" rtl="0" fontAlgn="base">
              <a:spcBef>
                <a:spcPct val="0"/>
              </a:spcBef>
              <a:spcAft>
                <a:spcPct val="0"/>
              </a:spcAft>
              <a:defRPr kumimoji="1" sz="4400">
                <a:solidFill>
                  <a:schemeClr val="tx1"/>
                </a:solidFill>
                <a:latin typeface="Arial" pitchFamily="34" charset="0"/>
                <a:ea typeface="新細明體" pitchFamily="18" charset="-120"/>
              </a:defRPr>
            </a:lvl8pPr>
            <a:lvl9pPr marL="1828800" algn="l" rtl="0" fontAlgn="base">
              <a:spcBef>
                <a:spcPct val="0"/>
              </a:spcBef>
              <a:spcAft>
                <a:spcPct val="0"/>
              </a:spcAft>
              <a:defRPr kumimoji="1" sz="4400">
                <a:solidFill>
                  <a:schemeClr val="tx1"/>
                </a:solidFill>
                <a:latin typeface="Arial" pitchFamily="34" charset="0"/>
                <a:ea typeface="新細明體" pitchFamily="18" charset="-120"/>
              </a:defRPr>
            </a:lvl9pPr>
          </a:lstStyle>
          <a:p>
            <a:pPr eaLnBrk="1" hangingPunct="1">
              <a:defRPr/>
            </a:pPr>
            <a:r>
              <a:rPr lang="zh-TW" altLang="en-US" sz="4000" b="1" smtClean="0">
                <a:latin typeface="+mn-lt"/>
                <a:ea typeface="標楷體" pitchFamily="65" charset="-120"/>
              </a:rPr>
              <a:t>證券市場線</a:t>
            </a:r>
            <a:r>
              <a:rPr lang="en-US" altLang="zh-TW" sz="4000" b="1" smtClean="0">
                <a:latin typeface="+mn-lt"/>
                <a:ea typeface="標楷體" pitchFamily="65" charset="-120"/>
              </a:rPr>
              <a:t>(Security Market Line)</a:t>
            </a:r>
            <a:endParaRPr lang="en-US" altLang="zh-TW" sz="4000" b="1" dirty="0" smtClean="0">
              <a:latin typeface="+mn-lt"/>
              <a:ea typeface="標楷體" pitchFamily="65" charset="-120"/>
            </a:endParaRPr>
          </a:p>
        </p:txBody>
      </p:sp>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2</a:t>
            </a:fld>
            <a:endParaRPr lang="en-US" altLang="zh-TW"/>
          </a:p>
        </p:txBody>
      </p:sp>
      <p:pic>
        <p:nvPicPr>
          <p:cNvPr id="39986" name="Picture 50">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3528" y="4457700"/>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標題 1"/>
          <p:cNvSpPr>
            <a:spLocks noGrp="1"/>
          </p:cNvSpPr>
          <p:nvPr>
            <p:ph type="title"/>
          </p:nvPr>
        </p:nvSpPr>
        <p:spPr/>
        <p:txBody>
          <a:bodyPr/>
          <a:lstStyle/>
          <a:p>
            <a:r>
              <a:rPr lang="zh-TW" altLang="en-US" smtClean="0">
                <a:latin typeface="標楷體" pitchFamily="65" charset="-120"/>
                <a:ea typeface="標楷體" pitchFamily="65" charset="-120"/>
              </a:rPr>
              <a:t>版權標示</a:t>
            </a:r>
          </a:p>
        </p:txBody>
      </p:sp>
      <p:graphicFrame>
        <p:nvGraphicFramePr>
          <p:cNvPr id="15404" name="Group 44"/>
          <p:cNvGraphicFramePr>
            <a:graphicFrameLocks noGrp="1"/>
          </p:cNvGraphicFramePr>
          <p:nvPr>
            <p:ph idx="1"/>
            <p:extLst>
              <p:ext uri="{D42A27DB-BD31-4B8C-83A1-F6EECF244321}">
                <p14:modId xmlns:p14="http://schemas.microsoft.com/office/powerpoint/2010/main" val="489316543"/>
              </p:ext>
            </p:extLst>
          </p:nvPr>
        </p:nvGraphicFramePr>
        <p:xfrm>
          <a:off x="533400" y="1276350"/>
          <a:ext cx="8286750" cy="3048001"/>
        </p:xfrm>
        <a:graphic>
          <a:graphicData uri="http://schemas.openxmlformats.org/drawingml/2006/table">
            <a:tbl>
              <a:tblPr/>
              <a:tblGrid>
                <a:gridCol w="798240"/>
                <a:gridCol w="1554435"/>
                <a:gridCol w="1174750"/>
                <a:gridCol w="4759325"/>
              </a:tblGrid>
              <a:tr h="382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smtClean="0">
                          <a:ln>
                            <a:noFill/>
                          </a:ln>
                          <a:solidFill>
                            <a:srgbClr val="FFFFFF"/>
                          </a:solidFill>
                          <a:effectLst/>
                          <a:latin typeface="標楷體" pitchFamily="65" charset="-120"/>
                          <a:ea typeface="標楷體" pitchFamily="65" charset="-120"/>
                        </a:rPr>
                        <a:t>頁碼</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smtClean="0">
                          <a:ln>
                            <a:noFill/>
                          </a:ln>
                          <a:solidFill>
                            <a:srgbClr val="FFFFFF"/>
                          </a:solidFill>
                          <a:effectLst/>
                          <a:latin typeface="標楷體" pitchFamily="65" charset="-120"/>
                          <a:ea typeface="標楷體" pitchFamily="65" charset="-120"/>
                        </a:rPr>
                        <a:t>作品</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smtClean="0">
                          <a:ln>
                            <a:noFill/>
                          </a:ln>
                          <a:solidFill>
                            <a:srgbClr val="FFFFFF"/>
                          </a:solidFill>
                          <a:effectLst/>
                          <a:latin typeface="標楷體" pitchFamily="65" charset="-120"/>
                          <a:ea typeface="標楷體" pitchFamily="65" charset="-120"/>
                        </a:rPr>
                        <a:t>授權條件</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smtClean="0">
                          <a:ln>
                            <a:noFill/>
                          </a:ln>
                          <a:solidFill>
                            <a:srgbClr val="FFFFFF"/>
                          </a:solidFill>
                          <a:effectLst/>
                          <a:latin typeface="標楷體" pitchFamily="65" charset="-120"/>
                          <a:ea typeface="標楷體" pitchFamily="65" charset="-120"/>
                        </a:rPr>
                        <a:t>作者</a:t>
                      </a:r>
                      <a:r>
                        <a:rPr kumimoji="0" lang="en-US" altLang="zh-TW" sz="1800" b="1" i="0" u="none" strike="noStrike" cap="none" normalizeH="0" baseline="0" smtClean="0">
                          <a:ln>
                            <a:noFill/>
                          </a:ln>
                          <a:solidFill>
                            <a:srgbClr val="FFFFFF"/>
                          </a:solidFill>
                          <a:effectLst/>
                          <a:latin typeface="標楷體" pitchFamily="65" charset="-120"/>
                          <a:ea typeface="標楷體" pitchFamily="65" charset="-120"/>
                        </a:rPr>
                        <a:t>/</a:t>
                      </a:r>
                      <a:r>
                        <a:rPr kumimoji="0" lang="zh-TW" altLang="en-US" sz="1800" b="1" i="0" u="none" strike="noStrike" cap="none" normalizeH="0" baseline="0" smtClean="0">
                          <a:ln>
                            <a:noFill/>
                          </a:ln>
                          <a:solidFill>
                            <a:srgbClr val="FFFFFF"/>
                          </a:solidFill>
                          <a:effectLst/>
                          <a:latin typeface="標楷體" pitchFamily="65" charset="-120"/>
                          <a:ea typeface="標楷體" pitchFamily="65" charset="-120"/>
                        </a:rPr>
                        <a:t>來源</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080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標楷體" pitchFamily="65" charset="-120"/>
                          <a:ea typeface="標楷體" pitchFamily="65" charset="-120"/>
                        </a:rPr>
                        <a:t>1</a:t>
                      </a: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本作品轉載自</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Microsoft Office 2007</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多媒體藝廊，依據</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Microsoft</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服務合約及著作權法第</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46</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52</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65</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條合理使用。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r>
              <a:tr h="533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標楷體" pitchFamily="65" charset="-120"/>
                          <a:ea typeface="標楷體" pitchFamily="65" charset="-120"/>
                        </a:rPr>
                        <a:t>2-22</a:t>
                      </a: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本作品轉載自</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Microsoft Office 2007</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多媒體藝廊，依據</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Microsoft</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服務合約及著作權法第</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46</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52</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a:t>
                      </a:r>
                      <a:r>
                        <a:rPr kumimoji="0" lang="en-US" altLang="zh-TW" sz="1200" b="0" i="0" u="none" strike="noStrike" cap="none" normalizeH="0" baseline="0" dirty="0" smtClean="0">
                          <a:ln>
                            <a:noFill/>
                          </a:ln>
                          <a:solidFill>
                            <a:srgbClr val="000000"/>
                          </a:solidFill>
                          <a:effectLst/>
                          <a:latin typeface="標楷體" pitchFamily="65" charset="-120"/>
                          <a:ea typeface="標楷體" pitchFamily="65" charset="-120"/>
                        </a:rPr>
                        <a:t>65</a:t>
                      </a: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條合理使用。</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762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smtClean="0">
                          <a:ln>
                            <a:noFill/>
                          </a:ln>
                          <a:solidFill>
                            <a:srgbClr val="000000"/>
                          </a:solidFill>
                          <a:effectLst/>
                          <a:latin typeface="標楷體" pitchFamily="65" charset="-120"/>
                          <a:ea typeface="標楷體" pitchFamily="65" charset="-12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作者：國立台灣大學 陳明賢教授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762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標楷體" pitchFamily="65" charset="-120"/>
                          <a:ea typeface="標楷體" pitchFamily="65" charset="-120"/>
                        </a:rPr>
                        <a:t>4</a:t>
                      </a: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000" b="1" i="0" u="none" strike="noStrike" cap="none" normalizeH="0" baseline="0" dirty="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作者：國立台灣大學 陳明賢教授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bl>
          </a:graphicData>
        </a:graphic>
      </p:graphicFrame>
      <p:sp>
        <p:nvSpPr>
          <p:cNvPr id="19491" name="投影片編號版面配置區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Arial" charset="0"/>
                <a:ea typeface="新細明體" charset="-120"/>
              </a:defRPr>
            </a:lvl1pPr>
            <a:lvl2pPr marL="742950" indent="-285750" eaLnBrk="0" hangingPunct="0">
              <a:defRPr kumimoji="1" sz="2400">
                <a:solidFill>
                  <a:schemeClr val="tx1"/>
                </a:solidFill>
                <a:latin typeface="Arial" charset="0"/>
                <a:ea typeface="新細明體" charset="-120"/>
              </a:defRPr>
            </a:lvl2pPr>
            <a:lvl3pPr marL="1143000" indent="-228600" eaLnBrk="0" hangingPunct="0">
              <a:defRPr kumimoji="1" sz="2400">
                <a:solidFill>
                  <a:schemeClr val="tx1"/>
                </a:solidFill>
                <a:latin typeface="Arial" charset="0"/>
                <a:ea typeface="新細明體" charset="-120"/>
              </a:defRPr>
            </a:lvl3pPr>
            <a:lvl4pPr marL="1600200" indent="-228600" eaLnBrk="0" hangingPunct="0">
              <a:defRPr kumimoji="1" sz="2400">
                <a:solidFill>
                  <a:schemeClr val="tx1"/>
                </a:solidFill>
                <a:latin typeface="Arial" charset="0"/>
                <a:ea typeface="新細明體" charset="-120"/>
              </a:defRPr>
            </a:lvl4pPr>
            <a:lvl5pPr marL="2057400" indent="-228600" eaLnBrk="0" hangingPunct="0">
              <a:defRPr kumimoji="1" sz="2400">
                <a:solidFill>
                  <a:schemeClr val="tx1"/>
                </a:solidFill>
                <a:latin typeface="Arial" charset="0"/>
                <a:ea typeface="新細明體" charset="-120"/>
              </a:defRPr>
            </a:lvl5pPr>
            <a:lvl6pPr marL="2514600" indent="-228600" eaLnBrk="0" fontAlgn="base" hangingPunct="0">
              <a:spcBef>
                <a:spcPct val="0"/>
              </a:spcBef>
              <a:spcAft>
                <a:spcPct val="0"/>
              </a:spcAft>
              <a:defRPr kumimoji="1" sz="2400">
                <a:solidFill>
                  <a:schemeClr val="tx1"/>
                </a:solidFill>
                <a:latin typeface="Arial" charset="0"/>
                <a:ea typeface="新細明體" charset="-120"/>
              </a:defRPr>
            </a:lvl6pPr>
            <a:lvl7pPr marL="2971800" indent="-228600" eaLnBrk="0" fontAlgn="base" hangingPunct="0">
              <a:spcBef>
                <a:spcPct val="0"/>
              </a:spcBef>
              <a:spcAft>
                <a:spcPct val="0"/>
              </a:spcAft>
              <a:defRPr kumimoji="1" sz="2400">
                <a:solidFill>
                  <a:schemeClr val="tx1"/>
                </a:solidFill>
                <a:latin typeface="Arial" charset="0"/>
                <a:ea typeface="新細明體" charset="-120"/>
              </a:defRPr>
            </a:lvl7pPr>
            <a:lvl8pPr marL="3429000" indent="-228600" eaLnBrk="0" fontAlgn="base" hangingPunct="0">
              <a:spcBef>
                <a:spcPct val="0"/>
              </a:spcBef>
              <a:spcAft>
                <a:spcPct val="0"/>
              </a:spcAft>
              <a:defRPr kumimoji="1" sz="2400">
                <a:solidFill>
                  <a:schemeClr val="tx1"/>
                </a:solidFill>
                <a:latin typeface="Arial" charset="0"/>
                <a:ea typeface="新細明體" charset="-120"/>
              </a:defRPr>
            </a:lvl8pPr>
            <a:lvl9pPr marL="3886200" indent="-228600" eaLnBrk="0" fontAlgn="base" hangingPunct="0">
              <a:spcBef>
                <a:spcPct val="0"/>
              </a:spcBef>
              <a:spcAft>
                <a:spcPct val="0"/>
              </a:spcAft>
              <a:defRPr kumimoji="1" sz="2400">
                <a:solidFill>
                  <a:schemeClr val="tx1"/>
                </a:solidFill>
                <a:latin typeface="Arial" charset="0"/>
                <a:ea typeface="新細明體" charset="-120"/>
              </a:defRPr>
            </a:lvl9pPr>
          </a:lstStyle>
          <a:p>
            <a:pPr eaLnBrk="1" hangingPunct="1"/>
            <a:fld id="{21132EB1-ABE9-46A1-AE71-E6B5595577F2}" type="slidenum">
              <a:rPr kumimoji="0" lang="zh-TW" altLang="en-US" sz="1200" smtClean="0">
                <a:latin typeface="Arial Black" pitchFamily="34" charset="0"/>
              </a:rPr>
              <a:pPr eaLnBrk="1" hangingPunct="1"/>
              <a:t>20</a:t>
            </a:fld>
            <a:endParaRPr kumimoji="0" lang="en-US" altLang="zh-TW" sz="1200" smtClean="0">
              <a:latin typeface="Arial Black" pitchFamily="34" charset="0"/>
            </a:endParaRPr>
          </a:p>
        </p:txBody>
      </p:sp>
      <p:pic>
        <p:nvPicPr>
          <p:cNvPr id="1949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ltGray">
          <a:xfrm>
            <a:off x="1629632" y="2341562"/>
            <a:ext cx="914400" cy="51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pic>
        <p:nvPicPr>
          <p:cNvPr id="19495" name="Picture 5">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ltGray">
          <a:xfrm>
            <a:off x="3352800" y="1809750"/>
            <a:ext cx="3238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pic>
        <p:nvPicPr>
          <p:cNvPr id="1949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29632" y="1680149"/>
            <a:ext cx="9366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9394"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73889" y="2923961"/>
            <a:ext cx="1398256" cy="646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9395"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55730" y="3755659"/>
            <a:ext cx="1550995" cy="625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50">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26568" y="3003073"/>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50">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26568" y="3795712"/>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5">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ltGray">
          <a:xfrm>
            <a:off x="3352800" y="2396331"/>
            <a:ext cx="32385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737088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標題 1"/>
          <p:cNvSpPr>
            <a:spLocks noGrp="1"/>
          </p:cNvSpPr>
          <p:nvPr>
            <p:ph type="title"/>
          </p:nvPr>
        </p:nvSpPr>
        <p:spPr>
          <a:xfrm>
            <a:off x="467544" y="339502"/>
            <a:ext cx="8229600" cy="1028700"/>
          </a:xfrm>
        </p:spPr>
        <p:txBody>
          <a:bodyPr/>
          <a:lstStyle/>
          <a:p>
            <a:r>
              <a:rPr lang="zh-TW" altLang="en-US" dirty="0" smtClean="0">
                <a:latin typeface="標楷體" pitchFamily="65" charset="-120"/>
                <a:ea typeface="標楷體" pitchFamily="65" charset="-120"/>
              </a:rPr>
              <a:t>版權標示</a:t>
            </a:r>
          </a:p>
        </p:txBody>
      </p:sp>
      <p:graphicFrame>
        <p:nvGraphicFramePr>
          <p:cNvPr id="15404" name="Group 44"/>
          <p:cNvGraphicFramePr>
            <a:graphicFrameLocks noGrp="1"/>
          </p:cNvGraphicFramePr>
          <p:nvPr>
            <p:ph idx="1"/>
            <p:extLst>
              <p:ext uri="{D42A27DB-BD31-4B8C-83A1-F6EECF244321}">
                <p14:modId xmlns:p14="http://schemas.microsoft.com/office/powerpoint/2010/main" val="3840340549"/>
              </p:ext>
            </p:extLst>
          </p:nvPr>
        </p:nvGraphicFramePr>
        <p:xfrm>
          <a:off x="467544" y="1228420"/>
          <a:ext cx="8286750" cy="3238290"/>
        </p:xfrm>
        <a:graphic>
          <a:graphicData uri="http://schemas.openxmlformats.org/drawingml/2006/table">
            <a:tbl>
              <a:tblPr/>
              <a:tblGrid>
                <a:gridCol w="719311"/>
                <a:gridCol w="1656184"/>
                <a:gridCol w="1152128"/>
                <a:gridCol w="4759127"/>
              </a:tblGrid>
              <a:tr h="382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smtClean="0">
                          <a:ln>
                            <a:noFill/>
                          </a:ln>
                          <a:solidFill>
                            <a:srgbClr val="FFFFFF"/>
                          </a:solidFill>
                          <a:effectLst/>
                          <a:latin typeface="標楷體" pitchFamily="65" charset="-120"/>
                          <a:ea typeface="標楷體" pitchFamily="65" charset="-120"/>
                        </a:rPr>
                        <a:t>頁碼</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smtClean="0">
                          <a:ln>
                            <a:noFill/>
                          </a:ln>
                          <a:solidFill>
                            <a:srgbClr val="FFFFFF"/>
                          </a:solidFill>
                          <a:effectLst/>
                          <a:latin typeface="標楷體" pitchFamily="65" charset="-120"/>
                          <a:ea typeface="標楷體" pitchFamily="65" charset="-120"/>
                        </a:rPr>
                        <a:t>作品</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smtClean="0">
                          <a:ln>
                            <a:noFill/>
                          </a:ln>
                          <a:solidFill>
                            <a:srgbClr val="FFFFFF"/>
                          </a:solidFill>
                          <a:effectLst/>
                          <a:latin typeface="標楷體" pitchFamily="65" charset="-120"/>
                          <a:ea typeface="標楷體" pitchFamily="65" charset="-120"/>
                        </a:rPr>
                        <a:t>授權條件</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smtClean="0">
                          <a:ln>
                            <a:noFill/>
                          </a:ln>
                          <a:solidFill>
                            <a:srgbClr val="FFFFFF"/>
                          </a:solidFill>
                          <a:effectLst/>
                          <a:latin typeface="標楷體" pitchFamily="65" charset="-120"/>
                          <a:ea typeface="標楷體" pitchFamily="65" charset="-120"/>
                        </a:rPr>
                        <a:t>作者</a:t>
                      </a:r>
                      <a:r>
                        <a:rPr kumimoji="0" lang="en-US" altLang="zh-TW" sz="1800" b="1" i="0" u="none" strike="noStrike" cap="none" normalizeH="0" baseline="0" dirty="0" smtClean="0">
                          <a:ln>
                            <a:noFill/>
                          </a:ln>
                          <a:solidFill>
                            <a:srgbClr val="FFFFFF"/>
                          </a:solidFill>
                          <a:effectLst/>
                          <a:latin typeface="標楷體" pitchFamily="65" charset="-120"/>
                          <a:ea typeface="標楷體" pitchFamily="65" charset="-120"/>
                        </a:rPr>
                        <a:t>/</a:t>
                      </a:r>
                      <a:r>
                        <a:rPr kumimoji="0" lang="zh-TW" altLang="en-US" sz="1800" b="1" i="0" u="none" strike="noStrike" cap="none" normalizeH="0" baseline="0" dirty="0" smtClean="0">
                          <a:ln>
                            <a:noFill/>
                          </a:ln>
                          <a:solidFill>
                            <a:srgbClr val="FFFFFF"/>
                          </a:solidFill>
                          <a:effectLst/>
                          <a:latin typeface="標楷體" pitchFamily="65" charset="-120"/>
                          <a:ea typeface="標楷體" pitchFamily="65" charset="-120"/>
                        </a:rPr>
                        <a:t>來源</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624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標楷體" pitchFamily="65" charset="-120"/>
                          <a:ea typeface="標楷體" pitchFamily="65" charset="-120"/>
                        </a:rPr>
                        <a:t>7</a:t>
                      </a: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作者：國立台灣大學 陳明賢教授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r>
              <a:tr h="720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標楷體" pitchFamily="65" charset="-120"/>
                          <a:ea typeface="標楷體" pitchFamily="65" charset="-120"/>
                        </a:rPr>
                        <a:t>8</a:t>
                      </a: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作者：國立台灣大學 陳明賢教授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r h="762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標楷體" pitchFamily="65" charset="-120"/>
                          <a:ea typeface="標楷體" pitchFamily="65" charset="-120"/>
                        </a:rPr>
                        <a:t>9</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en-US" sz="11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作者：國立台灣大學 陳明賢教授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r>
              <a:tr h="7467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標楷體" pitchFamily="65" charset="-120"/>
                          <a:ea typeface="標楷體" pitchFamily="65" charset="-120"/>
                        </a:rPr>
                        <a:t>10</a:t>
                      </a: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en-US" sz="10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作者：國立台灣大學 陳明賢教授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bl>
          </a:graphicData>
        </a:graphic>
      </p:graphicFrame>
      <p:sp>
        <p:nvSpPr>
          <p:cNvPr id="20515" name="投影片編號版面配置區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Arial" charset="0"/>
                <a:ea typeface="新細明體" charset="-120"/>
              </a:defRPr>
            </a:lvl1pPr>
            <a:lvl2pPr marL="742950" indent="-285750" eaLnBrk="0" hangingPunct="0">
              <a:defRPr kumimoji="1" sz="2400">
                <a:solidFill>
                  <a:schemeClr val="tx1"/>
                </a:solidFill>
                <a:latin typeface="Arial" charset="0"/>
                <a:ea typeface="新細明體" charset="-120"/>
              </a:defRPr>
            </a:lvl2pPr>
            <a:lvl3pPr marL="1143000" indent="-228600" eaLnBrk="0" hangingPunct="0">
              <a:defRPr kumimoji="1" sz="2400">
                <a:solidFill>
                  <a:schemeClr val="tx1"/>
                </a:solidFill>
                <a:latin typeface="Arial" charset="0"/>
                <a:ea typeface="新細明體" charset="-120"/>
              </a:defRPr>
            </a:lvl3pPr>
            <a:lvl4pPr marL="1600200" indent="-228600" eaLnBrk="0" hangingPunct="0">
              <a:defRPr kumimoji="1" sz="2400">
                <a:solidFill>
                  <a:schemeClr val="tx1"/>
                </a:solidFill>
                <a:latin typeface="Arial" charset="0"/>
                <a:ea typeface="新細明體" charset="-120"/>
              </a:defRPr>
            </a:lvl4pPr>
            <a:lvl5pPr marL="2057400" indent="-228600" eaLnBrk="0" hangingPunct="0">
              <a:defRPr kumimoji="1" sz="2400">
                <a:solidFill>
                  <a:schemeClr val="tx1"/>
                </a:solidFill>
                <a:latin typeface="Arial" charset="0"/>
                <a:ea typeface="新細明體" charset="-120"/>
              </a:defRPr>
            </a:lvl5pPr>
            <a:lvl6pPr marL="2514600" indent="-228600" eaLnBrk="0" fontAlgn="base" hangingPunct="0">
              <a:spcBef>
                <a:spcPct val="0"/>
              </a:spcBef>
              <a:spcAft>
                <a:spcPct val="0"/>
              </a:spcAft>
              <a:defRPr kumimoji="1" sz="2400">
                <a:solidFill>
                  <a:schemeClr val="tx1"/>
                </a:solidFill>
                <a:latin typeface="Arial" charset="0"/>
                <a:ea typeface="新細明體" charset="-120"/>
              </a:defRPr>
            </a:lvl6pPr>
            <a:lvl7pPr marL="2971800" indent="-228600" eaLnBrk="0" fontAlgn="base" hangingPunct="0">
              <a:spcBef>
                <a:spcPct val="0"/>
              </a:spcBef>
              <a:spcAft>
                <a:spcPct val="0"/>
              </a:spcAft>
              <a:defRPr kumimoji="1" sz="2400">
                <a:solidFill>
                  <a:schemeClr val="tx1"/>
                </a:solidFill>
                <a:latin typeface="Arial" charset="0"/>
                <a:ea typeface="新細明體" charset="-120"/>
              </a:defRPr>
            </a:lvl7pPr>
            <a:lvl8pPr marL="3429000" indent="-228600" eaLnBrk="0" fontAlgn="base" hangingPunct="0">
              <a:spcBef>
                <a:spcPct val="0"/>
              </a:spcBef>
              <a:spcAft>
                <a:spcPct val="0"/>
              </a:spcAft>
              <a:defRPr kumimoji="1" sz="2400">
                <a:solidFill>
                  <a:schemeClr val="tx1"/>
                </a:solidFill>
                <a:latin typeface="Arial" charset="0"/>
                <a:ea typeface="新細明體" charset="-120"/>
              </a:defRPr>
            </a:lvl8pPr>
            <a:lvl9pPr marL="3886200" indent="-228600" eaLnBrk="0" fontAlgn="base" hangingPunct="0">
              <a:spcBef>
                <a:spcPct val="0"/>
              </a:spcBef>
              <a:spcAft>
                <a:spcPct val="0"/>
              </a:spcAft>
              <a:defRPr kumimoji="1" sz="2400">
                <a:solidFill>
                  <a:schemeClr val="tx1"/>
                </a:solidFill>
                <a:latin typeface="Arial" charset="0"/>
                <a:ea typeface="新細明體" charset="-120"/>
              </a:defRPr>
            </a:lvl9pPr>
          </a:lstStyle>
          <a:p>
            <a:pPr eaLnBrk="1" hangingPunct="1"/>
            <a:fld id="{47827ED6-E678-404F-955D-15D065F8F99F}" type="slidenum">
              <a:rPr kumimoji="0" lang="zh-TW" altLang="en-US" sz="1200" smtClean="0">
                <a:latin typeface="Arial Black" pitchFamily="34" charset="0"/>
              </a:rPr>
              <a:pPr eaLnBrk="1" hangingPunct="1"/>
              <a:t>21</a:t>
            </a:fld>
            <a:endParaRPr kumimoji="0" lang="en-US" altLang="zh-TW" sz="1200" smtClean="0">
              <a:latin typeface="Arial Black" pitchFamily="34" charset="0"/>
            </a:endParaRPr>
          </a:p>
        </p:txBody>
      </p:sp>
      <p:pic>
        <p:nvPicPr>
          <p:cNvPr id="604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595786"/>
            <a:ext cx="1152128" cy="653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041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3764" y="2276025"/>
            <a:ext cx="991896" cy="667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0420"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39393" y="3003798"/>
            <a:ext cx="1496172" cy="630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0421"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47664" y="3780966"/>
            <a:ext cx="1073910" cy="607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50">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41713" y="1742231"/>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50">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39732" y="2429558"/>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50">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24699" y="3139053"/>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50">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30890" y="3904545"/>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23892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標題 1"/>
          <p:cNvSpPr>
            <a:spLocks noGrp="1"/>
          </p:cNvSpPr>
          <p:nvPr>
            <p:ph type="title"/>
          </p:nvPr>
        </p:nvSpPr>
        <p:spPr>
          <a:xfrm>
            <a:off x="467544" y="339502"/>
            <a:ext cx="8229600" cy="1028700"/>
          </a:xfrm>
        </p:spPr>
        <p:txBody>
          <a:bodyPr/>
          <a:lstStyle/>
          <a:p>
            <a:r>
              <a:rPr lang="zh-TW" altLang="en-US" dirty="0" smtClean="0">
                <a:latin typeface="標楷體" pitchFamily="65" charset="-120"/>
                <a:ea typeface="標楷體" pitchFamily="65" charset="-120"/>
              </a:rPr>
              <a:t>版權標示</a:t>
            </a:r>
          </a:p>
        </p:txBody>
      </p:sp>
      <p:graphicFrame>
        <p:nvGraphicFramePr>
          <p:cNvPr id="15404" name="Group 44"/>
          <p:cNvGraphicFramePr>
            <a:graphicFrameLocks noGrp="1"/>
          </p:cNvGraphicFramePr>
          <p:nvPr>
            <p:ph idx="1"/>
            <p:extLst>
              <p:ext uri="{D42A27DB-BD31-4B8C-83A1-F6EECF244321}">
                <p14:modId xmlns:p14="http://schemas.microsoft.com/office/powerpoint/2010/main" val="2879914866"/>
              </p:ext>
            </p:extLst>
          </p:nvPr>
        </p:nvGraphicFramePr>
        <p:xfrm>
          <a:off x="467544" y="1228420"/>
          <a:ext cx="8286750" cy="1729556"/>
        </p:xfrm>
        <a:graphic>
          <a:graphicData uri="http://schemas.openxmlformats.org/drawingml/2006/table">
            <a:tbl>
              <a:tblPr/>
              <a:tblGrid>
                <a:gridCol w="719311"/>
                <a:gridCol w="1656184"/>
                <a:gridCol w="1152128"/>
                <a:gridCol w="4759127"/>
              </a:tblGrid>
              <a:tr h="382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smtClean="0">
                          <a:ln>
                            <a:noFill/>
                          </a:ln>
                          <a:solidFill>
                            <a:srgbClr val="FFFFFF"/>
                          </a:solidFill>
                          <a:effectLst/>
                          <a:latin typeface="標楷體" pitchFamily="65" charset="-120"/>
                          <a:ea typeface="標楷體" pitchFamily="65" charset="-120"/>
                        </a:rPr>
                        <a:t>頁碼</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smtClean="0">
                          <a:ln>
                            <a:noFill/>
                          </a:ln>
                          <a:solidFill>
                            <a:srgbClr val="FFFFFF"/>
                          </a:solidFill>
                          <a:effectLst/>
                          <a:latin typeface="標楷體" pitchFamily="65" charset="-120"/>
                          <a:ea typeface="標楷體" pitchFamily="65" charset="-120"/>
                        </a:rPr>
                        <a:t>作品</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smtClean="0">
                          <a:ln>
                            <a:noFill/>
                          </a:ln>
                          <a:solidFill>
                            <a:srgbClr val="FFFFFF"/>
                          </a:solidFill>
                          <a:effectLst/>
                          <a:latin typeface="標楷體" pitchFamily="65" charset="-120"/>
                          <a:ea typeface="標楷體" pitchFamily="65" charset="-120"/>
                        </a:rPr>
                        <a:t>授權條件</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smtClean="0">
                          <a:ln>
                            <a:noFill/>
                          </a:ln>
                          <a:solidFill>
                            <a:srgbClr val="FFFFFF"/>
                          </a:solidFill>
                          <a:effectLst/>
                          <a:latin typeface="標楷體" pitchFamily="65" charset="-120"/>
                          <a:ea typeface="標楷體" pitchFamily="65" charset="-120"/>
                        </a:rPr>
                        <a:t>作者</a:t>
                      </a:r>
                      <a:r>
                        <a:rPr kumimoji="0" lang="en-US" altLang="zh-TW" sz="1800" b="1" i="0" u="none" strike="noStrike" cap="none" normalizeH="0" baseline="0" dirty="0" smtClean="0">
                          <a:ln>
                            <a:noFill/>
                          </a:ln>
                          <a:solidFill>
                            <a:srgbClr val="FFFFFF"/>
                          </a:solidFill>
                          <a:effectLst/>
                          <a:latin typeface="標楷體" pitchFamily="65" charset="-120"/>
                          <a:ea typeface="標楷體" pitchFamily="65" charset="-120"/>
                        </a:rPr>
                        <a:t>/</a:t>
                      </a:r>
                      <a:r>
                        <a:rPr kumimoji="0" lang="zh-TW" altLang="en-US" sz="1800" b="1" i="0" u="none" strike="noStrike" cap="none" normalizeH="0" baseline="0" dirty="0" smtClean="0">
                          <a:ln>
                            <a:noFill/>
                          </a:ln>
                          <a:solidFill>
                            <a:srgbClr val="FFFFFF"/>
                          </a:solidFill>
                          <a:effectLst/>
                          <a:latin typeface="標楷體" pitchFamily="65" charset="-120"/>
                          <a:ea typeface="標楷體" pitchFamily="65" charset="-120"/>
                        </a:rPr>
                        <a:t>來源</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624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標楷體" pitchFamily="65" charset="-120"/>
                          <a:ea typeface="標楷體" pitchFamily="65" charset="-120"/>
                        </a:rPr>
                        <a:t>11</a:t>
                      </a: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000" b="1" i="0" u="none" strike="noStrike" cap="none" normalizeH="0" baseline="0" dirty="0" smtClean="0">
                        <a:ln>
                          <a:noFill/>
                        </a:ln>
                        <a:solidFill>
                          <a:schemeClr val="tx1"/>
                        </a:solidFill>
                        <a:effectLst/>
                        <a:latin typeface="Times New Roman" pitchFamily="18" charset="0"/>
                        <a:ea typeface="標楷體" pitchFamily="65" charset="-12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作者：國立台灣大學 陳明賢教授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DEDEFF"/>
                    </a:solidFill>
                  </a:tcPr>
                </a:tc>
              </a:tr>
              <a:tr h="720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smtClean="0">
                          <a:ln>
                            <a:noFill/>
                          </a:ln>
                          <a:solidFill>
                            <a:srgbClr val="000000"/>
                          </a:solidFill>
                          <a:effectLst/>
                          <a:latin typeface="標楷體" pitchFamily="65" charset="-120"/>
                          <a:ea typeface="標楷體" pitchFamily="65" charset="-120"/>
                        </a:rPr>
                        <a:t>19</a:t>
                      </a:r>
                      <a:endParaRPr kumimoji="0" lang="zh-TW" altLang="en-US" sz="1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800" b="0" i="0" u="none" strike="noStrike" cap="none" normalizeH="0" baseline="0" dirty="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0" i="0" u="none" strike="noStrike" cap="none" normalizeH="0" baseline="0" smtClean="0">
                        <a:ln>
                          <a:noFill/>
                        </a:ln>
                        <a:solidFill>
                          <a:srgbClr val="000000"/>
                        </a:solidFill>
                        <a:effectLst/>
                        <a:latin typeface="標楷體" pitchFamily="65" charset="-120"/>
                        <a:ea typeface="標楷體" pitchFamily="65" charset="-12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 pitchFamily="65" charset="-120"/>
                          <a:ea typeface="標楷體" pitchFamily="65" charset="-120"/>
                        </a:rPr>
                        <a:t>作者：國立台灣大學 陳明賢教授</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r>
            </a:tbl>
          </a:graphicData>
        </a:graphic>
      </p:graphicFrame>
      <p:sp>
        <p:nvSpPr>
          <p:cNvPr id="20515" name="投影片編號版面配置區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Arial" charset="0"/>
                <a:ea typeface="新細明體" charset="-120"/>
              </a:defRPr>
            </a:lvl1pPr>
            <a:lvl2pPr marL="742950" indent="-285750" eaLnBrk="0" hangingPunct="0">
              <a:defRPr kumimoji="1" sz="2400">
                <a:solidFill>
                  <a:schemeClr val="tx1"/>
                </a:solidFill>
                <a:latin typeface="Arial" charset="0"/>
                <a:ea typeface="新細明體" charset="-120"/>
              </a:defRPr>
            </a:lvl2pPr>
            <a:lvl3pPr marL="1143000" indent="-228600" eaLnBrk="0" hangingPunct="0">
              <a:defRPr kumimoji="1" sz="2400">
                <a:solidFill>
                  <a:schemeClr val="tx1"/>
                </a:solidFill>
                <a:latin typeface="Arial" charset="0"/>
                <a:ea typeface="新細明體" charset="-120"/>
              </a:defRPr>
            </a:lvl3pPr>
            <a:lvl4pPr marL="1600200" indent="-228600" eaLnBrk="0" hangingPunct="0">
              <a:defRPr kumimoji="1" sz="2400">
                <a:solidFill>
                  <a:schemeClr val="tx1"/>
                </a:solidFill>
                <a:latin typeface="Arial" charset="0"/>
                <a:ea typeface="新細明體" charset="-120"/>
              </a:defRPr>
            </a:lvl4pPr>
            <a:lvl5pPr marL="2057400" indent="-228600" eaLnBrk="0" hangingPunct="0">
              <a:defRPr kumimoji="1" sz="2400">
                <a:solidFill>
                  <a:schemeClr val="tx1"/>
                </a:solidFill>
                <a:latin typeface="Arial" charset="0"/>
                <a:ea typeface="新細明體" charset="-120"/>
              </a:defRPr>
            </a:lvl5pPr>
            <a:lvl6pPr marL="2514600" indent="-228600" eaLnBrk="0" fontAlgn="base" hangingPunct="0">
              <a:spcBef>
                <a:spcPct val="0"/>
              </a:spcBef>
              <a:spcAft>
                <a:spcPct val="0"/>
              </a:spcAft>
              <a:defRPr kumimoji="1" sz="2400">
                <a:solidFill>
                  <a:schemeClr val="tx1"/>
                </a:solidFill>
                <a:latin typeface="Arial" charset="0"/>
                <a:ea typeface="新細明體" charset="-120"/>
              </a:defRPr>
            </a:lvl6pPr>
            <a:lvl7pPr marL="2971800" indent="-228600" eaLnBrk="0" fontAlgn="base" hangingPunct="0">
              <a:spcBef>
                <a:spcPct val="0"/>
              </a:spcBef>
              <a:spcAft>
                <a:spcPct val="0"/>
              </a:spcAft>
              <a:defRPr kumimoji="1" sz="2400">
                <a:solidFill>
                  <a:schemeClr val="tx1"/>
                </a:solidFill>
                <a:latin typeface="Arial" charset="0"/>
                <a:ea typeface="新細明體" charset="-120"/>
              </a:defRPr>
            </a:lvl7pPr>
            <a:lvl8pPr marL="3429000" indent="-228600" eaLnBrk="0" fontAlgn="base" hangingPunct="0">
              <a:spcBef>
                <a:spcPct val="0"/>
              </a:spcBef>
              <a:spcAft>
                <a:spcPct val="0"/>
              </a:spcAft>
              <a:defRPr kumimoji="1" sz="2400">
                <a:solidFill>
                  <a:schemeClr val="tx1"/>
                </a:solidFill>
                <a:latin typeface="Arial" charset="0"/>
                <a:ea typeface="新細明體" charset="-120"/>
              </a:defRPr>
            </a:lvl8pPr>
            <a:lvl9pPr marL="3886200" indent="-228600" eaLnBrk="0" fontAlgn="base" hangingPunct="0">
              <a:spcBef>
                <a:spcPct val="0"/>
              </a:spcBef>
              <a:spcAft>
                <a:spcPct val="0"/>
              </a:spcAft>
              <a:defRPr kumimoji="1" sz="2400">
                <a:solidFill>
                  <a:schemeClr val="tx1"/>
                </a:solidFill>
                <a:latin typeface="Arial" charset="0"/>
                <a:ea typeface="新細明體" charset="-120"/>
              </a:defRPr>
            </a:lvl9pPr>
          </a:lstStyle>
          <a:p>
            <a:pPr eaLnBrk="1" hangingPunct="1"/>
            <a:fld id="{47827ED6-E678-404F-955D-15D065F8F99F}" type="slidenum">
              <a:rPr kumimoji="0" lang="zh-TW" altLang="en-US" sz="1200" smtClean="0">
                <a:latin typeface="Arial Black" pitchFamily="34" charset="0"/>
              </a:rPr>
              <a:pPr eaLnBrk="1" hangingPunct="1"/>
              <a:t>22</a:t>
            </a:fld>
            <a:endParaRPr kumimoji="0" lang="en-US" altLang="zh-TW" sz="1200" smtClean="0">
              <a:latin typeface="Arial Black" pitchFamily="34" charset="0"/>
            </a:endParaRPr>
          </a:p>
        </p:txBody>
      </p:sp>
      <p:pic>
        <p:nvPicPr>
          <p:cNvPr id="614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632978"/>
            <a:ext cx="871473" cy="5788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43"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1640" y="2300953"/>
            <a:ext cx="1368152" cy="621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50">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7824" y="1742230"/>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50">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7823" y="2413573"/>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65576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33476" name="Object 4"/>
          <p:cNvGraphicFramePr>
            <a:graphicFrameLocks noChangeAspect="1"/>
          </p:cNvGraphicFramePr>
          <p:nvPr/>
        </p:nvGraphicFramePr>
        <p:xfrm>
          <a:off x="827088" y="1113237"/>
          <a:ext cx="5867400" cy="882253"/>
        </p:xfrm>
        <a:graphic>
          <a:graphicData uri="http://schemas.openxmlformats.org/presentationml/2006/ole">
            <mc:AlternateContent xmlns:mc="http://schemas.openxmlformats.org/markup-compatibility/2006">
              <mc:Choice xmlns:v="urn:schemas-microsoft-com:vml" Requires="v">
                <p:oleObj spid="_x0000_s41064" name="Equation" r:id="rId3" imgW="2190778" imgH="425495" progId="Equation.3">
                  <p:embed/>
                </p:oleObj>
              </mc:Choice>
              <mc:Fallback>
                <p:oleObj name="Equation" r:id="rId3" imgW="2190778" imgH="42549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1113237"/>
                        <a:ext cx="5867400" cy="8822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3477" name="Object 5"/>
          <p:cNvGraphicFramePr>
            <a:graphicFrameLocks noChangeAspect="1"/>
          </p:cNvGraphicFramePr>
          <p:nvPr/>
        </p:nvGraphicFramePr>
        <p:xfrm>
          <a:off x="1692275" y="1924052"/>
          <a:ext cx="4789488" cy="910829"/>
        </p:xfrm>
        <a:graphic>
          <a:graphicData uri="http://schemas.openxmlformats.org/presentationml/2006/ole">
            <mc:AlternateContent xmlns:mc="http://schemas.openxmlformats.org/markup-compatibility/2006">
              <mc:Choice xmlns:v="urn:schemas-microsoft-com:vml" Requires="v">
                <p:oleObj spid="_x0000_s41065" name="Equation" r:id="rId5" imgW="1784318" imgH="438105" progId="Equation.3">
                  <p:embed/>
                </p:oleObj>
              </mc:Choice>
              <mc:Fallback>
                <p:oleObj name="Equation" r:id="rId5" imgW="1784318" imgH="438105"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2275" y="1924052"/>
                        <a:ext cx="4789488" cy="9108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3478" name="Object 6"/>
          <p:cNvGraphicFramePr>
            <a:graphicFrameLocks noChangeAspect="1"/>
          </p:cNvGraphicFramePr>
          <p:nvPr/>
        </p:nvGraphicFramePr>
        <p:xfrm>
          <a:off x="1763718" y="3165872"/>
          <a:ext cx="1152525" cy="800100"/>
        </p:xfrm>
        <a:graphic>
          <a:graphicData uri="http://schemas.openxmlformats.org/presentationml/2006/ole">
            <mc:AlternateContent xmlns:mc="http://schemas.openxmlformats.org/markup-compatibility/2006">
              <mc:Choice xmlns:v="urn:schemas-microsoft-com:vml" Requires="v">
                <p:oleObj spid="_x0000_s41066" name="Equation" r:id="rId7" imgW="476334" imgH="438105" progId="Equation.3">
                  <p:embed/>
                </p:oleObj>
              </mc:Choice>
              <mc:Fallback>
                <p:oleObj name="Equation" r:id="rId7" imgW="476334" imgH="438105"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3718" y="3165872"/>
                        <a:ext cx="1152525" cy="800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33479" name="Text Box 7"/>
          <p:cNvSpPr txBox="1">
            <a:spLocks noChangeArrowheads="1"/>
          </p:cNvSpPr>
          <p:nvPr/>
        </p:nvSpPr>
        <p:spPr bwMode="auto">
          <a:xfrm>
            <a:off x="323850" y="3327800"/>
            <a:ext cx="7239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a:spcBef>
                <a:spcPct val="50000"/>
              </a:spcBef>
            </a:pPr>
            <a:r>
              <a:rPr kumimoji="0" lang="zh-TW" altLang="en-US" sz="3200">
                <a:latin typeface="標楷體" pitchFamily="65" charset="-120"/>
                <a:ea typeface="標楷體" pitchFamily="65" charset="-120"/>
              </a:rPr>
              <a:t>定義   </a:t>
            </a:r>
            <a:r>
              <a:rPr kumimoji="0" lang="zh-TW" altLang="en-US"/>
              <a:t>                    </a:t>
            </a:r>
            <a:r>
              <a:rPr kumimoji="0" lang="zh-TW" altLang="en-US" sz="3200">
                <a:ea typeface="標楷體" pitchFamily="65" charset="-120"/>
              </a:rPr>
              <a:t>為</a:t>
            </a:r>
            <a:r>
              <a:rPr kumimoji="0" lang="zh-TW" altLang="en-US"/>
              <a:t> </a:t>
            </a:r>
            <a:r>
              <a:rPr kumimoji="0" lang="en-US" altLang="zh-TW"/>
              <a:t>beta </a:t>
            </a:r>
          </a:p>
        </p:txBody>
      </p:sp>
      <p:graphicFrame>
        <p:nvGraphicFramePr>
          <p:cNvPr id="233480" name="Object 8"/>
          <p:cNvGraphicFramePr>
            <a:graphicFrameLocks noChangeAspect="1"/>
          </p:cNvGraphicFramePr>
          <p:nvPr/>
        </p:nvGraphicFramePr>
        <p:xfrm>
          <a:off x="1676400" y="4286250"/>
          <a:ext cx="5024438" cy="456010"/>
        </p:xfrm>
        <a:graphic>
          <a:graphicData uri="http://schemas.openxmlformats.org/presentationml/2006/ole">
            <mc:AlternateContent xmlns:mc="http://schemas.openxmlformats.org/markup-compatibility/2006">
              <mc:Choice xmlns:v="urn:schemas-microsoft-com:vml" Requires="v">
                <p:oleObj spid="_x0000_s41067" name="Equation" r:id="rId9" imgW="1873282" imgH="209505" progId="Equation.3">
                  <p:embed/>
                </p:oleObj>
              </mc:Choice>
              <mc:Fallback>
                <p:oleObj name="Equation" r:id="rId9" imgW="1873282" imgH="209505"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76400" y="4286250"/>
                        <a:ext cx="5024438" cy="4560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3481" name="Object 9"/>
          <p:cNvGraphicFramePr>
            <a:graphicFrameLocks noChangeAspect="1"/>
          </p:cNvGraphicFramePr>
          <p:nvPr/>
        </p:nvGraphicFramePr>
        <p:xfrm>
          <a:off x="4932363" y="3381375"/>
          <a:ext cx="804862" cy="456010"/>
        </p:xfrm>
        <a:graphic>
          <a:graphicData uri="http://schemas.openxmlformats.org/presentationml/2006/ole">
            <mc:AlternateContent xmlns:mc="http://schemas.openxmlformats.org/markup-compatibility/2006">
              <mc:Choice xmlns:v="urn:schemas-microsoft-com:vml" Requires="v">
                <p:oleObj spid="_x0000_s41068" name="Equation" r:id="rId11" imgW="285801" imgH="209505" progId="Equation.3">
                  <p:embed/>
                </p:oleObj>
              </mc:Choice>
              <mc:Fallback>
                <p:oleObj name="Equation" r:id="rId11" imgW="285801" imgH="209505"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32363" y="3381375"/>
                        <a:ext cx="804862" cy="4560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Rectangle 2"/>
          <p:cNvSpPr>
            <a:spLocks noGrp="1" noChangeArrowheads="1"/>
          </p:cNvSpPr>
          <p:nvPr>
            <p:ph type="title"/>
          </p:nvPr>
        </p:nvSpPr>
        <p:spPr>
          <a:xfrm>
            <a:off x="457200" y="342902"/>
            <a:ext cx="8229600" cy="770335"/>
          </a:xfrm>
        </p:spPr>
        <p:txBody>
          <a:bodyPr/>
          <a:lstStyle/>
          <a:p>
            <a:pPr eaLnBrk="1" hangingPunct="1">
              <a:defRPr/>
            </a:pPr>
            <a:r>
              <a:rPr lang="zh-TW" altLang="en-US" sz="4000" b="1" dirty="0" smtClean="0">
                <a:latin typeface="+mn-lt"/>
                <a:ea typeface="標楷體" pitchFamily="65" charset="-120"/>
              </a:rPr>
              <a:t>證券市場線</a:t>
            </a:r>
            <a:r>
              <a:rPr lang="en-US" altLang="zh-TW" sz="4000" b="1" dirty="0" smtClean="0">
                <a:latin typeface="+mn-lt"/>
                <a:ea typeface="標楷體" pitchFamily="65" charset="-120"/>
              </a:rPr>
              <a:t>(Security Market Line)</a:t>
            </a:r>
          </a:p>
        </p:txBody>
      </p:sp>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3</a:t>
            </a:fld>
            <a:endParaRPr lang="en-US" altLang="zh-TW"/>
          </a:p>
        </p:txBody>
      </p:sp>
    </p:spTree>
  </p:cSld>
  <p:clrMapOvr>
    <a:masterClrMapping/>
  </p:clrMapOvr>
  <p:transition spd="med">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3347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23347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3479">
                                            <p:txEl>
                                              <p:pRg st="0" end="0"/>
                                            </p:txEl>
                                          </p:spTgt>
                                        </p:tgtEl>
                                        <p:attrNameLst>
                                          <p:attrName>style.visibility</p:attrName>
                                        </p:attrNameLst>
                                      </p:cBhvr>
                                      <p:to>
                                        <p:strVal val="visible"/>
                                      </p:to>
                                    </p:set>
                                  </p:childTnLst>
                                </p:cTn>
                              </p:par>
                            </p:childTnLst>
                          </p:cTn>
                        </p:par>
                        <p:par>
                          <p:cTn id="15" fill="hold" nodeType="afterGroup">
                            <p:stCondLst>
                              <p:cond delay="500"/>
                            </p:stCondLst>
                            <p:childTnLst>
                              <p:par>
                                <p:cTn id="16" presetID="1" presetClass="entr" presetSubtype="0" fill="hold" nodeType="afterEffect">
                                  <p:stCondLst>
                                    <p:cond delay="0"/>
                                  </p:stCondLst>
                                  <p:childTnLst>
                                    <p:set>
                                      <p:cBhvr>
                                        <p:cTn id="17" dur="1" fill="hold">
                                          <p:stCondLst>
                                            <p:cond delay="499"/>
                                          </p:stCondLst>
                                        </p:cTn>
                                        <p:tgtEl>
                                          <p:spTgt spid="233478"/>
                                        </p:tgtEl>
                                        <p:attrNameLst>
                                          <p:attrName>style.visibility</p:attrName>
                                        </p:attrNameLst>
                                      </p:cBhvr>
                                      <p:to>
                                        <p:strVal val="visible"/>
                                      </p:to>
                                    </p:set>
                                  </p:childTnLst>
                                </p:cTn>
                              </p:par>
                            </p:childTnLst>
                          </p:cTn>
                        </p:par>
                        <p:par>
                          <p:cTn id="18" fill="hold" nodeType="afterGroup">
                            <p:stCondLst>
                              <p:cond delay="1000"/>
                            </p:stCondLst>
                            <p:childTnLst>
                              <p:par>
                                <p:cTn id="19" presetID="1" presetClass="entr" presetSubtype="0" fill="hold" nodeType="afterEffect">
                                  <p:stCondLst>
                                    <p:cond delay="0"/>
                                  </p:stCondLst>
                                  <p:childTnLst>
                                    <p:set>
                                      <p:cBhvr>
                                        <p:cTn id="20" dur="1" fill="hold">
                                          <p:stCondLst>
                                            <p:cond delay="499"/>
                                          </p:stCondLst>
                                        </p:cTn>
                                        <p:tgtEl>
                                          <p:spTgt spid="23348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499"/>
                                          </p:stCondLst>
                                        </p:cTn>
                                        <p:tgtEl>
                                          <p:spTgt spid="2334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Line 3"/>
          <p:cNvSpPr>
            <a:spLocks noChangeShapeType="1"/>
          </p:cNvSpPr>
          <p:nvPr/>
        </p:nvSpPr>
        <p:spPr bwMode="auto">
          <a:xfrm>
            <a:off x="1676400" y="1828800"/>
            <a:ext cx="0" cy="26289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1987" name="Line 4"/>
          <p:cNvSpPr>
            <a:spLocks noChangeShapeType="1"/>
          </p:cNvSpPr>
          <p:nvPr/>
        </p:nvSpPr>
        <p:spPr bwMode="auto">
          <a:xfrm>
            <a:off x="1676400" y="44577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aphicFrame>
        <p:nvGraphicFramePr>
          <p:cNvPr id="41988" name="Object 5"/>
          <p:cNvGraphicFramePr>
            <a:graphicFrameLocks noChangeAspect="1"/>
          </p:cNvGraphicFramePr>
          <p:nvPr/>
        </p:nvGraphicFramePr>
        <p:xfrm>
          <a:off x="1303343" y="1340646"/>
          <a:ext cx="1127125" cy="446485"/>
        </p:xfrm>
        <a:graphic>
          <a:graphicData uri="http://schemas.openxmlformats.org/presentationml/2006/ole">
            <mc:AlternateContent xmlns:mc="http://schemas.openxmlformats.org/markup-compatibility/2006">
              <mc:Choice xmlns:v="urn:schemas-microsoft-com:vml" Requires="v">
                <p:oleObj spid="_x0000_s42103" name="Equation" r:id="rId3" imgW="387371" imgH="196895" progId="Equation.3">
                  <p:embed/>
                </p:oleObj>
              </mc:Choice>
              <mc:Fallback>
                <p:oleObj name="Equation" r:id="rId3" imgW="387371" imgH="196895"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3343" y="1340646"/>
                        <a:ext cx="1127125" cy="4464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89" name="Object 6"/>
          <p:cNvGraphicFramePr>
            <a:graphicFrameLocks noChangeAspect="1"/>
          </p:cNvGraphicFramePr>
          <p:nvPr>
            <p:extLst>
              <p:ext uri="{D42A27DB-BD31-4B8C-83A1-F6EECF244321}">
                <p14:modId xmlns:p14="http://schemas.microsoft.com/office/powerpoint/2010/main" val="2999161787"/>
              </p:ext>
            </p:extLst>
          </p:nvPr>
        </p:nvGraphicFramePr>
        <p:xfrm>
          <a:off x="7317730" y="4124325"/>
          <a:ext cx="1670050" cy="552450"/>
        </p:xfrm>
        <a:graphic>
          <a:graphicData uri="http://schemas.openxmlformats.org/presentationml/2006/ole">
            <mc:AlternateContent xmlns:mc="http://schemas.openxmlformats.org/markup-compatibility/2006">
              <mc:Choice xmlns:v="urn:schemas-microsoft-com:vml" Requires="v">
                <p:oleObj spid="_x0000_s42104" name="Equation" r:id="rId5" imgW="895401" imgH="387305" progId="Equation.DSMT4">
                  <p:embed/>
                </p:oleObj>
              </mc:Choice>
              <mc:Fallback>
                <p:oleObj name="Equation" r:id="rId5" imgW="895401" imgH="387305"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317730" y="4124325"/>
                        <a:ext cx="1670050" cy="552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990" name="Line 7"/>
          <p:cNvSpPr>
            <a:spLocks noChangeShapeType="1"/>
          </p:cNvSpPr>
          <p:nvPr/>
        </p:nvSpPr>
        <p:spPr bwMode="auto">
          <a:xfrm flipV="1">
            <a:off x="1692275" y="1924050"/>
            <a:ext cx="4953000" cy="1943100"/>
          </a:xfrm>
          <a:prstGeom prst="line">
            <a:avLst/>
          </a:prstGeom>
          <a:noFill/>
          <a:ln w="38100">
            <a:solidFill>
              <a:schemeClr val="hlink"/>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aphicFrame>
        <p:nvGraphicFramePr>
          <p:cNvPr id="41991" name="Object 8"/>
          <p:cNvGraphicFramePr>
            <a:graphicFrameLocks noChangeAspect="1"/>
          </p:cNvGraphicFramePr>
          <p:nvPr/>
        </p:nvGraphicFramePr>
        <p:xfrm>
          <a:off x="4572005" y="4523187"/>
          <a:ext cx="595313" cy="366713"/>
        </p:xfrm>
        <a:graphic>
          <a:graphicData uri="http://schemas.openxmlformats.org/presentationml/2006/ole">
            <mc:AlternateContent xmlns:mc="http://schemas.openxmlformats.org/markup-compatibility/2006">
              <mc:Choice xmlns:v="urn:schemas-microsoft-com:vml" Requires="v">
                <p:oleObj spid="_x0000_s42105" name="Equation" r:id="rId7" imgW="196837" imgH="158705" progId="Equation.3">
                  <p:embed/>
                </p:oleObj>
              </mc:Choice>
              <mc:Fallback>
                <p:oleObj name="Equation" r:id="rId7" imgW="196837" imgH="158705"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5" y="4523187"/>
                        <a:ext cx="59531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992" name="Object 9"/>
          <p:cNvGraphicFramePr>
            <a:graphicFrameLocks noChangeAspect="1"/>
          </p:cNvGraphicFramePr>
          <p:nvPr/>
        </p:nvGraphicFramePr>
        <p:xfrm>
          <a:off x="990600" y="2457452"/>
          <a:ext cx="666750" cy="446485"/>
        </p:xfrm>
        <a:graphic>
          <a:graphicData uri="http://schemas.openxmlformats.org/presentationml/2006/ole">
            <mc:AlternateContent xmlns:mc="http://schemas.openxmlformats.org/markup-compatibility/2006">
              <mc:Choice xmlns:v="urn:schemas-microsoft-com:vml" Requires="v">
                <p:oleObj spid="_x0000_s42106" name="Equation" r:id="rId9" imgW="222229" imgH="196895" progId="Equation.3">
                  <p:embed/>
                </p:oleObj>
              </mc:Choice>
              <mc:Fallback>
                <p:oleObj name="Equation" r:id="rId9" imgW="222229" imgH="196895" progId="Equation.3">
                  <p:embed/>
                  <p:pic>
                    <p:nvPicPr>
                      <p:cNvPr id="0" name="Object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990600" y="2457452"/>
                        <a:ext cx="666750" cy="4464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993" name="Text Box 10"/>
          <p:cNvSpPr txBox="1">
            <a:spLocks noChangeArrowheads="1"/>
          </p:cNvSpPr>
          <p:nvPr/>
        </p:nvSpPr>
        <p:spPr bwMode="auto">
          <a:xfrm>
            <a:off x="6553200" y="1771652"/>
            <a:ext cx="990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algn="ctr">
              <a:spcBef>
                <a:spcPct val="50000"/>
              </a:spcBef>
            </a:pPr>
            <a:r>
              <a:rPr kumimoji="0" lang="en-US" altLang="zh-TW"/>
              <a:t>SML</a:t>
            </a:r>
          </a:p>
        </p:txBody>
      </p:sp>
      <p:sp>
        <p:nvSpPr>
          <p:cNvPr id="41994" name="Line 11"/>
          <p:cNvSpPr>
            <a:spLocks noChangeShapeType="1"/>
          </p:cNvSpPr>
          <p:nvPr/>
        </p:nvSpPr>
        <p:spPr bwMode="auto">
          <a:xfrm>
            <a:off x="1676400" y="2628900"/>
            <a:ext cx="3200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1995" name="Line 12"/>
          <p:cNvSpPr>
            <a:spLocks noChangeShapeType="1"/>
          </p:cNvSpPr>
          <p:nvPr/>
        </p:nvSpPr>
        <p:spPr bwMode="auto">
          <a:xfrm>
            <a:off x="4876800" y="2628900"/>
            <a:ext cx="0" cy="1828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aphicFrame>
        <p:nvGraphicFramePr>
          <p:cNvPr id="41996" name="Object 13"/>
          <p:cNvGraphicFramePr>
            <a:graphicFrameLocks noChangeAspect="1"/>
          </p:cNvGraphicFramePr>
          <p:nvPr/>
        </p:nvGraphicFramePr>
        <p:xfrm>
          <a:off x="1495430" y="4514852"/>
          <a:ext cx="347663" cy="366713"/>
        </p:xfrm>
        <a:graphic>
          <a:graphicData uri="http://schemas.openxmlformats.org/presentationml/2006/ole">
            <mc:AlternateContent xmlns:mc="http://schemas.openxmlformats.org/markup-compatibility/2006">
              <mc:Choice xmlns:v="urn:schemas-microsoft-com:vml" Requires="v">
                <p:oleObj spid="_x0000_s42107" name="Equation" r:id="rId11" imgW="107873" imgH="158705" progId="Equation.3">
                  <p:embed/>
                </p:oleObj>
              </mc:Choice>
              <mc:Fallback>
                <p:oleObj name="Equation" r:id="rId11" imgW="107873" imgH="158705" progId="Equation.3">
                  <p:embed/>
                  <p:pic>
                    <p:nvPicPr>
                      <p:cNvPr id="0" name="Object 1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95430" y="4514852"/>
                        <a:ext cx="347663"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997" name="Line 14"/>
          <p:cNvSpPr>
            <a:spLocks noChangeShapeType="1"/>
          </p:cNvSpPr>
          <p:nvPr/>
        </p:nvSpPr>
        <p:spPr bwMode="auto">
          <a:xfrm flipH="1">
            <a:off x="381000" y="3943350"/>
            <a:ext cx="1143000" cy="457200"/>
          </a:xfrm>
          <a:prstGeom prst="line">
            <a:avLst/>
          </a:prstGeom>
          <a:noFill/>
          <a:ln w="38100">
            <a:solidFill>
              <a:schemeClr val="hlink"/>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1998" name="Text Box 15"/>
          <p:cNvSpPr txBox="1">
            <a:spLocks noChangeArrowheads="1"/>
          </p:cNvSpPr>
          <p:nvPr/>
        </p:nvSpPr>
        <p:spPr bwMode="auto">
          <a:xfrm>
            <a:off x="0" y="2915773"/>
            <a:ext cx="1676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a:spcBef>
                <a:spcPct val="50000"/>
              </a:spcBef>
            </a:pPr>
            <a:r>
              <a:rPr kumimoji="0" lang="en-US" altLang="zh-TW" dirty="0"/>
              <a:t>Negative Beta</a:t>
            </a:r>
          </a:p>
        </p:txBody>
      </p:sp>
      <p:sp>
        <p:nvSpPr>
          <p:cNvPr id="41999" name="Line 16"/>
          <p:cNvSpPr>
            <a:spLocks noChangeShapeType="1"/>
          </p:cNvSpPr>
          <p:nvPr/>
        </p:nvSpPr>
        <p:spPr bwMode="auto">
          <a:xfrm>
            <a:off x="457200" y="3657600"/>
            <a:ext cx="304800" cy="457200"/>
          </a:xfrm>
          <a:prstGeom prst="line">
            <a:avLst/>
          </a:prstGeom>
          <a:noFill/>
          <a:ln w="381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2000" name="Text Box 17"/>
          <p:cNvSpPr txBox="1">
            <a:spLocks noChangeArrowheads="1"/>
          </p:cNvSpPr>
          <p:nvPr/>
        </p:nvSpPr>
        <p:spPr bwMode="auto">
          <a:xfrm>
            <a:off x="838200" y="3714752"/>
            <a:ext cx="9906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pitchFamily="34" charset="0"/>
                <a:ea typeface="新細明體" pitchFamily="18" charset="-120"/>
              </a:defRPr>
            </a:lvl1pPr>
            <a:lvl2pPr marL="742950" indent="-285750" eaLnBrk="0" hangingPunct="0">
              <a:defRPr kumimoji="1" sz="2400">
                <a:solidFill>
                  <a:schemeClr val="tx1"/>
                </a:solidFill>
                <a:latin typeface="Arial" pitchFamily="34" charset="0"/>
                <a:ea typeface="新細明體" pitchFamily="18" charset="-120"/>
              </a:defRPr>
            </a:lvl2pPr>
            <a:lvl3pPr marL="1143000" indent="-228600" eaLnBrk="0" hangingPunct="0">
              <a:defRPr kumimoji="1" sz="2400">
                <a:solidFill>
                  <a:schemeClr val="tx1"/>
                </a:solidFill>
                <a:latin typeface="Arial" pitchFamily="34" charset="0"/>
                <a:ea typeface="新細明體" pitchFamily="18" charset="-120"/>
              </a:defRPr>
            </a:lvl3pPr>
            <a:lvl4pPr marL="1600200" indent="-228600" eaLnBrk="0" hangingPunct="0">
              <a:defRPr kumimoji="1" sz="2400">
                <a:solidFill>
                  <a:schemeClr val="tx1"/>
                </a:solidFill>
                <a:latin typeface="Arial" pitchFamily="34" charset="0"/>
                <a:ea typeface="新細明體" pitchFamily="18" charset="-120"/>
              </a:defRPr>
            </a:lvl4pPr>
            <a:lvl5pPr marL="2057400" indent="-228600" eaLnBrk="0" hangingPunct="0">
              <a:defRPr kumimoji="1" sz="2400">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sz="2400">
                <a:solidFill>
                  <a:schemeClr val="tx1"/>
                </a:solidFill>
                <a:latin typeface="Arial" pitchFamily="34" charset="0"/>
                <a:ea typeface="新細明體" pitchFamily="18" charset="-120"/>
              </a:defRPr>
            </a:lvl9pPr>
          </a:lstStyle>
          <a:p>
            <a:pPr algn="ctr">
              <a:spcBef>
                <a:spcPct val="50000"/>
              </a:spcBef>
            </a:pPr>
            <a:r>
              <a:rPr kumimoji="0" lang="en-US" altLang="zh-TW"/>
              <a:t>RFR</a:t>
            </a:r>
          </a:p>
        </p:txBody>
      </p:sp>
      <p:sp>
        <p:nvSpPr>
          <p:cNvPr id="19" name="Rectangle 2"/>
          <p:cNvSpPr>
            <a:spLocks noGrp="1" noChangeArrowheads="1"/>
          </p:cNvSpPr>
          <p:nvPr>
            <p:ph type="title"/>
          </p:nvPr>
        </p:nvSpPr>
        <p:spPr>
          <a:xfrm>
            <a:off x="457200" y="342901"/>
            <a:ext cx="8229600" cy="716756"/>
          </a:xfrm>
        </p:spPr>
        <p:txBody>
          <a:bodyPr/>
          <a:lstStyle/>
          <a:p>
            <a:pPr eaLnBrk="1" hangingPunct="1">
              <a:defRPr/>
            </a:pPr>
            <a:r>
              <a:rPr lang="zh-TW" altLang="en-US" sz="4000" b="1" dirty="0" smtClean="0">
                <a:latin typeface="+mn-lt"/>
                <a:ea typeface="標楷體" pitchFamily="65" charset="-120"/>
              </a:rPr>
              <a:t>證券市場線</a:t>
            </a:r>
            <a:r>
              <a:rPr lang="en-US" altLang="zh-TW" sz="4000" b="1" dirty="0" smtClean="0">
                <a:latin typeface="+mn-lt"/>
                <a:ea typeface="標楷體" pitchFamily="65" charset="-120"/>
              </a:rPr>
              <a:t>(Security Market Line)</a:t>
            </a:r>
          </a:p>
        </p:txBody>
      </p:sp>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4</a:t>
            </a:fld>
            <a:endParaRPr lang="en-US" altLang="zh-TW"/>
          </a:p>
        </p:txBody>
      </p:sp>
      <p:pic>
        <p:nvPicPr>
          <p:cNvPr id="20" name="Picture 50">
            <a:hlinkClick r:id="rId13"/>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2893" y="4608069"/>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23" name="Rectangle 3"/>
          <p:cNvSpPr>
            <a:spLocks noGrp="1" noChangeArrowheads="1"/>
          </p:cNvSpPr>
          <p:nvPr>
            <p:ph type="body" idx="1"/>
          </p:nvPr>
        </p:nvSpPr>
        <p:spPr>
          <a:xfrm>
            <a:off x="467544" y="1491630"/>
            <a:ext cx="8567737" cy="3233738"/>
          </a:xfrm>
        </p:spPr>
        <p:txBody>
          <a:bodyPr/>
          <a:lstStyle/>
          <a:p>
            <a:pPr eaLnBrk="1" hangingPunct="1">
              <a:buClr>
                <a:schemeClr val="tx1"/>
              </a:buClr>
            </a:pPr>
            <a:r>
              <a:rPr lang="zh-TW" altLang="en-US" sz="2200" b="1" dirty="0" smtClean="0">
                <a:latin typeface="Times New Roman" pitchFamily="18" charset="0"/>
                <a:ea typeface="標楷體" pitchFamily="65" charset="-120"/>
                <a:cs typeface="Times New Roman" pitchFamily="18" charset="0"/>
              </a:rPr>
              <a:t>風險資產之要求報酬率</a:t>
            </a:r>
            <a:r>
              <a:rPr lang="en-US" altLang="zh-TW" sz="2200" b="1" dirty="0" smtClean="0">
                <a:latin typeface="Times New Roman" pitchFamily="18" charset="0"/>
                <a:ea typeface="標楷體" pitchFamily="65" charset="-120"/>
                <a:cs typeface="Times New Roman" pitchFamily="18" charset="0"/>
              </a:rPr>
              <a:t>(required rate of return)</a:t>
            </a:r>
            <a:r>
              <a:rPr lang="zh-TW" altLang="en-US" sz="2200" b="1" dirty="0" smtClean="0">
                <a:latin typeface="Times New Roman" pitchFamily="18" charset="0"/>
                <a:ea typeface="標楷體" pitchFamily="65" charset="-120"/>
                <a:cs typeface="Times New Roman" pitchFamily="18" charset="0"/>
              </a:rPr>
              <a:t>可表示為無風險資產報酬率</a:t>
            </a:r>
            <a:r>
              <a:rPr lang="en-US" altLang="zh-TW" sz="2200" b="1" dirty="0" smtClean="0">
                <a:latin typeface="Times New Roman" pitchFamily="18" charset="0"/>
                <a:ea typeface="標楷體" pitchFamily="65" charset="-120"/>
                <a:cs typeface="Times New Roman" pitchFamily="18" charset="0"/>
              </a:rPr>
              <a:t>(</a:t>
            </a:r>
            <a:r>
              <a:rPr lang="en-US" altLang="zh-TW" sz="2200" b="1" dirty="0" err="1" smtClean="0">
                <a:latin typeface="Times New Roman" pitchFamily="18" charset="0"/>
                <a:ea typeface="標楷體" pitchFamily="65" charset="-120"/>
                <a:cs typeface="Times New Roman" pitchFamily="18" charset="0"/>
              </a:rPr>
              <a:t>riskfree</a:t>
            </a:r>
            <a:r>
              <a:rPr lang="en-US" altLang="zh-TW" sz="2200" b="1" dirty="0" smtClean="0">
                <a:latin typeface="Times New Roman" pitchFamily="18" charset="0"/>
                <a:ea typeface="標楷體" pitchFamily="65" charset="-120"/>
                <a:cs typeface="Times New Roman" pitchFamily="18" charset="0"/>
              </a:rPr>
              <a:t> rate)</a:t>
            </a:r>
            <a:r>
              <a:rPr lang="zh-TW" altLang="en-US" sz="2200" b="1" dirty="0" smtClean="0">
                <a:latin typeface="Times New Roman" pitchFamily="18" charset="0"/>
                <a:ea typeface="標楷體" pitchFamily="65" charset="-120"/>
                <a:cs typeface="Times New Roman" pitchFamily="18" charset="0"/>
              </a:rPr>
              <a:t>加上風險溢酬</a:t>
            </a:r>
            <a:r>
              <a:rPr lang="en-US" altLang="zh-TW" sz="2200" b="1" dirty="0" smtClean="0">
                <a:latin typeface="Times New Roman" pitchFamily="18" charset="0"/>
                <a:ea typeface="標楷體" pitchFamily="65" charset="-120"/>
                <a:cs typeface="Times New Roman" pitchFamily="18" charset="0"/>
              </a:rPr>
              <a:t>(risk premium) </a:t>
            </a:r>
            <a:r>
              <a:rPr lang="zh-TW" altLang="en-US" sz="2200" b="1" dirty="0" smtClean="0">
                <a:latin typeface="Times New Roman" pitchFamily="18" charset="0"/>
                <a:ea typeface="標楷體" pitchFamily="65" charset="-120"/>
                <a:cs typeface="Times New Roman" pitchFamily="18" charset="0"/>
              </a:rPr>
              <a:t>。</a:t>
            </a:r>
          </a:p>
          <a:p>
            <a:pPr eaLnBrk="1" hangingPunct="1">
              <a:buClr>
                <a:schemeClr val="tx1"/>
              </a:buClr>
            </a:pPr>
            <a:r>
              <a:rPr lang="zh-TW" altLang="en-US" sz="2200" b="1" dirty="0" smtClean="0">
                <a:latin typeface="Times New Roman" pitchFamily="18" charset="0"/>
                <a:ea typeface="標楷體" pitchFamily="65" charset="-120"/>
                <a:cs typeface="Times New Roman" pitchFamily="18" charset="0"/>
              </a:rPr>
              <a:t>風險溢酬</a:t>
            </a:r>
            <a:r>
              <a:rPr lang="en-US" altLang="zh-TW" sz="2200" b="1" dirty="0" smtClean="0">
                <a:latin typeface="Times New Roman" pitchFamily="18" charset="0"/>
                <a:ea typeface="標楷體" pitchFamily="65" charset="-120"/>
                <a:cs typeface="Times New Roman" pitchFamily="18" charset="0"/>
              </a:rPr>
              <a:t>(risk premium) </a:t>
            </a:r>
            <a:r>
              <a:rPr lang="zh-TW" altLang="en-US" sz="2200" b="1" dirty="0" smtClean="0">
                <a:latin typeface="Times New Roman" pitchFamily="18" charset="0"/>
                <a:ea typeface="標楷體" pitchFamily="65" charset="-120"/>
                <a:cs typeface="Times New Roman" pitchFamily="18" charset="0"/>
              </a:rPr>
              <a:t>則由該資產之系統風險大小 </a:t>
            </a:r>
            <a:r>
              <a:rPr lang="en-US" altLang="zh-TW" sz="2200" b="1" dirty="0" smtClean="0">
                <a:latin typeface="Times New Roman" pitchFamily="18" charset="0"/>
                <a:ea typeface="標楷體" pitchFamily="65" charset="-120"/>
                <a:cs typeface="Times New Roman" pitchFamily="18" charset="0"/>
              </a:rPr>
              <a:t>(beta) </a:t>
            </a:r>
            <a:r>
              <a:rPr lang="zh-TW" altLang="en-US" sz="2200" b="1" dirty="0" smtClean="0">
                <a:latin typeface="Times New Roman" pitchFamily="18" charset="0"/>
                <a:ea typeface="標楷體" pitchFamily="65" charset="-120"/>
                <a:cs typeface="Times New Roman" pitchFamily="18" charset="0"/>
              </a:rPr>
              <a:t>和當時的市場風險溢酬   </a:t>
            </a:r>
            <a:r>
              <a:rPr lang="en-US" altLang="zh-TW" sz="2200" b="1" dirty="0" smtClean="0">
                <a:latin typeface="Times New Roman" pitchFamily="18" charset="0"/>
                <a:ea typeface="標楷體" pitchFamily="65" charset="-120"/>
                <a:cs typeface="Times New Roman" pitchFamily="18" charset="0"/>
              </a:rPr>
              <a:t>(RM-RFR)</a:t>
            </a:r>
            <a:r>
              <a:rPr lang="zh-TW" altLang="en-US" sz="2200" b="1" dirty="0" smtClean="0">
                <a:latin typeface="Times New Roman" pitchFamily="18" charset="0"/>
                <a:ea typeface="標楷體" pitchFamily="65" charset="-120"/>
                <a:cs typeface="Times New Roman" pitchFamily="18" charset="0"/>
              </a:rPr>
              <a:t>相乘而成。</a:t>
            </a:r>
            <a:endParaRPr lang="en-US" altLang="zh-TW" sz="2200" b="1" dirty="0" smtClean="0">
              <a:latin typeface="Times New Roman" pitchFamily="18" charset="0"/>
              <a:ea typeface="標楷體" pitchFamily="65" charset="-120"/>
              <a:cs typeface="Times New Roman" pitchFamily="18" charset="0"/>
            </a:endParaRPr>
          </a:p>
          <a:p>
            <a:r>
              <a:rPr lang="zh-TW" altLang="en-US" sz="2200" b="1" dirty="0" smtClean="0">
                <a:latin typeface="Times New Roman" pitchFamily="18" charset="0"/>
                <a:ea typeface="標楷體" pitchFamily="65" charset="-120"/>
                <a:cs typeface="Times New Roman" pitchFamily="18" charset="0"/>
              </a:rPr>
              <a:t>若某一個股報酬和整個資本市場報酬率變動之方向和大小相一致，則該股票之市場風險</a:t>
            </a:r>
            <a:r>
              <a:rPr lang="en-US" altLang="zh-TW" sz="2200" b="1" dirty="0" smtClean="0">
                <a:latin typeface="Times New Roman" pitchFamily="18" charset="0"/>
                <a:ea typeface="標楷體" pitchFamily="65" charset="-120"/>
                <a:cs typeface="Times New Roman" pitchFamily="18" charset="0"/>
              </a:rPr>
              <a:t>Beta</a:t>
            </a:r>
            <a:r>
              <a:rPr lang="zh-TW" altLang="en-US" sz="2200" b="1" dirty="0" smtClean="0">
                <a:latin typeface="Times New Roman" pitchFamily="18" charset="0"/>
                <a:ea typeface="標楷體" pitchFamily="65" charset="-120"/>
                <a:cs typeface="Times New Roman" pitchFamily="18" charset="0"/>
              </a:rPr>
              <a:t>為</a:t>
            </a:r>
            <a:r>
              <a:rPr lang="en-US" altLang="zh-TW" sz="2200" b="1" dirty="0" smtClean="0">
                <a:latin typeface="Times New Roman" pitchFamily="18" charset="0"/>
                <a:ea typeface="標楷體" pitchFamily="65" charset="-120"/>
                <a:cs typeface="Times New Roman" pitchFamily="18" charset="0"/>
              </a:rPr>
              <a:t>1</a:t>
            </a:r>
            <a:r>
              <a:rPr lang="zh-TW" altLang="en-US" sz="2200" b="1" dirty="0" smtClean="0">
                <a:latin typeface="Times New Roman" pitchFamily="18" charset="0"/>
                <a:ea typeface="標楷體" pitchFamily="65" charset="-120"/>
                <a:cs typeface="Times New Roman" pitchFamily="18" charset="0"/>
              </a:rPr>
              <a:t>。若某一個股報酬和整個資本市場報酬率變動之方向相同，但是變動幅度大於市場，則該股票市場風險</a:t>
            </a:r>
            <a:r>
              <a:rPr lang="en-US" altLang="zh-TW" sz="2200" b="1" dirty="0" smtClean="0">
                <a:latin typeface="Times New Roman" pitchFamily="18" charset="0"/>
                <a:ea typeface="標楷體" pitchFamily="65" charset="-120"/>
                <a:cs typeface="Times New Roman" pitchFamily="18" charset="0"/>
              </a:rPr>
              <a:t>Beta</a:t>
            </a:r>
            <a:r>
              <a:rPr lang="zh-TW" altLang="en-US" sz="2200" b="1" dirty="0" smtClean="0">
                <a:latin typeface="Times New Roman" pitchFamily="18" charset="0"/>
                <a:ea typeface="標楷體" pitchFamily="65" charset="-120"/>
                <a:cs typeface="Times New Roman" pitchFamily="18" charset="0"/>
              </a:rPr>
              <a:t>大於</a:t>
            </a:r>
            <a:r>
              <a:rPr lang="en-US" altLang="zh-TW" sz="2200" b="1" dirty="0" smtClean="0">
                <a:latin typeface="Times New Roman" pitchFamily="18" charset="0"/>
                <a:ea typeface="標楷體" pitchFamily="65" charset="-120"/>
                <a:cs typeface="Times New Roman" pitchFamily="18" charset="0"/>
              </a:rPr>
              <a:t>1</a:t>
            </a:r>
            <a:r>
              <a:rPr lang="zh-TW" altLang="en-US" sz="2200" b="1" dirty="0" smtClean="0">
                <a:latin typeface="Times New Roman" pitchFamily="18" charset="0"/>
                <a:ea typeface="標楷體" pitchFamily="65" charset="-120"/>
                <a:cs typeface="Times New Roman" pitchFamily="18" charset="0"/>
              </a:rPr>
              <a:t>。若某一個股報酬和整個資本市場報酬率變動之方向相同，但是變動幅度小於市場，則該股票市場風險</a:t>
            </a:r>
            <a:r>
              <a:rPr lang="en-US" altLang="zh-TW" sz="2200" b="1" dirty="0" smtClean="0">
                <a:latin typeface="Times New Roman" pitchFamily="18" charset="0"/>
                <a:ea typeface="標楷體" pitchFamily="65" charset="-120"/>
                <a:cs typeface="Times New Roman" pitchFamily="18" charset="0"/>
              </a:rPr>
              <a:t>Beta</a:t>
            </a:r>
            <a:r>
              <a:rPr lang="zh-TW" altLang="en-US" sz="2200" b="1" dirty="0" smtClean="0">
                <a:latin typeface="Times New Roman" pitchFamily="18" charset="0"/>
                <a:ea typeface="標楷體" pitchFamily="65" charset="-120"/>
                <a:cs typeface="Times New Roman" pitchFamily="18" charset="0"/>
              </a:rPr>
              <a:t>小於</a:t>
            </a:r>
            <a:r>
              <a:rPr lang="en-US" altLang="zh-TW" sz="2200" b="1" dirty="0" smtClean="0">
                <a:latin typeface="Times New Roman" pitchFamily="18" charset="0"/>
                <a:ea typeface="標楷體" pitchFamily="65" charset="-120"/>
                <a:cs typeface="Times New Roman" pitchFamily="18" charset="0"/>
              </a:rPr>
              <a:t>1</a:t>
            </a:r>
            <a:r>
              <a:rPr lang="zh-TW" altLang="en-US" sz="2200" b="1" dirty="0" smtClean="0">
                <a:latin typeface="Times New Roman" pitchFamily="18" charset="0"/>
                <a:ea typeface="標楷體" pitchFamily="65" charset="-120"/>
                <a:cs typeface="Times New Roman" pitchFamily="18" charset="0"/>
              </a:rPr>
              <a:t>。</a:t>
            </a:r>
          </a:p>
          <a:p>
            <a:endParaRPr lang="zh-TW" altLang="en-US" dirty="0" smtClean="0"/>
          </a:p>
          <a:p>
            <a:pPr eaLnBrk="1" hangingPunct="1">
              <a:buClr>
                <a:schemeClr val="tx1"/>
              </a:buClr>
            </a:pPr>
            <a:endParaRPr lang="zh-TW" altLang="en-US" dirty="0" smtClean="0">
              <a:latin typeface="Times New Roman" pitchFamily="18" charset="0"/>
              <a:ea typeface="標楷體" pitchFamily="65" charset="-120"/>
            </a:endParaRPr>
          </a:p>
        </p:txBody>
      </p:sp>
      <p:graphicFrame>
        <p:nvGraphicFramePr>
          <p:cNvPr id="235524" name="Object 4"/>
          <p:cNvGraphicFramePr>
            <a:graphicFrameLocks noChangeAspect="1"/>
          </p:cNvGraphicFramePr>
          <p:nvPr/>
        </p:nvGraphicFramePr>
        <p:xfrm>
          <a:off x="1547818" y="951312"/>
          <a:ext cx="5545137" cy="502444"/>
        </p:xfrm>
        <a:graphic>
          <a:graphicData uri="http://schemas.openxmlformats.org/presentationml/2006/ole">
            <mc:AlternateContent xmlns:mc="http://schemas.openxmlformats.org/markup-compatibility/2006">
              <mc:Choice xmlns:v="urn:schemas-microsoft-com:vml" Requires="v">
                <p:oleObj spid="_x0000_s43032" name="Equation" r:id="rId3" imgW="1873282" imgH="209505" progId="Equation.3">
                  <p:embed/>
                </p:oleObj>
              </mc:Choice>
              <mc:Fallback>
                <p:oleObj name="Equation" r:id="rId3" imgW="1873282" imgH="209505"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8" y="951312"/>
                        <a:ext cx="5545137" cy="502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Rectangle 2"/>
          <p:cNvSpPr>
            <a:spLocks noGrp="1" noChangeArrowheads="1"/>
          </p:cNvSpPr>
          <p:nvPr>
            <p:ph type="title"/>
          </p:nvPr>
        </p:nvSpPr>
        <p:spPr>
          <a:xfrm>
            <a:off x="468313" y="250032"/>
            <a:ext cx="8229600" cy="608410"/>
          </a:xfrm>
        </p:spPr>
        <p:txBody>
          <a:bodyPr/>
          <a:lstStyle/>
          <a:p>
            <a:pPr eaLnBrk="1" hangingPunct="1">
              <a:defRPr/>
            </a:pPr>
            <a:r>
              <a:rPr lang="zh-TW" altLang="en-US" sz="4000" b="1" dirty="0" smtClean="0">
                <a:latin typeface="+mn-lt"/>
                <a:ea typeface="標楷體" pitchFamily="65" charset="-120"/>
              </a:rPr>
              <a:t>證券市場線</a:t>
            </a:r>
            <a:r>
              <a:rPr lang="en-US" altLang="zh-TW" sz="4000" b="1" dirty="0" smtClean="0">
                <a:latin typeface="+mn-lt"/>
                <a:ea typeface="標楷體" pitchFamily="65" charset="-120"/>
              </a:rPr>
              <a:t>(Security Market Line)</a:t>
            </a:r>
          </a:p>
        </p:txBody>
      </p:sp>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5</a:t>
            </a:fld>
            <a:endParaRPr lang="en-US" altLang="zh-TW"/>
          </a:p>
        </p:txBody>
      </p:sp>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342900"/>
            <a:ext cx="8229600" cy="608410"/>
          </a:xfrm>
        </p:spPr>
        <p:txBody>
          <a:bodyPr/>
          <a:lstStyle/>
          <a:p>
            <a:pPr eaLnBrk="1" hangingPunct="1"/>
            <a:r>
              <a:rPr lang="zh-TW" altLang="en-US" b="1" smtClean="0">
                <a:ea typeface="標楷體" pitchFamily="65" charset="-120"/>
              </a:rPr>
              <a:t>影響證券市場線改變之因素</a:t>
            </a:r>
          </a:p>
        </p:txBody>
      </p:sp>
      <p:sp>
        <p:nvSpPr>
          <p:cNvPr id="44035" name="Rectangle 3"/>
          <p:cNvSpPr>
            <a:spLocks noGrp="1" noChangeArrowheads="1"/>
          </p:cNvSpPr>
          <p:nvPr>
            <p:ph type="body" idx="1"/>
          </p:nvPr>
        </p:nvSpPr>
        <p:spPr>
          <a:xfrm>
            <a:off x="467544" y="1001650"/>
            <a:ext cx="8229600" cy="3394472"/>
          </a:xfrm>
        </p:spPr>
        <p:txBody>
          <a:bodyPr/>
          <a:lstStyle/>
          <a:p>
            <a:pPr eaLnBrk="1" hangingPunct="1"/>
            <a:r>
              <a:rPr lang="en-US" altLang="zh-TW" sz="2800" b="1" dirty="0" smtClean="0"/>
              <a:t>1.</a:t>
            </a:r>
            <a:r>
              <a:rPr lang="zh-TW" altLang="en-US" sz="2800" b="1" dirty="0" smtClean="0">
                <a:ea typeface="標楷體" pitchFamily="65" charset="-120"/>
              </a:rPr>
              <a:t>預期通貨膨脹率改變：預期通貨膨脹率的改變，將會改變證券市場線的截距，使得證券市場線平行移動。</a:t>
            </a:r>
          </a:p>
          <a:p>
            <a:pPr eaLnBrk="1" hangingPunct="1"/>
            <a:r>
              <a:rPr lang="en-US" altLang="zh-TW" sz="2800" b="1" dirty="0" smtClean="0">
                <a:latin typeface="標楷體" pitchFamily="65" charset="-120"/>
                <a:ea typeface="標楷體" pitchFamily="65" charset="-120"/>
              </a:rPr>
              <a:t>2.</a:t>
            </a:r>
            <a:r>
              <a:rPr lang="zh-TW" altLang="en-US" sz="2800" b="1" dirty="0" smtClean="0">
                <a:latin typeface="標楷體" pitchFamily="65" charset="-120"/>
                <a:ea typeface="標楷體" pitchFamily="65" charset="-120"/>
              </a:rPr>
              <a:t>投資人風險趨避態度改變：投資人風險趨避態度改變，透過市場風險貼水的改變，可以影響證券市場線的斜率。</a:t>
            </a:r>
          </a:p>
          <a:p>
            <a:pPr eaLnBrk="1" hangingPunct="1"/>
            <a:endParaRPr lang="en-US" altLang="zh-TW" dirty="0" smtClean="0">
              <a:ea typeface="標楷體" pitchFamily="65" charset="-120"/>
            </a:endParaRPr>
          </a:p>
        </p:txBody>
      </p:sp>
      <p:pic>
        <p:nvPicPr>
          <p:cNvPr id="573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2090" y="3723878"/>
            <a:ext cx="5600160" cy="71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直線單箭頭接點 3"/>
          <p:cNvCxnSpPr/>
          <p:nvPr/>
        </p:nvCxnSpPr>
        <p:spPr>
          <a:xfrm flipV="1">
            <a:off x="3061419" y="4443958"/>
            <a:ext cx="0" cy="432048"/>
          </a:xfrm>
          <a:prstGeom prst="straightConnector1">
            <a:avLst/>
          </a:prstGeom>
          <a:ln>
            <a:solidFill>
              <a:schemeClr val="tx1"/>
            </a:solidFill>
            <a:tailEnd type="arrow"/>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cxnSp>
        <p:nvCxnSpPr>
          <p:cNvPr id="6" name="直線單箭頭接點 5"/>
          <p:cNvCxnSpPr/>
          <p:nvPr/>
        </p:nvCxnSpPr>
        <p:spPr>
          <a:xfrm flipV="1">
            <a:off x="3974390" y="4440335"/>
            <a:ext cx="0" cy="432048"/>
          </a:xfrm>
          <a:prstGeom prst="straightConnector1">
            <a:avLst/>
          </a:prstGeom>
          <a:ln>
            <a:solidFill>
              <a:schemeClr val="tx1"/>
            </a:solidFill>
            <a:tailEnd type="arrow"/>
          </a:ln>
          <a:scene3d>
            <a:camera prst="orthographicFront"/>
            <a:lightRig rig="threePt" dir="t"/>
          </a:scene3d>
          <a:sp3d>
            <a:bevelT w="152400" h="50800" prst="softRound"/>
          </a:sp3d>
        </p:spPr>
        <p:style>
          <a:lnRef idx="1">
            <a:schemeClr val="accent1"/>
          </a:lnRef>
          <a:fillRef idx="0">
            <a:schemeClr val="accent1"/>
          </a:fillRef>
          <a:effectRef idx="0">
            <a:schemeClr val="accent1"/>
          </a:effectRef>
          <a:fontRef idx="minor">
            <a:schemeClr val="tx1"/>
          </a:fontRef>
        </p:style>
      </p:cxnSp>
      <p:pic>
        <p:nvPicPr>
          <p:cNvPr id="573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4358572"/>
            <a:ext cx="1460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文字方塊 8"/>
          <p:cNvSpPr txBox="1"/>
          <p:nvPr/>
        </p:nvSpPr>
        <p:spPr>
          <a:xfrm>
            <a:off x="3041283" y="4659982"/>
            <a:ext cx="284052" cy="307777"/>
          </a:xfrm>
          <a:prstGeom prst="rect">
            <a:avLst/>
          </a:prstGeom>
          <a:noFill/>
        </p:spPr>
        <p:txBody>
          <a:bodyPr wrap="none" rtlCol="0">
            <a:spAutoFit/>
          </a:bodyPr>
          <a:lstStyle/>
          <a:p>
            <a:r>
              <a:rPr lang="en-US" altLang="zh-TW" sz="1400" dirty="0" smtClean="0"/>
              <a:t>1</a:t>
            </a:r>
            <a:endParaRPr lang="zh-TW" altLang="en-US" sz="1400" dirty="0"/>
          </a:p>
        </p:txBody>
      </p:sp>
      <p:pic>
        <p:nvPicPr>
          <p:cNvPr id="573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70429" y="4628132"/>
            <a:ext cx="317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73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93097" y="4656359"/>
            <a:ext cx="3175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文字方塊 9"/>
          <p:cNvSpPr txBox="1"/>
          <p:nvPr/>
        </p:nvSpPr>
        <p:spPr>
          <a:xfrm>
            <a:off x="4437848" y="4628132"/>
            <a:ext cx="284052" cy="307777"/>
          </a:xfrm>
          <a:prstGeom prst="rect">
            <a:avLst/>
          </a:prstGeom>
          <a:noFill/>
        </p:spPr>
        <p:txBody>
          <a:bodyPr wrap="none" rtlCol="0">
            <a:spAutoFit/>
          </a:bodyPr>
          <a:lstStyle/>
          <a:p>
            <a:r>
              <a:rPr lang="en-US" altLang="zh-TW" sz="1400" dirty="0" smtClean="0"/>
              <a:t>2</a:t>
            </a:r>
            <a:endParaRPr lang="zh-TW" altLang="en-US" sz="1400" dirty="0"/>
          </a:p>
        </p:txBody>
      </p:sp>
      <p:pic>
        <p:nvPicPr>
          <p:cNvPr id="5735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7166" y="4369369"/>
            <a:ext cx="14605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投影片編號版面配置區 10"/>
          <p:cNvSpPr>
            <a:spLocks noGrp="1"/>
          </p:cNvSpPr>
          <p:nvPr>
            <p:ph type="sldNum" sz="quarter" idx="11"/>
          </p:nvPr>
        </p:nvSpPr>
        <p:spPr/>
        <p:txBody>
          <a:bodyPr/>
          <a:lstStyle/>
          <a:p>
            <a:pPr>
              <a:defRPr/>
            </a:pPr>
            <a:fld id="{41D0554E-982C-4AB0-971D-9333D376560E}" type="slidenum">
              <a:rPr lang="en-US" altLang="zh-TW" smtClean="0"/>
              <a:pPr>
                <a:defRPr/>
              </a:pPr>
              <a:t>6</a:t>
            </a:fld>
            <a:endParaRPr lang="en-US" altLang="zh-TW"/>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ChangeArrowheads="1"/>
          </p:cNvSpPr>
          <p:nvPr/>
        </p:nvSpPr>
        <p:spPr bwMode="auto">
          <a:xfrm>
            <a:off x="4" y="2144467"/>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sp>
        <p:nvSpPr>
          <p:cNvPr id="45059" name="Rectangle 23"/>
          <p:cNvSpPr>
            <a:spLocks noChangeArrowheads="1"/>
          </p:cNvSpPr>
          <p:nvPr/>
        </p:nvSpPr>
        <p:spPr bwMode="auto">
          <a:xfrm>
            <a:off x="4" y="2169470"/>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graphicFrame>
        <p:nvGraphicFramePr>
          <p:cNvPr id="45060" name="Object 28"/>
          <p:cNvGraphicFramePr>
            <a:graphicFrameLocks noChangeAspect="1"/>
          </p:cNvGraphicFramePr>
          <p:nvPr/>
        </p:nvGraphicFramePr>
        <p:xfrm>
          <a:off x="-4587875" y="2369344"/>
          <a:ext cx="381000" cy="107156"/>
        </p:xfrm>
        <a:graphic>
          <a:graphicData uri="http://schemas.openxmlformats.org/presentationml/2006/ole">
            <mc:AlternateContent xmlns:mc="http://schemas.openxmlformats.org/markup-compatibility/2006">
              <mc:Choice xmlns:v="urn:schemas-microsoft-com:vml" Requires="v">
                <p:oleObj spid="_x0000_s45200" r:id="rId3" imgW="380835" imgH="139639" progId="Equation">
                  <p:embed/>
                </p:oleObj>
              </mc:Choice>
              <mc:Fallback>
                <p:oleObj r:id="rId3" imgW="380835" imgH="139639" progId="Equation">
                  <p:embed/>
                  <p:pic>
                    <p:nvPicPr>
                      <p:cNvPr id="0" name="Object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7875" y="2369344"/>
                        <a:ext cx="381000" cy="107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1" name="Rectangle 30"/>
          <p:cNvSpPr>
            <a:spLocks noChangeArrowheads="1"/>
          </p:cNvSpPr>
          <p:nvPr/>
        </p:nvSpPr>
        <p:spPr bwMode="auto">
          <a:xfrm>
            <a:off x="-4587875" y="2440991"/>
            <a:ext cx="80021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zh-TW" altLang="en-US" sz="1200">
                <a:ea typeface="全真楷書"/>
                <a:cs typeface="Times New Roman" pitchFamily="18" charset="0"/>
              </a:rPr>
              <a:t>，將會在</a:t>
            </a:r>
            <a:endParaRPr lang="zh-TW" altLang="en-US" sz="1800">
              <a:ea typeface="全真楷書"/>
              <a:cs typeface="Times New Roman" pitchFamily="18" charset="0"/>
            </a:endParaRPr>
          </a:p>
        </p:txBody>
      </p:sp>
      <p:graphicFrame>
        <p:nvGraphicFramePr>
          <p:cNvPr id="45062" name="Object 27"/>
          <p:cNvGraphicFramePr>
            <a:graphicFrameLocks noChangeAspect="1"/>
          </p:cNvGraphicFramePr>
          <p:nvPr/>
        </p:nvGraphicFramePr>
        <p:xfrm>
          <a:off x="-4587875" y="2682481"/>
          <a:ext cx="333375" cy="92869"/>
        </p:xfrm>
        <a:graphic>
          <a:graphicData uri="http://schemas.openxmlformats.org/presentationml/2006/ole">
            <mc:AlternateContent xmlns:mc="http://schemas.openxmlformats.org/markup-compatibility/2006">
              <mc:Choice xmlns:v="urn:schemas-microsoft-com:vml" Requires="v">
                <p:oleObj spid="_x0000_s45201" r:id="rId5" imgW="329914" imgH="126890" progId="Equation">
                  <p:embed/>
                </p:oleObj>
              </mc:Choice>
              <mc:Fallback>
                <p:oleObj r:id="rId5" imgW="329914" imgH="126890" progId="Equation">
                  <p:embed/>
                  <p:pic>
                    <p:nvPicPr>
                      <p:cNvPr id="0" name="Object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87875" y="2682481"/>
                        <a:ext cx="333375" cy="92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63" name="Rectangle 33"/>
          <p:cNvSpPr>
            <a:spLocks noChangeArrowheads="1"/>
          </p:cNvSpPr>
          <p:nvPr/>
        </p:nvSpPr>
        <p:spPr bwMode="auto">
          <a:xfrm>
            <a:off x="4" y="2265911"/>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sp>
        <p:nvSpPr>
          <p:cNvPr id="45064" name="Rectangle 35"/>
          <p:cNvSpPr>
            <a:spLocks noChangeArrowheads="1"/>
          </p:cNvSpPr>
          <p:nvPr/>
        </p:nvSpPr>
        <p:spPr bwMode="auto">
          <a:xfrm>
            <a:off x="4" y="2283770"/>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sp>
        <p:nvSpPr>
          <p:cNvPr id="45065" name="Line 36"/>
          <p:cNvSpPr>
            <a:spLocks noChangeShapeType="1"/>
          </p:cNvSpPr>
          <p:nvPr/>
        </p:nvSpPr>
        <p:spPr bwMode="auto">
          <a:xfrm flipH="1" flipV="1">
            <a:off x="2627318" y="1221583"/>
            <a:ext cx="73025" cy="3078956"/>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5066" name="Line 37"/>
          <p:cNvSpPr>
            <a:spLocks noChangeShapeType="1"/>
          </p:cNvSpPr>
          <p:nvPr/>
        </p:nvSpPr>
        <p:spPr bwMode="auto">
          <a:xfrm>
            <a:off x="2700338" y="4245769"/>
            <a:ext cx="4824412"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5067" name="Line 38"/>
          <p:cNvSpPr>
            <a:spLocks noChangeShapeType="1"/>
          </p:cNvSpPr>
          <p:nvPr/>
        </p:nvSpPr>
        <p:spPr bwMode="auto">
          <a:xfrm rot="21521237" flipV="1">
            <a:off x="2700343" y="2301480"/>
            <a:ext cx="3101975" cy="921544"/>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5068" name="Line 39"/>
          <p:cNvSpPr>
            <a:spLocks noChangeShapeType="1"/>
          </p:cNvSpPr>
          <p:nvPr/>
        </p:nvSpPr>
        <p:spPr bwMode="auto">
          <a:xfrm rot="21521237" flipV="1">
            <a:off x="2700343" y="1707359"/>
            <a:ext cx="3101975" cy="922735"/>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5069" name="Line 40"/>
          <p:cNvSpPr>
            <a:spLocks noChangeShapeType="1"/>
          </p:cNvSpPr>
          <p:nvPr/>
        </p:nvSpPr>
        <p:spPr bwMode="auto">
          <a:xfrm flipV="1">
            <a:off x="3492500" y="2463405"/>
            <a:ext cx="0" cy="396478"/>
          </a:xfrm>
          <a:prstGeom prst="line">
            <a:avLst/>
          </a:prstGeom>
          <a:noFill/>
          <a:ln w="19050">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5070" name="Line 41"/>
          <p:cNvSpPr>
            <a:spLocks noChangeShapeType="1"/>
          </p:cNvSpPr>
          <p:nvPr/>
        </p:nvSpPr>
        <p:spPr bwMode="auto">
          <a:xfrm flipH="1" flipV="1">
            <a:off x="4787905" y="2031209"/>
            <a:ext cx="11113" cy="378619"/>
          </a:xfrm>
          <a:prstGeom prst="line">
            <a:avLst/>
          </a:prstGeom>
          <a:noFill/>
          <a:ln w="19050">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5071" name="Rectangle 44"/>
          <p:cNvSpPr>
            <a:spLocks noChangeArrowheads="1"/>
          </p:cNvSpPr>
          <p:nvPr/>
        </p:nvSpPr>
        <p:spPr bwMode="auto">
          <a:xfrm>
            <a:off x="4" y="228734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graphicFrame>
        <p:nvGraphicFramePr>
          <p:cNvPr id="45072" name="Object 43"/>
          <p:cNvGraphicFramePr>
            <a:graphicFrameLocks noChangeAspect="1"/>
          </p:cNvGraphicFramePr>
          <p:nvPr/>
        </p:nvGraphicFramePr>
        <p:xfrm>
          <a:off x="4643438" y="1437087"/>
          <a:ext cx="684212" cy="192881"/>
        </p:xfrm>
        <a:graphic>
          <a:graphicData uri="http://schemas.openxmlformats.org/presentationml/2006/ole">
            <mc:AlternateContent xmlns:mc="http://schemas.openxmlformats.org/markup-compatibility/2006">
              <mc:Choice xmlns:v="urn:schemas-microsoft-com:vml" Requires="v">
                <p:oleObj spid="_x0000_s45202" r:id="rId7" imgW="380835" imgH="139639" progId="Equation">
                  <p:embed/>
                </p:oleObj>
              </mc:Choice>
              <mc:Fallback>
                <p:oleObj r:id="rId7" imgW="380835" imgH="139639" progId="Equation">
                  <p:embed/>
                  <p:pic>
                    <p:nvPicPr>
                      <p:cNvPr id="0" name="Object 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1437087"/>
                        <a:ext cx="684212" cy="1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73" name="Rectangle 46"/>
          <p:cNvSpPr>
            <a:spLocks noChangeArrowheads="1"/>
          </p:cNvSpPr>
          <p:nvPr/>
        </p:nvSpPr>
        <p:spPr bwMode="auto">
          <a:xfrm>
            <a:off x="4" y="2265911"/>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graphicFrame>
        <p:nvGraphicFramePr>
          <p:cNvPr id="45074" name="Object 45"/>
          <p:cNvGraphicFramePr>
            <a:graphicFrameLocks noChangeAspect="1"/>
          </p:cNvGraphicFramePr>
          <p:nvPr/>
        </p:nvGraphicFramePr>
        <p:xfrm>
          <a:off x="1979613" y="2950371"/>
          <a:ext cx="576262" cy="284560"/>
        </p:xfrm>
        <a:graphic>
          <a:graphicData uri="http://schemas.openxmlformats.org/presentationml/2006/ole">
            <mc:AlternateContent xmlns:mc="http://schemas.openxmlformats.org/markup-compatibility/2006">
              <mc:Choice xmlns:v="urn:schemas-microsoft-com:vml" Requires="v">
                <p:oleObj spid="_x0000_s45203" r:id="rId8" imgW="418918" imgH="203112" progId="Equation">
                  <p:embed/>
                </p:oleObj>
              </mc:Choice>
              <mc:Fallback>
                <p:oleObj r:id="rId8" imgW="418918" imgH="203112" progId="Equation">
                  <p:embed/>
                  <p:pic>
                    <p:nvPicPr>
                      <p:cNvPr id="0" name="Object 4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979613" y="2950371"/>
                        <a:ext cx="576262" cy="284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75" name="Rectangle 48"/>
          <p:cNvSpPr>
            <a:spLocks noChangeArrowheads="1"/>
          </p:cNvSpPr>
          <p:nvPr/>
        </p:nvSpPr>
        <p:spPr bwMode="auto">
          <a:xfrm>
            <a:off x="4" y="2294486"/>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graphicFrame>
        <p:nvGraphicFramePr>
          <p:cNvPr id="45076" name="Object 47"/>
          <p:cNvGraphicFramePr>
            <a:graphicFrameLocks noChangeAspect="1"/>
          </p:cNvGraphicFramePr>
          <p:nvPr/>
        </p:nvGraphicFramePr>
        <p:xfrm>
          <a:off x="5651500" y="2463404"/>
          <a:ext cx="611188" cy="170259"/>
        </p:xfrm>
        <a:graphic>
          <a:graphicData uri="http://schemas.openxmlformats.org/presentationml/2006/ole">
            <mc:AlternateContent xmlns:mc="http://schemas.openxmlformats.org/markup-compatibility/2006">
              <mc:Choice xmlns:v="urn:schemas-microsoft-com:vml" Requires="v">
                <p:oleObj spid="_x0000_s45204" r:id="rId10" imgW="329914" imgH="126890" progId="Equation">
                  <p:embed/>
                </p:oleObj>
              </mc:Choice>
              <mc:Fallback>
                <p:oleObj r:id="rId10" imgW="329914" imgH="126890" progId="Equation">
                  <p:embed/>
                  <p:pic>
                    <p:nvPicPr>
                      <p:cNvPr id="0" name="Object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51500" y="2463404"/>
                        <a:ext cx="611188" cy="170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5077" name="Rectangle 50"/>
          <p:cNvSpPr>
            <a:spLocks noChangeArrowheads="1"/>
          </p:cNvSpPr>
          <p:nvPr/>
        </p:nvSpPr>
        <p:spPr bwMode="auto">
          <a:xfrm>
            <a:off x="4" y="2273055"/>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TW" altLang="en-US"/>
          </a:p>
        </p:txBody>
      </p:sp>
      <p:graphicFrame>
        <p:nvGraphicFramePr>
          <p:cNvPr id="45078" name="Object 49"/>
          <p:cNvGraphicFramePr>
            <a:graphicFrameLocks noChangeAspect="1"/>
          </p:cNvGraphicFramePr>
          <p:nvPr/>
        </p:nvGraphicFramePr>
        <p:xfrm>
          <a:off x="7812088" y="4137424"/>
          <a:ext cx="215900" cy="297656"/>
        </p:xfrm>
        <a:graphic>
          <a:graphicData uri="http://schemas.openxmlformats.org/presentationml/2006/ole">
            <mc:AlternateContent xmlns:mc="http://schemas.openxmlformats.org/markup-compatibility/2006">
              <mc:Choice xmlns:v="urn:schemas-microsoft-com:vml" Requires="v">
                <p:oleObj spid="_x0000_s45205" r:id="rId11" imgW="139579" imgH="177646" progId="Equation">
                  <p:embed/>
                </p:oleObj>
              </mc:Choice>
              <mc:Fallback>
                <p:oleObj r:id="rId11" imgW="139579" imgH="177646" progId="Equation">
                  <p:embed/>
                  <p:pic>
                    <p:nvPicPr>
                      <p:cNvPr id="0" name="Object 4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812088" y="4137424"/>
                        <a:ext cx="215900" cy="29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投影片編號版面配置區 2"/>
          <p:cNvSpPr>
            <a:spLocks noGrp="1"/>
          </p:cNvSpPr>
          <p:nvPr>
            <p:ph type="sldNum" sz="quarter" idx="11"/>
          </p:nvPr>
        </p:nvSpPr>
        <p:spPr/>
        <p:txBody>
          <a:bodyPr/>
          <a:lstStyle/>
          <a:p>
            <a:pPr>
              <a:defRPr/>
            </a:pPr>
            <a:fld id="{73E6AB03-041C-49BB-B47B-0E1BB3823418}" type="slidenum">
              <a:rPr lang="en-US" altLang="zh-TW" smtClean="0"/>
              <a:pPr>
                <a:defRPr/>
              </a:pPr>
              <a:t>7</a:t>
            </a:fld>
            <a:endParaRPr lang="en-US" altLang="zh-TW"/>
          </a:p>
        </p:txBody>
      </p:sp>
      <p:pic>
        <p:nvPicPr>
          <p:cNvPr id="25" name="Picture 50">
            <a:hlinkClick r:id="rId13"/>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23528" y="4457700"/>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Line 4"/>
          <p:cNvSpPr>
            <a:spLocks noChangeShapeType="1"/>
          </p:cNvSpPr>
          <p:nvPr/>
        </p:nvSpPr>
        <p:spPr bwMode="auto">
          <a:xfrm flipV="1">
            <a:off x="2339975" y="1696643"/>
            <a:ext cx="0" cy="2035969"/>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6083" name="Line 5"/>
          <p:cNvSpPr>
            <a:spLocks noChangeShapeType="1"/>
          </p:cNvSpPr>
          <p:nvPr/>
        </p:nvSpPr>
        <p:spPr bwMode="auto">
          <a:xfrm>
            <a:off x="2339980" y="3732610"/>
            <a:ext cx="3775075" cy="0"/>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6084" name="Line 6"/>
          <p:cNvSpPr>
            <a:spLocks noChangeShapeType="1"/>
          </p:cNvSpPr>
          <p:nvPr/>
        </p:nvSpPr>
        <p:spPr bwMode="auto">
          <a:xfrm rot="21521237" flipV="1">
            <a:off x="2339980" y="2085977"/>
            <a:ext cx="3044825" cy="891779"/>
          </a:xfrm>
          <a:prstGeom prst="line">
            <a:avLst/>
          </a:prstGeom>
          <a:noFill/>
          <a:ln w="190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6085" name="Line 7"/>
          <p:cNvSpPr>
            <a:spLocks noChangeShapeType="1"/>
          </p:cNvSpPr>
          <p:nvPr/>
        </p:nvSpPr>
        <p:spPr bwMode="auto">
          <a:xfrm flipV="1">
            <a:off x="2339975" y="1704977"/>
            <a:ext cx="2192338" cy="1272779"/>
          </a:xfrm>
          <a:prstGeom prst="line">
            <a:avLst/>
          </a:prstGeom>
          <a:noFill/>
          <a:ln w="19050">
            <a:solidFill>
              <a:srgbClr val="993300"/>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6086" name="Line 8"/>
          <p:cNvSpPr>
            <a:spLocks noChangeShapeType="1"/>
          </p:cNvSpPr>
          <p:nvPr/>
        </p:nvSpPr>
        <p:spPr bwMode="auto">
          <a:xfrm flipH="1" flipV="1">
            <a:off x="4283080" y="1951437"/>
            <a:ext cx="144463" cy="364331"/>
          </a:xfrm>
          <a:prstGeom prst="line">
            <a:avLst/>
          </a:prstGeom>
          <a:noFill/>
          <a:ln w="19050">
            <a:solidFill>
              <a:srgbClr val="000000"/>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graphicFrame>
        <p:nvGraphicFramePr>
          <p:cNvPr id="46087" name="Object 9"/>
          <p:cNvGraphicFramePr>
            <a:graphicFrameLocks noChangeAspect="1"/>
          </p:cNvGraphicFramePr>
          <p:nvPr/>
        </p:nvGraphicFramePr>
        <p:xfrm>
          <a:off x="4716463" y="1574009"/>
          <a:ext cx="684212" cy="192881"/>
        </p:xfrm>
        <a:graphic>
          <a:graphicData uri="http://schemas.openxmlformats.org/presentationml/2006/ole">
            <mc:AlternateContent xmlns:mc="http://schemas.openxmlformats.org/markup-compatibility/2006">
              <mc:Choice xmlns:v="urn:schemas-microsoft-com:vml" Requires="v">
                <p:oleObj spid="_x0000_s46172" r:id="rId3" imgW="380835" imgH="139639" progId="Equation">
                  <p:embed/>
                </p:oleObj>
              </mc:Choice>
              <mc:Fallback>
                <p:oleObj r:id="rId3" imgW="380835" imgH="139639" progId="Equation">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1574009"/>
                        <a:ext cx="684212" cy="1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088" name="Object 10"/>
          <p:cNvGraphicFramePr>
            <a:graphicFrameLocks noChangeAspect="1"/>
          </p:cNvGraphicFramePr>
          <p:nvPr/>
        </p:nvGraphicFramePr>
        <p:xfrm>
          <a:off x="2043113" y="1332311"/>
          <a:ext cx="576262" cy="284559"/>
        </p:xfrm>
        <a:graphic>
          <a:graphicData uri="http://schemas.openxmlformats.org/presentationml/2006/ole">
            <mc:AlternateContent xmlns:mc="http://schemas.openxmlformats.org/markup-compatibility/2006">
              <mc:Choice xmlns:v="urn:schemas-microsoft-com:vml" Requires="v">
                <p:oleObj spid="_x0000_s46173" r:id="rId5" imgW="418918" imgH="203112" progId="Equation">
                  <p:embed/>
                </p:oleObj>
              </mc:Choice>
              <mc:Fallback>
                <p:oleObj r:id="rId5" imgW="418918" imgH="203112" progId="Equation">
                  <p:embed/>
                  <p:pic>
                    <p:nvPicPr>
                      <p:cNvPr id="0" name="Object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3113" y="1332311"/>
                        <a:ext cx="576262" cy="284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089" name="Object 11"/>
          <p:cNvGraphicFramePr>
            <a:graphicFrameLocks noChangeAspect="1"/>
          </p:cNvGraphicFramePr>
          <p:nvPr/>
        </p:nvGraphicFramePr>
        <p:xfrm>
          <a:off x="5075243" y="2275286"/>
          <a:ext cx="611187" cy="170259"/>
        </p:xfrm>
        <a:graphic>
          <a:graphicData uri="http://schemas.openxmlformats.org/presentationml/2006/ole">
            <mc:AlternateContent xmlns:mc="http://schemas.openxmlformats.org/markup-compatibility/2006">
              <mc:Choice xmlns:v="urn:schemas-microsoft-com:vml" Requires="v">
                <p:oleObj spid="_x0000_s46174" r:id="rId7" imgW="329914" imgH="126890" progId="Equation">
                  <p:embed/>
                </p:oleObj>
              </mc:Choice>
              <mc:Fallback>
                <p:oleObj r:id="rId7" imgW="329914" imgH="126890" progId="Equation">
                  <p:embed/>
                  <p:pic>
                    <p:nvPicPr>
                      <p:cNvPr id="0" name="Object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75243" y="2275286"/>
                        <a:ext cx="611187" cy="1702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6090" name="Object 12"/>
          <p:cNvGraphicFramePr>
            <a:graphicFrameLocks noChangeAspect="1"/>
          </p:cNvGraphicFramePr>
          <p:nvPr/>
        </p:nvGraphicFramePr>
        <p:xfrm>
          <a:off x="5788025" y="3815955"/>
          <a:ext cx="177800" cy="244078"/>
        </p:xfrm>
        <a:graphic>
          <a:graphicData uri="http://schemas.openxmlformats.org/presentationml/2006/ole">
            <mc:AlternateContent xmlns:mc="http://schemas.openxmlformats.org/markup-compatibility/2006">
              <mc:Choice xmlns:v="urn:schemas-microsoft-com:vml" Requires="v">
                <p:oleObj spid="_x0000_s46175" r:id="rId9" imgW="139579" imgH="177646" progId="Equation">
                  <p:embed/>
                </p:oleObj>
              </mc:Choice>
              <mc:Fallback>
                <p:oleObj r:id="rId9" imgW="139579" imgH="177646" progId="Equation">
                  <p:embed/>
                  <p:pic>
                    <p:nvPicPr>
                      <p:cNvPr id="0" name="Object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88025" y="3815955"/>
                        <a:ext cx="177800" cy="244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投影片編號版面配置區 2"/>
          <p:cNvSpPr>
            <a:spLocks noGrp="1"/>
          </p:cNvSpPr>
          <p:nvPr>
            <p:ph type="sldNum" sz="quarter" idx="11"/>
          </p:nvPr>
        </p:nvSpPr>
        <p:spPr/>
        <p:txBody>
          <a:bodyPr/>
          <a:lstStyle/>
          <a:p>
            <a:pPr>
              <a:defRPr/>
            </a:pPr>
            <a:fld id="{9B2AA972-FAF3-4989-B626-FCEC70D522A1}" type="slidenum">
              <a:rPr lang="en-US" altLang="zh-TW" smtClean="0"/>
              <a:pPr>
                <a:defRPr/>
              </a:pPr>
              <a:t>8</a:t>
            </a:fld>
            <a:endParaRPr lang="en-US" altLang="zh-TW"/>
          </a:p>
        </p:txBody>
      </p:sp>
      <p:pic>
        <p:nvPicPr>
          <p:cNvPr id="13" name="Picture 50">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3528" y="4457700"/>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標題 1"/>
          <p:cNvSpPr>
            <a:spLocks noGrp="1"/>
          </p:cNvSpPr>
          <p:nvPr>
            <p:ph type="title"/>
          </p:nvPr>
        </p:nvSpPr>
        <p:spPr>
          <a:xfrm>
            <a:off x="457200" y="342902"/>
            <a:ext cx="8229600" cy="770335"/>
          </a:xfrm>
        </p:spPr>
        <p:txBody>
          <a:bodyPr/>
          <a:lstStyle/>
          <a:p>
            <a:r>
              <a:rPr lang="zh-TW" altLang="en-US" sz="3600" b="1" smtClean="0">
                <a:solidFill>
                  <a:srgbClr val="993300"/>
                </a:solidFill>
                <a:ea typeface="標楷體" pitchFamily="65" charset="-120"/>
              </a:rPr>
              <a:t>資本市場理論應用：市場均衡之力量</a:t>
            </a:r>
          </a:p>
        </p:txBody>
      </p:sp>
      <p:sp>
        <p:nvSpPr>
          <p:cNvPr id="47107" name="內容版面配置區 2"/>
          <p:cNvSpPr>
            <a:spLocks noGrp="1"/>
          </p:cNvSpPr>
          <p:nvPr>
            <p:ph idx="1"/>
          </p:nvPr>
        </p:nvSpPr>
        <p:spPr>
          <a:xfrm>
            <a:off x="457200" y="1059657"/>
            <a:ext cx="8229600" cy="3340894"/>
          </a:xfrm>
        </p:spPr>
        <p:txBody>
          <a:bodyPr/>
          <a:lstStyle/>
          <a:p>
            <a:r>
              <a:rPr lang="zh-TW" altLang="en-US" sz="2200" b="1" dirty="0" smtClean="0">
                <a:latin typeface="標楷體" pitchFamily="65" charset="-120"/>
                <a:ea typeface="標楷體" pitchFamily="65" charset="-120"/>
              </a:rPr>
              <a:t>假設某公司股票之</a:t>
            </a:r>
            <a:r>
              <a:rPr lang="en-US" altLang="zh-TW" sz="2200" b="1" dirty="0" smtClean="0">
                <a:latin typeface="標楷體" pitchFamily="65" charset="-120"/>
                <a:ea typeface="標楷體" pitchFamily="65" charset="-120"/>
              </a:rPr>
              <a:t>Beta</a:t>
            </a:r>
            <a:r>
              <a:rPr lang="zh-TW" altLang="en-US" sz="2200" b="1" dirty="0" smtClean="0">
                <a:latin typeface="標楷體" pitchFamily="65" charset="-120"/>
                <a:ea typeface="標楷體" pitchFamily="65" charset="-120"/>
              </a:rPr>
              <a:t>為</a:t>
            </a:r>
            <a:r>
              <a:rPr lang="en-US" altLang="zh-TW" sz="2200" b="1" dirty="0" smtClean="0">
                <a:latin typeface="標楷體" pitchFamily="65" charset="-120"/>
                <a:ea typeface="標楷體" pitchFamily="65" charset="-120"/>
              </a:rPr>
              <a:t>1.5</a:t>
            </a:r>
            <a:r>
              <a:rPr lang="zh-TW" altLang="en-US" sz="2200" dirty="0" smtClean="0"/>
              <a:t>；</a:t>
            </a:r>
            <a:r>
              <a:rPr lang="zh-TW" altLang="en-US" sz="2200" b="1" dirty="0" smtClean="0">
                <a:latin typeface="標楷體" pitchFamily="65" charset="-120"/>
                <a:ea typeface="標楷體" pitchFamily="65" charset="-120"/>
              </a:rPr>
              <a:t>無風險利率  為</a:t>
            </a:r>
            <a:r>
              <a:rPr lang="en-US" altLang="zh-TW" sz="2200" b="1" dirty="0" smtClean="0">
                <a:latin typeface="標楷體" pitchFamily="65" charset="-120"/>
                <a:ea typeface="標楷體" pitchFamily="65" charset="-120"/>
              </a:rPr>
              <a:t>3%</a:t>
            </a:r>
            <a:r>
              <a:rPr lang="zh-TW" altLang="en-US" sz="2200" b="1" dirty="0" smtClean="0">
                <a:latin typeface="標楷體" pitchFamily="65" charset="-120"/>
                <a:ea typeface="標楷體" pitchFamily="65" charset="-120"/>
              </a:rPr>
              <a:t>，市場風險溢酬          為</a:t>
            </a:r>
            <a:r>
              <a:rPr lang="en-US" altLang="zh-TW" sz="2200" b="1" dirty="0" smtClean="0">
                <a:latin typeface="標楷體" pitchFamily="65" charset="-120"/>
                <a:ea typeface="標楷體" pitchFamily="65" charset="-120"/>
              </a:rPr>
              <a:t>8%</a:t>
            </a:r>
            <a:r>
              <a:rPr lang="zh-TW" altLang="en-US" sz="2200" b="1" dirty="0" smtClean="0">
                <a:latin typeface="標楷體" pitchFamily="65" charset="-120"/>
                <a:ea typeface="標楷體" pitchFamily="65" charset="-120"/>
              </a:rPr>
              <a:t>。則投資人對該股票所要求之報酬率為</a:t>
            </a:r>
            <a:r>
              <a:rPr lang="en-US" altLang="zh-TW" sz="2200" b="1" dirty="0" smtClean="0">
                <a:latin typeface="標楷體" pitchFamily="65" charset="-120"/>
                <a:ea typeface="標楷體" pitchFamily="65" charset="-120"/>
              </a:rPr>
              <a:t>15%</a:t>
            </a:r>
            <a:r>
              <a:rPr lang="zh-TW" altLang="en-US" sz="2200" b="1" dirty="0" smtClean="0">
                <a:latin typeface="標楷體" pitchFamily="65" charset="-120"/>
                <a:ea typeface="標楷體" pitchFamily="65" charset="-120"/>
              </a:rPr>
              <a:t>。</a:t>
            </a:r>
            <a:endParaRPr lang="en-US" altLang="zh-TW" sz="2200" b="1" dirty="0" smtClean="0">
              <a:latin typeface="標楷體" pitchFamily="65" charset="-120"/>
              <a:ea typeface="標楷體" pitchFamily="65" charset="-120"/>
            </a:endParaRPr>
          </a:p>
          <a:p>
            <a:r>
              <a:rPr lang="zh-TW" altLang="en-US" sz="2200" b="1" dirty="0" smtClean="0">
                <a:latin typeface="標楷體" pitchFamily="65" charset="-120"/>
                <a:ea typeface="標楷體" pitchFamily="65" charset="-120"/>
              </a:rPr>
              <a:t>假設投資人預期全部之報酬會來自股利。若張先生以</a:t>
            </a:r>
            <a:r>
              <a:rPr lang="en-US" altLang="zh-TW" sz="2200" b="1" dirty="0" smtClean="0">
                <a:latin typeface="標楷體" pitchFamily="65" charset="-120"/>
                <a:ea typeface="標楷體" pitchFamily="65" charset="-120"/>
              </a:rPr>
              <a:t>$60</a:t>
            </a:r>
            <a:r>
              <a:rPr lang="zh-TW" altLang="en-US" sz="2200" b="1" dirty="0" smtClean="0">
                <a:latin typeface="標楷體" pitchFamily="65" charset="-120"/>
                <a:ea typeface="標楷體" pitchFamily="65" charset="-120"/>
              </a:rPr>
              <a:t>購買該股票，一年之後預期會收到</a:t>
            </a:r>
            <a:r>
              <a:rPr lang="en-US" altLang="zh-TW" sz="2200" b="1" dirty="0" smtClean="0">
                <a:latin typeface="標楷體" pitchFamily="65" charset="-120"/>
                <a:ea typeface="標楷體" pitchFamily="65" charset="-120"/>
              </a:rPr>
              <a:t>$9</a:t>
            </a:r>
            <a:r>
              <a:rPr lang="zh-TW" altLang="en-US" sz="2200" b="1" dirty="0" smtClean="0">
                <a:latin typeface="標楷體" pitchFamily="65" charset="-120"/>
                <a:ea typeface="標楷體" pitchFamily="65" charset="-120"/>
              </a:rPr>
              <a:t>現金股利</a:t>
            </a:r>
            <a:r>
              <a:rPr lang="en-US" altLang="zh-TW" sz="2200" b="1" dirty="0" smtClean="0">
                <a:latin typeface="標楷體" pitchFamily="65" charset="-120"/>
                <a:ea typeface="標楷體" pitchFamily="65" charset="-120"/>
              </a:rPr>
              <a:t>(15%)</a:t>
            </a:r>
            <a:r>
              <a:rPr lang="zh-TW" altLang="en-US" sz="2200" b="1" dirty="0" smtClean="0">
                <a:latin typeface="標楷體" pitchFamily="65" charset="-120"/>
                <a:ea typeface="標楷體" pitchFamily="65" charset="-120"/>
              </a:rPr>
              <a:t>。若該公司未能符合預期，僅發放</a:t>
            </a:r>
            <a:r>
              <a:rPr lang="en-US" altLang="zh-TW" sz="2200" b="1" dirty="0" smtClean="0">
                <a:latin typeface="標楷體" pitchFamily="65" charset="-120"/>
                <a:ea typeface="標楷體" pitchFamily="65" charset="-120"/>
              </a:rPr>
              <a:t>$6</a:t>
            </a:r>
            <a:r>
              <a:rPr lang="zh-TW" altLang="en-US" sz="2200" b="1" dirty="0" smtClean="0">
                <a:latin typeface="標楷體" pitchFamily="65" charset="-120"/>
                <a:ea typeface="標楷體" pitchFamily="65" charset="-120"/>
              </a:rPr>
              <a:t>股利</a:t>
            </a:r>
            <a:r>
              <a:rPr lang="en-US" altLang="zh-TW" sz="2200" b="1" dirty="0" smtClean="0">
                <a:latin typeface="標楷體" pitchFamily="65" charset="-120"/>
                <a:ea typeface="標楷體" pitchFamily="65" charset="-120"/>
              </a:rPr>
              <a:t>(10%)</a:t>
            </a:r>
            <a:r>
              <a:rPr lang="zh-TW" altLang="en-US" sz="2200" b="1" dirty="0" smtClean="0">
                <a:latin typeface="標楷體" pitchFamily="65" charset="-120"/>
                <a:ea typeface="標楷體" pitchFamily="65" charset="-120"/>
              </a:rPr>
              <a:t>。</a:t>
            </a:r>
            <a:endParaRPr lang="en-US" altLang="zh-TW" sz="2200" b="1" dirty="0" smtClean="0">
              <a:latin typeface="標楷體" pitchFamily="65" charset="-120"/>
              <a:ea typeface="標楷體" pitchFamily="65" charset="-120"/>
            </a:endParaRPr>
          </a:p>
          <a:p>
            <a:r>
              <a:rPr lang="zh-TW" altLang="en-US" sz="2200" b="1" dirty="0" smtClean="0">
                <a:latin typeface="標楷體" pitchFamily="65" charset="-120"/>
                <a:ea typeface="標楷體" pitchFamily="65" charset="-120"/>
              </a:rPr>
              <a:t>市場上絕大多數人投資人不滿意該股票之表現，因此會賣掉該股票，而造成該股票價格下跌。</a:t>
            </a:r>
            <a:endParaRPr lang="en-US" altLang="zh-TW" sz="2200" b="1" dirty="0" smtClean="0">
              <a:latin typeface="標楷體" pitchFamily="65" charset="-120"/>
              <a:ea typeface="標楷體" pitchFamily="65" charset="-120"/>
            </a:endParaRPr>
          </a:p>
          <a:p>
            <a:r>
              <a:rPr lang="zh-TW" altLang="en-US" sz="2200" b="1" dirty="0" smtClean="0">
                <a:latin typeface="標楷體" pitchFamily="65" charset="-120"/>
                <a:ea typeface="標楷體" pitchFamily="65" charset="-120"/>
              </a:rPr>
              <a:t>當股票價格跌到</a:t>
            </a:r>
            <a:r>
              <a:rPr lang="en-US" altLang="zh-TW" sz="2200" b="1" dirty="0" smtClean="0">
                <a:latin typeface="標楷體" pitchFamily="65" charset="-120"/>
                <a:ea typeface="標楷體" pitchFamily="65" charset="-120"/>
              </a:rPr>
              <a:t>$40</a:t>
            </a:r>
            <a:r>
              <a:rPr lang="zh-TW" altLang="en-US" sz="2200" b="1" dirty="0" smtClean="0">
                <a:latin typeface="標楷體" pitchFamily="65" charset="-120"/>
                <a:ea typeface="標楷體" pitchFamily="65" charset="-120"/>
              </a:rPr>
              <a:t>會停止；因為新的價格</a:t>
            </a:r>
            <a:r>
              <a:rPr lang="en-US" altLang="zh-TW" sz="2200" b="1" dirty="0" smtClean="0">
                <a:latin typeface="標楷體" pitchFamily="65" charset="-120"/>
                <a:ea typeface="標楷體" pitchFamily="65" charset="-120"/>
              </a:rPr>
              <a:t>($40)</a:t>
            </a:r>
            <a:r>
              <a:rPr lang="zh-TW" altLang="en-US" sz="2200" b="1" dirty="0" smtClean="0">
                <a:latin typeface="標楷體" pitchFamily="65" charset="-120"/>
                <a:ea typeface="標楷體" pitchFamily="65" charset="-120"/>
              </a:rPr>
              <a:t>將使預期報酬率</a:t>
            </a:r>
            <a:r>
              <a:rPr lang="en-US" altLang="zh-TW" sz="2200" b="1" dirty="0" smtClean="0">
                <a:latin typeface="標楷體" pitchFamily="65" charset="-120"/>
                <a:ea typeface="標楷體" pitchFamily="65" charset="-120"/>
              </a:rPr>
              <a:t>($6 / $40 = 15%)</a:t>
            </a:r>
            <a:r>
              <a:rPr lang="zh-TW" altLang="en-US" sz="2200" b="1" dirty="0" smtClean="0">
                <a:latin typeface="標楷體" pitchFamily="65" charset="-120"/>
                <a:ea typeface="標楷體" pitchFamily="65" charset="-120"/>
              </a:rPr>
              <a:t>等於投資人要求之報酬率。</a:t>
            </a:r>
          </a:p>
        </p:txBody>
      </p:sp>
      <p:graphicFrame>
        <p:nvGraphicFramePr>
          <p:cNvPr id="47108" name="物件 3"/>
          <p:cNvGraphicFramePr>
            <a:graphicFrameLocks noChangeAspect="1"/>
          </p:cNvGraphicFramePr>
          <p:nvPr>
            <p:extLst>
              <p:ext uri="{D42A27DB-BD31-4B8C-83A1-F6EECF244321}">
                <p14:modId xmlns:p14="http://schemas.microsoft.com/office/powerpoint/2010/main" val="2433192599"/>
              </p:ext>
            </p:extLst>
          </p:nvPr>
        </p:nvGraphicFramePr>
        <p:xfrm>
          <a:off x="6084168" y="1131590"/>
          <a:ext cx="358775" cy="320278"/>
        </p:xfrm>
        <a:graphic>
          <a:graphicData uri="http://schemas.openxmlformats.org/presentationml/2006/ole">
            <mc:AlternateContent xmlns:mc="http://schemas.openxmlformats.org/markup-compatibility/2006">
              <mc:Choice xmlns:v="urn:schemas-microsoft-com:vml" Requires="v">
                <p:oleObj spid="_x0000_s47153" name="Equation" r:id="rId3" imgW="203112" imgH="241195" progId="Equation.DSMT4">
                  <p:embed/>
                </p:oleObj>
              </mc:Choice>
              <mc:Fallback>
                <p:oleObj name="Equation" r:id="rId3" imgW="203112" imgH="241195" progId="Equation.DSMT4">
                  <p:embed/>
                  <p:pic>
                    <p:nvPicPr>
                      <p:cNvPr id="0" name="物件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8" y="1131590"/>
                        <a:ext cx="358775" cy="320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7109" name="物件 4"/>
          <p:cNvGraphicFramePr>
            <a:graphicFrameLocks noChangeAspect="1"/>
          </p:cNvGraphicFramePr>
          <p:nvPr>
            <p:extLst>
              <p:ext uri="{D42A27DB-BD31-4B8C-83A1-F6EECF244321}">
                <p14:modId xmlns:p14="http://schemas.microsoft.com/office/powerpoint/2010/main" val="1236530097"/>
              </p:ext>
            </p:extLst>
          </p:nvPr>
        </p:nvGraphicFramePr>
        <p:xfrm>
          <a:off x="1115616" y="1491630"/>
          <a:ext cx="1511300" cy="321469"/>
        </p:xfrm>
        <a:graphic>
          <a:graphicData uri="http://schemas.openxmlformats.org/presentationml/2006/ole">
            <mc:AlternateContent xmlns:mc="http://schemas.openxmlformats.org/markup-compatibility/2006">
              <mc:Choice xmlns:v="urn:schemas-microsoft-com:vml" Requires="v">
                <p:oleObj spid="_x0000_s47154" name="Equation" r:id="rId5" imgW="850531" imgH="241195" progId="Equation.DSMT4">
                  <p:embed/>
                </p:oleObj>
              </mc:Choice>
              <mc:Fallback>
                <p:oleObj name="Equation" r:id="rId5" imgW="850531" imgH="241195" progId="Equation.DSMT4">
                  <p:embed/>
                  <p:pic>
                    <p:nvPicPr>
                      <p:cNvPr id="0" name="物件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5616" y="1491630"/>
                        <a:ext cx="1511300"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投影片編號版面配置區 2"/>
          <p:cNvSpPr>
            <a:spLocks noGrp="1"/>
          </p:cNvSpPr>
          <p:nvPr>
            <p:ph type="sldNum" sz="quarter" idx="11"/>
          </p:nvPr>
        </p:nvSpPr>
        <p:spPr/>
        <p:txBody>
          <a:bodyPr/>
          <a:lstStyle/>
          <a:p>
            <a:pPr>
              <a:defRPr/>
            </a:pPr>
            <a:fld id="{41D0554E-982C-4AB0-971D-9333D376560E}" type="slidenum">
              <a:rPr lang="en-US" altLang="zh-TW" smtClean="0"/>
              <a:pPr>
                <a:defRPr/>
              </a:pPr>
              <a:t>9</a:t>
            </a:fld>
            <a:endParaRPr lang="en-US" altLang="zh-TW"/>
          </a:p>
        </p:txBody>
      </p:sp>
      <p:pic>
        <p:nvPicPr>
          <p:cNvPr id="8" name="Picture 50">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3528" y="4457700"/>
            <a:ext cx="938213"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2454</TotalTime>
  <Words>1438</Words>
  <Application>Microsoft Office PowerPoint</Application>
  <PresentationFormat>如螢幕大小 (16:9)</PresentationFormat>
  <Paragraphs>133</Paragraphs>
  <Slides>22</Slides>
  <Notes>1</Notes>
  <HiddenSlides>0</HiddenSlides>
  <MMClips>0</MMClips>
  <ScaleCrop>false</ScaleCrop>
  <HeadingPairs>
    <vt:vector size="6" baseType="variant">
      <vt:variant>
        <vt:lpstr>佈景主題</vt:lpstr>
      </vt:variant>
      <vt:variant>
        <vt:i4>2</vt:i4>
      </vt:variant>
      <vt:variant>
        <vt:lpstr>內嵌 OLE 伺服程式</vt:lpstr>
      </vt:variant>
      <vt:variant>
        <vt:i4>3</vt:i4>
      </vt:variant>
      <vt:variant>
        <vt:lpstr>投影片標題</vt:lpstr>
      </vt:variant>
      <vt:variant>
        <vt:i4>22</vt:i4>
      </vt:variant>
    </vt:vector>
  </HeadingPairs>
  <TitlesOfParts>
    <vt:vector size="27" baseType="lpstr">
      <vt:lpstr>Pixel</vt:lpstr>
      <vt:lpstr>1_Pixel</vt:lpstr>
      <vt:lpstr>Equation</vt:lpstr>
      <vt:lpstr>Microsoft Equation</vt:lpstr>
      <vt:lpstr>方程式</vt:lpstr>
      <vt:lpstr>PowerPoint 簡報</vt:lpstr>
      <vt:lpstr>PowerPoint 簡報</vt:lpstr>
      <vt:lpstr>證券市場線(Security Market Line)</vt:lpstr>
      <vt:lpstr>證券市場線(Security Market Line)</vt:lpstr>
      <vt:lpstr>證券市場線(Security Market Line)</vt:lpstr>
      <vt:lpstr>影響證券市場線改變之因素</vt:lpstr>
      <vt:lpstr>PowerPoint 簡報</vt:lpstr>
      <vt:lpstr>PowerPoint 簡報</vt:lpstr>
      <vt:lpstr>資本市場理論應用：市場均衡之力量</vt:lpstr>
      <vt:lpstr>市場均衡力量圖示</vt:lpstr>
      <vt:lpstr>PowerPoint 簡報</vt:lpstr>
      <vt:lpstr>資金成本之重要性</vt:lpstr>
      <vt:lpstr>PowerPoint 簡報</vt:lpstr>
      <vt:lpstr>以市場價值計算資金結構比例</vt:lpstr>
      <vt:lpstr>個別資金成本：舉債資金成本</vt:lpstr>
      <vt:lpstr>PowerPoint 簡報</vt:lpstr>
      <vt:lpstr>個別資金成本：權益資金</vt:lpstr>
      <vt:lpstr>個別資金成本：權益資金</vt:lpstr>
      <vt:lpstr>資本市場理論應用：市場均衡之力量</vt:lpstr>
      <vt:lpstr>版權標示</vt:lpstr>
      <vt:lpstr>版權標示</vt:lpstr>
      <vt:lpstr>版權標示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財務報表分析與 產業競爭分析</dc:title>
  <dc:creator>PENG</dc:creator>
  <cp:lastModifiedBy>user</cp:lastModifiedBy>
  <cp:revision>197</cp:revision>
  <dcterms:created xsi:type="dcterms:W3CDTF">2004-09-29T13:46:52Z</dcterms:created>
  <dcterms:modified xsi:type="dcterms:W3CDTF">2013-01-16T08:35:50Z</dcterms:modified>
</cp:coreProperties>
</file>