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44"/>
  </p:notesMasterIdLst>
  <p:sldIdLst>
    <p:sldId id="379" r:id="rId2"/>
    <p:sldId id="257" r:id="rId3"/>
    <p:sldId id="381" r:id="rId4"/>
    <p:sldId id="380" r:id="rId5"/>
    <p:sldId id="361" r:id="rId6"/>
    <p:sldId id="338" r:id="rId7"/>
    <p:sldId id="312" r:id="rId8"/>
    <p:sldId id="339" r:id="rId9"/>
    <p:sldId id="313" r:id="rId10"/>
    <p:sldId id="314" r:id="rId11"/>
    <p:sldId id="337" r:id="rId12"/>
    <p:sldId id="340" r:id="rId13"/>
    <p:sldId id="363" r:id="rId14"/>
    <p:sldId id="389" r:id="rId15"/>
    <p:sldId id="364" r:id="rId16"/>
    <p:sldId id="341" r:id="rId17"/>
    <p:sldId id="365" r:id="rId18"/>
    <p:sldId id="366" r:id="rId19"/>
    <p:sldId id="390" r:id="rId20"/>
    <p:sldId id="367" r:id="rId21"/>
    <p:sldId id="342" r:id="rId22"/>
    <p:sldId id="368" r:id="rId23"/>
    <p:sldId id="369" r:id="rId24"/>
    <p:sldId id="370" r:id="rId25"/>
    <p:sldId id="373" r:id="rId26"/>
    <p:sldId id="371" r:id="rId27"/>
    <p:sldId id="372" r:id="rId28"/>
    <p:sldId id="374" r:id="rId29"/>
    <p:sldId id="375" r:id="rId30"/>
    <p:sldId id="331" r:id="rId31"/>
    <p:sldId id="332" r:id="rId32"/>
    <p:sldId id="296" r:id="rId33"/>
    <p:sldId id="376" r:id="rId34"/>
    <p:sldId id="267" r:id="rId35"/>
    <p:sldId id="268" r:id="rId36"/>
    <p:sldId id="377" r:id="rId37"/>
    <p:sldId id="320" r:id="rId38"/>
    <p:sldId id="382" r:id="rId39"/>
    <p:sldId id="383" r:id="rId40"/>
    <p:sldId id="391" r:id="rId41"/>
    <p:sldId id="385" r:id="rId42"/>
    <p:sldId id="386" r:id="rId43"/>
  </p:sldIdLst>
  <p:sldSz cx="9144000" cy="5143500" type="screen16x9"/>
  <p:notesSz cx="6858000" cy="9144000"/>
  <p:defaultTextStyle>
    <a:defPPr>
      <a:defRPr lang="zh-TW"/>
    </a:defPPr>
    <a:lvl1pPr algn="l" rtl="0" fontAlgn="base">
      <a:spcBef>
        <a:spcPct val="0"/>
      </a:spcBef>
      <a:spcAft>
        <a:spcPct val="0"/>
      </a:spcAft>
      <a:defRPr kumimoji="1" sz="2400" kern="1200">
        <a:solidFill>
          <a:schemeClr val="tx1"/>
        </a:solidFill>
        <a:latin typeface="Arial" charset="0"/>
        <a:ea typeface="新細明體" charset="-120"/>
        <a:cs typeface="+mn-cs"/>
      </a:defRPr>
    </a:lvl1pPr>
    <a:lvl2pPr marL="457200" algn="l" rtl="0" fontAlgn="base">
      <a:spcBef>
        <a:spcPct val="0"/>
      </a:spcBef>
      <a:spcAft>
        <a:spcPct val="0"/>
      </a:spcAft>
      <a:defRPr kumimoji="1" sz="2400" kern="1200">
        <a:solidFill>
          <a:schemeClr val="tx1"/>
        </a:solidFill>
        <a:latin typeface="Arial" charset="0"/>
        <a:ea typeface="新細明體" charset="-120"/>
        <a:cs typeface="+mn-cs"/>
      </a:defRPr>
    </a:lvl2pPr>
    <a:lvl3pPr marL="914400" algn="l" rtl="0" fontAlgn="base">
      <a:spcBef>
        <a:spcPct val="0"/>
      </a:spcBef>
      <a:spcAft>
        <a:spcPct val="0"/>
      </a:spcAft>
      <a:defRPr kumimoji="1" sz="2400" kern="1200">
        <a:solidFill>
          <a:schemeClr val="tx1"/>
        </a:solidFill>
        <a:latin typeface="Arial" charset="0"/>
        <a:ea typeface="新細明體" charset="-120"/>
        <a:cs typeface="+mn-cs"/>
      </a:defRPr>
    </a:lvl3pPr>
    <a:lvl4pPr marL="1371600" algn="l" rtl="0" fontAlgn="base">
      <a:spcBef>
        <a:spcPct val="0"/>
      </a:spcBef>
      <a:spcAft>
        <a:spcPct val="0"/>
      </a:spcAft>
      <a:defRPr kumimoji="1" sz="2400" kern="1200">
        <a:solidFill>
          <a:schemeClr val="tx1"/>
        </a:solidFill>
        <a:latin typeface="Arial" charset="0"/>
        <a:ea typeface="新細明體" charset="-120"/>
        <a:cs typeface="+mn-cs"/>
      </a:defRPr>
    </a:lvl4pPr>
    <a:lvl5pPr marL="1828800" algn="l" rtl="0" fontAlgn="base">
      <a:spcBef>
        <a:spcPct val="0"/>
      </a:spcBef>
      <a:spcAft>
        <a:spcPct val="0"/>
      </a:spcAft>
      <a:defRPr kumimoji="1" sz="2400" kern="1200">
        <a:solidFill>
          <a:schemeClr val="tx1"/>
        </a:solidFill>
        <a:latin typeface="Arial" charset="0"/>
        <a:ea typeface="新細明體" charset="-120"/>
        <a:cs typeface="+mn-cs"/>
      </a:defRPr>
    </a:lvl5pPr>
    <a:lvl6pPr marL="2286000" algn="l" defTabSz="914400" rtl="0" eaLnBrk="1" latinLnBrk="0" hangingPunct="1">
      <a:defRPr kumimoji="1" sz="2400" kern="1200">
        <a:solidFill>
          <a:schemeClr val="tx1"/>
        </a:solidFill>
        <a:latin typeface="Arial" charset="0"/>
        <a:ea typeface="新細明體" charset="-120"/>
        <a:cs typeface="+mn-cs"/>
      </a:defRPr>
    </a:lvl6pPr>
    <a:lvl7pPr marL="2743200" algn="l" defTabSz="914400" rtl="0" eaLnBrk="1" latinLnBrk="0" hangingPunct="1">
      <a:defRPr kumimoji="1" sz="2400" kern="1200">
        <a:solidFill>
          <a:schemeClr val="tx1"/>
        </a:solidFill>
        <a:latin typeface="Arial" charset="0"/>
        <a:ea typeface="新細明體" charset="-120"/>
        <a:cs typeface="+mn-cs"/>
      </a:defRPr>
    </a:lvl7pPr>
    <a:lvl8pPr marL="3200400" algn="l" defTabSz="914400" rtl="0" eaLnBrk="1" latinLnBrk="0" hangingPunct="1">
      <a:defRPr kumimoji="1" sz="2400" kern="1200">
        <a:solidFill>
          <a:schemeClr val="tx1"/>
        </a:solidFill>
        <a:latin typeface="Arial" charset="0"/>
        <a:ea typeface="新細明體" charset="-120"/>
        <a:cs typeface="+mn-cs"/>
      </a:defRPr>
    </a:lvl8pPr>
    <a:lvl9pPr marL="3657600" algn="l" defTabSz="914400" rtl="0" eaLnBrk="1" latinLnBrk="0" hangingPunct="1">
      <a:defRPr kumimoji="1" sz="2400"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69" autoAdjust="0"/>
    <p:restoredTop sz="94660"/>
  </p:normalViewPr>
  <p:slideViewPr>
    <p:cSldViewPr>
      <p:cViewPr varScale="1">
        <p:scale>
          <a:sx n="92" d="100"/>
          <a:sy n="92" d="100"/>
        </p:scale>
        <p:origin x="-432" y="-64"/>
      </p:cViewPr>
      <p:guideLst>
        <p:guide orient="horz" pos="162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57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91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TW"/>
          </a:p>
        </p:txBody>
      </p:sp>
      <p:sp>
        <p:nvSpPr>
          <p:cNvPr id="2191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TW"/>
          </a:p>
        </p:txBody>
      </p:sp>
      <p:sp>
        <p:nvSpPr>
          <p:cNvPr id="4608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91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2191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TW"/>
          </a:p>
        </p:txBody>
      </p:sp>
      <p:sp>
        <p:nvSpPr>
          <p:cNvPr id="2191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6850A90-F877-4A16-96E5-DA01CFD10A77}" type="slidenum">
              <a:rPr lang="en-US" altLang="zh-TW"/>
              <a:pPr>
                <a:defRPr/>
              </a:pPr>
              <a:t>‹#›</a:t>
            </a:fld>
            <a:endParaRPr lang="en-US" altLang="zh-TW"/>
          </a:p>
        </p:txBody>
      </p:sp>
    </p:spTree>
    <p:extLst>
      <p:ext uri="{BB962C8B-B14F-4D97-AF65-F5344CB8AC3E}">
        <p14:creationId xmlns:p14="http://schemas.microsoft.com/office/powerpoint/2010/main" val="25010321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902C6BB2-631B-4E12-8078-4288612479C3}" type="slidenum">
              <a:rPr lang="en-US" altLang="zh-TW" sz="1200" smtClean="0"/>
              <a:pPr eaLnBrk="1" hangingPunct="1"/>
              <a:t>16</a:t>
            </a:fld>
            <a:endParaRPr lang="en-US" altLang="zh-TW" sz="120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TW" smtClean="0"/>
              <a:t>Click on the Excel icon to go to an embedded Excel worksheet that has the cash flows along with the right and wrong way to compute NPV. Click on the cell with the solution to show the students the difference in the formulas. You can also click on the fx icon and show them how to enter the formula initially.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EB7CFA46-CB8E-4796-B7A8-03F031826AAB}" type="slidenum">
              <a:rPr lang="en-US" altLang="zh-TW" sz="1200" smtClean="0"/>
              <a:pPr eaLnBrk="1" hangingPunct="1"/>
              <a:t>21</a:t>
            </a:fld>
            <a:endParaRPr lang="en-US" altLang="zh-TW" sz="120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TW" smtClean="0"/>
              <a:t>Click on the Excel icon to go to an embedded spreadsheet so that you can illustrate how to compute IRR on the spreadsheet.</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51435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defRPr/>
              </a:pPr>
              <a:endParaRPr kumimoji="0" lang="zh-TW" altLang="zh-TW">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kumimoji="0" lang="zh-TW" altLang="zh-TW">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kumimoji="0" lang="zh-TW" altLang="zh-TW">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kumimoji="0" lang="zh-TW" altLang="zh-TW">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kumimoji="0" lang="zh-TW" altLang="zh-TW">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kumimoji="0" lang="zh-TW" altLang="zh-TW">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kumimoji="0" lang="zh-TW" altLang="zh-TW">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kumimoji="0" lang="zh-TW" altLang="zh-TW">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kumimoji="0" lang="zh-TW" altLang="zh-TW">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kumimoji="0" lang="zh-TW" altLang="zh-TW">
                  <a:latin typeface="Times New Roman" pitchFamily="18" charset="0"/>
                </a:endParaRPr>
              </a:p>
            </p:txBody>
          </p:sp>
          <p:sp>
            <p:nvSpPr>
              <p:cNvPr id="16" name="Rectangle 14"/>
              <p:cNvSpPr>
                <a:spLocks noChangeArrowheads="1"/>
              </p:cNvSpPr>
              <p:nvPr userDrawn="1"/>
            </p:nvSpPr>
            <p:spPr bwMode="auto">
              <a:xfrm>
                <a:off x="361" y="1857"/>
                <a:ext cx="363" cy="405"/>
              </a:xfrm>
              <a:prstGeom prst="rect">
                <a:avLst/>
              </a:prstGeom>
              <a:solidFill>
                <a:schemeClr val="folHlink"/>
              </a:solidFill>
              <a:ln w="9525">
                <a:noFill/>
                <a:miter lim="800000"/>
                <a:headEnd/>
                <a:tailEnd/>
              </a:ln>
            </p:spPr>
            <p:txBody>
              <a:bodyPr/>
              <a:lstStyle/>
              <a:p>
                <a:pPr>
                  <a:defRPr/>
                </a:pPr>
                <a:endParaRPr kumimoji="0" lang="zh-TW" altLang="zh-TW">
                  <a:latin typeface="Times New Roman" pitchFamily="18" charset="0"/>
                </a:endParaRPr>
              </a:p>
            </p:txBody>
          </p:sp>
          <p:sp>
            <p:nvSpPr>
              <p:cNvPr id="17" name="Rectangle 15"/>
              <p:cNvSpPr>
                <a:spLocks noChangeArrowheads="1"/>
              </p:cNvSpPr>
              <p:nvPr userDrawn="1"/>
            </p:nvSpPr>
            <p:spPr bwMode="auto">
              <a:xfrm>
                <a:off x="719" y="1857"/>
                <a:ext cx="368" cy="405"/>
              </a:xfrm>
              <a:prstGeom prst="rect">
                <a:avLst/>
              </a:prstGeom>
              <a:solidFill>
                <a:schemeClr val="accent2"/>
              </a:solidFill>
              <a:ln w="9525">
                <a:noFill/>
                <a:miter lim="800000"/>
                <a:headEnd/>
                <a:tailEnd/>
              </a:ln>
            </p:spPr>
            <p:txBody>
              <a:bodyPr/>
              <a:lstStyle/>
              <a:p>
                <a:pPr>
                  <a:defRPr/>
                </a:pPr>
                <a:endParaRPr kumimoji="0" lang="zh-TW" altLang="zh-TW">
                  <a:latin typeface="Times New Roman" pitchFamily="18" charset="0"/>
                </a:endParaRPr>
              </a:p>
            </p:txBody>
          </p:sp>
        </p:grpSp>
      </p:grpSp>
      <p:pic>
        <p:nvPicPr>
          <p:cNvPr id="18" name="圖片 31" descr="oc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75463" y="4662488"/>
            <a:ext cx="1603375"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71" name="Rectangle 19"/>
          <p:cNvSpPr>
            <a:spLocks noGrp="1" noChangeArrowheads="1"/>
          </p:cNvSpPr>
          <p:nvPr>
            <p:ph type="ctrTitle"/>
          </p:nvPr>
        </p:nvSpPr>
        <p:spPr>
          <a:xfrm>
            <a:off x="2971800" y="1371600"/>
            <a:ext cx="6019800" cy="1657350"/>
          </a:xfrm>
        </p:spPr>
        <p:txBody>
          <a:bodyPr/>
          <a:lstStyle>
            <a:lvl1pPr>
              <a:defRPr sz="5000">
                <a:solidFill>
                  <a:srgbClr val="FFFFFF"/>
                </a:solidFill>
              </a:defRPr>
            </a:lvl1pPr>
          </a:lstStyle>
          <a:p>
            <a:r>
              <a:rPr lang="zh-TW" altLang="en-US"/>
              <a:t>按一下以編輯母片標題樣式</a:t>
            </a:r>
          </a:p>
        </p:txBody>
      </p:sp>
      <p:sp>
        <p:nvSpPr>
          <p:cNvPr id="74772" name="Rectangle 20"/>
          <p:cNvSpPr>
            <a:spLocks noGrp="1" noChangeArrowheads="1"/>
          </p:cNvSpPr>
          <p:nvPr>
            <p:ph type="subTitle" idx="1"/>
          </p:nvPr>
        </p:nvSpPr>
        <p:spPr>
          <a:xfrm>
            <a:off x="2971800" y="3200400"/>
            <a:ext cx="6019800" cy="1314450"/>
          </a:xfrm>
        </p:spPr>
        <p:txBody>
          <a:bodyPr/>
          <a:lstStyle>
            <a:lvl1pPr marL="0" indent="0">
              <a:buFont typeface="Wingdings" pitchFamily="2" charset="2"/>
              <a:buNone/>
              <a:defRPr sz="3400"/>
            </a:lvl1pPr>
          </a:lstStyle>
          <a:p>
            <a:r>
              <a:rPr lang="zh-TW" altLang="en-US"/>
              <a:t>按一下以編輯母片副標題樣式</a:t>
            </a:r>
          </a:p>
        </p:txBody>
      </p:sp>
      <p:sp>
        <p:nvSpPr>
          <p:cNvPr id="19" name="Rectangle 16"/>
          <p:cNvSpPr>
            <a:spLocks noGrp="1" noChangeArrowheads="1"/>
          </p:cNvSpPr>
          <p:nvPr>
            <p:ph type="dt" sz="half" idx="10"/>
          </p:nvPr>
        </p:nvSpPr>
        <p:spPr>
          <a:xfrm>
            <a:off x="457200" y="4686300"/>
            <a:ext cx="2133600" cy="342900"/>
          </a:xfrm>
        </p:spPr>
        <p:txBody>
          <a:bodyPr/>
          <a:lstStyle>
            <a:lvl1pPr>
              <a:defRPr/>
            </a:lvl1pPr>
          </a:lstStyle>
          <a:p>
            <a:pPr>
              <a:defRPr/>
            </a:pPr>
            <a:endParaRPr lang="en-US" altLang="zh-TW"/>
          </a:p>
        </p:txBody>
      </p:sp>
      <p:sp>
        <p:nvSpPr>
          <p:cNvPr id="20" name="Rectangle 17"/>
          <p:cNvSpPr>
            <a:spLocks noGrp="1" noChangeArrowheads="1"/>
          </p:cNvSpPr>
          <p:nvPr>
            <p:ph type="ftr" sz="quarter" idx="11"/>
          </p:nvPr>
        </p:nvSpPr>
        <p:spPr/>
        <p:txBody>
          <a:bodyPr/>
          <a:lstStyle>
            <a:lvl1pPr>
              <a:defRPr/>
            </a:lvl1pPr>
          </a:lstStyle>
          <a:p>
            <a:pPr>
              <a:defRPr/>
            </a:pPr>
            <a:endParaRPr lang="en-US" altLang="zh-TW"/>
          </a:p>
        </p:txBody>
      </p:sp>
      <p:sp>
        <p:nvSpPr>
          <p:cNvPr id="21" name="Rectangle 18"/>
          <p:cNvSpPr>
            <a:spLocks noGrp="1" noChangeArrowheads="1"/>
          </p:cNvSpPr>
          <p:nvPr>
            <p:ph type="sldNum" sz="quarter" idx="12"/>
          </p:nvPr>
        </p:nvSpPr>
        <p:spPr/>
        <p:txBody>
          <a:bodyPr/>
          <a:lstStyle>
            <a:lvl1pPr>
              <a:defRPr/>
            </a:lvl1pPr>
          </a:lstStyle>
          <a:p>
            <a:pPr>
              <a:defRPr/>
            </a:pPr>
            <a:fld id="{12620887-BC7A-4308-A49F-F675EF97E331}" type="slidenum">
              <a:rPr lang="en-US" altLang="zh-TW"/>
              <a:pPr>
                <a:defRPr/>
              </a:pPr>
              <a:t>‹#›</a:t>
            </a:fld>
            <a:endParaRPr lang="en-US" altLang="zh-TW"/>
          </a:p>
        </p:txBody>
      </p:sp>
    </p:spTree>
    <p:extLst>
      <p:ext uri="{BB962C8B-B14F-4D97-AF65-F5344CB8AC3E}">
        <p14:creationId xmlns:p14="http://schemas.microsoft.com/office/powerpoint/2010/main" val="871221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3"/>
          <p:cNvSpPr>
            <a:spLocks noGrp="1" noChangeArrowheads="1"/>
          </p:cNvSpPr>
          <p:nvPr>
            <p:ph type="sldNum" sz="quarter" idx="11"/>
          </p:nvPr>
        </p:nvSpPr>
        <p:spPr>
          <a:ln/>
        </p:spPr>
        <p:txBody>
          <a:bodyPr/>
          <a:lstStyle>
            <a:lvl1pPr>
              <a:defRPr/>
            </a:lvl1pPr>
          </a:lstStyle>
          <a:p>
            <a:pPr>
              <a:defRPr/>
            </a:pPr>
            <a:fld id="{3CA70368-9644-4B6C-8912-87934F5A8FE0}" type="slidenum">
              <a:rPr lang="en-US" altLang="zh-TW"/>
              <a:pPr>
                <a:defRPr/>
              </a:pPr>
              <a:t>‹#›</a:t>
            </a:fld>
            <a:endParaRPr lang="en-US" altLang="zh-TW"/>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1582372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342900"/>
            <a:ext cx="2057400" cy="405765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342900"/>
            <a:ext cx="6019800" cy="40576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3"/>
          <p:cNvSpPr>
            <a:spLocks noGrp="1" noChangeArrowheads="1"/>
          </p:cNvSpPr>
          <p:nvPr>
            <p:ph type="sldNum" sz="quarter" idx="11"/>
          </p:nvPr>
        </p:nvSpPr>
        <p:spPr>
          <a:ln/>
        </p:spPr>
        <p:txBody>
          <a:bodyPr/>
          <a:lstStyle>
            <a:lvl1pPr>
              <a:defRPr/>
            </a:lvl1pPr>
          </a:lstStyle>
          <a:p>
            <a:pPr>
              <a:defRPr/>
            </a:pPr>
            <a:fld id="{B669E346-916F-4C24-A8AC-95492B5E4A82}" type="slidenum">
              <a:rPr lang="en-US" altLang="zh-TW"/>
              <a:pPr>
                <a:defRPr/>
              </a:pPr>
              <a:t>‹#›</a:t>
            </a:fld>
            <a:endParaRPr lang="en-US" altLang="zh-TW"/>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3372419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342900"/>
            <a:ext cx="8229600" cy="10287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485900"/>
            <a:ext cx="4038600" cy="29146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485900"/>
            <a:ext cx="4038600" cy="29146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6" name="Rectangle 3"/>
          <p:cNvSpPr>
            <a:spLocks noGrp="1" noChangeArrowheads="1"/>
          </p:cNvSpPr>
          <p:nvPr>
            <p:ph type="sldNum" sz="quarter" idx="11"/>
          </p:nvPr>
        </p:nvSpPr>
        <p:spPr>
          <a:ln/>
        </p:spPr>
        <p:txBody>
          <a:bodyPr/>
          <a:lstStyle>
            <a:lvl1pPr>
              <a:defRPr/>
            </a:lvl1pPr>
          </a:lstStyle>
          <a:p>
            <a:pPr>
              <a:defRPr/>
            </a:pPr>
            <a:fld id="{D7E91867-E8EE-45D1-9CA6-4D1BB87A240E}" type="slidenum">
              <a:rPr lang="en-US" altLang="zh-TW"/>
              <a:pPr>
                <a:defRPr/>
              </a:pPr>
              <a:t>‹#›</a:t>
            </a:fld>
            <a:endParaRPr lang="en-US" altLang="zh-TW"/>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3978632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342900"/>
            <a:ext cx="8229600" cy="10287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57200" y="1485900"/>
            <a:ext cx="8229600" cy="2914650"/>
          </a:xfrm>
        </p:spPr>
        <p:txBody>
          <a:bodyPr/>
          <a:lstStyle/>
          <a:p>
            <a:pPr lvl="0"/>
            <a:endParaRPr lang="zh-TW" altLang="en-US"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3"/>
          <p:cNvSpPr>
            <a:spLocks noGrp="1" noChangeArrowheads="1"/>
          </p:cNvSpPr>
          <p:nvPr>
            <p:ph type="sldNum" sz="quarter" idx="11"/>
          </p:nvPr>
        </p:nvSpPr>
        <p:spPr>
          <a:ln/>
        </p:spPr>
        <p:txBody>
          <a:bodyPr/>
          <a:lstStyle>
            <a:lvl1pPr>
              <a:defRPr/>
            </a:lvl1pPr>
          </a:lstStyle>
          <a:p>
            <a:pPr>
              <a:defRPr/>
            </a:pPr>
            <a:fld id="{C6606F0C-11AE-4514-8C31-9BF76494FB68}" type="slidenum">
              <a:rPr lang="en-US" altLang="zh-TW"/>
              <a:pPr>
                <a:defRPr/>
              </a:pPr>
              <a:t>‹#›</a:t>
            </a:fld>
            <a:endParaRPr lang="en-US" altLang="zh-TW"/>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450974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342900"/>
            <a:ext cx="8229600" cy="40576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4" name="Rectangle 3"/>
          <p:cNvSpPr>
            <a:spLocks noGrp="1" noChangeArrowheads="1"/>
          </p:cNvSpPr>
          <p:nvPr>
            <p:ph type="sldNum" sz="quarter" idx="11"/>
          </p:nvPr>
        </p:nvSpPr>
        <p:spPr>
          <a:ln/>
        </p:spPr>
        <p:txBody>
          <a:bodyPr/>
          <a:lstStyle>
            <a:lvl1pPr>
              <a:defRPr/>
            </a:lvl1pPr>
          </a:lstStyle>
          <a:p>
            <a:pPr>
              <a:defRPr/>
            </a:pPr>
            <a:fld id="{4FA07D51-4361-4767-AA28-967B8A2842DD}" type="slidenum">
              <a:rPr lang="en-US" altLang="zh-TW"/>
              <a:pPr>
                <a:defRPr/>
              </a:pPr>
              <a:t>‹#›</a:t>
            </a:fld>
            <a:endParaRPr lang="en-US" altLang="zh-TW"/>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381833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3"/>
          <p:cNvSpPr>
            <a:spLocks noGrp="1" noChangeArrowheads="1"/>
          </p:cNvSpPr>
          <p:nvPr>
            <p:ph type="sldNum" sz="quarter" idx="11"/>
          </p:nvPr>
        </p:nvSpPr>
        <p:spPr>
          <a:ln/>
        </p:spPr>
        <p:txBody>
          <a:bodyPr/>
          <a:lstStyle>
            <a:lvl1pPr>
              <a:defRPr/>
            </a:lvl1pPr>
          </a:lstStyle>
          <a:p>
            <a:pPr>
              <a:defRPr/>
            </a:pPr>
            <a:fld id="{901FCD6F-557E-406C-9A62-3C796F053B21}" type="slidenum">
              <a:rPr lang="en-US" altLang="zh-TW"/>
              <a:pPr>
                <a:defRPr/>
              </a:pPr>
              <a:t>‹#›</a:t>
            </a:fld>
            <a:endParaRPr lang="en-US" altLang="zh-TW"/>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87110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3305176"/>
            <a:ext cx="7772400" cy="1021556"/>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3"/>
          <p:cNvSpPr>
            <a:spLocks noGrp="1" noChangeArrowheads="1"/>
          </p:cNvSpPr>
          <p:nvPr>
            <p:ph type="sldNum" sz="quarter" idx="11"/>
          </p:nvPr>
        </p:nvSpPr>
        <p:spPr>
          <a:ln/>
        </p:spPr>
        <p:txBody>
          <a:bodyPr/>
          <a:lstStyle>
            <a:lvl1pPr>
              <a:defRPr/>
            </a:lvl1pPr>
          </a:lstStyle>
          <a:p>
            <a:pPr>
              <a:defRPr/>
            </a:pPr>
            <a:fld id="{3D6F77BB-53FA-427D-A6C8-8E82EF17412D}" type="slidenum">
              <a:rPr lang="en-US" altLang="zh-TW"/>
              <a:pPr>
                <a:defRPr/>
              </a:pPr>
              <a:t>‹#›</a:t>
            </a:fld>
            <a:endParaRPr lang="en-US" altLang="zh-TW"/>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1491091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485900"/>
            <a:ext cx="4038600" cy="2914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485900"/>
            <a:ext cx="4038600" cy="2914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6" name="Rectangle 3"/>
          <p:cNvSpPr>
            <a:spLocks noGrp="1" noChangeArrowheads="1"/>
          </p:cNvSpPr>
          <p:nvPr>
            <p:ph type="sldNum" sz="quarter" idx="11"/>
          </p:nvPr>
        </p:nvSpPr>
        <p:spPr>
          <a:ln/>
        </p:spPr>
        <p:txBody>
          <a:bodyPr/>
          <a:lstStyle>
            <a:lvl1pPr>
              <a:defRPr/>
            </a:lvl1pPr>
          </a:lstStyle>
          <a:p>
            <a:pPr>
              <a:defRPr/>
            </a:pPr>
            <a:fld id="{228E4911-E032-47F1-B2AB-0783634EABA6}" type="slidenum">
              <a:rPr lang="en-US" altLang="zh-TW"/>
              <a:pPr>
                <a:defRPr/>
              </a:pPr>
              <a:t>‹#›</a:t>
            </a:fld>
            <a:endParaRPr lang="en-US" altLang="zh-TW"/>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3978573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8"/>
            <a:ext cx="8229600" cy="85725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8" name="Rectangle 3"/>
          <p:cNvSpPr>
            <a:spLocks noGrp="1" noChangeArrowheads="1"/>
          </p:cNvSpPr>
          <p:nvPr>
            <p:ph type="sldNum" sz="quarter" idx="11"/>
          </p:nvPr>
        </p:nvSpPr>
        <p:spPr>
          <a:ln/>
        </p:spPr>
        <p:txBody>
          <a:bodyPr/>
          <a:lstStyle>
            <a:lvl1pPr>
              <a:defRPr/>
            </a:lvl1pPr>
          </a:lstStyle>
          <a:p>
            <a:pPr>
              <a:defRPr/>
            </a:pPr>
            <a:fld id="{6C6A9B81-F0FC-469A-9655-09C2C123CA53}" type="slidenum">
              <a:rPr lang="en-US" altLang="zh-TW"/>
              <a:pPr>
                <a:defRPr/>
              </a:pPr>
              <a:t>‹#›</a:t>
            </a:fld>
            <a:endParaRPr lang="en-US" altLang="zh-TW"/>
          </a:p>
        </p:txBody>
      </p:sp>
      <p:sp>
        <p:nvSpPr>
          <p:cNvPr id="9"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634082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4" name="Rectangle 3"/>
          <p:cNvSpPr>
            <a:spLocks noGrp="1" noChangeArrowheads="1"/>
          </p:cNvSpPr>
          <p:nvPr>
            <p:ph type="sldNum" sz="quarter" idx="11"/>
          </p:nvPr>
        </p:nvSpPr>
        <p:spPr>
          <a:ln/>
        </p:spPr>
        <p:txBody>
          <a:bodyPr/>
          <a:lstStyle>
            <a:lvl1pPr>
              <a:defRPr/>
            </a:lvl1pPr>
          </a:lstStyle>
          <a:p>
            <a:pPr>
              <a:defRPr/>
            </a:pPr>
            <a:fld id="{3A738B03-C5BE-438C-B656-4F957863181A}" type="slidenum">
              <a:rPr lang="en-US" altLang="zh-TW"/>
              <a:pPr>
                <a:defRPr/>
              </a:pPr>
              <a:t>‹#›</a:t>
            </a:fld>
            <a:endParaRPr lang="en-US" altLang="zh-TW"/>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2925017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3" name="Rectangle 3"/>
          <p:cNvSpPr>
            <a:spLocks noGrp="1" noChangeArrowheads="1"/>
          </p:cNvSpPr>
          <p:nvPr>
            <p:ph type="sldNum" sz="quarter" idx="11"/>
          </p:nvPr>
        </p:nvSpPr>
        <p:spPr>
          <a:ln/>
        </p:spPr>
        <p:txBody>
          <a:bodyPr/>
          <a:lstStyle>
            <a:lvl1pPr>
              <a:defRPr/>
            </a:lvl1pPr>
          </a:lstStyle>
          <a:p>
            <a:pPr>
              <a:defRPr/>
            </a:pPr>
            <a:fld id="{DF1AD57B-CA21-4108-82A6-B305537BD563}" type="slidenum">
              <a:rPr lang="en-US" altLang="zh-TW"/>
              <a:pPr>
                <a:defRPr/>
              </a:pPr>
              <a:t>‹#›</a:t>
            </a:fld>
            <a:endParaRPr lang="en-US" altLang="zh-TW"/>
          </a:p>
        </p:txBody>
      </p:sp>
      <p:sp>
        <p:nvSpPr>
          <p:cNvPr id="4"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3598761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1" y="204787"/>
            <a:ext cx="3008313" cy="871538"/>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6" name="Rectangle 3"/>
          <p:cNvSpPr>
            <a:spLocks noGrp="1" noChangeArrowheads="1"/>
          </p:cNvSpPr>
          <p:nvPr>
            <p:ph type="sldNum" sz="quarter" idx="11"/>
          </p:nvPr>
        </p:nvSpPr>
        <p:spPr>
          <a:ln/>
        </p:spPr>
        <p:txBody>
          <a:bodyPr/>
          <a:lstStyle>
            <a:lvl1pPr>
              <a:defRPr/>
            </a:lvl1pPr>
          </a:lstStyle>
          <a:p>
            <a:pPr>
              <a:defRPr/>
            </a:pPr>
            <a:fld id="{0133932C-8AD4-48DE-9FFC-1C31CF0E72D9}" type="slidenum">
              <a:rPr lang="en-US" altLang="zh-TW"/>
              <a:pPr>
                <a:defRPr/>
              </a:pPr>
              <a:t>‹#›</a:t>
            </a:fld>
            <a:endParaRPr lang="en-US" altLang="zh-TW"/>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3393732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3600450"/>
            <a:ext cx="5486400" cy="425054"/>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6" name="Rectangle 3"/>
          <p:cNvSpPr>
            <a:spLocks noGrp="1" noChangeArrowheads="1"/>
          </p:cNvSpPr>
          <p:nvPr>
            <p:ph type="sldNum" sz="quarter" idx="11"/>
          </p:nvPr>
        </p:nvSpPr>
        <p:spPr>
          <a:ln/>
        </p:spPr>
        <p:txBody>
          <a:bodyPr/>
          <a:lstStyle>
            <a:lvl1pPr>
              <a:defRPr/>
            </a:lvl1pPr>
          </a:lstStyle>
          <a:p>
            <a:pPr>
              <a:defRPr/>
            </a:pPr>
            <a:fld id="{162E2B5A-8C60-43E3-98D2-3786D902A0B4}" type="slidenum">
              <a:rPr lang="en-US" altLang="zh-TW"/>
              <a:pPr>
                <a:defRPr/>
              </a:pPr>
              <a:t>‹#›</a:t>
            </a:fld>
            <a:endParaRPr lang="en-US" altLang="zh-TW"/>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3019487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ftr" sz="quarter" idx="3"/>
          </p:nvPr>
        </p:nvSpPr>
        <p:spPr bwMode="auto">
          <a:xfrm>
            <a:off x="3124200" y="4686300"/>
            <a:ext cx="28956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lvl1pPr>
          </a:lstStyle>
          <a:p>
            <a:pPr>
              <a:defRPr/>
            </a:pPr>
            <a:endParaRPr lang="en-US" altLang="zh-TW"/>
          </a:p>
        </p:txBody>
      </p:sp>
      <p:sp>
        <p:nvSpPr>
          <p:cNvPr id="73731" name="Rectangle 3"/>
          <p:cNvSpPr>
            <a:spLocks noGrp="1" noChangeArrowheads="1"/>
          </p:cNvSpPr>
          <p:nvPr>
            <p:ph type="sldNum" sz="quarter" idx="4"/>
          </p:nvPr>
        </p:nvSpPr>
        <p:spPr bwMode="auto">
          <a:xfrm>
            <a:off x="6553200" y="4686300"/>
            <a:ext cx="21336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Arial Black" pitchFamily="34" charset="0"/>
              </a:defRPr>
            </a:lvl1pPr>
          </a:lstStyle>
          <a:p>
            <a:pPr>
              <a:defRPr/>
            </a:pPr>
            <a:fld id="{95FFE1CC-789B-424E-8BA0-A998A09D9913}" type="slidenum">
              <a:rPr lang="en-US" altLang="zh-TW"/>
              <a:pPr>
                <a:defRPr/>
              </a:pPr>
              <a:t>‹#›</a:t>
            </a:fld>
            <a:endParaRPr lang="en-US" altLang="zh-TW"/>
          </a:p>
        </p:txBody>
      </p:sp>
      <p:grpSp>
        <p:nvGrpSpPr>
          <p:cNvPr id="8196" name="Group 4"/>
          <p:cNvGrpSpPr>
            <a:grpSpLocks/>
          </p:cNvGrpSpPr>
          <p:nvPr/>
        </p:nvGrpSpPr>
        <p:grpSpPr bwMode="auto">
          <a:xfrm>
            <a:off x="0" y="0"/>
            <a:ext cx="9144000" cy="409575"/>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defRPr/>
              </a:pPr>
              <a:endParaRPr kumimoji="0" lang="zh-TW" altLang="zh-TW">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kumimoji="0" lang="zh-TW" altLang="zh-TW">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kumimoji="0" lang="zh-TW" altLang="zh-TW" sz="180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kumimoji="0" lang="zh-TW" altLang="zh-TW" sz="180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kumimoji="0" lang="zh-TW" altLang="zh-TW" sz="180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kumimoji="0" lang="zh-TW" altLang="zh-TW" sz="1800">
                <a:solidFill>
                  <a:schemeClr val="hlink"/>
                </a:solidFill>
              </a:endParaRPr>
            </a:p>
          </p:txBody>
        </p:sp>
        <p:sp>
          <p:nvSpPr>
            <p:cNvPr id="1038" name="Rectangle 11"/>
            <p:cNvSpPr>
              <a:spLocks noChangeArrowheads="1"/>
            </p:cNvSpPr>
            <p:nvPr/>
          </p:nvSpPr>
          <p:spPr bwMode="auto">
            <a:xfrm>
              <a:off x="83" y="87"/>
              <a:ext cx="89" cy="88"/>
            </a:xfrm>
            <a:prstGeom prst="rect">
              <a:avLst/>
            </a:prstGeom>
            <a:solidFill>
              <a:schemeClr val="bg2"/>
            </a:solidFill>
            <a:ln w="9525">
              <a:noFill/>
              <a:miter lim="800000"/>
              <a:headEnd/>
              <a:tailEnd/>
            </a:ln>
          </p:spPr>
          <p:txBody>
            <a:bodyPr/>
            <a:lstStyle/>
            <a:p>
              <a:pPr>
                <a:defRPr/>
              </a:pPr>
              <a:endParaRPr kumimoji="0" lang="zh-TW" altLang="zh-TW">
                <a:latin typeface="Times New Roman" pitchFamily="18" charset="0"/>
              </a:endParaRPr>
            </a:p>
          </p:txBody>
        </p:sp>
        <p:sp>
          <p:nvSpPr>
            <p:cNvPr id="1039" name="Rectangle 12"/>
            <p:cNvSpPr>
              <a:spLocks noChangeArrowheads="1"/>
            </p:cNvSpPr>
            <p:nvPr/>
          </p:nvSpPr>
          <p:spPr bwMode="auto">
            <a:xfrm>
              <a:off x="258" y="171"/>
              <a:ext cx="87" cy="88"/>
            </a:xfrm>
            <a:prstGeom prst="rect">
              <a:avLst/>
            </a:prstGeom>
            <a:solidFill>
              <a:schemeClr val="accent2"/>
            </a:solidFill>
            <a:ln w="9525">
              <a:noFill/>
              <a:miter lim="800000"/>
              <a:headEnd/>
              <a:tailEnd/>
            </a:ln>
          </p:spPr>
          <p:txBody>
            <a:bodyPr/>
            <a:lstStyle/>
            <a:p>
              <a:pPr>
                <a:defRPr/>
              </a:pPr>
              <a:endParaRPr kumimoji="0" lang="zh-TW" altLang="zh-TW" sz="1800">
                <a:solidFill>
                  <a:schemeClr val="accent2"/>
                </a:solidFill>
              </a:endParaRPr>
            </a:p>
          </p:txBody>
        </p:sp>
        <p:sp>
          <p:nvSpPr>
            <p:cNvPr id="1040" name="Rectangle 13"/>
            <p:cNvSpPr>
              <a:spLocks noChangeArrowheads="1"/>
            </p:cNvSpPr>
            <p:nvPr/>
          </p:nvSpPr>
          <p:spPr bwMode="auto">
            <a:xfrm>
              <a:off x="173" y="259"/>
              <a:ext cx="86" cy="85"/>
            </a:xfrm>
            <a:prstGeom prst="rect">
              <a:avLst/>
            </a:prstGeom>
            <a:solidFill>
              <a:schemeClr val="accent2"/>
            </a:solidFill>
            <a:ln w="9525">
              <a:noFill/>
              <a:miter lim="800000"/>
              <a:headEnd/>
              <a:tailEnd/>
            </a:ln>
          </p:spPr>
          <p:txBody>
            <a:bodyPr/>
            <a:lstStyle/>
            <a:p>
              <a:pPr>
                <a:defRPr/>
              </a:pPr>
              <a:endParaRPr kumimoji="0" lang="zh-TW" altLang="zh-TW" sz="1800">
                <a:solidFill>
                  <a:schemeClr val="accent2"/>
                </a:solidFill>
              </a:endParaRPr>
            </a:p>
          </p:txBody>
        </p:sp>
      </p:grpSp>
      <p:sp>
        <p:nvSpPr>
          <p:cNvPr id="8197" name="Rectangle 14"/>
          <p:cNvSpPr>
            <a:spLocks noGrp="1" noChangeArrowheads="1"/>
          </p:cNvSpPr>
          <p:nvPr>
            <p:ph type="title"/>
          </p:nvPr>
        </p:nvSpPr>
        <p:spPr bwMode="auto">
          <a:xfrm>
            <a:off x="457200" y="342900"/>
            <a:ext cx="82296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8198" name="Rectangle 15"/>
          <p:cNvSpPr>
            <a:spLocks noGrp="1" noChangeArrowheads="1"/>
          </p:cNvSpPr>
          <p:nvPr>
            <p:ph type="body" idx="1"/>
          </p:nvPr>
        </p:nvSpPr>
        <p:spPr bwMode="auto">
          <a:xfrm>
            <a:off x="457200" y="1485900"/>
            <a:ext cx="8229600" cy="291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73744" name="Rectangle 16"/>
          <p:cNvSpPr>
            <a:spLocks noGrp="1" noChangeArrowheads="1"/>
          </p:cNvSpPr>
          <p:nvPr>
            <p:ph type="dt" sz="half" idx="2"/>
          </p:nvPr>
        </p:nvSpPr>
        <p:spPr bwMode="auto">
          <a:xfrm>
            <a:off x="457200" y="4684713"/>
            <a:ext cx="2133600" cy="357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vl1pPr>
          </a:lstStyle>
          <a:p>
            <a:pPr>
              <a:defRPr/>
            </a:pPr>
            <a:endParaRPr lang="en-US" altLang="zh-TW"/>
          </a:p>
        </p:txBody>
      </p:sp>
      <p:pic>
        <p:nvPicPr>
          <p:cNvPr id="8200" name="圖片 16" descr="ocw.png"/>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6875463" y="4662488"/>
            <a:ext cx="1603375"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60"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 id="2147483957" r:id="rId12"/>
    <p:sldLayoutId id="2147483958" r:id="rId13"/>
    <p:sldLayoutId id="2147483959" r:id="rId14"/>
  </p:sldLayoutIdLst>
  <p:hf hdr="0" ftr="0" dt="0"/>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新細明體" charset="-120"/>
        </a:defRPr>
      </a:lvl2pPr>
      <a:lvl3pPr algn="l" rtl="0" eaLnBrk="0" fontAlgn="base" hangingPunct="0">
        <a:spcBef>
          <a:spcPct val="0"/>
        </a:spcBef>
        <a:spcAft>
          <a:spcPct val="0"/>
        </a:spcAft>
        <a:defRPr kumimoji="1" sz="4400">
          <a:solidFill>
            <a:schemeClr val="tx1"/>
          </a:solidFill>
          <a:latin typeface="Arial" charset="0"/>
          <a:ea typeface="新細明體" charset="-120"/>
        </a:defRPr>
      </a:lvl3pPr>
      <a:lvl4pPr algn="l" rtl="0" eaLnBrk="0" fontAlgn="base" hangingPunct="0">
        <a:spcBef>
          <a:spcPct val="0"/>
        </a:spcBef>
        <a:spcAft>
          <a:spcPct val="0"/>
        </a:spcAft>
        <a:defRPr kumimoji="1" sz="4400">
          <a:solidFill>
            <a:schemeClr val="tx1"/>
          </a:solidFill>
          <a:latin typeface="Arial" charset="0"/>
          <a:ea typeface="新細明體" charset="-120"/>
        </a:defRPr>
      </a:lvl4pPr>
      <a:lvl5pPr algn="l" rtl="0" eaLnBrk="0" fontAlgn="base" hangingPunct="0">
        <a:spcBef>
          <a:spcPct val="0"/>
        </a:spcBef>
        <a:spcAft>
          <a:spcPct val="0"/>
        </a:spcAft>
        <a:defRPr kumimoji="1" sz="4400">
          <a:solidFill>
            <a:schemeClr val="tx1"/>
          </a:solidFill>
          <a:latin typeface="Arial" charset="0"/>
          <a:ea typeface="新細明體" charset="-120"/>
        </a:defRPr>
      </a:lvl5pPr>
      <a:lvl6pPr marL="457200" algn="l" rtl="0" fontAlgn="base">
        <a:spcBef>
          <a:spcPct val="0"/>
        </a:spcBef>
        <a:spcAft>
          <a:spcPct val="0"/>
        </a:spcAft>
        <a:defRPr kumimoji="1" sz="4400">
          <a:solidFill>
            <a:schemeClr val="tx1"/>
          </a:solidFill>
          <a:latin typeface="Arial" charset="0"/>
          <a:ea typeface="新細明體" charset="-120"/>
        </a:defRPr>
      </a:lvl6pPr>
      <a:lvl7pPr marL="914400" algn="l" rtl="0" fontAlgn="base">
        <a:spcBef>
          <a:spcPct val="0"/>
        </a:spcBef>
        <a:spcAft>
          <a:spcPct val="0"/>
        </a:spcAft>
        <a:defRPr kumimoji="1" sz="4400">
          <a:solidFill>
            <a:schemeClr val="tx1"/>
          </a:solidFill>
          <a:latin typeface="Arial" charset="0"/>
          <a:ea typeface="新細明體" charset="-120"/>
        </a:defRPr>
      </a:lvl7pPr>
      <a:lvl8pPr marL="1371600" algn="l" rtl="0" fontAlgn="base">
        <a:spcBef>
          <a:spcPct val="0"/>
        </a:spcBef>
        <a:spcAft>
          <a:spcPct val="0"/>
        </a:spcAft>
        <a:defRPr kumimoji="1" sz="4400">
          <a:solidFill>
            <a:schemeClr val="tx1"/>
          </a:solidFill>
          <a:latin typeface="Arial" charset="0"/>
          <a:ea typeface="新細明體" charset="-120"/>
        </a:defRPr>
      </a:lvl8pPr>
      <a:lvl9pPr marL="1828800" algn="l" rtl="0" fontAlgn="base">
        <a:spcBef>
          <a:spcPct val="0"/>
        </a:spcBef>
        <a:spcAft>
          <a:spcPct val="0"/>
        </a:spcAft>
        <a:defRPr kumimoji="1" sz="4400">
          <a:solidFill>
            <a:schemeClr val="tx1"/>
          </a:solidFill>
          <a:latin typeface="Arial" charset="0"/>
          <a:ea typeface="新細明體" charset="-12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ocw.aca.ntu.edu.tw/ntu-ocw/index.php/ocw/copyright_declaration" TargetMode="External"/><Relationship Id="rId4" Type="http://schemas.openxmlformats.org/officeDocument/2006/relationships/hyperlink" Target="http://office.microsoft.com/zh-hk/HA010152965.aspx"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oleObject" Target="../embeddings/oleObject2.bin"/><Relationship Id="rId7" Type="http://schemas.openxmlformats.org/officeDocument/2006/relationships/hyperlink" Target="http://creativecommons.org/licenses/by-nc-sa/3.0/tw/deed.zh_TW"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14.xml.rels><?xml version="1.0" encoding="UTF-8" standalone="yes"?>
<Relationships xmlns="http://schemas.openxmlformats.org/package/2006/relationships"><Relationship Id="rId3" Type="http://schemas.openxmlformats.org/officeDocument/2006/relationships/hyperlink" Target="http://creativecommons.org/licenses/by-nc-sa/3.0/tw/deed.zh_TW"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hyperlink" Target="http://creativecommons.org/licenses/by-nc-sa/3.0/tw/deed.zh_TW" TargetMode="Externa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wmf"/></Relationships>
</file>

<file path=ppt/slides/_rels/slide19.xml.rels><?xml version="1.0" encoding="UTF-8" standalone="yes"?>
<Relationships xmlns="http://schemas.openxmlformats.org/package/2006/relationships"><Relationship Id="rId3" Type="http://schemas.openxmlformats.org/officeDocument/2006/relationships/hyperlink" Target="http://creativecommons.org/licenses/by-nc-sa/3.0/tw/deed.zh_TW" TargetMode="Externa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creativecommons.org/licenses/by-nc-sa/3.0/tw/deed.zh_TW" TargetMode="External"/><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4.wmf"/><Relationship Id="rId5" Type="http://schemas.openxmlformats.org/officeDocument/2006/relationships/oleObject" Target="../embeddings/oleObject6.bin"/><Relationship Id="rId10" Type="http://schemas.openxmlformats.org/officeDocument/2006/relationships/image" Target="../media/image5.png"/><Relationship Id="rId4" Type="http://schemas.openxmlformats.org/officeDocument/2006/relationships/image" Target="../media/image13.wmf"/><Relationship Id="rId9" Type="http://schemas.openxmlformats.org/officeDocument/2006/relationships/hyperlink" Target="http://creativecommons.org/licenses/by-nc-sa/3.0/tw/deed.zh_TW"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hyperlink" Target="http://creativecommons.org/licenses/by-nc-sa/3.0/tw/deed.zh_TW"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hyperlink" Target="http://creativecommons.org/licenses/by-nc-sa/3.0/tw/deed.zh_TW"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creativecommons.org/licenses/by-nc-sa/3.0/tw/deed.zh_TW" TargetMode="External"/><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oleObject" Target="../embeddings/oleObject8.bin"/><Relationship Id="rId7" Type="http://schemas.openxmlformats.org/officeDocument/2006/relationships/hyperlink" Target="http://creativecommons.org/licenses/by-nc-sa/3.0/tw/deed.zh_TW"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3.wmf"/><Relationship Id="rId5" Type="http://schemas.openxmlformats.org/officeDocument/2006/relationships/oleObject" Target="../embeddings/oleObject9.bin"/><Relationship Id="rId4" Type="http://schemas.openxmlformats.org/officeDocument/2006/relationships/image" Target="../media/image22.wmf"/></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8" Type="http://schemas.openxmlformats.org/officeDocument/2006/relationships/hyperlink" Target="http://creativecommons.org/licenses/by-nc-sa/3.0/tw/deed.zh_TW" TargetMode="External"/><Relationship Id="rId3" Type="http://schemas.openxmlformats.org/officeDocument/2006/relationships/hyperlink" Target="http://ocw.aca.ntu.edu.tw/ntu-ocw/index.php/ocw/copyright_declaration" TargetMode="External"/><Relationship Id="rId7" Type="http://schemas.openxmlformats.org/officeDocument/2006/relationships/image" Target="../media/image28.png"/><Relationship Id="rId2" Type="http://schemas.openxmlformats.org/officeDocument/2006/relationships/image" Target="../media/image24.emf"/><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 Id="rId9" Type="http://schemas.openxmlformats.org/officeDocument/2006/relationships/image" Target="../media/image5.png"/></Relationships>
</file>

<file path=ppt/slides/_rels/slide3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0.png"/><Relationship Id="rId7" Type="http://schemas.openxmlformats.org/officeDocument/2006/relationships/hyperlink" Target="http://creativecommons.org/licenses/by-nc-sa/3.0/tw/deed.zh_TW" TargetMode="External"/><Relationship Id="rId2"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8.png"/><Relationship Id="rId4" Type="http://schemas.openxmlformats.org/officeDocument/2006/relationships/image" Target="../media/image3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3.png"/><Relationship Id="rId7" Type="http://schemas.openxmlformats.org/officeDocument/2006/relationships/hyperlink" Target="http://creativecommons.org/licenses/by-nc-sa/3.0/tw/deed.zh_TW" TargetMode="External"/><Relationship Id="rId2"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41.xml.rels><?xml version="1.0" encoding="UTF-8" standalone="yes"?>
<Relationships xmlns="http://schemas.openxmlformats.org/package/2006/relationships"><Relationship Id="rId3" Type="http://schemas.openxmlformats.org/officeDocument/2006/relationships/image" Target="../media/image38.png"/><Relationship Id="rId7" Type="http://schemas.openxmlformats.org/officeDocument/2006/relationships/image" Target="../media/image5.pn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hyperlink" Target="http://creativecommons.org/licenses/by-nc-sa/3.0/tw/deed.zh_TW" TargetMode="External"/><Relationship Id="rId5" Type="http://schemas.openxmlformats.org/officeDocument/2006/relationships/image" Target="../media/image40.png"/><Relationship Id="rId4" Type="http://schemas.openxmlformats.org/officeDocument/2006/relationships/image" Target="../media/image39.png"/></Relationships>
</file>

<file path=ppt/slides/_rels/slide4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creativecommons.org/licenses/by-nc-sa/3.0/tw/deed.zh_TW"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hyperlink" Target="http://creativecommons.org/licenses/by-nc-sa/3.0/tw/deed.zh_TW" TargetMode="Externa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副標題 5"/>
          <p:cNvSpPr>
            <a:spLocks noGrp="1"/>
          </p:cNvSpPr>
          <p:nvPr>
            <p:ph type="subTitle" idx="1"/>
          </p:nvPr>
        </p:nvSpPr>
        <p:spPr>
          <a:xfrm>
            <a:off x="1787525" y="3105150"/>
            <a:ext cx="6019800" cy="1314450"/>
          </a:xfrm>
        </p:spPr>
        <p:txBody>
          <a:bodyPr/>
          <a:lstStyle/>
          <a:p>
            <a:pPr algn="ctr"/>
            <a:r>
              <a:rPr kumimoji="0" lang="zh-TW" altLang="en-US" sz="3200" b="1" dirty="0" smtClean="0">
                <a:solidFill>
                  <a:srgbClr val="0037A4"/>
                </a:solidFill>
                <a:ea typeface="標楷體" pitchFamily="65" charset="-120"/>
              </a:rPr>
              <a:t>授課老師：陳明賢教授</a:t>
            </a:r>
            <a:endParaRPr lang="zh-TW" altLang="en-US" dirty="0" smtClean="0"/>
          </a:p>
        </p:txBody>
      </p:sp>
      <p:sp>
        <p:nvSpPr>
          <p:cNvPr id="10244"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35E18DDA-F571-4828-9EEB-987623C3FCFB}" type="slidenum">
              <a:rPr kumimoji="0" lang="zh-TW" altLang="en-US" sz="1200" smtClean="0">
                <a:solidFill>
                  <a:srgbClr val="000000"/>
                </a:solidFill>
                <a:latin typeface="Arial Black" pitchFamily="34" charset="0"/>
              </a:rPr>
              <a:pPr eaLnBrk="1" hangingPunct="1"/>
              <a:t>1</a:t>
            </a:fld>
            <a:endParaRPr kumimoji="0" lang="en-US" altLang="zh-TW" sz="1200" smtClean="0">
              <a:solidFill>
                <a:srgbClr val="000000"/>
              </a:solidFill>
              <a:latin typeface="Arial Black" pitchFamily="34" charset="0"/>
            </a:endParaRPr>
          </a:p>
        </p:txBody>
      </p:sp>
      <p:pic>
        <p:nvPicPr>
          <p:cNvPr id="10245"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3651250"/>
            <a:ext cx="5184775"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文字方塊 7"/>
          <p:cNvSpPr txBox="1">
            <a:spLocks noChangeArrowheads="1"/>
          </p:cNvSpPr>
          <p:nvPr/>
        </p:nvSpPr>
        <p:spPr bwMode="auto">
          <a:xfrm>
            <a:off x="2051050" y="4156075"/>
            <a:ext cx="59055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r>
              <a:rPr lang="zh-TW" altLang="en-US" sz="1000">
                <a:solidFill>
                  <a:srgbClr val="000000"/>
                </a:solidFill>
                <a:latin typeface="標楷體" pitchFamily="65" charset="-120"/>
                <a:ea typeface="標楷體" pitchFamily="65" charset="-120"/>
              </a:rPr>
              <a:t>本課程指定教材為由華泰書局所經銷之</a:t>
            </a:r>
            <a:r>
              <a:rPr lang="en-US" altLang="zh-TW" sz="1000">
                <a:solidFill>
                  <a:srgbClr val="000000"/>
                </a:solidFill>
                <a:latin typeface="標楷體" pitchFamily="65" charset="-120"/>
                <a:ea typeface="標楷體" pitchFamily="65" charset="-120"/>
              </a:rPr>
              <a:t>Ross, Westerfield, Jaffe, and Jordan’s Core Principles and Applications of Corporate Finance, 3rd Global Edition (2011), McGraw-Hill, Inc. </a:t>
            </a:r>
            <a:r>
              <a:rPr lang="zh-TW" altLang="en-US" sz="1000">
                <a:solidFill>
                  <a:srgbClr val="000000"/>
                </a:solidFill>
                <a:latin typeface="標楷體" pitchFamily="65" charset="-120"/>
                <a:ea typeface="標楷體" pitchFamily="65" charset="-120"/>
              </a:rPr>
              <a:t>中文書則可參考由華泰書局所出版，俞海琴、董佩珊所編譯之財務管理</a:t>
            </a:r>
            <a:r>
              <a:rPr lang="en-US" altLang="zh-TW" sz="1000">
                <a:solidFill>
                  <a:srgbClr val="000000"/>
                </a:solidFill>
                <a:latin typeface="標楷體" pitchFamily="65" charset="-120"/>
                <a:ea typeface="標楷體" pitchFamily="65" charset="-120"/>
              </a:rPr>
              <a:t>(2012,</a:t>
            </a:r>
            <a:r>
              <a:rPr lang="zh-TW" altLang="en-US" sz="1000">
                <a:solidFill>
                  <a:srgbClr val="000000"/>
                </a:solidFill>
                <a:latin typeface="標楷體" pitchFamily="65" charset="-120"/>
                <a:ea typeface="標楷體" pitchFamily="65" charset="-120"/>
              </a:rPr>
              <a:t>第三版</a:t>
            </a:r>
            <a:r>
              <a:rPr lang="en-US" altLang="zh-TW" sz="1000">
                <a:solidFill>
                  <a:srgbClr val="000000"/>
                </a:solidFill>
                <a:latin typeface="標楷體" pitchFamily="65" charset="-120"/>
                <a:ea typeface="標楷體" pitchFamily="65" charset="-120"/>
              </a:rPr>
              <a:t>)</a:t>
            </a:r>
            <a:r>
              <a:rPr lang="zh-TW" altLang="en-US" sz="1000">
                <a:solidFill>
                  <a:srgbClr val="000000"/>
                </a:solidFill>
                <a:latin typeface="標楷體" pitchFamily="65" charset="-120"/>
                <a:ea typeface="標楷體" pitchFamily="65" charset="-120"/>
              </a:rPr>
              <a:t>。 </a:t>
            </a:r>
          </a:p>
        </p:txBody>
      </p:sp>
      <p:grpSp>
        <p:nvGrpSpPr>
          <p:cNvPr id="2" name="群組 8"/>
          <p:cNvGrpSpPr/>
          <p:nvPr/>
        </p:nvGrpSpPr>
        <p:grpSpPr>
          <a:xfrm>
            <a:off x="251520" y="4681835"/>
            <a:ext cx="6556097" cy="461665"/>
            <a:chOff x="204272" y="4587972"/>
            <a:chExt cx="5843581" cy="546980"/>
          </a:xfrm>
          <a:noFill/>
        </p:grpSpPr>
        <p:sp>
          <p:nvSpPr>
            <p:cNvPr id="10" name="矩形 9"/>
            <p:cNvSpPr/>
            <p:nvPr/>
          </p:nvSpPr>
          <p:spPr>
            <a:xfrm>
              <a:off x="611560" y="4587972"/>
              <a:ext cx="5436293" cy="546980"/>
            </a:xfrm>
            <a:prstGeom prst="rect">
              <a:avLst/>
            </a:prstGeom>
            <a:grpFill/>
          </p:spPr>
          <p:txBody>
            <a:bodyPr>
              <a:spAutoFit/>
            </a:bodyPr>
            <a:lstStyle>
              <a:defPPr>
                <a:defRPr lang="zh-TW"/>
              </a:defPPr>
              <a:lvl1pPr algn="l" rtl="0" eaLnBrk="0" fontAlgn="base" hangingPunct="0">
                <a:spcBef>
                  <a:spcPct val="0"/>
                </a:spcBef>
                <a:spcAft>
                  <a:spcPct val="0"/>
                </a:spcAft>
                <a:defRPr kern="1200">
                  <a:solidFill>
                    <a:schemeClr val="tx1"/>
                  </a:solidFill>
                  <a:latin typeface="Arial" charset="0"/>
                  <a:ea typeface="新細明體" pitchFamily="18" charset="-120"/>
                  <a:cs typeface="+mn-cs"/>
                </a:defRPr>
              </a:lvl1pPr>
              <a:lvl2pPr marL="457200" algn="l" rtl="0" eaLnBrk="0" fontAlgn="base" hangingPunct="0">
                <a:spcBef>
                  <a:spcPct val="0"/>
                </a:spcBef>
                <a:spcAft>
                  <a:spcPct val="0"/>
                </a:spcAft>
                <a:defRPr kern="1200">
                  <a:solidFill>
                    <a:schemeClr val="tx1"/>
                  </a:solidFill>
                  <a:latin typeface="Arial" charset="0"/>
                  <a:ea typeface="新細明體" pitchFamily="18" charset="-120"/>
                  <a:cs typeface="+mn-cs"/>
                </a:defRPr>
              </a:lvl2pPr>
              <a:lvl3pPr marL="914400" algn="l" rtl="0" eaLnBrk="0" fontAlgn="base" hangingPunct="0">
                <a:spcBef>
                  <a:spcPct val="0"/>
                </a:spcBef>
                <a:spcAft>
                  <a:spcPct val="0"/>
                </a:spcAft>
                <a:defRPr kern="1200">
                  <a:solidFill>
                    <a:schemeClr val="tx1"/>
                  </a:solidFill>
                  <a:latin typeface="Arial" charset="0"/>
                  <a:ea typeface="新細明體" pitchFamily="18" charset="-120"/>
                  <a:cs typeface="+mn-cs"/>
                </a:defRPr>
              </a:lvl3pPr>
              <a:lvl4pPr marL="1371600" algn="l" rtl="0" eaLnBrk="0" fontAlgn="base" hangingPunct="0">
                <a:spcBef>
                  <a:spcPct val="0"/>
                </a:spcBef>
                <a:spcAft>
                  <a:spcPct val="0"/>
                </a:spcAft>
                <a:defRPr kern="1200">
                  <a:solidFill>
                    <a:schemeClr val="tx1"/>
                  </a:solidFill>
                  <a:latin typeface="Arial" charset="0"/>
                  <a:ea typeface="新細明體" pitchFamily="18" charset="-120"/>
                  <a:cs typeface="+mn-cs"/>
                </a:defRPr>
              </a:lvl4pPr>
              <a:lvl5pPr marL="1828800" algn="l" rtl="0" eaLnBrk="0" fontAlgn="base" hangingPunct="0">
                <a:spcBef>
                  <a:spcPct val="0"/>
                </a:spcBef>
                <a:spcAft>
                  <a:spcPct val="0"/>
                </a:spcAft>
                <a:defRPr kern="1200">
                  <a:solidFill>
                    <a:schemeClr val="tx1"/>
                  </a:solidFill>
                  <a:latin typeface="Arial" charset="0"/>
                  <a:ea typeface="新細明體" pitchFamily="18" charset="-120"/>
                  <a:cs typeface="+mn-cs"/>
                </a:defRPr>
              </a:lvl5pPr>
              <a:lvl6pPr marL="2286000" algn="l" defTabSz="914400" rtl="0" eaLnBrk="1" latinLnBrk="0" hangingPunct="1">
                <a:defRPr kern="1200">
                  <a:solidFill>
                    <a:schemeClr val="tx1"/>
                  </a:solidFill>
                  <a:latin typeface="Arial" charset="0"/>
                  <a:ea typeface="新細明體" pitchFamily="18" charset="-120"/>
                  <a:cs typeface="+mn-cs"/>
                </a:defRPr>
              </a:lvl6pPr>
              <a:lvl7pPr marL="2743200" algn="l" defTabSz="914400" rtl="0" eaLnBrk="1" latinLnBrk="0" hangingPunct="1">
                <a:defRPr kern="1200">
                  <a:solidFill>
                    <a:schemeClr val="tx1"/>
                  </a:solidFill>
                  <a:latin typeface="Arial" charset="0"/>
                  <a:ea typeface="新細明體" pitchFamily="18" charset="-120"/>
                  <a:cs typeface="+mn-cs"/>
                </a:defRPr>
              </a:lvl7pPr>
              <a:lvl8pPr marL="3200400" algn="l" defTabSz="914400" rtl="0" eaLnBrk="1" latinLnBrk="0" hangingPunct="1">
                <a:defRPr kern="1200">
                  <a:solidFill>
                    <a:schemeClr val="tx1"/>
                  </a:solidFill>
                  <a:latin typeface="Arial" charset="0"/>
                  <a:ea typeface="新細明體" pitchFamily="18" charset="-120"/>
                  <a:cs typeface="+mn-cs"/>
                </a:defRPr>
              </a:lvl8pPr>
              <a:lvl9pPr marL="3657600" algn="l" defTabSz="914400" rtl="0" eaLnBrk="1" latinLnBrk="0" hangingPunct="1">
                <a:defRPr kern="1200">
                  <a:solidFill>
                    <a:schemeClr val="tx1"/>
                  </a:solidFill>
                  <a:latin typeface="Arial" charset="0"/>
                  <a:ea typeface="新細明體" pitchFamily="18" charset="-120"/>
                  <a:cs typeface="+mn-cs"/>
                </a:defRPr>
              </a:lvl9pPr>
            </a:lstStyle>
            <a:p>
              <a:pPr>
                <a:defRPr/>
              </a:pPr>
              <a:r>
                <a:rPr lang="zh-TW" altLang="zh-TW" sz="1200" dirty="0">
                  <a:solidFill>
                    <a:schemeClr val="dk1"/>
                  </a:solidFill>
                  <a:latin typeface="標楷體" pitchFamily="65" charset="-120"/>
                  <a:ea typeface="標楷體" pitchFamily="65" charset="-120"/>
                </a:rPr>
                <a:t>本作品轉載自</a:t>
              </a:r>
              <a:r>
                <a:rPr lang="en-US" altLang="zh-TW" sz="1200" dirty="0">
                  <a:solidFill>
                    <a:schemeClr val="dk1"/>
                  </a:solidFill>
                  <a:latin typeface="標楷體" pitchFamily="65" charset="-120"/>
                  <a:ea typeface="標楷體" pitchFamily="65" charset="-120"/>
                </a:rPr>
                <a:t>Microsoft Office 2007</a:t>
              </a:r>
              <a:r>
                <a:rPr lang="zh-TW" altLang="zh-TW" sz="1200" dirty="0">
                  <a:solidFill>
                    <a:schemeClr val="dk1"/>
                  </a:solidFill>
                  <a:latin typeface="標楷體" pitchFamily="65" charset="-120"/>
                  <a:ea typeface="標楷體" pitchFamily="65" charset="-120"/>
                </a:rPr>
                <a:t>多媒體藝廊，依據</a:t>
              </a:r>
              <a:r>
                <a:rPr lang="en-US" altLang="zh-TW" sz="1200" u="sng" dirty="0" err="1">
                  <a:solidFill>
                    <a:schemeClr val="dk1"/>
                  </a:solidFill>
                  <a:latin typeface="標楷體" pitchFamily="65" charset="-120"/>
                  <a:ea typeface="標楷體" pitchFamily="65" charset="-120"/>
                  <a:hlinkClick r:id="rId4"/>
                </a:rPr>
                <a:t>Microsoft服務合約</a:t>
              </a:r>
              <a:r>
                <a:rPr lang="zh-TW" altLang="zh-TW" sz="1200" dirty="0">
                  <a:solidFill>
                    <a:schemeClr val="dk1"/>
                  </a:solidFill>
                  <a:latin typeface="標楷體" pitchFamily="65" charset="-120"/>
                  <a:ea typeface="標楷體" pitchFamily="65" charset="-120"/>
                </a:rPr>
                <a:t>及著作權法第</a:t>
              </a:r>
              <a:r>
                <a:rPr lang="en-US" altLang="zh-TW" sz="1200" dirty="0">
                  <a:solidFill>
                    <a:schemeClr val="dk1"/>
                  </a:solidFill>
                  <a:latin typeface="標楷體" pitchFamily="65" charset="-120"/>
                  <a:ea typeface="標楷體" pitchFamily="65" charset="-120"/>
                </a:rPr>
                <a:t>46</a:t>
              </a:r>
              <a:r>
                <a:rPr lang="zh-TW" altLang="zh-TW" sz="1200" dirty="0">
                  <a:solidFill>
                    <a:schemeClr val="dk1"/>
                  </a:solidFill>
                  <a:latin typeface="標楷體" pitchFamily="65" charset="-120"/>
                  <a:ea typeface="標楷體" pitchFamily="65" charset="-120"/>
                </a:rPr>
                <a:t>、</a:t>
              </a:r>
              <a:r>
                <a:rPr lang="en-US" altLang="zh-TW" sz="1200" dirty="0">
                  <a:solidFill>
                    <a:schemeClr val="dk1"/>
                  </a:solidFill>
                  <a:latin typeface="標楷體" pitchFamily="65" charset="-120"/>
                  <a:ea typeface="標楷體" pitchFamily="65" charset="-120"/>
                </a:rPr>
                <a:t>52</a:t>
              </a:r>
              <a:r>
                <a:rPr lang="zh-TW" altLang="zh-TW" sz="1200" dirty="0">
                  <a:solidFill>
                    <a:schemeClr val="dk1"/>
                  </a:solidFill>
                  <a:latin typeface="標楷體" pitchFamily="65" charset="-120"/>
                  <a:ea typeface="標楷體" pitchFamily="65" charset="-120"/>
                </a:rPr>
                <a:t>、</a:t>
              </a:r>
              <a:r>
                <a:rPr lang="en-US" altLang="zh-TW" sz="1200" dirty="0">
                  <a:solidFill>
                    <a:schemeClr val="dk1"/>
                  </a:solidFill>
                  <a:latin typeface="標楷體" pitchFamily="65" charset="-120"/>
                  <a:ea typeface="標楷體" pitchFamily="65" charset="-120"/>
                </a:rPr>
                <a:t>65</a:t>
              </a:r>
              <a:r>
                <a:rPr lang="zh-TW" altLang="zh-TW" sz="1200" dirty="0">
                  <a:solidFill>
                    <a:schemeClr val="dk1"/>
                  </a:solidFill>
                  <a:latin typeface="標楷體" pitchFamily="65" charset="-120"/>
                  <a:ea typeface="標楷體" pitchFamily="65" charset="-120"/>
                </a:rPr>
                <a:t>條合理使用</a:t>
              </a:r>
              <a:endParaRPr lang="zh-TW" altLang="en-US" sz="1200" dirty="0">
                <a:latin typeface="標楷體" pitchFamily="65" charset="-120"/>
                <a:ea typeface="標楷體" pitchFamily="65" charset="-120"/>
              </a:endParaRPr>
            </a:p>
          </p:txBody>
        </p:sp>
        <p:pic>
          <p:nvPicPr>
            <p:cNvPr id="11" name="Picture 77">
              <a:hlinkClick r:id="rId5"/>
            </p:cNvPr>
            <p:cNvPicPr/>
            <p:nvPr/>
          </p:nvPicPr>
          <p:blipFill>
            <a:blip r:embed="rId6" cstate="email">
              <a:extLst/>
            </a:blip>
            <a:srcRect/>
            <a:stretch>
              <a:fillRect/>
            </a:stretch>
          </p:blipFill>
          <p:spPr bwMode="auto">
            <a:xfrm>
              <a:off x="204272" y="4702918"/>
              <a:ext cx="257175" cy="231775"/>
            </a:xfrm>
            <a:prstGeom prst="rect">
              <a:avLst/>
            </a:prstGeom>
            <a:grpFill/>
            <a:ln>
              <a:noFill/>
            </a:ln>
            <a:effectLst/>
            <a:extLst/>
          </p:spPr>
        </p:pic>
      </p:grpSp>
      <p:sp>
        <p:nvSpPr>
          <p:cNvPr id="14" name="Rectangle 4"/>
          <p:cNvSpPr txBox="1">
            <a:spLocks noChangeArrowheads="1"/>
          </p:cNvSpPr>
          <p:nvPr/>
        </p:nvSpPr>
        <p:spPr bwMode="auto">
          <a:xfrm>
            <a:off x="2933824" y="1253999"/>
            <a:ext cx="4139952"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5000">
                <a:solidFill>
                  <a:srgbClr val="FFFFFF"/>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新細明體" charset="-120"/>
              </a:defRPr>
            </a:lvl2pPr>
            <a:lvl3pPr algn="l" rtl="0" eaLnBrk="0" fontAlgn="base" hangingPunct="0">
              <a:spcBef>
                <a:spcPct val="0"/>
              </a:spcBef>
              <a:spcAft>
                <a:spcPct val="0"/>
              </a:spcAft>
              <a:defRPr kumimoji="1" sz="4400">
                <a:solidFill>
                  <a:schemeClr val="tx1"/>
                </a:solidFill>
                <a:latin typeface="Arial" charset="0"/>
                <a:ea typeface="新細明體" charset="-120"/>
              </a:defRPr>
            </a:lvl3pPr>
            <a:lvl4pPr algn="l" rtl="0" eaLnBrk="0" fontAlgn="base" hangingPunct="0">
              <a:spcBef>
                <a:spcPct val="0"/>
              </a:spcBef>
              <a:spcAft>
                <a:spcPct val="0"/>
              </a:spcAft>
              <a:defRPr kumimoji="1" sz="4400">
                <a:solidFill>
                  <a:schemeClr val="tx1"/>
                </a:solidFill>
                <a:latin typeface="Arial" charset="0"/>
                <a:ea typeface="新細明體" charset="-120"/>
              </a:defRPr>
            </a:lvl4pPr>
            <a:lvl5pPr algn="l" rtl="0" eaLnBrk="0" fontAlgn="base" hangingPunct="0">
              <a:spcBef>
                <a:spcPct val="0"/>
              </a:spcBef>
              <a:spcAft>
                <a:spcPct val="0"/>
              </a:spcAft>
              <a:defRPr kumimoji="1" sz="4400">
                <a:solidFill>
                  <a:schemeClr val="tx1"/>
                </a:solidFill>
                <a:latin typeface="Arial" charset="0"/>
                <a:ea typeface="新細明體" charset="-120"/>
              </a:defRPr>
            </a:lvl5pPr>
            <a:lvl6pPr marL="457200" algn="l" rtl="0" fontAlgn="base">
              <a:spcBef>
                <a:spcPct val="0"/>
              </a:spcBef>
              <a:spcAft>
                <a:spcPct val="0"/>
              </a:spcAft>
              <a:defRPr kumimoji="1" sz="4400">
                <a:solidFill>
                  <a:schemeClr val="tx1"/>
                </a:solidFill>
                <a:latin typeface="Arial" charset="0"/>
                <a:ea typeface="新細明體" charset="-120"/>
              </a:defRPr>
            </a:lvl6pPr>
            <a:lvl7pPr marL="914400" algn="l" rtl="0" fontAlgn="base">
              <a:spcBef>
                <a:spcPct val="0"/>
              </a:spcBef>
              <a:spcAft>
                <a:spcPct val="0"/>
              </a:spcAft>
              <a:defRPr kumimoji="1" sz="4400">
                <a:solidFill>
                  <a:schemeClr val="tx1"/>
                </a:solidFill>
                <a:latin typeface="Arial" charset="0"/>
                <a:ea typeface="新細明體" charset="-120"/>
              </a:defRPr>
            </a:lvl7pPr>
            <a:lvl8pPr marL="1371600" algn="l" rtl="0" fontAlgn="base">
              <a:spcBef>
                <a:spcPct val="0"/>
              </a:spcBef>
              <a:spcAft>
                <a:spcPct val="0"/>
              </a:spcAft>
              <a:defRPr kumimoji="1" sz="4400">
                <a:solidFill>
                  <a:schemeClr val="tx1"/>
                </a:solidFill>
                <a:latin typeface="Arial" charset="0"/>
                <a:ea typeface="新細明體" charset="-120"/>
              </a:defRPr>
            </a:lvl8pPr>
            <a:lvl9pPr marL="1828800" algn="l" rtl="0" fontAlgn="base">
              <a:spcBef>
                <a:spcPct val="0"/>
              </a:spcBef>
              <a:spcAft>
                <a:spcPct val="0"/>
              </a:spcAft>
              <a:defRPr kumimoji="1" sz="4400">
                <a:solidFill>
                  <a:schemeClr val="tx1"/>
                </a:solidFill>
                <a:latin typeface="Arial" charset="0"/>
                <a:ea typeface="新細明體" charset="-120"/>
              </a:defRPr>
            </a:lvl9pPr>
          </a:lstStyle>
          <a:p>
            <a:pPr eaLnBrk="1" hangingPunct="1"/>
            <a:r>
              <a:rPr kumimoji="0" lang="zh-TW" altLang="en-US" sz="4000" b="1" dirty="0" smtClean="0">
                <a:solidFill>
                  <a:schemeClr val="bg1"/>
                </a:solidFill>
                <a:latin typeface="標楷體" pitchFamily="65" charset="-120"/>
                <a:ea typeface="標楷體" pitchFamily="65" charset="-120"/>
              </a:rPr>
              <a:t>財務管理</a:t>
            </a:r>
          </a:p>
        </p:txBody>
      </p:sp>
      <p:sp>
        <p:nvSpPr>
          <p:cNvPr id="15" name="文字方塊 1"/>
          <p:cNvSpPr txBox="1">
            <a:spLocks noChangeArrowheads="1"/>
          </p:cNvSpPr>
          <p:nvPr/>
        </p:nvSpPr>
        <p:spPr bwMode="auto">
          <a:xfrm>
            <a:off x="2933824" y="1995686"/>
            <a:ext cx="554461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kumimoji="0" lang="zh-TW" altLang="en-US" sz="3200" dirty="0" smtClean="0">
                <a:solidFill>
                  <a:schemeClr val="bg1"/>
                </a:solidFill>
                <a:latin typeface="標楷體" pitchFamily="65" charset="-120"/>
                <a:ea typeface="標楷體" pitchFamily="65" charset="-120"/>
              </a:rPr>
              <a:t>第五單元　</a:t>
            </a:r>
            <a:r>
              <a:rPr lang="zh-TW" altLang="en-US" sz="3200" dirty="0">
                <a:solidFill>
                  <a:schemeClr val="bg1"/>
                </a:solidFill>
                <a:latin typeface="標楷體" pitchFamily="65" charset="-120"/>
                <a:ea typeface="標楷體" pitchFamily="65" charset="-120"/>
              </a:rPr>
              <a:t>資本預算與現金流量之</a:t>
            </a:r>
            <a:r>
              <a:rPr lang="zh-TW" altLang="en-US" sz="3200" dirty="0" smtClean="0">
                <a:solidFill>
                  <a:schemeClr val="bg1"/>
                </a:solidFill>
                <a:latin typeface="標楷體" pitchFamily="65" charset="-120"/>
                <a:ea typeface="標楷體" pitchFamily="65" charset="-120"/>
              </a:rPr>
              <a:t>預測</a:t>
            </a:r>
            <a:endParaRPr lang="zh-TW" altLang="en-US" sz="32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標題 1"/>
          <p:cNvSpPr>
            <a:spLocks noGrp="1"/>
          </p:cNvSpPr>
          <p:nvPr>
            <p:ph type="title"/>
          </p:nvPr>
        </p:nvSpPr>
        <p:spPr>
          <a:xfrm>
            <a:off x="395288" y="411163"/>
            <a:ext cx="8229600" cy="1028700"/>
          </a:xfrm>
        </p:spPr>
        <p:txBody>
          <a:bodyPr/>
          <a:lstStyle/>
          <a:p>
            <a:r>
              <a:rPr lang="zh-TW" altLang="en-US" sz="3200" b="1" u="sng" smtClean="0">
                <a:latin typeface="Times New Roman" pitchFamily="18" charset="0"/>
                <a:ea typeface="標楷體" pitchFamily="65" charset="-120"/>
              </a:rPr>
              <a:t>會計報酬率法（</a:t>
            </a:r>
            <a:r>
              <a:rPr lang="en-US" altLang="zh-TW" sz="3200" b="1" u="sng" smtClean="0">
                <a:latin typeface="Times New Roman" pitchFamily="18" charset="0"/>
                <a:ea typeface="標楷體" pitchFamily="65" charset="-120"/>
              </a:rPr>
              <a:t>Accounting Rate of Return Method)</a:t>
            </a:r>
            <a:r>
              <a:rPr lang="zh-TW" altLang="en-US" sz="3200" b="1" smtClean="0">
                <a:latin typeface="Times New Roman" pitchFamily="18" charset="0"/>
                <a:ea typeface="標楷體" pitchFamily="65" charset="-120"/>
              </a:rPr>
              <a:t>：衡量專案期間之平均會計報酬率</a:t>
            </a:r>
            <a:endParaRPr lang="zh-TW" altLang="en-US" sz="3200" smtClean="0"/>
          </a:p>
        </p:txBody>
      </p:sp>
      <p:graphicFrame>
        <p:nvGraphicFramePr>
          <p:cNvPr id="175399" name="Group 295"/>
          <p:cNvGraphicFramePr>
            <a:graphicFrameLocks noGrp="1"/>
          </p:cNvGraphicFramePr>
          <p:nvPr>
            <p:ph idx="1"/>
          </p:nvPr>
        </p:nvGraphicFramePr>
        <p:xfrm>
          <a:off x="395288" y="1968500"/>
          <a:ext cx="8229601" cy="1965876"/>
        </p:xfrm>
        <a:graphic>
          <a:graphicData uri="http://schemas.openxmlformats.org/drawingml/2006/table">
            <a:tbl>
              <a:tblPr/>
              <a:tblGrid>
                <a:gridCol w="826425"/>
                <a:gridCol w="1791410"/>
                <a:gridCol w="1840897"/>
                <a:gridCol w="1976160"/>
                <a:gridCol w="1794709"/>
              </a:tblGrid>
              <a:tr h="3275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年數</a:t>
                      </a:r>
                      <a:endParaRPr kumimoji="1" lang="zh-TW" altLang="en-US" sz="17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現金流量</a:t>
                      </a:r>
                      <a:r>
                        <a:rPr kumimoji="1" lang="en-US" altLang="zh-TW" sz="17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a:t>
                      </a:r>
                      <a:r>
                        <a:rPr kumimoji="1" lang="zh-TW" altLang="en-US" sz="17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甲</a:t>
                      </a:r>
                      <a:endParaRPr kumimoji="1" lang="zh-TW" altLang="en-US" sz="17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稅後盈餘</a:t>
                      </a:r>
                      <a:r>
                        <a:rPr kumimoji="1" lang="en-US" altLang="zh-TW" sz="17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a:t>
                      </a:r>
                      <a:r>
                        <a:rPr kumimoji="1" lang="zh-TW" altLang="en-US" sz="17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甲</a:t>
                      </a:r>
                      <a:endParaRPr kumimoji="1" lang="zh-TW" altLang="en-US" sz="17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現金流量</a:t>
                      </a: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a:t>
                      </a:r>
                      <a:r>
                        <a:rPr kumimoji="1" lang="zh-TW" altLang="en-US"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乙</a:t>
                      </a:r>
                      <a:endParaRPr kumimoji="1" lang="zh-TW" altLang="en-US"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稅後盈餘</a:t>
                      </a: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a:t>
                      </a:r>
                      <a:r>
                        <a:rPr kumimoji="1" lang="zh-TW" altLang="en-US"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乙</a:t>
                      </a:r>
                      <a:endParaRPr kumimoji="1" lang="zh-TW" altLang="en-US"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5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0</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(12,000)</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0</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(12,000)</a:t>
                      </a:r>
                      <a:endPar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0</a:t>
                      </a:r>
                      <a:endPar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5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8,000</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5,000</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1,000</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-2,000</a:t>
                      </a:r>
                      <a:endPar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5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4,000</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1,000</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3,000</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0</a:t>
                      </a:r>
                      <a:endPar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5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2,000</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-1,000</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4,000</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1,000</a:t>
                      </a:r>
                      <a:endPar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5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4</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1,000</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-2,000</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9,000</a:t>
                      </a:r>
                      <a:endParaRPr kumimoji="1" lang="en-US" altLang="zh-TW" sz="17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7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6,000</a:t>
                      </a:r>
                      <a:endParaRPr kumimoji="1" lang="en-US" altLang="zh-TW" sz="17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95014" marR="95014" marT="34283" marB="342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79" name="投影片編號版面配置區 3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22493E3A-0541-4B88-9754-A78958C856B5}" type="slidenum">
              <a:rPr kumimoji="0" lang="en-US" altLang="zh-TW" sz="1200" smtClean="0">
                <a:latin typeface="Arial Black" pitchFamily="34" charset="0"/>
              </a:rPr>
              <a:pPr eaLnBrk="1" hangingPunct="1"/>
              <a:t>10</a:t>
            </a:fld>
            <a:endParaRPr kumimoji="0" lang="en-US" altLang="zh-TW" sz="1200" smtClean="0">
              <a:latin typeface="Arial Black" pitchFamily="34" charset="0"/>
            </a:endParaRPr>
          </a:p>
        </p:txBody>
      </p:sp>
      <p:sp>
        <p:nvSpPr>
          <p:cNvPr id="18480" name="Rectangle 3"/>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81" name="Rectangle 4"/>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82" name="Rectangle 5"/>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83" name="Rectangle 6"/>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84" name="Rectangle 7"/>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85" name="Rectangle 8"/>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86" name="Rectangle 9"/>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87" name="Rectangle 10"/>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88" name="Rectangle 11"/>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89" name="Rectangle 12"/>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90" name="Rectangle 13"/>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91" name="Rectangle 14"/>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92" name="Rectangle 15"/>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93" name="Rectangle 16"/>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94" name="Rectangle 17"/>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95" name="Rectangle 18"/>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96" name="Rectangle 19"/>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97" name="Rectangle 20"/>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98" name="Rectangle 21"/>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499" name="Rectangle 22"/>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500" name="Rectangle 23"/>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501" name="Rectangle 24"/>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502" name="Rectangle 25"/>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503" name="Rectangle 26"/>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504" name="Rectangle 27"/>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8505" name="Rectangle 28"/>
          <p:cNvSpPr>
            <a:spLocks noChangeArrowheads="1"/>
          </p:cNvSpPr>
          <p:nvPr/>
        </p:nvSpPr>
        <p:spPr bwMode="auto">
          <a:xfrm>
            <a:off x="0" y="2236788"/>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18506" name="Rectangle 29"/>
          <p:cNvSpPr>
            <a:spLocks noChangeArrowheads="1"/>
          </p:cNvSpPr>
          <p:nvPr/>
        </p:nvSpPr>
        <p:spPr bwMode="auto">
          <a:xfrm>
            <a:off x="0" y="224472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18507" name="Rectangle 30"/>
          <p:cNvSpPr>
            <a:spLocks noChangeArrowheads="1"/>
          </p:cNvSpPr>
          <p:nvPr/>
        </p:nvSpPr>
        <p:spPr bwMode="auto">
          <a:xfrm>
            <a:off x="0" y="2005013"/>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18508" name="Rectangle 31"/>
          <p:cNvSpPr>
            <a:spLocks noChangeArrowheads="1"/>
          </p:cNvSpPr>
          <p:nvPr/>
        </p:nvSpPr>
        <p:spPr bwMode="auto">
          <a:xfrm>
            <a:off x="0" y="2112963"/>
            <a:ext cx="1841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18509" name="Rectangle 34"/>
          <p:cNvSpPr>
            <a:spLocks noChangeArrowheads="1"/>
          </p:cNvSpPr>
          <p:nvPr/>
        </p:nvSpPr>
        <p:spPr bwMode="auto">
          <a:xfrm>
            <a:off x="0" y="219392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pic>
        <p:nvPicPr>
          <p:cNvPr id="36" name="Picture 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184150" y="4155926"/>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標題 1"/>
          <p:cNvSpPr>
            <a:spLocks noGrp="1"/>
          </p:cNvSpPr>
          <p:nvPr>
            <p:ph type="title"/>
          </p:nvPr>
        </p:nvSpPr>
        <p:spPr>
          <a:xfrm>
            <a:off x="457200" y="342900"/>
            <a:ext cx="8229600" cy="501650"/>
          </a:xfrm>
        </p:spPr>
        <p:txBody>
          <a:bodyPr/>
          <a:lstStyle/>
          <a:p>
            <a:r>
              <a:rPr lang="zh-TW" altLang="en-US" b="1" u="sng" smtClean="0">
                <a:latin typeface="Times New Roman" pitchFamily="18" charset="0"/>
                <a:ea typeface="標楷體" pitchFamily="65" charset="-120"/>
              </a:rPr>
              <a:t>會計報酬率法</a:t>
            </a:r>
            <a:endParaRPr lang="zh-TW" altLang="en-US" smtClean="0"/>
          </a:p>
        </p:txBody>
      </p:sp>
      <p:sp>
        <p:nvSpPr>
          <p:cNvPr id="19459" name="內容版面配置區 2"/>
          <p:cNvSpPr>
            <a:spLocks noGrp="1"/>
          </p:cNvSpPr>
          <p:nvPr>
            <p:ph idx="1"/>
          </p:nvPr>
        </p:nvSpPr>
        <p:spPr>
          <a:xfrm>
            <a:off x="468313" y="896938"/>
            <a:ext cx="8229600" cy="3835400"/>
          </a:xfrm>
        </p:spPr>
        <p:txBody>
          <a:bodyPr/>
          <a:lstStyle/>
          <a:p>
            <a:r>
              <a:rPr lang="zh-TW" altLang="en-US" sz="2400" b="1" smtClean="0">
                <a:latin typeface="Times New Roman" pitchFamily="18" charset="0"/>
                <a:ea typeface="標楷體" pitchFamily="65" charset="-120"/>
              </a:rPr>
              <a:t>會計報酬率定義為：平均稅後會計盈餘除以投資案之平均資產餘額</a:t>
            </a:r>
            <a:endParaRPr lang="en-US" altLang="zh-TW" sz="2400" b="1" smtClean="0">
              <a:latin typeface="Times New Roman" pitchFamily="18" charset="0"/>
              <a:ea typeface="標楷體" pitchFamily="65" charset="-120"/>
            </a:endParaRPr>
          </a:p>
          <a:p>
            <a:r>
              <a:rPr lang="zh-TW" altLang="en-US" sz="2400" b="1" smtClean="0">
                <a:latin typeface="Times New Roman" pitchFamily="18" charset="0"/>
                <a:ea typeface="標楷體" pitchFamily="65" charset="-120"/>
              </a:rPr>
              <a:t>甲、乙兩投資案之平均稅後會計盈餘：</a:t>
            </a:r>
            <a:endParaRPr lang="en-US" altLang="zh-TW" sz="2400" b="1" smtClean="0">
              <a:latin typeface="Times New Roman" pitchFamily="18" charset="0"/>
              <a:ea typeface="標楷體" pitchFamily="65" charset="-120"/>
            </a:endParaRPr>
          </a:p>
          <a:p>
            <a:pPr lvl="1"/>
            <a:r>
              <a:rPr lang="zh-TW" altLang="en-US" sz="2000" b="1" smtClean="0">
                <a:latin typeface="Times New Roman" pitchFamily="18" charset="0"/>
                <a:ea typeface="標楷體" pitchFamily="65" charset="-120"/>
              </a:rPr>
              <a:t>甲：</a:t>
            </a:r>
            <a:r>
              <a:rPr lang="en-US" altLang="zh-TW" sz="2000" b="1" smtClean="0">
                <a:latin typeface="Times New Roman" pitchFamily="18" charset="0"/>
                <a:ea typeface="標楷體" pitchFamily="65" charset="-120"/>
              </a:rPr>
              <a:t>(5,000+1,000-1,000-2,000)/4=$750</a:t>
            </a:r>
          </a:p>
          <a:p>
            <a:pPr lvl="1"/>
            <a:r>
              <a:rPr lang="zh-TW" altLang="en-US" sz="2000" b="1" smtClean="0">
                <a:latin typeface="Times New Roman" pitchFamily="18" charset="0"/>
                <a:ea typeface="標楷體" pitchFamily="65" charset="-120"/>
              </a:rPr>
              <a:t>乙：</a:t>
            </a:r>
            <a:r>
              <a:rPr lang="en-US" altLang="zh-TW" sz="2000" b="1" smtClean="0">
                <a:latin typeface="Times New Roman" pitchFamily="18" charset="0"/>
                <a:ea typeface="標楷體" pitchFamily="65" charset="-120"/>
              </a:rPr>
              <a:t>(-2,000+0+1,000+6,000)/4=$1,250</a:t>
            </a:r>
          </a:p>
          <a:p>
            <a:r>
              <a:rPr lang="zh-TW" altLang="en-US" sz="2400" b="1" smtClean="0">
                <a:latin typeface="Times New Roman" pitchFamily="18" charset="0"/>
                <a:ea typeface="標楷體" pitchFamily="65" charset="-120"/>
              </a:rPr>
              <a:t>平均資產餘額等於該方案之原始投資（</a:t>
            </a:r>
            <a:r>
              <a:rPr lang="en-US" altLang="zh-TW" sz="2400" b="1" smtClean="0">
                <a:latin typeface="Times New Roman" pitchFamily="18" charset="0"/>
                <a:ea typeface="標楷體" pitchFamily="65" charset="-120"/>
              </a:rPr>
              <a:t>$12,000) </a:t>
            </a:r>
            <a:r>
              <a:rPr lang="zh-TW" altLang="en-US" sz="2400" b="1" smtClean="0">
                <a:latin typeface="Times New Roman" pitchFamily="18" charset="0"/>
                <a:ea typeface="標楷體" pitchFamily="65" charset="-120"/>
              </a:rPr>
              <a:t>，加上殘值（零），然後再除以</a:t>
            </a:r>
            <a:r>
              <a:rPr lang="en-US" altLang="zh-TW" sz="2400" b="1" smtClean="0">
                <a:latin typeface="Times New Roman" pitchFamily="18" charset="0"/>
                <a:ea typeface="標楷體" pitchFamily="65" charset="-120"/>
              </a:rPr>
              <a:t>2</a:t>
            </a:r>
            <a:r>
              <a:rPr lang="zh-TW" altLang="en-US" sz="2400" b="1" smtClean="0">
                <a:latin typeface="Times New Roman" pitchFamily="18" charset="0"/>
                <a:ea typeface="標楷體" pitchFamily="65" charset="-120"/>
              </a:rPr>
              <a:t>。因此甲、乙兩投資案在投資期間的平均資產餘額均為</a:t>
            </a:r>
            <a:r>
              <a:rPr lang="en-US" altLang="zh-TW" sz="2400" b="1" smtClean="0">
                <a:latin typeface="Times New Roman" pitchFamily="18" charset="0"/>
                <a:ea typeface="標楷體" pitchFamily="65" charset="-120"/>
              </a:rPr>
              <a:t>$6,000</a:t>
            </a:r>
            <a:r>
              <a:rPr lang="zh-TW" altLang="en-US" sz="2400" b="1" smtClean="0">
                <a:latin typeface="Times New Roman" pitchFamily="18" charset="0"/>
                <a:ea typeface="標楷體" pitchFamily="65" charset="-120"/>
              </a:rPr>
              <a:t>。             </a:t>
            </a:r>
          </a:p>
          <a:p>
            <a:r>
              <a:rPr lang="zh-TW" altLang="en-US" sz="2400" b="1" smtClean="0">
                <a:latin typeface="Times New Roman" pitchFamily="18" charset="0"/>
                <a:ea typeface="標楷體" pitchFamily="65" charset="-120"/>
              </a:rPr>
              <a:t>甲投資案之會計報酬率：</a:t>
            </a:r>
            <a:r>
              <a:rPr lang="en-US" altLang="zh-TW" sz="2400" b="1" smtClean="0">
                <a:latin typeface="Times New Roman" pitchFamily="18" charset="0"/>
                <a:ea typeface="標楷體" pitchFamily="65" charset="-120"/>
              </a:rPr>
              <a:t>$750/$6,000=12.5%</a:t>
            </a:r>
          </a:p>
          <a:p>
            <a:r>
              <a:rPr lang="zh-TW" altLang="en-US" sz="2400" b="1" smtClean="0">
                <a:latin typeface="Times New Roman" pitchFamily="18" charset="0"/>
                <a:ea typeface="標楷體" pitchFamily="65" charset="-120"/>
              </a:rPr>
              <a:t>乙投資案之會計報酬率：</a:t>
            </a:r>
            <a:r>
              <a:rPr lang="en-US" altLang="zh-TW" sz="2400" b="1" smtClean="0">
                <a:latin typeface="Times New Roman" pitchFamily="18" charset="0"/>
                <a:ea typeface="標楷體" pitchFamily="65" charset="-120"/>
              </a:rPr>
              <a:t>$1,250/$6,000=20.83% </a:t>
            </a:r>
          </a:p>
          <a:p>
            <a:endParaRPr lang="zh-TW" altLang="en-US" smtClean="0"/>
          </a:p>
        </p:txBody>
      </p:sp>
      <p:sp>
        <p:nvSpPr>
          <p:cNvPr id="19460"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0465DB40-87F6-447C-967F-5AB0849671B2}" type="slidenum">
              <a:rPr kumimoji="0" lang="en-US" altLang="zh-TW" sz="1200" smtClean="0">
                <a:latin typeface="Arial Black" pitchFamily="34" charset="0"/>
              </a:rPr>
              <a:pPr eaLnBrk="1" hangingPunct="1"/>
              <a:t>11</a:t>
            </a:fld>
            <a:endParaRPr kumimoji="0" lang="en-US" altLang="zh-TW" sz="1200" smtClean="0">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zh-TW" altLang="en-US" b="1" u="sng" smtClean="0">
                <a:solidFill>
                  <a:schemeClr val="bg2"/>
                </a:solidFill>
                <a:ea typeface="標楷體" pitchFamily="65" charset="-120"/>
              </a:rPr>
              <a:t>會計報酬率法之優缺點</a:t>
            </a:r>
          </a:p>
        </p:txBody>
      </p:sp>
      <p:sp>
        <p:nvSpPr>
          <p:cNvPr id="20483" name="Rectangle 3"/>
          <p:cNvSpPr>
            <a:spLocks noGrp="1" noChangeArrowheads="1"/>
          </p:cNvSpPr>
          <p:nvPr>
            <p:ph idx="1"/>
          </p:nvPr>
        </p:nvSpPr>
        <p:spPr>
          <a:xfrm>
            <a:off x="457200" y="1274763"/>
            <a:ext cx="8229600" cy="3457575"/>
          </a:xfrm>
        </p:spPr>
        <p:txBody>
          <a:bodyPr/>
          <a:lstStyle/>
          <a:p>
            <a:pPr eaLnBrk="1" hangingPunct="1">
              <a:lnSpc>
                <a:spcPct val="90000"/>
              </a:lnSpc>
            </a:pPr>
            <a:r>
              <a:rPr lang="zh-TW" altLang="en-US" sz="3000" b="1" smtClean="0">
                <a:ea typeface="標楷體" pitchFamily="65" charset="-120"/>
              </a:rPr>
              <a:t>優點</a:t>
            </a:r>
          </a:p>
          <a:p>
            <a:pPr lvl="1" eaLnBrk="1" hangingPunct="1">
              <a:lnSpc>
                <a:spcPct val="90000"/>
              </a:lnSpc>
            </a:pPr>
            <a:r>
              <a:rPr lang="zh-TW" altLang="en-US" sz="2600" b="1" smtClean="0">
                <a:ea typeface="標楷體" pitchFamily="65" charset="-120"/>
              </a:rPr>
              <a:t>是報酬率指標，符合決策需求</a:t>
            </a:r>
          </a:p>
          <a:p>
            <a:pPr lvl="1" eaLnBrk="1" hangingPunct="1">
              <a:lnSpc>
                <a:spcPct val="90000"/>
              </a:lnSpc>
            </a:pPr>
            <a:r>
              <a:rPr lang="zh-TW" altLang="en-US" sz="2600" b="1" smtClean="0">
                <a:ea typeface="標楷體" pitchFamily="65" charset="-120"/>
              </a:rPr>
              <a:t>資料取得容易</a:t>
            </a:r>
            <a:r>
              <a:rPr lang="zh-TW" altLang="en-US" sz="2600" b="1" smtClean="0"/>
              <a:t>，</a:t>
            </a:r>
            <a:r>
              <a:rPr lang="zh-TW" altLang="en-US" sz="2600" b="1" smtClean="0">
                <a:ea typeface="標楷體" pitchFamily="65" charset="-120"/>
              </a:rPr>
              <a:t>計算簡單</a:t>
            </a:r>
          </a:p>
          <a:p>
            <a:pPr eaLnBrk="1" hangingPunct="1">
              <a:lnSpc>
                <a:spcPct val="90000"/>
              </a:lnSpc>
            </a:pPr>
            <a:r>
              <a:rPr lang="zh-TW" altLang="en-US" sz="3000" b="1" smtClean="0">
                <a:ea typeface="標楷體" pitchFamily="65" charset="-120"/>
              </a:rPr>
              <a:t>缺點</a:t>
            </a:r>
          </a:p>
          <a:p>
            <a:pPr lvl="1" eaLnBrk="1" hangingPunct="1">
              <a:lnSpc>
                <a:spcPct val="90000"/>
              </a:lnSpc>
            </a:pPr>
            <a:r>
              <a:rPr lang="zh-TW" altLang="en-US" sz="2600" b="1" smtClean="0">
                <a:ea typeface="標楷體" pitchFamily="65" charset="-120"/>
              </a:rPr>
              <a:t>不同期間會計盈餘平均，沒有考量金錢之時間價值</a:t>
            </a:r>
          </a:p>
          <a:p>
            <a:pPr lvl="1" eaLnBrk="1" hangingPunct="1">
              <a:lnSpc>
                <a:spcPct val="90000"/>
              </a:lnSpc>
            </a:pPr>
            <a:r>
              <a:rPr lang="zh-TW" altLang="en-US" sz="2600" b="1" smtClean="0">
                <a:ea typeface="標楷體" pitchFamily="65" charset="-120"/>
              </a:rPr>
              <a:t>價值之基礎在現金流量，不是會計盈餘，會計報酬率之計算，沒有利用現金流量訊息</a:t>
            </a:r>
            <a:endParaRPr lang="zh-TW" altLang="en-US" sz="2600" b="1" smtClean="0"/>
          </a:p>
          <a:p>
            <a:pPr lvl="1" eaLnBrk="1" hangingPunct="1">
              <a:lnSpc>
                <a:spcPct val="90000"/>
              </a:lnSpc>
            </a:pPr>
            <a:r>
              <a:rPr lang="zh-TW" altLang="en-US" sz="2600" b="1" smtClean="0">
                <a:ea typeface="標楷體" pitchFamily="65" charset="-120"/>
              </a:rPr>
              <a:t>無法滿足價值最大化之資產選擇</a:t>
            </a:r>
          </a:p>
        </p:txBody>
      </p:sp>
      <p:sp>
        <p:nvSpPr>
          <p:cNvPr id="20484"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2E702854-B6E8-43F8-AE65-A563E3AE828D}" type="slidenum">
              <a:rPr kumimoji="0" lang="en-US" altLang="zh-TW" sz="1200" smtClean="0">
                <a:latin typeface="Arial Black" pitchFamily="34" charset="0"/>
              </a:rPr>
              <a:pPr eaLnBrk="1" hangingPunct="1"/>
              <a:t>12</a:t>
            </a:fld>
            <a:endParaRPr kumimoji="0" lang="en-US" altLang="zh-TW" sz="1200" smtClean="0">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標題 1"/>
          <p:cNvSpPr>
            <a:spLocks noGrp="1"/>
          </p:cNvSpPr>
          <p:nvPr>
            <p:ph type="title"/>
          </p:nvPr>
        </p:nvSpPr>
        <p:spPr/>
        <p:txBody>
          <a:bodyPr/>
          <a:lstStyle/>
          <a:p>
            <a:r>
              <a:rPr lang="zh-TW" altLang="en-US" sz="3600" b="1" u="sng" smtClean="0">
                <a:latin typeface="Times New Roman" pitchFamily="18" charset="0"/>
                <a:ea typeface="標楷體" pitchFamily="65" charset="-120"/>
              </a:rPr>
              <a:t>淨現值法（</a:t>
            </a:r>
            <a:r>
              <a:rPr lang="en-US" altLang="zh-TW" sz="3600" b="1" u="sng" smtClean="0">
                <a:latin typeface="Times New Roman" pitchFamily="18" charset="0"/>
                <a:ea typeface="標楷體" pitchFamily="65" charset="-120"/>
              </a:rPr>
              <a:t>net present value method</a:t>
            </a:r>
            <a:r>
              <a:rPr lang="zh-TW" altLang="en-US" sz="3600" b="1" u="sng" smtClean="0">
                <a:latin typeface="Times New Roman" pitchFamily="18" charset="0"/>
                <a:ea typeface="標楷體" pitchFamily="65" charset="-120"/>
              </a:rPr>
              <a:t>；簡稱</a:t>
            </a:r>
            <a:r>
              <a:rPr lang="en-US" altLang="zh-TW" sz="3600" b="1" u="sng" smtClean="0">
                <a:latin typeface="Times New Roman" pitchFamily="18" charset="0"/>
                <a:ea typeface="標楷體" pitchFamily="65" charset="-120"/>
              </a:rPr>
              <a:t>NPV</a:t>
            </a:r>
            <a:r>
              <a:rPr lang="zh-TW" altLang="en-US" sz="3600" b="1" u="sng" smtClean="0">
                <a:latin typeface="Times New Roman" pitchFamily="18" charset="0"/>
                <a:ea typeface="標楷體" pitchFamily="65" charset="-120"/>
              </a:rPr>
              <a:t>）</a:t>
            </a:r>
            <a:r>
              <a:rPr lang="zh-TW" altLang="en-US" sz="3600" b="1" smtClean="0">
                <a:latin typeface="Times New Roman" pitchFamily="18" charset="0"/>
                <a:ea typeface="標楷體" pitchFamily="65" charset="-120"/>
              </a:rPr>
              <a:t>：</a:t>
            </a:r>
            <a:endParaRPr lang="zh-TW" altLang="en-US" smtClean="0"/>
          </a:p>
        </p:txBody>
      </p:sp>
      <p:graphicFrame>
        <p:nvGraphicFramePr>
          <p:cNvPr id="2050" name="內容版面配置區 3"/>
          <p:cNvGraphicFramePr>
            <a:graphicFrameLocks noGrp="1" noChangeAspect="1"/>
          </p:cNvGraphicFramePr>
          <p:nvPr>
            <p:ph idx="1"/>
          </p:nvPr>
        </p:nvGraphicFramePr>
        <p:xfrm>
          <a:off x="1131888" y="1544638"/>
          <a:ext cx="2270125" cy="563562"/>
        </p:xfrm>
        <a:graphic>
          <a:graphicData uri="http://schemas.openxmlformats.org/presentationml/2006/ole">
            <mc:AlternateContent xmlns:mc="http://schemas.openxmlformats.org/markup-compatibility/2006">
              <mc:Choice xmlns:v="urn:schemas-microsoft-com:vml" Requires="v">
                <p:oleObj spid="_x0000_s2069" r:id="rId3" imgW="1892300" imgH="469900" progId="Equation.2">
                  <p:embed/>
                </p:oleObj>
              </mc:Choice>
              <mc:Fallback>
                <p:oleObj r:id="rId3" imgW="1892300" imgH="469900" progId="Equation.2">
                  <p:embed/>
                  <p:pic>
                    <p:nvPicPr>
                      <p:cNvPr id="0" name="內容版面配置區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1888" y="1544638"/>
                        <a:ext cx="227012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3" name="投影片編號版面配置區 9"/>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3C3B7A49-0D20-403E-82E1-72A8E7251E9C}" type="slidenum">
              <a:rPr kumimoji="0" lang="en-US" altLang="zh-TW" sz="1200" smtClean="0">
                <a:latin typeface="Arial Black" pitchFamily="34" charset="0"/>
              </a:rPr>
              <a:pPr eaLnBrk="1" hangingPunct="1"/>
              <a:t>13</a:t>
            </a:fld>
            <a:endParaRPr kumimoji="0" lang="en-US" altLang="zh-TW" sz="1200" smtClean="0">
              <a:latin typeface="Arial Black" pitchFamily="34" charset="0"/>
            </a:endParaRPr>
          </a:p>
        </p:txBody>
      </p:sp>
      <p:sp>
        <p:nvSpPr>
          <p:cNvPr id="9" name="內容版面配置區 4"/>
          <p:cNvSpPr txBox="1">
            <a:spLocks/>
          </p:cNvSpPr>
          <p:nvPr/>
        </p:nvSpPr>
        <p:spPr bwMode="auto">
          <a:xfrm>
            <a:off x="179388" y="2409825"/>
            <a:ext cx="8507412" cy="2214563"/>
          </a:xfrm>
          <a:prstGeom prst="rect">
            <a:avLst/>
          </a:prstGeom>
          <a:noFill/>
          <a:ln>
            <a:noFill/>
          </a:ln>
          <a:extLst/>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a:lstStyle>
          <a:p>
            <a:pPr>
              <a:defRPr/>
            </a:pPr>
            <a:r>
              <a:rPr lang="zh-TW" altLang="en-US" sz="2800" dirty="0" smtClean="0"/>
              <a:t>              </a:t>
            </a:r>
            <a:r>
              <a:rPr lang="en-US" altLang="zh-TW" sz="2800" dirty="0" smtClean="0"/>
              <a:t>0                  </a:t>
            </a:r>
            <a:r>
              <a:rPr lang="zh-TW" altLang="en-US" sz="2800" dirty="0" smtClean="0"/>
              <a:t>  </a:t>
            </a:r>
            <a:r>
              <a:rPr lang="en-US" altLang="zh-TW" sz="2800" dirty="0" smtClean="0"/>
              <a:t>         </a:t>
            </a:r>
            <a:r>
              <a:rPr lang="zh-TW" altLang="en-US" sz="2800" dirty="0" smtClean="0"/>
              <a:t>    </a:t>
            </a:r>
            <a:r>
              <a:rPr lang="en-US" altLang="zh-TW" sz="2800" dirty="0" smtClean="0"/>
              <a:t>  1</a:t>
            </a:r>
          </a:p>
          <a:p>
            <a:pPr>
              <a:defRPr/>
            </a:pPr>
            <a:endParaRPr lang="en-US" altLang="zh-TW" sz="2800" dirty="0" smtClean="0"/>
          </a:p>
          <a:p>
            <a:pPr marL="0" indent="0">
              <a:buFont typeface="Wingdings" pitchFamily="2" charset="2"/>
              <a:buNone/>
              <a:defRPr/>
            </a:pPr>
            <a:r>
              <a:rPr lang="zh-TW" altLang="en-US" sz="2800" dirty="0" smtClean="0"/>
              <a:t>    </a:t>
            </a:r>
            <a:r>
              <a:rPr lang="en-US" altLang="zh-TW" sz="2800" dirty="0" smtClean="0"/>
              <a:t>           -10,000                 </a:t>
            </a:r>
            <a:r>
              <a:rPr lang="zh-TW" altLang="en-US" sz="2800" dirty="0" smtClean="0"/>
              <a:t>     </a:t>
            </a:r>
            <a:r>
              <a:rPr lang="en-US" altLang="zh-TW" sz="2800" dirty="0" smtClean="0"/>
              <a:t>13,000</a:t>
            </a:r>
          </a:p>
          <a:p>
            <a:pPr>
              <a:defRPr/>
            </a:pPr>
            <a:endParaRPr lang="en-US" altLang="zh-TW" sz="1200" dirty="0" smtClean="0"/>
          </a:p>
          <a:p>
            <a:pPr>
              <a:defRPr/>
            </a:pPr>
            <a:endParaRPr lang="zh-TW" altLang="en-US" dirty="0"/>
          </a:p>
        </p:txBody>
      </p:sp>
      <p:cxnSp>
        <p:nvCxnSpPr>
          <p:cNvPr id="19" name="直線接點 18"/>
          <p:cNvCxnSpPr/>
          <p:nvPr/>
        </p:nvCxnSpPr>
        <p:spPr>
          <a:xfrm>
            <a:off x="2124075" y="2841625"/>
            <a:ext cx="0" cy="377825"/>
          </a:xfrm>
          <a:prstGeom prst="line">
            <a:avLst/>
          </a:prstGeom>
        </p:spPr>
        <p:style>
          <a:lnRef idx="1">
            <a:schemeClr val="accent4"/>
          </a:lnRef>
          <a:fillRef idx="0">
            <a:schemeClr val="accent4"/>
          </a:fillRef>
          <a:effectRef idx="0">
            <a:schemeClr val="accent4"/>
          </a:effectRef>
          <a:fontRef idx="minor">
            <a:schemeClr val="tx1"/>
          </a:fontRef>
        </p:style>
      </p:cxnSp>
      <p:cxnSp>
        <p:nvCxnSpPr>
          <p:cNvPr id="20" name="直線接點 19"/>
          <p:cNvCxnSpPr/>
          <p:nvPr/>
        </p:nvCxnSpPr>
        <p:spPr>
          <a:xfrm>
            <a:off x="2124075" y="3219450"/>
            <a:ext cx="3600450"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21" name="直線接點 20"/>
          <p:cNvCxnSpPr/>
          <p:nvPr/>
        </p:nvCxnSpPr>
        <p:spPr>
          <a:xfrm flipV="1">
            <a:off x="5724525" y="2895600"/>
            <a:ext cx="0" cy="323850"/>
          </a:xfrm>
          <a:prstGeom prst="line">
            <a:avLst/>
          </a:prstGeom>
        </p:spPr>
        <p:style>
          <a:lnRef idx="1">
            <a:schemeClr val="accent4"/>
          </a:lnRef>
          <a:fillRef idx="0">
            <a:schemeClr val="accent4"/>
          </a:fillRef>
          <a:effectRef idx="0">
            <a:schemeClr val="accent4"/>
          </a:effectRef>
          <a:fontRef idx="minor">
            <a:schemeClr val="tx1"/>
          </a:fontRef>
        </p:style>
      </p:cxnSp>
      <p:graphicFrame>
        <p:nvGraphicFramePr>
          <p:cNvPr id="2051" name="物件 21"/>
          <p:cNvGraphicFramePr>
            <a:graphicFrameLocks noChangeAspect="1"/>
          </p:cNvGraphicFramePr>
          <p:nvPr/>
        </p:nvGraphicFramePr>
        <p:xfrm>
          <a:off x="4643438" y="1492250"/>
          <a:ext cx="2806700" cy="628650"/>
        </p:xfrm>
        <a:graphic>
          <a:graphicData uri="http://schemas.openxmlformats.org/presentationml/2006/ole">
            <mc:AlternateContent xmlns:mc="http://schemas.openxmlformats.org/markup-compatibility/2006">
              <mc:Choice xmlns:v="urn:schemas-microsoft-com:vml" Requires="v">
                <p:oleObj spid="_x0000_s2070" r:id="rId5" imgW="1574800" imgH="469900" progId="Equation.2">
                  <p:embed/>
                </p:oleObj>
              </mc:Choice>
              <mc:Fallback>
                <p:oleObj r:id="rId5" imgW="1574800" imgH="469900" progId="Equation.2">
                  <p:embed/>
                  <p:pic>
                    <p:nvPicPr>
                      <p:cNvPr id="0" name="物件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3438" y="1492250"/>
                        <a:ext cx="28067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1" name="Picture 4">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ltGray">
          <a:xfrm>
            <a:off x="539552" y="4083918"/>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標題 1"/>
          <p:cNvSpPr>
            <a:spLocks noGrp="1"/>
          </p:cNvSpPr>
          <p:nvPr>
            <p:ph type="title"/>
          </p:nvPr>
        </p:nvSpPr>
        <p:spPr/>
        <p:txBody>
          <a:bodyPr/>
          <a:lstStyle/>
          <a:p>
            <a:r>
              <a:rPr lang="zh-TW" altLang="en-US" b="1" u="sng" smtClean="0">
                <a:latin typeface="Times New Roman" pitchFamily="18" charset="0"/>
                <a:ea typeface="標楷體" pitchFamily="65" charset="-120"/>
              </a:rPr>
              <a:t>淨現值法計算</a:t>
            </a:r>
            <a:endParaRPr lang="zh-TW" altLang="en-US" smtClean="0"/>
          </a:p>
        </p:txBody>
      </p:sp>
      <p:sp>
        <p:nvSpPr>
          <p:cNvPr id="21507"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E7F0EF96-44DF-4D3B-A649-C34BE47355B9}" type="slidenum">
              <a:rPr kumimoji="0" lang="en-US" altLang="zh-TW" sz="1200" smtClean="0">
                <a:latin typeface="Arial Black" pitchFamily="34" charset="0"/>
              </a:rPr>
              <a:pPr eaLnBrk="1" hangingPunct="1"/>
              <a:t>14</a:t>
            </a:fld>
            <a:endParaRPr kumimoji="0" lang="en-US" altLang="zh-TW" sz="1200" smtClean="0">
              <a:latin typeface="Arial Black" pitchFamily="34" charset="0"/>
            </a:endParaRPr>
          </a:p>
        </p:txBody>
      </p:sp>
      <p:pic>
        <p:nvPicPr>
          <p:cNvPr id="21508" name="Picture 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8175" y="2270125"/>
            <a:ext cx="4751388" cy="2678113"/>
          </a:xfrm>
          <a:noFill/>
        </p:spPr>
      </p:pic>
      <p:sp>
        <p:nvSpPr>
          <p:cNvPr id="21509" name="矩形 5"/>
          <p:cNvSpPr>
            <a:spLocks noChangeArrowheads="1"/>
          </p:cNvSpPr>
          <p:nvPr/>
        </p:nvSpPr>
        <p:spPr bwMode="auto">
          <a:xfrm>
            <a:off x="395288" y="1419225"/>
            <a:ext cx="83883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TW" altLang="en-US" b="1"/>
              <a:t> </a:t>
            </a:r>
            <a:r>
              <a:rPr lang="en-US" altLang="zh-TW" b="1"/>
              <a:t>NPV (Net Present Value) = -10,000 +  13,000 / (1+10%)                     = [13,000 – 10,000 (1 +10%) ] / </a:t>
            </a:r>
            <a:r>
              <a:rPr lang="en-US" altLang="zh-TW" b="1">
                <a:solidFill>
                  <a:srgbClr val="000000"/>
                </a:solidFill>
              </a:rPr>
              <a:t>(1+10%)</a:t>
            </a:r>
            <a:r>
              <a:rPr lang="en-US" altLang="zh-TW">
                <a:solidFill>
                  <a:srgbClr val="000000"/>
                </a:solidFill>
              </a:rPr>
              <a:t> </a:t>
            </a:r>
            <a:r>
              <a:rPr lang="en-US" altLang="zh-TW" b="1">
                <a:solidFill>
                  <a:srgbClr val="000000"/>
                </a:solidFill>
              </a:rPr>
              <a:t>=  $1,818.18 </a:t>
            </a:r>
          </a:p>
        </p:txBody>
      </p:sp>
      <p:pic>
        <p:nvPicPr>
          <p:cNvPr id="7" name="Picture 4">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ltGray">
          <a:xfrm>
            <a:off x="395288" y="4560265"/>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標題 1"/>
          <p:cNvSpPr>
            <a:spLocks noGrp="1"/>
          </p:cNvSpPr>
          <p:nvPr>
            <p:ph type="title"/>
          </p:nvPr>
        </p:nvSpPr>
        <p:spPr>
          <a:xfrm>
            <a:off x="468313" y="268288"/>
            <a:ext cx="8229600" cy="715962"/>
          </a:xfrm>
        </p:spPr>
        <p:txBody>
          <a:bodyPr/>
          <a:lstStyle/>
          <a:p>
            <a:r>
              <a:rPr lang="zh-TW" altLang="en-US" b="1" u="sng" smtClean="0">
                <a:latin typeface="Times New Roman" pitchFamily="18" charset="0"/>
                <a:ea typeface="標楷體" pitchFamily="65" charset="-120"/>
              </a:rPr>
              <a:t>淨現值法（簡稱</a:t>
            </a:r>
            <a:r>
              <a:rPr lang="en-US" altLang="zh-TW" b="1" u="sng" smtClean="0">
                <a:latin typeface="Times New Roman" pitchFamily="18" charset="0"/>
                <a:ea typeface="標楷體" pitchFamily="65" charset="-120"/>
              </a:rPr>
              <a:t>NPV</a:t>
            </a:r>
            <a:r>
              <a:rPr lang="zh-TW" altLang="en-US" b="1" u="sng" smtClean="0">
                <a:latin typeface="Times New Roman" pitchFamily="18" charset="0"/>
                <a:ea typeface="標楷體" pitchFamily="65" charset="-120"/>
              </a:rPr>
              <a:t>）</a:t>
            </a:r>
            <a:r>
              <a:rPr lang="zh-TW" altLang="en-US" b="1" smtClean="0">
                <a:latin typeface="Times New Roman" pitchFamily="18" charset="0"/>
                <a:ea typeface="標楷體" pitchFamily="65" charset="-120"/>
              </a:rPr>
              <a:t>：</a:t>
            </a:r>
            <a:endParaRPr lang="zh-TW" altLang="en-US" smtClean="0"/>
          </a:p>
        </p:txBody>
      </p:sp>
      <p:pic>
        <p:nvPicPr>
          <p:cNvPr id="307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68313" y="1058863"/>
            <a:ext cx="8229600" cy="2430462"/>
          </a:xfrm>
          <a:noFill/>
        </p:spPr>
      </p:pic>
      <p:sp>
        <p:nvSpPr>
          <p:cNvPr id="3077" name="投影片編號版面配置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0589CF9B-E421-4BA9-BEDA-DCC42BADB452}" type="slidenum">
              <a:rPr kumimoji="0" lang="en-US" altLang="zh-TW" sz="1200" smtClean="0">
                <a:latin typeface="Arial Black" pitchFamily="34" charset="0"/>
              </a:rPr>
              <a:pPr eaLnBrk="1" hangingPunct="1"/>
              <a:t>15</a:t>
            </a:fld>
            <a:endParaRPr kumimoji="0" lang="en-US" altLang="zh-TW" sz="1200" smtClean="0">
              <a:latin typeface="Arial Black" pitchFamily="34" charset="0"/>
            </a:endParaRPr>
          </a:p>
        </p:txBody>
      </p:sp>
      <p:sp>
        <p:nvSpPr>
          <p:cNvPr id="3078" name="矩形 3"/>
          <p:cNvSpPr>
            <a:spLocks noChangeArrowheads="1"/>
          </p:cNvSpPr>
          <p:nvPr/>
        </p:nvSpPr>
        <p:spPr bwMode="auto">
          <a:xfrm>
            <a:off x="468313" y="3363913"/>
            <a:ext cx="82804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TW" altLang="en-US">
                <a:solidFill>
                  <a:srgbClr val="FF0000"/>
                </a:solidFill>
                <a:latin typeface="標楷體" pitchFamily="65" charset="-120"/>
                <a:ea typeface="標楷體" pitchFamily="65" charset="-120"/>
              </a:rPr>
              <a:t>若甲、乙各為獨立案件，則企業應同時採行甲乙案件；因為甲乙均能增加企業價值。</a:t>
            </a:r>
            <a:endParaRPr lang="en-US" altLang="zh-TW">
              <a:solidFill>
                <a:srgbClr val="FF0000"/>
              </a:solidFill>
              <a:latin typeface="標楷體" pitchFamily="65" charset="-120"/>
              <a:ea typeface="標楷體" pitchFamily="65" charset="-120"/>
            </a:endParaRPr>
          </a:p>
          <a:p>
            <a:r>
              <a:rPr lang="zh-TW" altLang="en-US">
                <a:solidFill>
                  <a:srgbClr val="FF0000"/>
                </a:solidFill>
                <a:latin typeface="標楷體" pitchFamily="65" charset="-120"/>
                <a:ea typeface="標楷體" pitchFamily="65" charset="-120"/>
              </a:rPr>
              <a:t>若甲、乙互為互斥案件，則企業應採行甲案件；因為甲案件所能增加企業價值較大。</a:t>
            </a:r>
            <a:endParaRPr lang="en-US" altLang="zh-TW">
              <a:solidFill>
                <a:srgbClr val="FF0000"/>
              </a:solidFill>
              <a:latin typeface="標楷體" pitchFamily="65" charset="-120"/>
              <a:ea typeface="標楷體" pitchFamily="65" charset="-120"/>
            </a:endParaRPr>
          </a:p>
        </p:txBody>
      </p:sp>
      <p:pic>
        <p:nvPicPr>
          <p:cNvPr id="8" name="Picture 4">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ltGray">
          <a:xfrm>
            <a:off x="3995936" y="4592099"/>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zh-TW" altLang="en-US" smtClean="0">
                <a:latin typeface="標楷體" pitchFamily="65" charset="-120"/>
                <a:ea typeface="標楷體" pitchFamily="65" charset="-120"/>
              </a:rPr>
              <a:t>利用</a:t>
            </a:r>
            <a:r>
              <a:rPr lang="en-US" altLang="zh-TW" smtClean="0">
                <a:latin typeface="標楷體" pitchFamily="65" charset="-120"/>
                <a:ea typeface="標楷體" pitchFamily="65" charset="-120"/>
              </a:rPr>
              <a:t>EXCEL</a:t>
            </a:r>
            <a:r>
              <a:rPr lang="zh-TW" altLang="en-US" smtClean="0">
                <a:latin typeface="標楷體" pitchFamily="65" charset="-120"/>
                <a:ea typeface="標楷體" pitchFamily="65" charset="-120"/>
              </a:rPr>
              <a:t>計算淨現值</a:t>
            </a:r>
            <a:r>
              <a:rPr lang="en-US" altLang="zh-TW" smtClean="0">
                <a:latin typeface="標楷體" pitchFamily="65" charset="-120"/>
                <a:ea typeface="標楷體" pitchFamily="65" charset="-120"/>
              </a:rPr>
              <a:t>NPV</a:t>
            </a:r>
          </a:p>
        </p:txBody>
      </p:sp>
      <p:sp>
        <p:nvSpPr>
          <p:cNvPr id="22531" name="Rectangle 3"/>
          <p:cNvSpPr>
            <a:spLocks noGrp="1" noChangeArrowheads="1"/>
          </p:cNvSpPr>
          <p:nvPr>
            <p:ph idx="1"/>
          </p:nvPr>
        </p:nvSpPr>
        <p:spPr/>
        <p:txBody>
          <a:bodyPr/>
          <a:lstStyle/>
          <a:p>
            <a:pPr eaLnBrk="1" hangingPunct="1"/>
            <a:r>
              <a:rPr lang="en-US" altLang="zh-TW" smtClean="0">
                <a:ea typeface="標楷體" pitchFamily="65" charset="-120"/>
              </a:rPr>
              <a:t>NPV(rate, value1, value2, </a:t>
            </a:r>
            <a:r>
              <a:rPr lang="en-US" altLang="zh-TW" smtClean="0">
                <a:latin typeface="標楷體" pitchFamily="65" charset="-120"/>
                <a:ea typeface="標楷體" pitchFamily="65" charset="-120"/>
              </a:rPr>
              <a:t>…</a:t>
            </a:r>
            <a:r>
              <a:rPr lang="en-US" altLang="zh-TW" smtClean="0">
                <a:ea typeface="標楷體" pitchFamily="65" charset="-120"/>
              </a:rPr>
              <a:t>)-</a:t>
            </a:r>
            <a:r>
              <a:rPr lang="zh-TW" altLang="en-US" smtClean="0">
                <a:ea typeface="標楷體" pitchFamily="65" charset="-120"/>
              </a:rPr>
              <a:t>期初投資</a:t>
            </a:r>
          </a:p>
          <a:p>
            <a:pPr marL="744538" lvl="1" indent="-400050" eaLnBrk="1" hangingPunct="1"/>
            <a:r>
              <a:rPr kumimoji="0" lang="en-US" altLang="zh-TW" smtClean="0">
                <a:latin typeface="標楷體" pitchFamily="65" charset="-120"/>
                <a:ea typeface="標楷體" pitchFamily="65" charset="-120"/>
              </a:rPr>
              <a:t>Rate</a:t>
            </a:r>
            <a:r>
              <a:rPr kumimoji="0" lang="zh-TW" altLang="en-US" smtClean="0">
                <a:latin typeface="標楷體" pitchFamily="65" charset="-120"/>
                <a:ea typeface="標楷體" pitchFamily="65" charset="-120"/>
              </a:rPr>
              <a:t>表為折現率</a:t>
            </a:r>
            <a:r>
              <a:rPr kumimoji="0" lang="en-US" altLang="zh-TW" smtClean="0">
                <a:latin typeface="標楷體" pitchFamily="65" charset="-120"/>
                <a:ea typeface="標楷體" pitchFamily="65" charset="-120"/>
              </a:rPr>
              <a:t>(</a:t>
            </a:r>
            <a:r>
              <a:rPr kumimoji="0" lang="zh-TW" altLang="en-US" smtClean="0">
                <a:latin typeface="標楷體" pitchFamily="65" charset="-120"/>
                <a:ea typeface="標楷體" pitchFamily="65" charset="-120"/>
              </a:rPr>
              <a:t>或要求報酬率</a:t>
            </a:r>
            <a:r>
              <a:rPr kumimoji="0" lang="en-US" altLang="zh-TW" smtClean="0">
                <a:latin typeface="標楷體" pitchFamily="65" charset="-120"/>
                <a:ea typeface="標楷體" pitchFamily="65" charset="-120"/>
              </a:rPr>
              <a:t>) </a:t>
            </a:r>
            <a:r>
              <a:rPr kumimoji="0" lang="zh-TW" altLang="en-US" smtClean="0">
                <a:latin typeface="標楷體" pitchFamily="65" charset="-120"/>
                <a:ea typeface="標楷體" pitchFamily="65" charset="-120"/>
              </a:rPr>
              <a:t>，以小數點表示</a:t>
            </a:r>
          </a:p>
          <a:p>
            <a:pPr marL="744538" lvl="1" indent="-400050" eaLnBrk="1" hangingPunct="1"/>
            <a:r>
              <a:rPr lang="en-US" altLang="zh-TW" smtClean="0">
                <a:latin typeface="標楷體" pitchFamily="65" charset="-120"/>
                <a:ea typeface="標楷體" pitchFamily="65" charset="-120"/>
              </a:rPr>
              <a:t>Value1, value2, …</a:t>
            </a:r>
            <a:r>
              <a:rPr lang="zh-TW" altLang="en-US" smtClean="0">
                <a:latin typeface="標楷體" pitchFamily="65" charset="-120"/>
                <a:ea typeface="標楷體" pitchFamily="65" charset="-120"/>
              </a:rPr>
              <a:t>為第一期起之現金流入</a:t>
            </a:r>
          </a:p>
          <a:p>
            <a:pPr marL="744538" lvl="1" indent="-400050" eaLnBrk="1" hangingPunct="1"/>
            <a:r>
              <a:rPr lang="zh-TW" altLang="en-US" smtClean="0">
                <a:ea typeface="標楷體" pitchFamily="65" charset="-120"/>
              </a:rPr>
              <a:t>期初投資為企業期初之投資，為現金支出</a:t>
            </a:r>
          </a:p>
        </p:txBody>
      </p:sp>
      <p:sp>
        <p:nvSpPr>
          <p:cNvPr id="22532" name="投影片編號版面配置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CF8D92A0-8931-4159-9360-D1BB5A16AFDC}" type="slidenum">
              <a:rPr kumimoji="0" lang="en-US" altLang="zh-TW" sz="1200" smtClean="0">
                <a:latin typeface="Arial Black" pitchFamily="34" charset="0"/>
              </a:rPr>
              <a:pPr eaLnBrk="1" hangingPunct="1"/>
              <a:t>16</a:t>
            </a:fld>
            <a:endParaRPr kumimoji="0" lang="en-US" altLang="zh-TW" sz="1200" smtClean="0">
              <a:latin typeface="Arial Black"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標題 1"/>
          <p:cNvSpPr>
            <a:spLocks noGrp="1"/>
          </p:cNvSpPr>
          <p:nvPr>
            <p:ph type="title"/>
          </p:nvPr>
        </p:nvSpPr>
        <p:spPr/>
        <p:txBody>
          <a:bodyPr/>
          <a:lstStyle/>
          <a:p>
            <a:r>
              <a:rPr lang="zh-TW" altLang="en-US" smtClean="0">
                <a:latin typeface="標楷體" pitchFamily="65" charset="-120"/>
                <a:ea typeface="標楷體" pitchFamily="65" charset="-120"/>
              </a:rPr>
              <a:t>淨現值法評估之優點</a:t>
            </a:r>
          </a:p>
        </p:txBody>
      </p:sp>
      <p:sp>
        <p:nvSpPr>
          <p:cNvPr id="23555" name="內容版面配置區 2"/>
          <p:cNvSpPr>
            <a:spLocks noGrp="1"/>
          </p:cNvSpPr>
          <p:nvPr>
            <p:ph idx="1"/>
          </p:nvPr>
        </p:nvSpPr>
        <p:spPr>
          <a:xfrm>
            <a:off x="250825" y="1222375"/>
            <a:ext cx="8713788" cy="3308350"/>
          </a:xfrm>
        </p:spPr>
        <p:txBody>
          <a:bodyPr/>
          <a:lstStyle/>
          <a:p>
            <a:r>
              <a:rPr lang="zh-TW" altLang="en-US" b="1" smtClean="0">
                <a:latin typeface="標楷體" pitchFamily="65" charset="-120"/>
                <a:ea typeface="標楷體" pitchFamily="65" charset="-120"/>
              </a:rPr>
              <a:t>淨現值法考慮所有現金流量之金錢時間價值。</a:t>
            </a:r>
            <a:endParaRPr lang="en-US" altLang="zh-TW" b="1" smtClean="0">
              <a:latin typeface="標楷體" pitchFamily="65" charset="-120"/>
              <a:ea typeface="標楷體" pitchFamily="65" charset="-120"/>
            </a:endParaRPr>
          </a:p>
          <a:p>
            <a:r>
              <a:rPr lang="zh-TW" altLang="en-US" b="1" smtClean="0">
                <a:latin typeface="標楷體" pitchFamily="65" charset="-120"/>
                <a:ea typeface="標楷體" pitchFamily="65" charset="-120"/>
              </a:rPr>
              <a:t>淨現值法考量專案所有現金流量之資訊。</a:t>
            </a:r>
            <a:r>
              <a:rPr lang="en-US" altLang="zh-TW" b="1" smtClean="0">
                <a:latin typeface="標楷體" pitchFamily="65" charset="-120"/>
                <a:ea typeface="標楷體" pitchFamily="65" charset="-120"/>
              </a:rPr>
              <a:t>(</a:t>
            </a:r>
            <a:r>
              <a:rPr lang="zh-TW" altLang="en-US" b="1" smtClean="0">
                <a:latin typeface="標楷體" pitchFamily="65" charset="-120"/>
                <a:ea typeface="標楷體" pitchFamily="65" charset="-120"/>
              </a:rPr>
              <a:t>完整評估整個專案之價值</a:t>
            </a:r>
            <a:r>
              <a:rPr lang="en-US" altLang="zh-TW" b="1" smtClean="0">
                <a:latin typeface="標楷體" pitchFamily="65" charset="-120"/>
                <a:ea typeface="標楷體" pitchFamily="65" charset="-120"/>
              </a:rPr>
              <a:t>)</a:t>
            </a:r>
          </a:p>
          <a:p>
            <a:r>
              <a:rPr lang="zh-TW" altLang="en-US" b="1" smtClean="0">
                <a:latin typeface="標楷體" pitchFamily="65" charset="-120"/>
                <a:ea typeface="標楷體" pitchFamily="65" charset="-120"/>
              </a:rPr>
              <a:t>淨現值法能在眾多相互排斥案件中，找出最有利企業之方案。亦即滿足價值最大化之資產選擇。</a:t>
            </a:r>
          </a:p>
          <a:p>
            <a:endParaRPr lang="zh-TW" altLang="en-US" smtClean="0"/>
          </a:p>
        </p:txBody>
      </p:sp>
      <p:sp>
        <p:nvSpPr>
          <p:cNvPr id="23556"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571B8901-AADE-4417-B175-24ED65285262}" type="slidenum">
              <a:rPr kumimoji="0" lang="en-US" altLang="zh-TW" sz="1200" smtClean="0">
                <a:latin typeface="Arial Black" pitchFamily="34" charset="0"/>
              </a:rPr>
              <a:pPr eaLnBrk="1" hangingPunct="1"/>
              <a:t>17</a:t>
            </a:fld>
            <a:endParaRPr kumimoji="0" lang="en-US" altLang="zh-TW" sz="1200" smtClean="0">
              <a:latin typeface="Arial Black"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標題 1"/>
          <p:cNvSpPr>
            <a:spLocks noGrp="1"/>
          </p:cNvSpPr>
          <p:nvPr>
            <p:ph type="title"/>
          </p:nvPr>
        </p:nvSpPr>
        <p:spPr/>
        <p:txBody>
          <a:bodyPr/>
          <a:lstStyle/>
          <a:p>
            <a:r>
              <a:rPr lang="zh-TW" altLang="en-US" sz="4000" smtClean="0">
                <a:latin typeface="Times New Roman" pitchFamily="18" charset="0"/>
                <a:ea typeface="標楷體" pitchFamily="65" charset="-120"/>
                <a:cs typeface="Times New Roman" pitchFamily="18" charset="0"/>
              </a:rPr>
              <a:t>內部報酬率法（</a:t>
            </a:r>
            <a:r>
              <a:rPr lang="en-US" altLang="zh-TW" sz="4000" smtClean="0">
                <a:latin typeface="Times New Roman" pitchFamily="18" charset="0"/>
                <a:ea typeface="標楷體" pitchFamily="65" charset="-120"/>
                <a:cs typeface="Times New Roman" pitchFamily="18" charset="0"/>
              </a:rPr>
              <a:t>Internal Rate of Return Method</a:t>
            </a:r>
            <a:r>
              <a:rPr lang="zh-TW" altLang="en-US" sz="4000" smtClean="0">
                <a:latin typeface="Times New Roman" pitchFamily="18" charset="0"/>
                <a:ea typeface="標楷體" pitchFamily="65" charset="-120"/>
                <a:cs typeface="Times New Roman" pitchFamily="18" charset="0"/>
              </a:rPr>
              <a:t>；簡稱</a:t>
            </a:r>
            <a:r>
              <a:rPr lang="en-US" altLang="zh-TW" sz="4000" smtClean="0">
                <a:latin typeface="Times New Roman" pitchFamily="18" charset="0"/>
                <a:ea typeface="標楷體" pitchFamily="65" charset="-120"/>
                <a:cs typeface="Times New Roman" pitchFamily="18" charset="0"/>
              </a:rPr>
              <a:t>IRR</a:t>
            </a:r>
            <a:r>
              <a:rPr lang="zh-TW" altLang="en-US" sz="4000" smtClean="0">
                <a:latin typeface="Times New Roman" pitchFamily="18" charset="0"/>
                <a:ea typeface="標楷體" pitchFamily="65" charset="-120"/>
                <a:cs typeface="Times New Roman" pitchFamily="18" charset="0"/>
              </a:rPr>
              <a:t>）：</a:t>
            </a:r>
          </a:p>
        </p:txBody>
      </p:sp>
      <p:sp>
        <p:nvSpPr>
          <p:cNvPr id="4100" name="內容版面配置區 2"/>
          <p:cNvSpPr>
            <a:spLocks noGrp="1"/>
          </p:cNvSpPr>
          <p:nvPr>
            <p:ph idx="1"/>
          </p:nvPr>
        </p:nvSpPr>
        <p:spPr>
          <a:xfrm>
            <a:off x="250825" y="1492250"/>
            <a:ext cx="8578850" cy="3429000"/>
          </a:xfrm>
        </p:spPr>
        <p:txBody>
          <a:bodyPr/>
          <a:lstStyle/>
          <a:p>
            <a:r>
              <a:rPr lang="zh-TW" altLang="en-US" b="1" smtClean="0">
                <a:latin typeface="Times New Roman" pitchFamily="18" charset="0"/>
                <a:ea typeface="標楷體" pitchFamily="65" charset="-120"/>
              </a:rPr>
              <a:t>找出投資案在專案期間內，平均每年之投資報酬率</a:t>
            </a:r>
            <a:r>
              <a:rPr lang="en-US" altLang="zh-TW" b="1" smtClean="0">
                <a:latin typeface="Times New Roman" pitchFamily="18" charset="0"/>
                <a:ea typeface="標楷體" pitchFamily="65" charset="-120"/>
              </a:rPr>
              <a:t>(</a:t>
            </a:r>
            <a:r>
              <a:rPr lang="zh-TW" altLang="en-US" b="1" smtClean="0">
                <a:latin typeface="Times New Roman" pitchFamily="18" charset="0"/>
                <a:ea typeface="標楷體" pitchFamily="65" charset="-120"/>
              </a:rPr>
              <a:t>即內部報酬率</a:t>
            </a:r>
            <a:r>
              <a:rPr lang="en-US" altLang="zh-TW" b="1" smtClean="0">
                <a:latin typeface="Times New Roman" pitchFamily="18" charset="0"/>
                <a:ea typeface="標楷體" pitchFamily="65" charset="-120"/>
              </a:rPr>
              <a:t>)</a:t>
            </a:r>
            <a:r>
              <a:rPr lang="zh-TW" altLang="en-US" b="1" smtClean="0">
                <a:latin typeface="Times New Roman" pitchFamily="18" charset="0"/>
                <a:ea typeface="標楷體" pitchFamily="65" charset="-120"/>
              </a:rPr>
              <a:t>。</a:t>
            </a:r>
            <a:endParaRPr lang="en-US" altLang="zh-TW" b="1" smtClean="0">
              <a:latin typeface="Times New Roman" pitchFamily="18" charset="0"/>
              <a:ea typeface="標楷體" pitchFamily="65" charset="-120"/>
            </a:endParaRPr>
          </a:p>
          <a:p>
            <a:r>
              <a:rPr lang="zh-TW" altLang="en-US" b="1" smtClean="0">
                <a:latin typeface="Times New Roman" pitchFamily="18" charset="0"/>
                <a:ea typeface="標楷體" pitchFamily="65" charset="-120"/>
              </a:rPr>
              <a:t>內部報酬率法定義為一折現率，該折現率能使一投資案之投入成本之現值等於投資案所產出之現金流量之現值。</a:t>
            </a:r>
            <a:endParaRPr lang="en-US" altLang="zh-TW" b="1" smtClean="0">
              <a:latin typeface="Times New Roman" pitchFamily="18" charset="0"/>
              <a:ea typeface="標楷體" pitchFamily="65" charset="-120"/>
            </a:endParaRPr>
          </a:p>
          <a:p>
            <a:r>
              <a:rPr lang="zh-TW" altLang="en-US" b="1" smtClean="0">
                <a:latin typeface="Times New Roman" pitchFamily="18" charset="0"/>
                <a:ea typeface="標楷體" pitchFamily="65" charset="-120"/>
              </a:rPr>
              <a:t>也就是找出一折現率</a:t>
            </a:r>
            <a:r>
              <a:rPr lang="en-US" altLang="zh-TW" b="1" smtClean="0">
                <a:latin typeface="Times New Roman" pitchFamily="18" charset="0"/>
                <a:ea typeface="標楷體" pitchFamily="65" charset="-120"/>
              </a:rPr>
              <a:t>r</a:t>
            </a:r>
            <a:r>
              <a:rPr lang="zh-TW" altLang="en-US" b="1" smtClean="0">
                <a:latin typeface="Times New Roman" pitchFamily="18" charset="0"/>
                <a:ea typeface="標楷體" pitchFamily="65" charset="-120"/>
              </a:rPr>
              <a:t>使得</a:t>
            </a:r>
            <a:endParaRPr lang="en-US" altLang="zh-TW" b="1" smtClean="0">
              <a:latin typeface="Times New Roman" pitchFamily="18" charset="0"/>
              <a:ea typeface="標楷體" pitchFamily="65" charset="-120"/>
            </a:endParaRPr>
          </a:p>
          <a:p>
            <a:endParaRPr lang="zh-TW" altLang="en-US" smtClean="0"/>
          </a:p>
        </p:txBody>
      </p:sp>
      <p:sp>
        <p:nvSpPr>
          <p:cNvPr id="4101" name="投影片編號版面配置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BDC8096D-DD53-4562-B5BB-9AE2EE4DA654}" type="slidenum">
              <a:rPr kumimoji="0" lang="en-US" altLang="zh-TW" sz="1200" smtClean="0">
                <a:latin typeface="Arial Black" pitchFamily="34" charset="0"/>
              </a:rPr>
              <a:pPr eaLnBrk="1" hangingPunct="1"/>
              <a:t>18</a:t>
            </a:fld>
            <a:endParaRPr kumimoji="0" lang="en-US" altLang="zh-TW" sz="1200" smtClean="0">
              <a:latin typeface="Arial Black" pitchFamily="34" charset="0"/>
            </a:endParaRPr>
          </a:p>
        </p:txBody>
      </p:sp>
      <p:graphicFrame>
        <p:nvGraphicFramePr>
          <p:cNvPr id="4098" name="物件 3"/>
          <p:cNvGraphicFramePr>
            <a:graphicFrameLocks noChangeAspect="1"/>
          </p:cNvGraphicFramePr>
          <p:nvPr/>
        </p:nvGraphicFramePr>
        <p:xfrm>
          <a:off x="5413375" y="4156075"/>
          <a:ext cx="3730625" cy="647700"/>
        </p:xfrm>
        <a:graphic>
          <a:graphicData uri="http://schemas.openxmlformats.org/presentationml/2006/ole">
            <mc:AlternateContent xmlns:mc="http://schemas.openxmlformats.org/markup-compatibility/2006">
              <mc:Choice xmlns:v="urn:schemas-microsoft-com:vml" Requires="v">
                <p:oleObj spid="_x0000_s4107" name="方程式" r:id="rId3" imgW="1841500" imgH="469900" progId="Equation.3">
                  <p:embed/>
                </p:oleObj>
              </mc:Choice>
              <mc:Fallback>
                <p:oleObj name="方程式" r:id="rId3" imgW="1841500" imgH="469900" progId="Equation.3">
                  <p:embed/>
                  <p:pic>
                    <p:nvPicPr>
                      <p:cNvPr id="0" name="物件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3375" y="4156075"/>
                        <a:ext cx="3730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p:cNvSpPr>
            <a:spLocks noGrp="1"/>
          </p:cNvSpPr>
          <p:nvPr>
            <p:ph type="title"/>
          </p:nvPr>
        </p:nvSpPr>
        <p:spPr/>
        <p:txBody>
          <a:bodyPr/>
          <a:lstStyle/>
          <a:p>
            <a:r>
              <a:rPr lang="zh-TW" altLang="en-US" smtClean="0">
                <a:latin typeface="標楷體" pitchFamily="65" charset="-120"/>
                <a:ea typeface="標楷體" pitchFamily="65" charset="-120"/>
              </a:rPr>
              <a:t>內部報酬率</a:t>
            </a:r>
          </a:p>
        </p:txBody>
      </p:sp>
      <p:sp>
        <p:nvSpPr>
          <p:cNvPr id="24579"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114998B1-557C-4628-B715-92E75365A2D2}" type="slidenum">
              <a:rPr kumimoji="0" lang="en-US" altLang="zh-TW" sz="1200" smtClean="0">
                <a:latin typeface="Arial Black" pitchFamily="34" charset="0"/>
              </a:rPr>
              <a:pPr eaLnBrk="1" hangingPunct="1"/>
              <a:t>19</a:t>
            </a:fld>
            <a:endParaRPr kumimoji="0" lang="en-US" altLang="zh-TW" sz="1200" smtClean="0">
              <a:latin typeface="Arial Black" pitchFamily="34" charset="0"/>
            </a:endParaRPr>
          </a:p>
        </p:txBody>
      </p:sp>
      <p:pic>
        <p:nvPicPr>
          <p:cNvPr id="24580"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1779588"/>
            <a:ext cx="8401050" cy="2346325"/>
          </a:xfrm>
          <a:noFill/>
        </p:spPr>
      </p:pic>
      <p:pic>
        <p:nvPicPr>
          <p:cNvPr id="6" name="Picture 4">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ltGray">
          <a:xfrm>
            <a:off x="323528" y="4380576"/>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zh-TW" altLang="en-US" b="1" smtClean="0">
                <a:solidFill>
                  <a:schemeClr val="bg2"/>
                </a:solidFill>
                <a:ea typeface="標楷體" pitchFamily="65" charset="-120"/>
              </a:rPr>
              <a:t>資本預算之定義</a:t>
            </a:r>
          </a:p>
        </p:txBody>
      </p:sp>
      <p:sp>
        <p:nvSpPr>
          <p:cNvPr id="11267" name="Rectangle 3"/>
          <p:cNvSpPr>
            <a:spLocks noGrp="1" noChangeArrowheads="1"/>
          </p:cNvSpPr>
          <p:nvPr>
            <p:ph type="body" sz="half" idx="1"/>
          </p:nvPr>
        </p:nvSpPr>
        <p:spPr/>
        <p:txBody>
          <a:bodyPr/>
          <a:lstStyle/>
          <a:p>
            <a:pPr eaLnBrk="1" hangingPunct="1"/>
            <a:endParaRPr lang="en-US" altLang="zh-TW" sz="2800" smtClean="0">
              <a:latin typeface="標楷體" pitchFamily="65" charset="-120"/>
              <a:ea typeface="標楷體" pitchFamily="65" charset="-120"/>
            </a:endParaRPr>
          </a:p>
          <a:p>
            <a:pPr eaLnBrk="1" hangingPunct="1"/>
            <a:endParaRPr lang="en-US" altLang="zh-TW" sz="2800" smtClean="0">
              <a:latin typeface="標楷體" pitchFamily="65" charset="-120"/>
              <a:ea typeface="標楷體" pitchFamily="65" charset="-120"/>
            </a:endParaRPr>
          </a:p>
        </p:txBody>
      </p:sp>
      <p:sp>
        <p:nvSpPr>
          <p:cNvPr id="11268" name="投影片編號版面配置區 3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D4C07DB7-D9D4-45CD-8DC9-B258B16E4A39}" type="slidenum">
              <a:rPr kumimoji="0" lang="en-US" altLang="zh-TW" sz="1200" smtClean="0">
                <a:latin typeface="Arial Black" pitchFamily="34" charset="0"/>
              </a:rPr>
              <a:pPr eaLnBrk="1" hangingPunct="1"/>
              <a:t>2</a:t>
            </a:fld>
            <a:endParaRPr kumimoji="0" lang="en-US" altLang="zh-TW" sz="1200" smtClean="0">
              <a:latin typeface="Arial Black" pitchFamily="34" charset="0"/>
            </a:endParaRPr>
          </a:p>
        </p:txBody>
      </p:sp>
      <p:sp>
        <p:nvSpPr>
          <p:cNvPr id="11269" name="Rectangle 8"/>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70" name="Rectangle 10"/>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71" name="Rectangle 12"/>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72" name="Rectangle 14"/>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73" name="Rectangle 16"/>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74" name="Rectangle 18"/>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75" name="Rectangle 20"/>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76" name="Rectangle 22"/>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77" name="Rectangle 24"/>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78" name="Rectangle 26"/>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79" name="Rectangle 28"/>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80" name="Rectangle 30"/>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81" name="Rectangle 32"/>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82" name="Rectangle 34"/>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83" name="Rectangle 36"/>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84" name="Rectangle 38"/>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85" name="Rectangle 40"/>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86" name="Rectangle 42"/>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87" name="Rectangle 44"/>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88" name="Rectangle 46"/>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89" name="Rectangle 48"/>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90" name="Rectangle 50"/>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91" name="Rectangle 52"/>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92" name="Rectangle 54"/>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93" name="Rectangle 56"/>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1294" name="Rectangle 197"/>
          <p:cNvSpPr>
            <a:spLocks noChangeArrowheads="1"/>
          </p:cNvSpPr>
          <p:nvPr/>
        </p:nvSpPr>
        <p:spPr bwMode="auto">
          <a:xfrm>
            <a:off x="0" y="2236788"/>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11295" name="Rectangle 199"/>
          <p:cNvSpPr>
            <a:spLocks noChangeArrowheads="1"/>
          </p:cNvSpPr>
          <p:nvPr/>
        </p:nvSpPr>
        <p:spPr bwMode="auto">
          <a:xfrm>
            <a:off x="0" y="224472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11296" name="Rectangle 209"/>
          <p:cNvSpPr>
            <a:spLocks noChangeArrowheads="1"/>
          </p:cNvSpPr>
          <p:nvPr/>
        </p:nvSpPr>
        <p:spPr bwMode="auto">
          <a:xfrm>
            <a:off x="0" y="2005013"/>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11297" name="Rectangle 211"/>
          <p:cNvSpPr>
            <a:spLocks noChangeArrowheads="1"/>
          </p:cNvSpPr>
          <p:nvPr/>
        </p:nvSpPr>
        <p:spPr bwMode="auto">
          <a:xfrm>
            <a:off x="0" y="2112963"/>
            <a:ext cx="1841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11298" name="Text Box 212"/>
          <p:cNvSpPr txBox="1">
            <a:spLocks noChangeArrowheads="1"/>
          </p:cNvSpPr>
          <p:nvPr/>
        </p:nvSpPr>
        <p:spPr bwMode="auto">
          <a:xfrm>
            <a:off x="612775" y="1754188"/>
            <a:ext cx="8062913"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spcBef>
                <a:spcPct val="50000"/>
              </a:spcBef>
            </a:pPr>
            <a:r>
              <a:rPr lang="zh-TW" altLang="en-US" sz="3200" b="1">
                <a:latin typeface="Times New Roman" pitchFamily="18" charset="0"/>
                <a:ea typeface="標楷體" pitchFamily="65" charset="-120"/>
              </a:rPr>
              <a:t>資本預算（</a:t>
            </a:r>
            <a:r>
              <a:rPr lang="en-US" altLang="zh-TW" sz="3200" b="1">
                <a:latin typeface="Times New Roman" pitchFamily="18" charset="0"/>
                <a:ea typeface="標楷體" pitchFamily="65" charset="-120"/>
              </a:rPr>
              <a:t>capital budgeting</a:t>
            </a:r>
            <a:r>
              <a:rPr lang="zh-TW" altLang="en-US" sz="3200" b="1">
                <a:latin typeface="Times New Roman" pitchFamily="18" charset="0"/>
                <a:ea typeface="標楷體" pitchFamily="65" charset="-120"/>
              </a:rPr>
              <a:t>）是企業規劃長期（必需長於一年）資本支出的過程。亦即，資本預算所規劃的投資案所產生的經濟效應，長於一年，所支出的成本也長於一年。</a:t>
            </a:r>
            <a:r>
              <a:rPr lang="zh-TW" altLang="en-US" sz="3200">
                <a:latin typeface="Times New Roman" pitchFamily="18" charset="0"/>
                <a:ea typeface="標楷體" pitchFamily="65" charset="-12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標題 1"/>
          <p:cNvSpPr>
            <a:spLocks noGrp="1"/>
          </p:cNvSpPr>
          <p:nvPr>
            <p:ph type="title"/>
          </p:nvPr>
        </p:nvSpPr>
        <p:spPr>
          <a:xfrm>
            <a:off x="395288" y="268288"/>
            <a:ext cx="7543800" cy="485775"/>
          </a:xfrm>
        </p:spPr>
        <p:txBody>
          <a:bodyPr/>
          <a:lstStyle/>
          <a:p>
            <a:r>
              <a:rPr lang="zh-TW" altLang="en-US" sz="3600" smtClean="0">
                <a:ea typeface="標楷體" pitchFamily="65" charset="-120"/>
              </a:rPr>
              <a:t>內部報酬率之計算</a:t>
            </a:r>
            <a:endParaRPr lang="zh-TW" altLang="en-US" smtClean="0"/>
          </a:p>
        </p:txBody>
      </p:sp>
      <p:pic>
        <p:nvPicPr>
          <p:cNvPr id="2560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76375" y="771525"/>
            <a:ext cx="6408738" cy="2646363"/>
          </a:xfrm>
          <a:noFill/>
        </p:spPr>
      </p:pic>
      <p:sp>
        <p:nvSpPr>
          <p:cNvPr id="25604" name="投影片編號版面配置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40DAA5BC-1D8C-4350-87CE-8BDC3E0C4315}" type="slidenum">
              <a:rPr kumimoji="0" lang="en-US" altLang="zh-TW" sz="1200" smtClean="0">
                <a:latin typeface="Arial Black" pitchFamily="34" charset="0"/>
              </a:rPr>
              <a:pPr eaLnBrk="1" hangingPunct="1"/>
              <a:t>20</a:t>
            </a:fld>
            <a:endParaRPr kumimoji="0" lang="en-US" altLang="zh-TW" sz="1200" smtClean="0">
              <a:latin typeface="Arial Black" pitchFamily="34" charset="0"/>
            </a:endParaRPr>
          </a:p>
        </p:txBody>
      </p:sp>
      <p:sp>
        <p:nvSpPr>
          <p:cNvPr id="25605" name="矩形 3"/>
          <p:cNvSpPr>
            <a:spLocks noChangeArrowheads="1"/>
          </p:cNvSpPr>
          <p:nvPr/>
        </p:nvSpPr>
        <p:spPr bwMode="auto">
          <a:xfrm>
            <a:off x="250825" y="3381375"/>
            <a:ext cx="878522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TW" altLang="en-US" sz="2000" b="1">
                <a:solidFill>
                  <a:srgbClr val="FF0000"/>
                </a:solidFill>
                <a:latin typeface="標楷體" pitchFamily="65" charset="-120"/>
                <a:ea typeface="標楷體" pitchFamily="65" charset="-120"/>
              </a:rPr>
              <a:t>若甲、乙各為獨立案件，則企業應同時採行甲乙案件；因為甲乙均能增加企業價值。</a:t>
            </a:r>
            <a:r>
              <a:rPr lang="en-US" altLang="zh-TW" sz="2000" b="1">
                <a:solidFill>
                  <a:srgbClr val="FF0000"/>
                </a:solidFill>
                <a:latin typeface="標楷體" pitchFamily="65" charset="-120"/>
                <a:ea typeface="標楷體" pitchFamily="65" charset="-120"/>
              </a:rPr>
              <a:t>(</a:t>
            </a:r>
            <a:r>
              <a:rPr lang="zh-TW" altLang="en-US" sz="2000" b="1">
                <a:solidFill>
                  <a:srgbClr val="FF0000"/>
                </a:solidFill>
                <a:latin typeface="標楷體" pitchFamily="65" charset="-120"/>
                <a:ea typeface="標楷體" pitchFamily="65" charset="-120"/>
              </a:rPr>
              <a:t>即</a:t>
            </a:r>
            <a:r>
              <a:rPr lang="en-US" altLang="zh-TW" sz="2000" b="1">
                <a:solidFill>
                  <a:srgbClr val="FF0000"/>
                </a:solidFill>
                <a:latin typeface="標楷體" pitchFamily="65" charset="-120"/>
                <a:ea typeface="標楷體" pitchFamily="65" charset="-120"/>
              </a:rPr>
              <a:t>IRR</a:t>
            </a:r>
            <a:r>
              <a:rPr lang="zh-TW" altLang="en-US" sz="2000" b="1">
                <a:solidFill>
                  <a:srgbClr val="FF0000"/>
                </a:solidFill>
                <a:latin typeface="標楷體" pitchFamily="65" charset="-120"/>
                <a:ea typeface="標楷體" pitchFamily="65" charset="-120"/>
              </a:rPr>
              <a:t>大於資金成本</a:t>
            </a:r>
            <a:r>
              <a:rPr lang="en-US" altLang="zh-TW" sz="2000" b="1">
                <a:solidFill>
                  <a:srgbClr val="FF0000"/>
                </a:solidFill>
                <a:latin typeface="標楷體" pitchFamily="65" charset="-120"/>
                <a:ea typeface="標楷體" pitchFamily="65" charset="-120"/>
              </a:rPr>
              <a:t>10%)</a:t>
            </a:r>
            <a:r>
              <a:rPr lang="zh-TW" altLang="en-US" sz="2000" b="1">
                <a:solidFill>
                  <a:srgbClr val="FF0000"/>
                </a:solidFill>
                <a:latin typeface="標楷體" pitchFamily="65" charset="-120"/>
                <a:ea typeface="標楷體" pitchFamily="65" charset="-120"/>
              </a:rPr>
              <a:t>。</a:t>
            </a:r>
            <a:endParaRPr lang="en-US" altLang="zh-TW" sz="2000" b="1">
              <a:solidFill>
                <a:srgbClr val="FF0000"/>
              </a:solidFill>
              <a:latin typeface="標楷體" pitchFamily="65" charset="-120"/>
              <a:ea typeface="標楷體" pitchFamily="65" charset="-120"/>
            </a:endParaRPr>
          </a:p>
          <a:p>
            <a:r>
              <a:rPr lang="zh-TW" altLang="en-US" sz="2000" b="1">
                <a:solidFill>
                  <a:srgbClr val="FF0000"/>
                </a:solidFill>
                <a:latin typeface="標楷體" pitchFamily="65" charset="-120"/>
                <a:ea typeface="標楷體" pitchFamily="65" charset="-120"/>
              </a:rPr>
              <a:t>若甲、乙互為互斥案件，甲乙均能增加企業價值</a:t>
            </a:r>
            <a:r>
              <a:rPr lang="en-US" altLang="zh-TW" sz="2000" b="1">
                <a:solidFill>
                  <a:srgbClr val="FF0000"/>
                </a:solidFill>
                <a:latin typeface="標楷體" pitchFamily="65" charset="-120"/>
                <a:ea typeface="標楷體" pitchFamily="65" charset="-120"/>
              </a:rPr>
              <a:t>(</a:t>
            </a:r>
            <a:r>
              <a:rPr lang="zh-TW" altLang="en-US" sz="2000" b="1">
                <a:solidFill>
                  <a:srgbClr val="FF0000"/>
                </a:solidFill>
                <a:latin typeface="標楷體" pitchFamily="65" charset="-120"/>
                <a:ea typeface="標楷體" pitchFamily="65" charset="-120"/>
              </a:rPr>
              <a:t>即</a:t>
            </a:r>
            <a:r>
              <a:rPr lang="en-US" altLang="zh-TW" sz="2000" b="1">
                <a:solidFill>
                  <a:srgbClr val="FF0000"/>
                </a:solidFill>
                <a:latin typeface="標楷體" pitchFamily="65" charset="-120"/>
                <a:ea typeface="標楷體" pitchFamily="65" charset="-120"/>
              </a:rPr>
              <a:t>IRR</a:t>
            </a:r>
            <a:r>
              <a:rPr lang="zh-TW" altLang="en-US" sz="2000" b="1">
                <a:solidFill>
                  <a:srgbClr val="FF0000"/>
                </a:solidFill>
                <a:latin typeface="標楷體" pitchFamily="65" charset="-120"/>
                <a:ea typeface="標楷體" pitchFamily="65" charset="-120"/>
              </a:rPr>
              <a:t>大於資金成本</a:t>
            </a:r>
            <a:r>
              <a:rPr lang="en-US" altLang="zh-TW" sz="2000" b="1">
                <a:solidFill>
                  <a:srgbClr val="FF0000"/>
                </a:solidFill>
                <a:latin typeface="標楷體" pitchFamily="65" charset="-120"/>
                <a:ea typeface="標楷體" pitchFamily="65" charset="-120"/>
              </a:rPr>
              <a:t>10%)</a:t>
            </a:r>
            <a:r>
              <a:rPr lang="zh-TW" altLang="en-US" sz="2000" b="1">
                <a:solidFill>
                  <a:srgbClr val="FF0000"/>
                </a:solidFill>
                <a:latin typeface="標楷體" pitchFamily="65" charset="-120"/>
                <a:ea typeface="標楷體" pitchFamily="65" charset="-120"/>
              </a:rPr>
              <a:t>，但企業應採行甲案件；因為甲案件之</a:t>
            </a:r>
            <a:r>
              <a:rPr lang="en-US" altLang="zh-TW" sz="2000" b="1">
                <a:solidFill>
                  <a:srgbClr val="FF0000"/>
                </a:solidFill>
                <a:latin typeface="標楷體" pitchFamily="65" charset="-120"/>
                <a:ea typeface="標楷體" pitchFamily="65" charset="-120"/>
              </a:rPr>
              <a:t>IRR</a:t>
            </a:r>
            <a:r>
              <a:rPr lang="zh-TW" altLang="en-US" sz="2000" b="1">
                <a:solidFill>
                  <a:srgbClr val="FF0000"/>
                </a:solidFill>
                <a:latin typeface="標楷體" pitchFamily="65" charset="-120"/>
                <a:ea typeface="標楷體" pitchFamily="65" charset="-120"/>
              </a:rPr>
              <a:t>較高。</a:t>
            </a:r>
            <a:r>
              <a:rPr lang="en-US" altLang="zh-TW" sz="2000" b="1">
                <a:solidFill>
                  <a:srgbClr val="FF0000"/>
                </a:solidFill>
                <a:latin typeface="標楷體" pitchFamily="65" charset="-120"/>
                <a:ea typeface="標楷體" pitchFamily="65" charset="-120"/>
              </a:rPr>
              <a:t>(</a:t>
            </a:r>
            <a:r>
              <a:rPr lang="zh-TW" altLang="en-US" sz="2000" b="1">
                <a:solidFill>
                  <a:srgbClr val="FF0000"/>
                </a:solidFill>
                <a:latin typeface="標楷體" pitchFamily="65" charset="-120"/>
                <a:ea typeface="標楷體" pitchFamily="65" charset="-120"/>
              </a:rPr>
              <a:t>但</a:t>
            </a:r>
            <a:r>
              <a:rPr lang="en-US" altLang="zh-TW" sz="2000" b="1">
                <a:solidFill>
                  <a:srgbClr val="FF0000"/>
                </a:solidFill>
                <a:latin typeface="標楷體" pitchFamily="65" charset="-120"/>
                <a:ea typeface="標楷體" pitchFamily="65" charset="-120"/>
              </a:rPr>
              <a:t>IRR</a:t>
            </a:r>
            <a:r>
              <a:rPr lang="zh-TW" altLang="en-US" sz="2000" b="1">
                <a:solidFill>
                  <a:srgbClr val="FF0000"/>
                </a:solidFill>
                <a:latin typeface="標楷體" pitchFamily="65" charset="-120"/>
                <a:ea typeface="標楷體" pitchFamily="65" charset="-120"/>
              </a:rPr>
              <a:t>較高者，不一定帶來較高之價值</a:t>
            </a:r>
            <a:r>
              <a:rPr lang="en-US" altLang="zh-TW" sz="2000" b="1">
                <a:solidFill>
                  <a:srgbClr val="FF0000"/>
                </a:solidFill>
                <a:latin typeface="標楷體" pitchFamily="65" charset="-120"/>
                <a:ea typeface="標楷體" pitchFamily="65" charset="-120"/>
              </a:rPr>
              <a:t>)</a:t>
            </a:r>
            <a:r>
              <a:rPr lang="zh-TW" altLang="en-US" sz="2000" b="1">
                <a:solidFill>
                  <a:srgbClr val="FF0000"/>
                </a:solidFill>
                <a:latin typeface="標楷體" pitchFamily="65" charset="-120"/>
                <a:ea typeface="標楷體" pitchFamily="65" charset="-120"/>
              </a:rPr>
              <a:t>。</a:t>
            </a:r>
            <a:endParaRPr lang="en-US" altLang="zh-TW" sz="2000" b="1">
              <a:solidFill>
                <a:srgbClr val="FF0000"/>
              </a:solidFill>
              <a:latin typeface="標楷體" pitchFamily="65" charset="-120"/>
              <a:ea typeface="標楷體" pitchFamily="65" charset="-120"/>
            </a:endParaRPr>
          </a:p>
        </p:txBody>
      </p:sp>
      <p:pic>
        <p:nvPicPr>
          <p:cNvPr id="7" name="Picture 4">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ltGray">
          <a:xfrm>
            <a:off x="395536" y="3021012"/>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zh-TW" altLang="en-US" smtClean="0">
                <a:latin typeface="標楷體" pitchFamily="65" charset="-120"/>
                <a:ea typeface="標楷體" pitchFamily="65" charset="-120"/>
              </a:rPr>
              <a:t>利用</a:t>
            </a:r>
            <a:r>
              <a:rPr lang="en-US" altLang="zh-TW" smtClean="0">
                <a:latin typeface="標楷體" pitchFamily="65" charset="-120"/>
                <a:ea typeface="標楷體" pitchFamily="65" charset="-120"/>
              </a:rPr>
              <a:t>EXCEL</a:t>
            </a:r>
            <a:r>
              <a:rPr lang="zh-TW" altLang="en-US" smtClean="0">
                <a:latin typeface="標楷體" pitchFamily="65" charset="-120"/>
                <a:ea typeface="標楷體" pitchFamily="65" charset="-120"/>
              </a:rPr>
              <a:t>計算</a:t>
            </a:r>
            <a:r>
              <a:rPr lang="en-US" altLang="zh-TW" smtClean="0"/>
              <a:t>IRR</a:t>
            </a:r>
          </a:p>
        </p:txBody>
      </p:sp>
      <p:sp>
        <p:nvSpPr>
          <p:cNvPr id="5124" name="Rectangle 3"/>
          <p:cNvSpPr>
            <a:spLocks noGrp="1" noChangeArrowheads="1"/>
          </p:cNvSpPr>
          <p:nvPr>
            <p:ph idx="1"/>
          </p:nvPr>
        </p:nvSpPr>
        <p:spPr/>
        <p:txBody>
          <a:bodyPr/>
          <a:lstStyle/>
          <a:p>
            <a:pPr eaLnBrk="1" hangingPunct="1"/>
            <a:r>
              <a:rPr lang="en-US" altLang="zh-TW" smtClean="0"/>
              <a:t>IRR(range of cash flows)</a:t>
            </a:r>
          </a:p>
          <a:p>
            <a:pPr eaLnBrk="1" hangingPunct="1"/>
            <a:r>
              <a:rPr lang="en-US" altLang="zh-TW" smtClean="0"/>
              <a:t>IRR(COF, CIF</a:t>
            </a:r>
            <a:r>
              <a:rPr lang="en-US" altLang="zh-TW" sz="1800" smtClean="0"/>
              <a:t>1</a:t>
            </a:r>
            <a:r>
              <a:rPr lang="en-US" altLang="zh-TW" smtClean="0"/>
              <a:t>, CIF</a:t>
            </a:r>
            <a:r>
              <a:rPr lang="en-US" altLang="zh-TW" sz="1800" smtClean="0"/>
              <a:t>2 </a:t>
            </a:r>
            <a:r>
              <a:rPr lang="en-US" altLang="zh-TW" smtClean="0"/>
              <a:t>,…)</a:t>
            </a:r>
          </a:p>
        </p:txBody>
      </p:sp>
      <p:sp>
        <p:nvSpPr>
          <p:cNvPr id="5125" name="投影片編號版面配置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24C10F38-5DBE-4BD8-8CD6-AD19DAB2DA1F}" type="slidenum">
              <a:rPr kumimoji="0" lang="en-US" altLang="zh-TW" sz="1200" smtClean="0">
                <a:latin typeface="Arial Black" pitchFamily="34" charset="0"/>
              </a:rPr>
              <a:pPr eaLnBrk="1" hangingPunct="1"/>
              <a:t>21</a:t>
            </a:fld>
            <a:endParaRPr kumimoji="0" lang="en-US" altLang="zh-TW" sz="1200" smtClean="0">
              <a:latin typeface="Arial Black"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標題 1"/>
          <p:cNvSpPr>
            <a:spLocks noGrp="1"/>
          </p:cNvSpPr>
          <p:nvPr>
            <p:ph type="title"/>
          </p:nvPr>
        </p:nvSpPr>
        <p:spPr>
          <a:xfrm>
            <a:off x="457200" y="250825"/>
            <a:ext cx="7543800" cy="593725"/>
          </a:xfrm>
        </p:spPr>
        <p:txBody>
          <a:bodyPr/>
          <a:lstStyle/>
          <a:p>
            <a:r>
              <a:rPr lang="zh-TW" altLang="en-US" smtClean="0">
                <a:latin typeface="標楷體" pitchFamily="65" charset="-120"/>
                <a:ea typeface="標楷體" pitchFamily="65" charset="-120"/>
              </a:rPr>
              <a:t>內部報酬率法計算之問題：</a:t>
            </a:r>
          </a:p>
        </p:txBody>
      </p:sp>
      <p:sp>
        <p:nvSpPr>
          <p:cNvPr id="6150" name="內容版面配置區 2"/>
          <p:cNvSpPr>
            <a:spLocks noGrp="1"/>
          </p:cNvSpPr>
          <p:nvPr>
            <p:ph idx="1"/>
          </p:nvPr>
        </p:nvSpPr>
        <p:spPr>
          <a:xfrm>
            <a:off x="457200" y="898525"/>
            <a:ext cx="8362950" cy="4103688"/>
          </a:xfrm>
        </p:spPr>
        <p:txBody>
          <a:bodyPr/>
          <a:lstStyle/>
          <a:p>
            <a:r>
              <a:rPr lang="zh-TW" altLang="en-US" sz="2800" smtClean="0">
                <a:latin typeface="Times New Roman" pitchFamily="18" charset="0"/>
                <a:ea typeface="標楷體" pitchFamily="65" charset="-120"/>
              </a:rPr>
              <a:t>並非所有的投資案均能找出實數解的內部報酬率：</a:t>
            </a:r>
            <a:endParaRPr lang="en-US" altLang="zh-TW" sz="2800" smtClean="0">
              <a:latin typeface="Times New Roman" pitchFamily="18" charset="0"/>
              <a:ea typeface="標楷體" pitchFamily="65" charset="-120"/>
            </a:endParaRPr>
          </a:p>
          <a:p>
            <a:pPr>
              <a:buFont typeface="Wingdings" pitchFamily="2" charset="2"/>
              <a:buNone/>
            </a:pPr>
            <a:endParaRPr lang="en-US" altLang="zh-TW" smtClean="0">
              <a:latin typeface="Times New Roman" pitchFamily="18" charset="0"/>
              <a:ea typeface="標楷體" pitchFamily="65" charset="-120"/>
            </a:endParaRPr>
          </a:p>
          <a:p>
            <a:pPr>
              <a:buFont typeface="Wingdings" pitchFamily="2" charset="2"/>
              <a:buNone/>
            </a:pPr>
            <a:endParaRPr lang="en-US" altLang="zh-TW" smtClean="0">
              <a:latin typeface="標楷體" pitchFamily="65" charset="-120"/>
              <a:ea typeface="標楷體" pitchFamily="65" charset="-120"/>
            </a:endParaRPr>
          </a:p>
          <a:p>
            <a:endParaRPr lang="en-US" altLang="zh-TW" sz="2800" smtClean="0">
              <a:latin typeface="標楷體" pitchFamily="65" charset="-120"/>
              <a:ea typeface="標楷體" pitchFamily="65" charset="-120"/>
            </a:endParaRPr>
          </a:p>
          <a:p>
            <a:r>
              <a:rPr lang="zh-TW" altLang="en-US" sz="2800" smtClean="0">
                <a:latin typeface="標楷體" pitchFamily="65" charset="-120"/>
                <a:ea typeface="標楷體" pitchFamily="65" charset="-120"/>
              </a:rPr>
              <a:t>有時一投資案也能得到多個內部報酬率</a:t>
            </a:r>
            <a:endParaRPr lang="en-US" altLang="zh-TW" sz="2800" smtClean="0">
              <a:latin typeface="標楷體" pitchFamily="65" charset="-120"/>
              <a:ea typeface="標楷體" pitchFamily="65" charset="-120"/>
            </a:endParaRPr>
          </a:p>
          <a:p>
            <a:endParaRPr lang="en-US" altLang="zh-TW" smtClean="0">
              <a:latin typeface="標楷體" pitchFamily="65" charset="-120"/>
              <a:ea typeface="標楷體" pitchFamily="65" charset="-120"/>
            </a:endParaRPr>
          </a:p>
          <a:p>
            <a:pPr>
              <a:buFont typeface="Wingdings" pitchFamily="2" charset="2"/>
              <a:buNone/>
            </a:pPr>
            <a:r>
              <a:rPr lang="zh-TW" altLang="en-US" smtClean="0">
                <a:latin typeface="標楷體" pitchFamily="65" charset="-120"/>
                <a:ea typeface="標楷體" pitchFamily="65" charset="-120"/>
              </a:rPr>
              <a:t>                 </a:t>
            </a:r>
            <a:r>
              <a:rPr lang="zh-TW" altLang="en-US" smtClean="0">
                <a:latin typeface="Times New Roman" pitchFamily="18" charset="0"/>
                <a:ea typeface="標楷體" pitchFamily="65" charset="-120"/>
              </a:rPr>
              <a:t> </a:t>
            </a:r>
            <a:r>
              <a:rPr lang="en-US" altLang="zh-TW" sz="2400" smtClean="0">
                <a:latin typeface="Times New Roman" pitchFamily="18" charset="0"/>
                <a:ea typeface="標楷體" pitchFamily="65" charset="-120"/>
              </a:rPr>
              <a:t>r=0.25</a:t>
            </a:r>
            <a:r>
              <a:rPr lang="zh-TW" altLang="en-US" sz="2400" smtClean="0">
                <a:latin typeface="Times New Roman" pitchFamily="18" charset="0"/>
                <a:ea typeface="標楷體" pitchFamily="65" charset="-120"/>
              </a:rPr>
              <a:t>及</a:t>
            </a:r>
            <a:r>
              <a:rPr lang="en-US" altLang="zh-TW" sz="2400" smtClean="0">
                <a:latin typeface="Times New Roman" pitchFamily="18" charset="0"/>
                <a:ea typeface="標楷體" pitchFamily="65" charset="-120"/>
              </a:rPr>
              <a:t>r=4</a:t>
            </a:r>
            <a:r>
              <a:rPr lang="zh-TW" altLang="en-US" sz="2400" smtClean="0">
                <a:latin typeface="Times New Roman" pitchFamily="18" charset="0"/>
                <a:ea typeface="標楷體" pitchFamily="65" charset="-120"/>
              </a:rPr>
              <a:t>時，上式均可得解。 </a:t>
            </a:r>
          </a:p>
          <a:p>
            <a:endParaRPr lang="en-US" altLang="zh-TW" smtClean="0">
              <a:latin typeface="標楷體" pitchFamily="65" charset="-120"/>
              <a:ea typeface="標楷體" pitchFamily="65" charset="-120"/>
            </a:endParaRPr>
          </a:p>
          <a:p>
            <a:endParaRPr lang="zh-TW" altLang="en-US" smtClean="0"/>
          </a:p>
        </p:txBody>
      </p:sp>
      <p:sp>
        <p:nvSpPr>
          <p:cNvPr id="6151" name="投影片編號版面配置區 2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92F2CAD0-EDE5-463B-A39C-2CA7ABA57E92}" type="slidenum">
              <a:rPr kumimoji="0" lang="en-US" altLang="zh-TW" sz="1200" smtClean="0">
                <a:latin typeface="Arial Black" pitchFamily="34" charset="0"/>
              </a:rPr>
              <a:pPr eaLnBrk="1" hangingPunct="1"/>
              <a:t>22</a:t>
            </a:fld>
            <a:endParaRPr kumimoji="0" lang="en-US" altLang="zh-TW" sz="1200" smtClean="0">
              <a:latin typeface="Arial Black" pitchFamily="34" charset="0"/>
            </a:endParaRPr>
          </a:p>
        </p:txBody>
      </p:sp>
      <p:sp>
        <p:nvSpPr>
          <p:cNvPr id="6152" name="Text Box 13"/>
          <p:cNvSpPr txBox="1">
            <a:spLocks noChangeArrowheads="1"/>
          </p:cNvSpPr>
          <p:nvPr/>
        </p:nvSpPr>
        <p:spPr bwMode="auto">
          <a:xfrm>
            <a:off x="1260475" y="3913188"/>
            <a:ext cx="1079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spcBef>
                <a:spcPct val="50000"/>
              </a:spcBef>
            </a:pPr>
            <a:r>
              <a:rPr lang="en-US" altLang="zh-TW" sz="2000" b="1">
                <a:latin typeface="Times New Roman" pitchFamily="18" charset="0"/>
              </a:rPr>
              <a:t>$</a:t>
            </a:r>
            <a:r>
              <a:rPr lang="en-US" altLang="zh-TW" sz="2000">
                <a:latin typeface="Times New Roman" pitchFamily="18" charset="0"/>
              </a:rPr>
              <a:t> </a:t>
            </a:r>
            <a:r>
              <a:rPr lang="en-US" altLang="zh-TW" sz="2000">
                <a:latin typeface="Times New Roman" pitchFamily="18" charset="0"/>
                <a:ea typeface="標楷體" pitchFamily="65" charset="-120"/>
              </a:rPr>
              <a:t>-1.6</a:t>
            </a:r>
          </a:p>
        </p:txBody>
      </p:sp>
      <p:sp>
        <p:nvSpPr>
          <p:cNvPr id="6153" name="Line 14"/>
          <p:cNvSpPr>
            <a:spLocks noChangeShapeType="1"/>
          </p:cNvSpPr>
          <p:nvPr/>
        </p:nvSpPr>
        <p:spPr bwMode="auto">
          <a:xfrm>
            <a:off x="1620838" y="3967163"/>
            <a:ext cx="302418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6154" name="Line 15"/>
          <p:cNvSpPr>
            <a:spLocks noChangeShapeType="1"/>
          </p:cNvSpPr>
          <p:nvPr/>
        </p:nvSpPr>
        <p:spPr bwMode="auto">
          <a:xfrm flipV="1">
            <a:off x="1620838" y="3697288"/>
            <a:ext cx="0" cy="2698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6155" name="Line 16"/>
          <p:cNvSpPr>
            <a:spLocks noChangeShapeType="1"/>
          </p:cNvSpPr>
          <p:nvPr/>
        </p:nvSpPr>
        <p:spPr bwMode="auto">
          <a:xfrm flipV="1">
            <a:off x="3132138" y="3697288"/>
            <a:ext cx="0" cy="2698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6156" name="Line 17"/>
          <p:cNvSpPr>
            <a:spLocks noChangeShapeType="1"/>
          </p:cNvSpPr>
          <p:nvPr/>
        </p:nvSpPr>
        <p:spPr bwMode="auto">
          <a:xfrm flipV="1">
            <a:off x="4645025" y="3697288"/>
            <a:ext cx="0" cy="2698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6157" name="Text Box 21"/>
          <p:cNvSpPr txBox="1">
            <a:spLocks noChangeArrowheads="1"/>
          </p:cNvSpPr>
          <p:nvPr/>
        </p:nvSpPr>
        <p:spPr bwMode="auto">
          <a:xfrm>
            <a:off x="2773363" y="3940175"/>
            <a:ext cx="1079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spcBef>
                <a:spcPct val="50000"/>
              </a:spcBef>
            </a:pPr>
            <a:r>
              <a:rPr lang="en-US" altLang="zh-TW" sz="2000" b="1">
                <a:latin typeface="Times New Roman" pitchFamily="18" charset="0"/>
              </a:rPr>
              <a:t>$</a:t>
            </a:r>
            <a:r>
              <a:rPr lang="en-US" altLang="zh-TW" sz="2000">
                <a:latin typeface="Times New Roman" pitchFamily="18" charset="0"/>
              </a:rPr>
              <a:t> </a:t>
            </a:r>
            <a:r>
              <a:rPr lang="en-US" altLang="zh-TW" sz="2000">
                <a:latin typeface="Times New Roman" pitchFamily="18" charset="0"/>
                <a:ea typeface="標楷體" pitchFamily="65" charset="-120"/>
              </a:rPr>
              <a:t>10</a:t>
            </a:r>
          </a:p>
        </p:txBody>
      </p:sp>
      <p:sp>
        <p:nvSpPr>
          <p:cNvPr id="6158" name="Text Box 22"/>
          <p:cNvSpPr txBox="1">
            <a:spLocks noChangeArrowheads="1"/>
          </p:cNvSpPr>
          <p:nvPr/>
        </p:nvSpPr>
        <p:spPr bwMode="auto">
          <a:xfrm>
            <a:off x="4356100" y="3940175"/>
            <a:ext cx="1079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spcBef>
                <a:spcPct val="50000"/>
              </a:spcBef>
            </a:pPr>
            <a:r>
              <a:rPr lang="en-US" altLang="zh-TW" sz="2000" b="1">
                <a:latin typeface="Times New Roman" pitchFamily="18" charset="0"/>
              </a:rPr>
              <a:t>$</a:t>
            </a:r>
            <a:r>
              <a:rPr lang="en-US" altLang="zh-TW" sz="2000">
                <a:latin typeface="Times New Roman" pitchFamily="18" charset="0"/>
              </a:rPr>
              <a:t> </a:t>
            </a:r>
            <a:r>
              <a:rPr lang="en-US" altLang="zh-TW" sz="2000">
                <a:latin typeface="Times New Roman" pitchFamily="18" charset="0"/>
                <a:ea typeface="標楷體" pitchFamily="65" charset="-120"/>
              </a:rPr>
              <a:t>-10</a:t>
            </a:r>
          </a:p>
        </p:txBody>
      </p:sp>
      <p:sp>
        <p:nvSpPr>
          <p:cNvPr id="6159" name="Text Box 38"/>
          <p:cNvSpPr txBox="1">
            <a:spLocks noChangeArrowheads="1"/>
          </p:cNvSpPr>
          <p:nvPr/>
        </p:nvSpPr>
        <p:spPr bwMode="auto">
          <a:xfrm>
            <a:off x="2124075" y="2041525"/>
            <a:ext cx="1079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spcBef>
                <a:spcPct val="50000"/>
              </a:spcBef>
            </a:pPr>
            <a:r>
              <a:rPr lang="en-US" altLang="zh-TW" sz="2000" b="1">
                <a:latin typeface="Times New Roman" pitchFamily="18" charset="0"/>
              </a:rPr>
              <a:t>$</a:t>
            </a:r>
            <a:r>
              <a:rPr lang="en-US" altLang="zh-TW" sz="2000">
                <a:latin typeface="Times New Roman" pitchFamily="18" charset="0"/>
              </a:rPr>
              <a:t> </a:t>
            </a:r>
            <a:r>
              <a:rPr lang="en-US" altLang="zh-TW" sz="2000">
                <a:latin typeface="Times New Roman" pitchFamily="18" charset="0"/>
                <a:ea typeface="標楷體" pitchFamily="65" charset="-120"/>
              </a:rPr>
              <a:t>-1</a:t>
            </a:r>
          </a:p>
        </p:txBody>
      </p:sp>
      <p:sp>
        <p:nvSpPr>
          <p:cNvPr id="6160" name="Line 39"/>
          <p:cNvSpPr>
            <a:spLocks noChangeShapeType="1"/>
          </p:cNvSpPr>
          <p:nvPr/>
        </p:nvSpPr>
        <p:spPr bwMode="auto">
          <a:xfrm>
            <a:off x="2484438" y="2095500"/>
            <a:ext cx="302418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6161" name="Line 40"/>
          <p:cNvSpPr>
            <a:spLocks noChangeShapeType="1"/>
          </p:cNvSpPr>
          <p:nvPr/>
        </p:nvSpPr>
        <p:spPr bwMode="auto">
          <a:xfrm flipV="1">
            <a:off x="2484438" y="1824038"/>
            <a:ext cx="0" cy="27146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6162" name="Line 41"/>
          <p:cNvSpPr>
            <a:spLocks noChangeShapeType="1"/>
          </p:cNvSpPr>
          <p:nvPr/>
        </p:nvSpPr>
        <p:spPr bwMode="auto">
          <a:xfrm flipV="1">
            <a:off x="3995738" y="1824038"/>
            <a:ext cx="0" cy="27146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6163" name="Line 42"/>
          <p:cNvSpPr>
            <a:spLocks noChangeShapeType="1"/>
          </p:cNvSpPr>
          <p:nvPr/>
        </p:nvSpPr>
        <p:spPr bwMode="auto">
          <a:xfrm flipV="1">
            <a:off x="5508625" y="1824038"/>
            <a:ext cx="0" cy="27146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6164" name="Text Box 43"/>
          <p:cNvSpPr txBox="1">
            <a:spLocks noChangeArrowheads="1"/>
          </p:cNvSpPr>
          <p:nvPr/>
        </p:nvSpPr>
        <p:spPr bwMode="auto">
          <a:xfrm>
            <a:off x="5292725" y="1419225"/>
            <a:ext cx="720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spcBef>
                <a:spcPct val="50000"/>
              </a:spcBef>
            </a:pPr>
            <a:r>
              <a:rPr lang="en-US" altLang="zh-TW" b="1">
                <a:latin typeface="Times New Roman" pitchFamily="18" charset="0"/>
              </a:rPr>
              <a:t>2</a:t>
            </a:r>
            <a:endParaRPr lang="en-US" altLang="zh-TW">
              <a:latin typeface="Times New Roman" pitchFamily="18" charset="0"/>
              <a:ea typeface="標楷體" pitchFamily="65" charset="-120"/>
            </a:endParaRPr>
          </a:p>
        </p:txBody>
      </p:sp>
      <p:sp>
        <p:nvSpPr>
          <p:cNvPr id="6165" name="Text Box 44"/>
          <p:cNvSpPr txBox="1">
            <a:spLocks noChangeArrowheads="1"/>
          </p:cNvSpPr>
          <p:nvPr/>
        </p:nvSpPr>
        <p:spPr bwMode="auto">
          <a:xfrm>
            <a:off x="3779838" y="1419225"/>
            <a:ext cx="720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spcBef>
                <a:spcPct val="50000"/>
              </a:spcBef>
            </a:pPr>
            <a:r>
              <a:rPr lang="en-US" altLang="zh-TW" b="1">
                <a:latin typeface="Times New Roman" pitchFamily="18" charset="0"/>
              </a:rPr>
              <a:t>1</a:t>
            </a:r>
            <a:endParaRPr lang="en-US" altLang="zh-TW">
              <a:latin typeface="Times New Roman" pitchFamily="18" charset="0"/>
              <a:ea typeface="標楷體" pitchFamily="65" charset="-120"/>
            </a:endParaRPr>
          </a:p>
        </p:txBody>
      </p:sp>
      <p:sp>
        <p:nvSpPr>
          <p:cNvPr id="6166" name="Text Box 45"/>
          <p:cNvSpPr txBox="1">
            <a:spLocks noChangeArrowheads="1"/>
          </p:cNvSpPr>
          <p:nvPr/>
        </p:nvSpPr>
        <p:spPr bwMode="auto">
          <a:xfrm>
            <a:off x="2268538" y="1419225"/>
            <a:ext cx="720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spcBef>
                <a:spcPct val="50000"/>
              </a:spcBef>
            </a:pPr>
            <a:r>
              <a:rPr lang="en-US" altLang="zh-TW" b="1">
                <a:latin typeface="Times New Roman" pitchFamily="18" charset="0"/>
              </a:rPr>
              <a:t>0</a:t>
            </a:r>
            <a:endParaRPr lang="en-US" altLang="zh-TW">
              <a:latin typeface="Times New Roman" pitchFamily="18" charset="0"/>
              <a:ea typeface="標楷體" pitchFamily="65" charset="-120"/>
            </a:endParaRPr>
          </a:p>
        </p:txBody>
      </p:sp>
      <p:sp>
        <p:nvSpPr>
          <p:cNvPr id="6167" name="Text Box 48"/>
          <p:cNvSpPr txBox="1">
            <a:spLocks noChangeArrowheads="1"/>
          </p:cNvSpPr>
          <p:nvPr/>
        </p:nvSpPr>
        <p:spPr bwMode="auto">
          <a:xfrm>
            <a:off x="3636963" y="2066925"/>
            <a:ext cx="10795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spcBef>
                <a:spcPct val="50000"/>
              </a:spcBef>
            </a:pPr>
            <a:r>
              <a:rPr lang="en-US" altLang="zh-TW" sz="2000" b="1">
                <a:latin typeface="Times New Roman" pitchFamily="18" charset="0"/>
              </a:rPr>
              <a:t>$</a:t>
            </a:r>
            <a:r>
              <a:rPr lang="en-US" altLang="zh-TW" sz="2000">
                <a:latin typeface="Times New Roman" pitchFamily="18" charset="0"/>
              </a:rPr>
              <a:t> </a:t>
            </a:r>
            <a:r>
              <a:rPr lang="en-US" altLang="zh-TW" sz="2000">
                <a:latin typeface="Times New Roman" pitchFamily="18" charset="0"/>
                <a:ea typeface="標楷體" pitchFamily="65" charset="-120"/>
              </a:rPr>
              <a:t>2</a:t>
            </a:r>
          </a:p>
        </p:txBody>
      </p:sp>
      <p:sp>
        <p:nvSpPr>
          <p:cNvPr id="6168" name="Text Box 49"/>
          <p:cNvSpPr txBox="1">
            <a:spLocks noChangeArrowheads="1"/>
          </p:cNvSpPr>
          <p:nvPr/>
        </p:nvSpPr>
        <p:spPr bwMode="auto">
          <a:xfrm>
            <a:off x="5219700" y="2066925"/>
            <a:ext cx="10795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spcBef>
                <a:spcPct val="50000"/>
              </a:spcBef>
            </a:pPr>
            <a:r>
              <a:rPr lang="en-US" altLang="zh-TW" sz="2000" b="1">
                <a:latin typeface="Times New Roman" pitchFamily="18" charset="0"/>
              </a:rPr>
              <a:t>$</a:t>
            </a:r>
            <a:r>
              <a:rPr lang="en-US" altLang="zh-TW" sz="2000">
                <a:latin typeface="Times New Roman" pitchFamily="18" charset="0"/>
              </a:rPr>
              <a:t> </a:t>
            </a:r>
            <a:r>
              <a:rPr lang="en-US" altLang="zh-TW" sz="2000">
                <a:latin typeface="Times New Roman" pitchFamily="18" charset="0"/>
                <a:ea typeface="標楷體" pitchFamily="65" charset="-120"/>
              </a:rPr>
              <a:t>-2</a:t>
            </a:r>
          </a:p>
        </p:txBody>
      </p:sp>
      <p:graphicFrame>
        <p:nvGraphicFramePr>
          <p:cNvPr id="6146" name="物件 38"/>
          <p:cNvGraphicFramePr>
            <a:graphicFrameLocks noChangeAspect="1"/>
          </p:cNvGraphicFramePr>
          <p:nvPr/>
        </p:nvGraphicFramePr>
        <p:xfrm>
          <a:off x="684213" y="2527300"/>
          <a:ext cx="2879725" cy="377825"/>
        </p:xfrm>
        <a:graphic>
          <a:graphicData uri="http://schemas.openxmlformats.org/presentationml/2006/ole">
            <mc:AlternateContent xmlns:mc="http://schemas.openxmlformats.org/markup-compatibility/2006">
              <mc:Choice xmlns:v="urn:schemas-microsoft-com:vml" Requires="v">
                <p:oleObj spid="_x0000_s6185" name="方程式" r:id="rId3" imgW="1536033" imgH="266584" progId="Equation.3">
                  <p:embed/>
                </p:oleObj>
              </mc:Choice>
              <mc:Fallback>
                <p:oleObj name="方程式" r:id="rId3" imgW="1536033" imgH="266584" progId="Equation.3">
                  <p:embed/>
                  <p:pic>
                    <p:nvPicPr>
                      <p:cNvPr id="0" name="物件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2527300"/>
                        <a:ext cx="28797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147" name="物件 39"/>
          <p:cNvGraphicFramePr>
            <a:graphicFrameLocks noChangeAspect="1"/>
          </p:cNvGraphicFramePr>
          <p:nvPr/>
        </p:nvGraphicFramePr>
        <p:xfrm>
          <a:off x="4572000" y="2527300"/>
          <a:ext cx="1295400" cy="295275"/>
        </p:xfrm>
        <a:graphic>
          <a:graphicData uri="http://schemas.openxmlformats.org/presentationml/2006/ole">
            <mc:AlternateContent xmlns:mc="http://schemas.openxmlformats.org/markup-compatibility/2006">
              <mc:Choice xmlns:v="urn:schemas-microsoft-com:vml" Requires="v">
                <p:oleObj spid="_x0000_s6186" name="方程式" r:id="rId5" imgW="622030" imgH="190417" progId="Equation.3">
                  <p:embed/>
                </p:oleObj>
              </mc:Choice>
              <mc:Fallback>
                <p:oleObj name="方程式" r:id="rId5" imgW="622030" imgH="190417" progId="Equation.3">
                  <p:embed/>
                  <p:pic>
                    <p:nvPicPr>
                      <p:cNvPr id="0" name="物件 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2527300"/>
                        <a:ext cx="12954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148" name="物件 40"/>
          <p:cNvGraphicFramePr>
            <a:graphicFrameLocks noChangeAspect="1"/>
          </p:cNvGraphicFramePr>
          <p:nvPr/>
        </p:nvGraphicFramePr>
        <p:xfrm>
          <a:off x="684213" y="4300538"/>
          <a:ext cx="3241675" cy="666750"/>
        </p:xfrm>
        <a:graphic>
          <a:graphicData uri="http://schemas.openxmlformats.org/presentationml/2006/ole">
            <mc:AlternateContent xmlns:mc="http://schemas.openxmlformats.org/markup-compatibility/2006">
              <mc:Choice xmlns:v="urn:schemas-microsoft-com:vml" Requires="v">
                <p:oleObj spid="_x0000_s6187" r:id="rId7" imgW="1663700" imgH="457200" progId="Equation.2">
                  <p:embed/>
                </p:oleObj>
              </mc:Choice>
              <mc:Fallback>
                <p:oleObj r:id="rId7" imgW="1663700" imgH="457200" progId="Equation.2">
                  <p:embed/>
                  <p:pic>
                    <p:nvPicPr>
                      <p:cNvPr id="0" name="物件 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4213" y="4300538"/>
                        <a:ext cx="324167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6" name="Picture 4">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ltGray">
          <a:xfrm>
            <a:off x="204616" y="4750672"/>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4686300"/>
            <a:ext cx="19050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TW" altLang="en-US"/>
          </a:p>
        </p:txBody>
      </p:sp>
      <p:sp>
        <p:nvSpPr>
          <p:cNvPr id="26627" name="Rectangle 4"/>
          <p:cNvSpPr>
            <a:spLocks noChangeArrowheads="1"/>
          </p:cNvSpPr>
          <p:nvPr/>
        </p:nvSpPr>
        <p:spPr bwMode="auto">
          <a:xfrm>
            <a:off x="685800" y="4686300"/>
            <a:ext cx="19050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TW" altLang="en-US"/>
          </a:p>
        </p:txBody>
      </p:sp>
      <p:grpSp>
        <p:nvGrpSpPr>
          <p:cNvPr id="26628" name="Group 6"/>
          <p:cNvGrpSpPr>
            <a:grpSpLocks/>
          </p:cNvGrpSpPr>
          <p:nvPr/>
        </p:nvGrpSpPr>
        <p:grpSpPr bwMode="auto">
          <a:xfrm>
            <a:off x="1042988" y="1131888"/>
            <a:ext cx="7351712" cy="1357312"/>
            <a:chOff x="665" y="819"/>
            <a:chExt cx="4631" cy="1140"/>
          </a:xfrm>
        </p:grpSpPr>
        <p:sp>
          <p:nvSpPr>
            <p:cNvPr id="26654" name="Rectangle 7"/>
            <p:cNvSpPr>
              <a:spLocks noChangeArrowheads="1"/>
            </p:cNvSpPr>
            <p:nvPr/>
          </p:nvSpPr>
          <p:spPr bwMode="auto">
            <a:xfrm>
              <a:off x="1913" y="1573"/>
              <a:ext cx="493"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solidFill>
                    <a:schemeClr val="tx2"/>
                  </a:solidFill>
                </a:rPr>
                <a:t>30.0</a:t>
              </a:r>
            </a:p>
          </p:txBody>
        </p:sp>
        <p:sp>
          <p:nvSpPr>
            <p:cNvPr id="26655" name="Rectangle 8"/>
            <p:cNvSpPr>
              <a:spLocks noChangeArrowheads="1"/>
            </p:cNvSpPr>
            <p:nvPr/>
          </p:nvSpPr>
          <p:spPr bwMode="auto">
            <a:xfrm>
              <a:off x="4695" y="1573"/>
              <a:ext cx="601"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solidFill>
                    <a:schemeClr val="tx2"/>
                  </a:solidFill>
                </a:rPr>
                <a:t>130.0</a:t>
              </a:r>
            </a:p>
          </p:txBody>
        </p:sp>
        <p:grpSp>
          <p:nvGrpSpPr>
            <p:cNvPr id="26656" name="Group 9"/>
            <p:cNvGrpSpPr>
              <a:grpSpLocks/>
            </p:cNvGrpSpPr>
            <p:nvPr/>
          </p:nvGrpSpPr>
          <p:grpSpPr bwMode="auto">
            <a:xfrm>
              <a:off x="768" y="1195"/>
              <a:ext cx="4080" cy="375"/>
              <a:chOff x="768" y="1195"/>
              <a:chExt cx="4080" cy="375"/>
            </a:xfrm>
          </p:grpSpPr>
          <p:sp>
            <p:nvSpPr>
              <p:cNvPr id="26662" name="Line 10"/>
              <p:cNvSpPr>
                <a:spLocks noChangeShapeType="1"/>
              </p:cNvSpPr>
              <p:nvPr/>
            </p:nvSpPr>
            <p:spPr bwMode="auto">
              <a:xfrm>
                <a:off x="768" y="1195"/>
                <a:ext cx="0" cy="375"/>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6663" name="Line 11"/>
              <p:cNvSpPr>
                <a:spLocks noChangeShapeType="1"/>
              </p:cNvSpPr>
              <p:nvPr/>
            </p:nvSpPr>
            <p:spPr bwMode="auto">
              <a:xfrm>
                <a:off x="2160" y="1195"/>
                <a:ext cx="0" cy="375"/>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6664" name="Line 12"/>
              <p:cNvSpPr>
                <a:spLocks noChangeShapeType="1"/>
              </p:cNvSpPr>
              <p:nvPr/>
            </p:nvSpPr>
            <p:spPr bwMode="auto">
              <a:xfrm>
                <a:off x="3408" y="1195"/>
                <a:ext cx="0" cy="375"/>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6665" name="Line 13"/>
              <p:cNvSpPr>
                <a:spLocks noChangeShapeType="1"/>
              </p:cNvSpPr>
              <p:nvPr/>
            </p:nvSpPr>
            <p:spPr bwMode="auto">
              <a:xfrm>
                <a:off x="4848" y="1195"/>
                <a:ext cx="0" cy="375"/>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6666" name="Line 14"/>
              <p:cNvSpPr>
                <a:spLocks noChangeShapeType="1"/>
              </p:cNvSpPr>
              <p:nvPr/>
            </p:nvSpPr>
            <p:spPr bwMode="auto">
              <a:xfrm>
                <a:off x="786" y="1379"/>
                <a:ext cx="4054" cy="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grpSp>
        <p:sp>
          <p:nvSpPr>
            <p:cNvPr id="26657" name="Rectangle 15"/>
            <p:cNvSpPr>
              <a:spLocks noChangeArrowheads="1"/>
            </p:cNvSpPr>
            <p:nvPr/>
          </p:nvSpPr>
          <p:spPr bwMode="auto">
            <a:xfrm>
              <a:off x="3159" y="1573"/>
              <a:ext cx="493"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solidFill>
                    <a:schemeClr val="tx2"/>
                  </a:solidFill>
                </a:rPr>
                <a:t>30.0</a:t>
              </a:r>
            </a:p>
          </p:txBody>
        </p:sp>
        <p:sp>
          <p:nvSpPr>
            <p:cNvPr id="26658" name="Rectangle 16"/>
            <p:cNvSpPr>
              <a:spLocks noChangeArrowheads="1"/>
            </p:cNvSpPr>
            <p:nvPr/>
          </p:nvSpPr>
          <p:spPr bwMode="auto">
            <a:xfrm>
              <a:off x="665" y="819"/>
              <a:ext cx="223"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a:solidFill>
                    <a:schemeClr val="tx2"/>
                  </a:solidFill>
                </a:rPr>
                <a:t>0</a:t>
              </a:r>
            </a:p>
          </p:txBody>
        </p:sp>
        <p:sp>
          <p:nvSpPr>
            <p:cNvPr id="26659" name="Rectangle 17"/>
            <p:cNvSpPr>
              <a:spLocks noChangeArrowheads="1"/>
            </p:cNvSpPr>
            <p:nvPr/>
          </p:nvSpPr>
          <p:spPr bwMode="auto">
            <a:xfrm>
              <a:off x="2057" y="819"/>
              <a:ext cx="223"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solidFill>
                    <a:schemeClr val="tx2"/>
                  </a:solidFill>
                </a:rPr>
                <a:t>1</a:t>
              </a:r>
            </a:p>
          </p:txBody>
        </p:sp>
        <p:sp>
          <p:nvSpPr>
            <p:cNvPr id="26660" name="Rectangle 18"/>
            <p:cNvSpPr>
              <a:spLocks noChangeArrowheads="1"/>
            </p:cNvSpPr>
            <p:nvPr/>
          </p:nvSpPr>
          <p:spPr bwMode="auto">
            <a:xfrm>
              <a:off x="3303" y="819"/>
              <a:ext cx="223"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solidFill>
                    <a:schemeClr val="tx2"/>
                  </a:solidFill>
                </a:rPr>
                <a:t>2</a:t>
              </a:r>
            </a:p>
          </p:txBody>
        </p:sp>
        <p:sp>
          <p:nvSpPr>
            <p:cNvPr id="26661" name="Rectangle 19"/>
            <p:cNvSpPr>
              <a:spLocks noChangeArrowheads="1"/>
            </p:cNvSpPr>
            <p:nvPr/>
          </p:nvSpPr>
          <p:spPr bwMode="auto">
            <a:xfrm>
              <a:off x="4743" y="819"/>
              <a:ext cx="223"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solidFill>
                    <a:schemeClr val="tx2"/>
                  </a:solidFill>
                </a:rPr>
                <a:t>3</a:t>
              </a:r>
            </a:p>
          </p:txBody>
        </p:sp>
      </p:grpSp>
      <p:grpSp>
        <p:nvGrpSpPr>
          <p:cNvPr id="26629" name="Group 21"/>
          <p:cNvGrpSpPr>
            <a:grpSpLocks/>
          </p:cNvGrpSpPr>
          <p:nvPr/>
        </p:nvGrpSpPr>
        <p:grpSpPr bwMode="auto">
          <a:xfrm>
            <a:off x="3416300" y="2405063"/>
            <a:ext cx="3644900" cy="1008062"/>
            <a:chOff x="2160" y="1888"/>
            <a:chExt cx="2296" cy="847"/>
          </a:xfrm>
        </p:grpSpPr>
        <p:sp>
          <p:nvSpPr>
            <p:cNvPr id="26650" name="Line 22"/>
            <p:cNvSpPr>
              <a:spLocks noChangeShapeType="1"/>
            </p:cNvSpPr>
            <p:nvPr/>
          </p:nvSpPr>
          <p:spPr bwMode="auto">
            <a:xfrm>
              <a:off x="2160" y="1888"/>
              <a:ext cx="0" cy="839"/>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6651" name="Line 23"/>
            <p:cNvSpPr>
              <a:spLocks noChangeShapeType="1"/>
            </p:cNvSpPr>
            <p:nvPr/>
          </p:nvSpPr>
          <p:spPr bwMode="auto">
            <a:xfrm>
              <a:off x="2178" y="2735"/>
              <a:ext cx="2278" cy="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6652" name="Line 24"/>
            <p:cNvSpPr>
              <a:spLocks noChangeShapeType="1"/>
            </p:cNvSpPr>
            <p:nvPr/>
          </p:nvSpPr>
          <p:spPr bwMode="auto">
            <a:xfrm>
              <a:off x="3408" y="1888"/>
              <a:ext cx="0" cy="455"/>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6653" name="Line 25"/>
            <p:cNvSpPr>
              <a:spLocks noChangeShapeType="1"/>
            </p:cNvSpPr>
            <p:nvPr/>
          </p:nvSpPr>
          <p:spPr bwMode="auto">
            <a:xfrm>
              <a:off x="3426" y="2351"/>
              <a:ext cx="1030" cy="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zh-TW" altLang="en-US"/>
            </a:p>
          </p:txBody>
        </p:sp>
      </p:grpSp>
      <p:sp>
        <p:nvSpPr>
          <p:cNvPr id="26630" name="Rectangle 26"/>
          <p:cNvSpPr>
            <a:spLocks noChangeArrowheads="1"/>
          </p:cNvSpPr>
          <p:nvPr/>
        </p:nvSpPr>
        <p:spPr bwMode="auto">
          <a:xfrm>
            <a:off x="7524750" y="2716213"/>
            <a:ext cx="782638"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p>
            <a:pPr eaLnBrk="0" hangingPunct="0"/>
            <a:r>
              <a:rPr kumimoji="0" lang="en-US" altLang="zh-TW" b="1"/>
              <a:t>39.0</a:t>
            </a:r>
          </a:p>
          <a:p>
            <a:pPr eaLnBrk="0" hangingPunct="0"/>
            <a:r>
              <a:rPr kumimoji="0" lang="en-US" altLang="zh-TW" b="1" u="sng"/>
              <a:t>50.7</a:t>
            </a:r>
          </a:p>
        </p:txBody>
      </p:sp>
      <p:sp>
        <p:nvSpPr>
          <p:cNvPr id="26631" name="Rectangle 27"/>
          <p:cNvSpPr>
            <a:spLocks noChangeArrowheads="1"/>
          </p:cNvSpPr>
          <p:nvPr/>
        </p:nvSpPr>
        <p:spPr bwMode="auto">
          <a:xfrm>
            <a:off x="7524750" y="3651250"/>
            <a:ext cx="954088" cy="460375"/>
          </a:xfrm>
          <a:prstGeom prst="rect">
            <a:avLst/>
          </a:prstGeom>
          <a:noFill/>
          <a:ln w="12700">
            <a:solidFill>
              <a:srgbClr val="C09EFB"/>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spAutoFit/>
          </a:bodyPr>
          <a:lstStyle/>
          <a:p>
            <a:pPr eaLnBrk="0" hangingPunct="0"/>
            <a:r>
              <a:rPr kumimoji="0" lang="en-US" altLang="zh-TW" b="1"/>
              <a:t>219.7</a:t>
            </a:r>
          </a:p>
        </p:txBody>
      </p:sp>
      <p:sp>
        <p:nvSpPr>
          <p:cNvPr id="26632" name="Line 28"/>
          <p:cNvSpPr>
            <a:spLocks noChangeShapeType="1"/>
          </p:cNvSpPr>
          <p:nvPr/>
        </p:nvSpPr>
        <p:spPr bwMode="auto">
          <a:xfrm>
            <a:off x="7524750" y="4084638"/>
            <a:ext cx="935038" cy="0"/>
          </a:xfrm>
          <a:prstGeom prst="line">
            <a:avLst/>
          </a:prstGeom>
          <a:noFill/>
          <a:ln w="38100" cmpd="dbl">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6633" name="Rectangle 29"/>
          <p:cNvSpPr>
            <a:spLocks noChangeArrowheads="1"/>
          </p:cNvSpPr>
          <p:nvPr/>
        </p:nvSpPr>
        <p:spPr bwMode="auto">
          <a:xfrm>
            <a:off x="395288" y="195263"/>
            <a:ext cx="7239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p>
            <a:pPr>
              <a:spcBef>
                <a:spcPct val="50000"/>
              </a:spcBef>
            </a:pPr>
            <a:r>
              <a:rPr lang="zh-TW" altLang="en-US" sz="3600" b="1">
                <a:latin typeface="標楷體" pitchFamily="65" charset="-120"/>
                <a:ea typeface="標楷體" pitchFamily="65" charset="-120"/>
              </a:rPr>
              <a:t>內部報酬率法之再投資假設 </a:t>
            </a:r>
          </a:p>
        </p:txBody>
      </p:sp>
      <p:sp>
        <p:nvSpPr>
          <p:cNvPr id="26634" name="Rectangle 30"/>
          <p:cNvSpPr>
            <a:spLocks noChangeArrowheads="1"/>
          </p:cNvSpPr>
          <p:nvPr/>
        </p:nvSpPr>
        <p:spPr bwMode="auto">
          <a:xfrm>
            <a:off x="890588" y="2090738"/>
            <a:ext cx="10572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t>-100.0</a:t>
            </a:r>
          </a:p>
        </p:txBody>
      </p:sp>
      <p:sp>
        <p:nvSpPr>
          <p:cNvPr id="26635" name="Rectangle 31"/>
          <p:cNvSpPr>
            <a:spLocks noChangeArrowheads="1"/>
          </p:cNvSpPr>
          <p:nvPr/>
        </p:nvSpPr>
        <p:spPr bwMode="auto">
          <a:xfrm>
            <a:off x="5611813" y="2603500"/>
            <a:ext cx="800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t>30%</a:t>
            </a:r>
          </a:p>
        </p:txBody>
      </p:sp>
      <p:sp>
        <p:nvSpPr>
          <p:cNvPr id="26636" name="Rectangle 32"/>
          <p:cNvSpPr>
            <a:spLocks noChangeArrowheads="1"/>
          </p:cNvSpPr>
          <p:nvPr/>
        </p:nvSpPr>
        <p:spPr bwMode="auto">
          <a:xfrm>
            <a:off x="4014788" y="3003550"/>
            <a:ext cx="800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t>30%</a:t>
            </a:r>
          </a:p>
        </p:txBody>
      </p:sp>
      <p:sp>
        <p:nvSpPr>
          <p:cNvPr id="26637" name="Rectangle 33"/>
          <p:cNvSpPr>
            <a:spLocks noChangeArrowheads="1"/>
          </p:cNvSpPr>
          <p:nvPr/>
        </p:nvSpPr>
        <p:spPr bwMode="auto">
          <a:xfrm>
            <a:off x="7092950" y="4227513"/>
            <a:ext cx="1717675" cy="458787"/>
          </a:xfrm>
          <a:prstGeom prst="rect">
            <a:avLst/>
          </a:prstGeom>
          <a:noFill/>
          <a:ln w="50800">
            <a:solidFill>
              <a:srgbClr val="C09EFB"/>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spAutoFit/>
          </a:bodyPr>
          <a:lstStyle/>
          <a:p>
            <a:pPr eaLnBrk="0" hangingPunct="0"/>
            <a:r>
              <a:rPr kumimoji="0" lang="en-US" altLang="zh-TW" b="1"/>
              <a:t>FV inflows</a:t>
            </a:r>
          </a:p>
        </p:txBody>
      </p:sp>
      <p:sp>
        <p:nvSpPr>
          <p:cNvPr id="26638" name="Line 34"/>
          <p:cNvSpPr>
            <a:spLocks noChangeShapeType="1"/>
          </p:cNvSpPr>
          <p:nvPr/>
        </p:nvSpPr>
        <p:spPr bwMode="auto">
          <a:xfrm>
            <a:off x="971550" y="3651250"/>
            <a:ext cx="10255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6639" name="Rectangle 35"/>
          <p:cNvSpPr>
            <a:spLocks noChangeArrowheads="1"/>
          </p:cNvSpPr>
          <p:nvPr/>
        </p:nvSpPr>
        <p:spPr bwMode="auto">
          <a:xfrm>
            <a:off x="971550" y="3651250"/>
            <a:ext cx="1998663" cy="460375"/>
          </a:xfrm>
          <a:prstGeom prst="rect">
            <a:avLst/>
          </a:prstGeom>
          <a:noFill/>
          <a:ln w="12700">
            <a:solidFill>
              <a:srgbClr val="00AE00"/>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p>
            <a:pPr eaLnBrk="0" hangingPunct="0"/>
            <a:r>
              <a:rPr kumimoji="0" lang="en-US" altLang="zh-TW" b="1"/>
              <a:t>-100.0</a:t>
            </a:r>
          </a:p>
        </p:txBody>
      </p:sp>
      <p:sp>
        <p:nvSpPr>
          <p:cNvPr id="26640" name="Line 36"/>
          <p:cNvSpPr>
            <a:spLocks noChangeShapeType="1"/>
          </p:cNvSpPr>
          <p:nvPr/>
        </p:nvSpPr>
        <p:spPr bwMode="auto">
          <a:xfrm>
            <a:off x="1116013" y="4084638"/>
            <a:ext cx="860425" cy="0"/>
          </a:xfrm>
          <a:prstGeom prst="line">
            <a:avLst/>
          </a:prstGeom>
          <a:noFill/>
          <a:ln w="38100" cmpd="dbl">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6641" name="Rectangle 37"/>
          <p:cNvSpPr>
            <a:spLocks noChangeArrowheads="1"/>
          </p:cNvSpPr>
          <p:nvPr/>
        </p:nvSpPr>
        <p:spPr bwMode="auto">
          <a:xfrm>
            <a:off x="368300" y="3014663"/>
            <a:ext cx="1973263" cy="458787"/>
          </a:xfrm>
          <a:prstGeom prst="rect">
            <a:avLst/>
          </a:prstGeom>
          <a:noFill/>
          <a:ln w="50800">
            <a:solidFill>
              <a:srgbClr val="00AE00"/>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p>
            <a:pPr eaLnBrk="0" hangingPunct="0"/>
            <a:r>
              <a:rPr kumimoji="0" lang="en-US" altLang="zh-TW" b="1"/>
              <a:t>PV outflows</a:t>
            </a:r>
          </a:p>
        </p:txBody>
      </p:sp>
      <p:sp>
        <p:nvSpPr>
          <p:cNvPr id="26642" name="Line 39"/>
          <p:cNvSpPr>
            <a:spLocks noChangeShapeType="1"/>
          </p:cNvSpPr>
          <p:nvPr/>
        </p:nvSpPr>
        <p:spPr bwMode="auto">
          <a:xfrm flipH="1">
            <a:off x="1979613" y="3867150"/>
            <a:ext cx="5191125" cy="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6643" name="Rectangle 2"/>
          <p:cNvSpPr>
            <a:spLocks noChangeArrowheads="1"/>
          </p:cNvSpPr>
          <p:nvPr/>
        </p:nvSpPr>
        <p:spPr bwMode="auto">
          <a:xfrm>
            <a:off x="255588" y="-58738"/>
            <a:ext cx="184150"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p>
            <a:endParaRPr lang="zh-TW" altLang="en-US"/>
          </a:p>
        </p:txBody>
      </p:sp>
      <p:sp>
        <p:nvSpPr>
          <p:cNvPr id="26644" name="Rectangle 4"/>
          <p:cNvSpPr>
            <a:spLocks noChangeArrowheads="1"/>
          </p:cNvSpPr>
          <p:nvPr/>
        </p:nvSpPr>
        <p:spPr bwMode="auto">
          <a:xfrm>
            <a:off x="0" y="-58738"/>
            <a:ext cx="184150"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p>
            <a:endParaRPr lang="zh-TW" altLang="en-US"/>
          </a:p>
        </p:txBody>
      </p:sp>
      <p:pic>
        <p:nvPicPr>
          <p:cNvPr id="26645"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5650" y="4227513"/>
            <a:ext cx="43338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46" name="Rectangle 6"/>
          <p:cNvSpPr>
            <a:spLocks noChangeArrowheads="1"/>
          </p:cNvSpPr>
          <p:nvPr/>
        </p:nvSpPr>
        <p:spPr bwMode="auto">
          <a:xfrm>
            <a:off x="0" y="-58738"/>
            <a:ext cx="184150"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p>
            <a:endParaRPr lang="zh-TW" altLang="en-US"/>
          </a:p>
        </p:txBody>
      </p:sp>
      <p:pic>
        <p:nvPicPr>
          <p:cNvPr id="26647" name="Picture 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52600" y="742950"/>
            <a:ext cx="1466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48" name="投影片編號版面配置區 40"/>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0D58B381-3C33-4715-917A-64EAB7EB0D30}" type="slidenum">
              <a:rPr kumimoji="0" lang="en-US" altLang="zh-TW" sz="1200" smtClean="0">
                <a:latin typeface="Arial Black" pitchFamily="34" charset="0"/>
              </a:rPr>
              <a:pPr eaLnBrk="1" hangingPunct="1"/>
              <a:t>23</a:t>
            </a:fld>
            <a:endParaRPr kumimoji="0" lang="en-US" altLang="zh-TW" sz="1200" smtClean="0">
              <a:latin typeface="Arial Black" pitchFamily="34" charset="0"/>
            </a:endParaRPr>
          </a:p>
        </p:txBody>
      </p:sp>
      <p:pic>
        <p:nvPicPr>
          <p:cNvPr id="43" name="Picture 4">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ltGray">
          <a:xfrm>
            <a:off x="179388" y="4587875"/>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4686300"/>
            <a:ext cx="19050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TW" altLang="en-US"/>
          </a:p>
        </p:txBody>
      </p:sp>
      <p:sp>
        <p:nvSpPr>
          <p:cNvPr id="27651" name="Rectangle 4"/>
          <p:cNvSpPr>
            <a:spLocks noChangeArrowheads="1"/>
          </p:cNvSpPr>
          <p:nvPr/>
        </p:nvSpPr>
        <p:spPr bwMode="auto">
          <a:xfrm>
            <a:off x="685800" y="4686300"/>
            <a:ext cx="19050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TW" altLang="en-US"/>
          </a:p>
        </p:txBody>
      </p:sp>
      <p:grpSp>
        <p:nvGrpSpPr>
          <p:cNvPr id="27652" name="Group 6"/>
          <p:cNvGrpSpPr>
            <a:grpSpLocks/>
          </p:cNvGrpSpPr>
          <p:nvPr/>
        </p:nvGrpSpPr>
        <p:grpSpPr bwMode="auto">
          <a:xfrm>
            <a:off x="1055688" y="974725"/>
            <a:ext cx="7351712" cy="1357313"/>
            <a:chOff x="665" y="819"/>
            <a:chExt cx="4631" cy="1140"/>
          </a:xfrm>
        </p:grpSpPr>
        <p:sp>
          <p:nvSpPr>
            <p:cNvPr id="27679" name="Rectangle 7"/>
            <p:cNvSpPr>
              <a:spLocks noChangeArrowheads="1"/>
            </p:cNvSpPr>
            <p:nvPr/>
          </p:nvSpPr>
          <p:spPr bwMode="auto">
            <a:xfrm>
              <a:off x="1913" y="1573"/>
              <a:ext cx="493"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solidFill>
                    <a:schemeClr val="tx2"/>
                  </a:solidFill>
                </a:rPr>
                <a:t>30.0</a:t>
              </a:r>
            </a:p>
          </p:txBody>
        </p:sp>
        <p:sp>
          <p:nvSpPr>
            <p:cNvPr id="27680" name="Rectangle 8"/>
            <p:cNvSpPr>
              <a:spLocks noChangeArrowheads="1"/>
            </p:cNvSpPr>
            <p:nvPr/>
          </p:nvSpPr>
          <p:spPr bwMode="auto">
            <a:xfrm>
              <a:off x="4695" y="1573"/>
              <a:ext cx="601"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solidFill>
                    <a:schemeClr val="tx2"/>
                  </a:solidFill>
                </a:rPr>
                <a:t>130.0</a:t>
              </a:r>
            </a:p>
          </p:txBody>
        </p:sp>
        <p:grpSp>
          <p:nvGrpSpPr>
            <p:cNvPr id="27681" name="Group 9"/>
            <p:cNvGrpSpPr>
              <a:grpSpLocks/>
            </p:cNvGrpSpPr>
            <p:nvPr/>
          </p:nvGrpSpPr>
          <p:grpSpPr bwMode="auto">
            <a:xfrm>
              <a:off x="768" y="1195"/>
              <a:ext cx="4080" cy="375"/>
              <a:chOff x="768" y="1195"/>
              <a:chExt cx="4080" cy="375"/>
            </a:xfrm>
          </p:grpSpPr>
          <p:sp>
            <p:nvSpPr>
              <p:cNvPr id="27687" name="Line 10"/>
              <p:cNvSpPr>
                <a:spLocks noChangeShapeType="1"/>
              </p:cNvSpPr>
              <p:nvPr/>
            </p:nvSpPr>
            <p:spPr bwMode="auto">
              <a:xfrm>
                <a:off x="768" y="1195"/>
                <a:ext cx="0" cy="375"/>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7688" name="Line 11"/>
              <p:cNvSpPr>
                <a:spLocks noChangeShapeType="1"/>
              </p:cNvSpPr>
              <p:nvPr/>
            </p:nvSpPr>
            <p:spPr bwMode="auto">
              <a:xfrm>
                <a:off x="2160" y="1195"/>
                <a:ext cx="0" cy="375"/>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7689" name="Line 12"/>
              <p:cNvSpPr>
                <a:spLocks noChangeShapeType="1"/>
              </p:cNvSpPr>
              <p:nvPr/>
            </p:nvSpPr>
            <p:spPr bwMode="auto">
              <a:xfrm>
                <a:off x="3408" y="1195"/>
                <a:ext cx="0" cy="375"/>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7690" name="Line 13"/>
              <p:cNvSpPr>
                <a:spLocks noChangeShapeType="1"/>
              </p:cNvSpPr>
              <p:nvPr/>
            </p:nvSpPr>
            <p:spPr bwMode="auto">
              <a:xfrm>
                <a:off x="4848" y="1195"/>
                <a:ext cx="0" cy="375"/>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7691" name="Line 14"/>
              <p:cNvSpPr>
                <a:spLocks noChangeShapeType="1"/>
              </p:cNvSpPr>
              <p:nvPr/>
            </p:nvSpPr>
            <p:spPr bwMode="auto">
              <a:xfrm>
                <a:off x="786" y="1379"/>
                <a:ext cx="4054" cy="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grpSp>
        <p:sp>
          <p:nvSpPr>
            <p:cNvPr id="27682" name="Rectangle 15"/>
            <p:cNvSpPr>
              <a:spLocks noChangeArrowheads="1"/>
            </p:cNvSpPr>
            <p:nvPr/>
          </p:nvSpPr>
          <p:spPr bwMode="auto">
            <a:xfrm>
              <a:off x="3159" y="1573"/>
              <a:ext cx="493"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solidFill>
                    <a:schemeClr val="tx2"/>
                  </a:solidFill>
                </a:rPr>
                <a:t>30.0</a:t>
              </a:r>
            </a:p>
          </p:txBody>
        </p:sp>
        <p:sp>
          <p:nvSpPr>
            <p:cNvPr id="27683" name="Rectangle 16"/>
            <p:cNvSpPr>
              <a:spLocks noChangeArrowheads="1"/>
            </p:cNvSpPr>
            <p:nvPr/>
          </p:nvSpPr>
          <p:spPr bwMode="auto">
            <a:xfrm>
              <a:off x="665" y="819"/>
              <a:ext cx="223"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a:solidFill>
                    <a:schemeClr val="tx2"/>
                  </a:solidFill>
                </a:rPr>
                <a:t>0</a:t>
              </a:r>
            </a:p>
          </p:txBody>
        </p:sp>
        <p:sp>
          <p:nvSpPr>
            <p:cNvPr id="27684" name="Rectangle 17"/>
            <p:cNvSpPr>
              <a:spLocks noChangeArrowheads="1"/>
            </p:cNvSpPr>
            <p:nvPr/>
          </p:nvSpPr>
          <p:spPr bwMode="auto">
            <a:xfrm>
              <a:off x="2057" y="819"/>
              <a:ext cx="223"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solidFill>
                    <a:schemeClr val="tx2"/>
                  </a:solidFill>
                </a:rPr>
                <a:t>1</a:t>
              </a:r>
            </a:p>
          </p:txBody>
        </p:sp>
        <p:sp>
          <p:nvSpPr>
            <p:cNvPr id="27685" name="Rectangle 18"/>
            <p:cNvSpPr>
              <a:spLocks noChangeArrowheads="1"/>
            </p:cNvSpPr>
            <p:nvPr/>
          </p:nvSpPr>
          <p:spPr bwMode="auto">
            <a:xfrm>
              <a:off x="3303" y="819"/>
              <a:ext cx="223"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solidFill>
                    <a:schemeClr val="tx2"/>
                  </a:solidFill>
                </a:rPr>
                <a:t>2</a:t>
              </a:r>
            </a:p>
          </p:txBody>
        </p:sp>
        <p:sp>
          <p:nvSpPr>
            <p:cNvPr id="27686" name="Rectangle 19"/>
            <p:cNvSpPr>
              <a:spLocks noChangeArrowheads="1"/>
            </p:cNvSpPr>
            <p:nvPr/>
          </p:nvSpPr>
          <p:spPr bwMode="auto">
            <a:xfrm>
              <a:off x="4743" y="819"/>
              <a:ext cx="223"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solidFill>
                    <a:schemeClr val="tx2"/>
                  </a:solidFill>
                </a:rPr>
                <a:t>3</a:t>
              </a:r>
            </a:p>
          </p:txBody>
        </p:sp>
      </p:grpSp>
      <p:grpSp>
        <p:nvGrpSpPr>
          <p:cNvPr id="27653" name="Group 21"/>
          <p:cNvGrpSpPr>
            <a:grpSpLocks/>
          </p:cNvGrpSpPr>
          <p:nvPr/>
        </p:nvGrpSpPr>
        <p:grpSpPr bwMode="auto">
          <a:xfrm>
            <a:off x="3429000" y="2247900"/>
            <a:ext cx="3644900" cy="1008063"/>
            <a:chOff x="2160" y="1888"/>
            <a:chExt cx="2296" cy="847"/>
          </a:xfrm>
        </p:grpSpPr>
        <p:sp>
          <p:nvSpPr>
            <p:cNvPr id="27675" name="Line 22"/>
            <p:cNvSpPr>
              <a:spLocks noChangeShapeType="1"/>
            </p:cNvSpPr>
            <p:nvPr/>
          </p:nvSpPr>
          <p:spPr bwMode="auto">
            <a:xfrm>
              <a:off x="2160" y="1888"/>
              <a:ext cx="0" cy="839"/>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7676" name="Line 23"/>
            <p:cNvSpPr>
              <a:spLocks noChangeShapeType="1"/>
            </p:cNvSpPr>
            <p:nvPr/>
          </p:nvSpPr>
          <p:spPr bwMode="auto">
            <a:xfrm>
              <a:off x="2178" y="2735"/>
              <a:ext cx="2278" cy="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7677" name="Line 24"/>
            <p:cNvSpPr>
              <a:spLocks noChangeShapeType="1"/>
            </p:cNvSpPr>
            <p:nvPr/>
          </p:nvSpPr>
          <p:spPr bwMode="auto">
            <a:xfrm>
              <a:off x="3408" y="1888"/>
              <a:ext cx="0" cy="455"/>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7678" name="Line 25"/>
            <p:cNvSpPr>
              <a:spLocks noChangeShapeType="1"/>
            </p:cNvSpPr>
            <p:nvPr/>
          </p:nvSpPr>
          <p:spPr bwMode="auto">
            <a:xfrm>
              <a:off x="3379" y="2341"/>
              <a:ext cx="1077" cy="1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zh-TW" altLang="en-US"/>
            </a:p>
          </p:txBody>
        </p:sp>
      </p:grpSp>
      <p:sp>
        <p:nvSpPr>
          <p:cNvPr id="27654" name="Rectangle 26"/>
          <p:cNvSpPr>
            <a:spLocks noChangeArrowheads="1"/>
          </p:cNvSpPr>
          <p:nvPr/>
        </p:nvSpPr>
        <p:spPr bwMode="auto">
          <a:xfrm>
            <a:off x="7453313" y="2559050"/>
            <a:ext cx="782637"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t>33.0</a:t>
            </a:r>
          </a:p>
          <a:p>
            <a:pPr eaLnBrk="0" hangingPunct="0"/>
            <a:r>
              <a:rPr kumimoji="0" lang="en-US" altLang="zh-TW" b="1" u="sng"/>
              <a:t>36.3</a:t>
            </a:r>
          </a:p>
        </p:txBody>
      </p:sp>
      <p:sp>
        <p:nvSpPr>
          <p:cNvPr id="27655" name="Rectangle 27"/>
          <p:cNvSpPr>
            <a:spLocks noChangeArrowheads="1"/>
          </p:cNvSpPr>
          <p:nvPr/>
        </p:nvSpPr>
        <p:spPr bwMode="auto">
          <a:xfrm>
            <a:off x="7451725" y="3363913"/>
            <a:ext cx="954088" cy="458787"/>
          </a:xfrm>
          <a:prstGeom prst="rect">
            <a:avLst/>
          </a:prstGeom>
          <a:noFill/>
          <a:ln w="12700">
            <a:solidFill>
              <a:srgbClr val="C09EFB"/>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spAutoFit/>
          </a:bodyPr>
          <a:lstStyle/>
          <a:p>
            <a:pPr eaLnBrk="0" hangingPunct="0"/>
            <a:r>
              <a:rPr kumimoji="0" lang="en-US" altLang="zh-TW" b="1"/>
              <a:t>199.3</a:t>
            </a:r>
          </a:p>
        </p:txBody>
      </p:sp>
      <p:sp>
        <p:nvSpPr>
          <p:cNvPr id="27656" name="Line 28"/>
          <p:cNvSpPr>
            <a:spLocks noChangeShapeType="1"/>
          </p:cNvSpPr>
          <p:nvPr/>
        </p:nvSpPr>
        <p:spPr bwMode="auto">
          <a:xfrm>
            <a:off x="7451725" y="3795713"/>
            <a:ext cx="933450" cy="0"/>
          </a:xfrm>
          <a:prstGeom prst="line">
            <a:avLst/>
          </a:prstGeom>
          <a:noFill/>
          <a:ln w="38100" cmpd="dbl">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7657" name="Rectangle 29"/>
          <p:cNvSpPr>
            <a:spLocks noChangeArrowheads="1"/>
          </p:cNvSpPr>
          <p:nvPr/>
        </p:nvSpPr>
        <p:spPr bwMode="auto">
          <a:xfrm>
            <a:off x="250825" y="171450"/>
            <a:ext cx="8353425"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p>
            <a:pPr>
              <a:spcBef>
                <a:spcPct val="50000"/>
              </a:spcBef>
            </a:pPr>
            <a:r>
              <a:rPr lang="zh-TW" altLang="en-US" sz="2800" b="1">
                <a:latin typeface="標楷體" pitchFamily="65" charset="-120"/>
                <a:ea typeface="標楷體" pitchFamily="65" charset="-120"/>
              </a:rPr>
              <a:t>修正後內部報酬率法</a:t>
            </a:r>
            <a:r>
              <a:rPr lang="en-US" altLang="zh-TW" sz="2800" b="1">
                <a:latin typeface="標楷體" pitchFamily="65" charset="-120"/>
                <a:ea typeface="標楷體" pitchFamily="65" charset="-120"/>
              </a:rPr>
              <a:t>(MIRR)—</a:t>
            </a:r>
            <a:r>
              <a:rPr lang="zh-TW" altLang="en-US" sz="2800" b="1">
                <a:latin typeface="標楷體" pitchFamily="65" charset="-120"/>
                <a:ea typeface="標楷體" pitchFamily="65" charset="-120"/>
              </a:rPr>
              <a:t>以資金成本為再投資假設</a:t>
            </a:r>
            <a:r>
              <a:rPr lang="zh-TW" altLang="en-US" sz="3600" b="1">
                <a:latin typeface="標楷體" pitchFamily="65" charset="-120"/>
                <a:ea typeface="標楷體" pitchFamily="65" charset="-120"/>
              </a:rPr>
              <a:t> </a:t>
            </a:r>
          </a:p>
        </p:txBody>
      </p:sp>
      <p:sp>
        <p:nvSpPr>
          <p:cNvPr id="27658" name="Rectangle 30"/>
          <p:cNvSpPr>
            <a:spLocks noChangeArrowheads="1"/>
          </p:cNvSpPr>
          <p:nvPr/>
        </p:nvSpPr>
        <p:spPr bwMode="auto">
          <a:xfrm>
            <a:off x="903288" y="1935163"/>
            <a:ext cx="105568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t>-100.0</a:t>
            </a:r>
          </a:p>
        </p:txBody>
      </p:sp>
      <p:sp>
        <p:nvSpPr>
          <p:cNvPr id="27659" name="Rectangle 31"/>
          <p:cNvSpPr>
            <a:spLocks noChangeArrowheads="1"/>
          </p:cNvSpPr>
          <p:nvPr/>
        </p:nvSpPr>
        <p:spPr bwMode="auto">
          <a:xfrm>
            <a:off x="5651500" y="2355850"/>
            <a:ext cx="800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t>10%</a:t>
            </a:r>
          </a:p>
        </p:txBody>
      </p:sp>
      <p:sp>
        <p:nvSpPr>
          <p:cNvPr id="27660" name="Rectangle 32"/>
          <p:cNvSpPr>
            <a:spLocks noChangeArrowheads="1"/>
          </p:cNvSpPr>
          <p:nvPr/>
        </p:nvSpPr>
        <p:spPr bwMode="auto">
          <a:xfrm>
            <a:off x="4027488" y="2846388"/>
            <a:ext cx="8001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eaLnBrk="0" hangingPunct="0"/>
            <a:r>
              <a:rPr kumimoji="0" lang="en-US" altLang="zh-TW" b="1"/>
              <a:t>10%</a:t>
            </a:r>
          </a:p>
        </p:txBody>
      </p:sp>
      <p:sp>
        <p:nvSpPr>
          <p:cNvPr id="27661" name="Rectangle 33"/>
          <p:cNvSpPr>
            <a:spLocks noChangeArrowheads="1"/>
          </p:cNvSpPr>
          <p:nvPr/>
        </p:nvSpPr>
        <p:spPr bwMode="auto">
          <a:xfrm>
            <a:off x="7019925" y="3867150"/>
            <a:ext cx="1719263" cy="460375"/>
          </a:xfrm>
          <a:prstGeom prst="rect">
            <a:avLst/>
          </a:prstGeom>
          <a:noFill/>
          <a:ln w="50800">
            <a:solidFill>
              <a:srgbClr val="C09EFB"/>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spAutoFit/>
          </a:bodyPr>
          <a:lstStyle/>
          <a:p>
            <a:pPr eaLnBrk="0" hangingPunct="0"/>
            <a:r>
              <a:rPr kumimoji="0" lang="en-US" altLang="zh-TW" b="1"/>
              <a:t>FV inflows</a:t>
            </a:r>
          </a:p>
        </p:txBody>
      </p:sp>
      <p:sp>
        <p:nvSpPr>
          <p:cNvPr id="27662" name="Line 34"/>
          <p:cNvSpPr>
            <a:spLocks noChangeShapeType="1"/>
          </p:cNvSpPr>
          <p:nvPr/>
        </p:nvSpPr>
        <p:spPr bwMode="auto">
          <a:xfrm>
            <a:off x="1042988" y="3435350"/>
            <a:ext cx="10255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7663" name="Rectangle 35"/>
          <p:cNvSpPr>
            <a:spLocks noChangeArrowheads="1"/>
          </p:cNvSpPr>
          <p:nvPr/>
        </p:nvSpPr>
        <p:spPr bwMode="auto">
          <a:xfrm>
            <a:off x="971550" y="3435350"/>
            <a:ext cx="1152525" cy="460375"/>
          </a:xfrm>
          <a:prstGeom prst="rect">
            <a:avLst/>
          </a:prstGeom>
          <a:noFill/>
          <a:ln w="12700">
            <a:solidFill>
              <a:srgbClr val="00AE00"/>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p>
            <a:pPr eaLnBrk="0" hangingPunct="0"/>
            <a:r>
              <a:rPr kumimoji="0" lang="en-US" altLang="zh-TW" b="1"/>
              <a:t>-100.0</a:t>
            </a:r>
          </a:p>
        </p:txBody>
      </p:sp>
      <p:sp>
        <p:nvSpPr>
          <p:cNvPr id="27664" name="Line 36"/>
          <p:cNvSpPr>
            <a:spLocks noChangeShapeType="1"/>
          </p:cNvSpPr>
          <p:nvPr/>
        </p:nvSpPr>
        <p:spPr bwMode="auto">
          <a:xfrm>
            <a:off x="1116013" y="3795713"/>
            <a:ext cx="860425" cy="0"/>
          </a:xfrm>
          <a:prstGeom prst="line">
            <a:avLst/>
          </a:prstGeom>
          <a:noFill/>
          <a:ln w="38100" cmpd="dbl">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7665" name="Rectangle 37"/>
          <p:cNvSpPr>
            <a:spLocks noChangeArrowheads="1"/>
          </p:cNvSpPr>
          <p:nvPr/>
        </p:nvSpPr>
        <p:spPr bwMode="auto">
          <a:xfrm>
            <a:off x="381000" y="2857500"/>
            <a:ext cx="1973263" cy="458788"/>
          </a:xfrm>
          <a:prstGeom prst="rect">
            <a:avLst/>
          </a:prstGeom>
          <a:noFill/>
          <a:ln w="50800">
            <a:solidFill>
              <a:srgbClr val="00AE00"/>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p>
            <a:pPr eaLnBrk="0" hangingPunct="0"/>
            <a:r>
              <a:rPr kumimoji="0" lang="en-US" altLang="zh-TW" b="1"/>
              <a:t>PV outflows</a:t>
            </a:r>
          </a:p>
        </p:txBody>
      </p:sp>
      <p:sp>
        <p:nvSpPr>
          <p:cNvPr id="27666" name="Line 39"/>
          <p:cNvSpPr>
            <a:spLocks noChangeShapeType="1"/>
          </p:cNvSpPr>
          <p:nvPr/>
        </p:nvSpPr>
        <p:spPr bwMode="auto">
          <a:xfrm flipH="1">
            <a:off x="2136775" y="3657600"/>
            <a:ext cx="5191125" cy="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7667" name="Rectangle 2"/>
          <p:cNvSpPr>
            <a:spLocks noChangeArrowheads="1"/>
          </p:cNvSpPr>
          <p:nvPr/>
        </p:nvSpPr>
        <p:spPr bwMode="auto">
          <a:xfrm>
            <a:off x="0" y="-58738"/>
            <a:ext cx="184150"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p>
            <a:endParaRPr lang="zh-TW" altLang="en-US"/>
          </a:p>
        </p:txBody>
      </p:sp>
      <p:sp>
        <p:nvSpPr>
          <p:cNvPr id="27668" name="Rectangle 4"/>
          <p:cNvSpPr>
            <a:spLocks noChangeArrowheads="1"/>
          </p:cNvSpPr>
          <p:nvPr/>
        </p:nvSpPr>
        <p:spPr bwMode="auto">
          <a:xfrm>
            <a:off x="0" y="-58738"/>
            <a:ext cx="184150"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p>
            <a:endParaRPr lang="zh-TW" altLang="en-US"/>
          </a:p>
        </p:txBody>
      </p:sp>
      <p:sp>
        <p:nvSpPr>
          <p:cNvPr id="27669" name="Rectangle 6"/>
          <p:cNvSpPr>
            <a:spLocks noChangeArrowheads="1"/>
          </p:cNvSpPr>
          <p:nvPr/>
        </p:nvSpPr>
        <p:spPr bwMode="auto">
          <a:xfrm>
            <a:off x="0" y="-58738"/>
            <a:ext cx="184150"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p>
            <a:endParaRPr lang="zh-TW" altLang="en-US"/>
          </a:p>
        </p:txBody>
      </p:sp>
      <p:pic>
        <p:nvPicPr>
          <p:cNvPr id="27670" name="Picture 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52600" y="742950"/>
            <a:ext cx="1466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71" name="Rectangle 2"/>
          <p:cNvSpPr>
            <a:spLocks noChangeArrowheads="1"/>
          </p:cNvSpPr>
          <p:nvPr/>
        </p:nvSpPr>
        <p:spPr bwMode="auto">
          <a:xfrm>
            <a:off x="0" y="-230188"/>
            <a:ext cx="184150"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p>
            <a:endParaRPr lang="zh-TW" altLang="en-US"/>
          </a:p>
        </p:txBody>
      </p:sp>
      <p:pic>
        <p:nvPicPr>
          <p:cNvPr id="27672"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58888" y="4371975"/>
            <a:ext cx="571023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73" name="投影片編號版面配置區 4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FE126DD8-C713-48A7-961D-13A78EE0955C}" type="slidenum">
              <a:rPr kumimoji="0" lang="en-US" altLang="zh-TW" sz="1200" smtClean="0">
                <a:latin typeface="Arial Black" pitchFamily="34" charset="0"/>
              </a:rPr>
              <a:pPr eaLnBrk="1" hangingPunct="1"/>
              <a:t>24</a:t>
            </a:fld>
            <a:endParaRPr kumimoji="0" lang="en-US" altLang="zh-TW" sz="1200" smtClean="0">
              <a:latin typeface="Arial Black" pitchFamily="34" charset="0"/>
            </a:endParaRPr>
          </a:p>
        </p:txBody>
      </p:sp>
      <p:pic>
        <p:nvPicPr>
          <p:cNvPr id="44" name="Picture 4">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ltGray">
          <a:xfrm>
            <a:off x="179388" y="4587875"/>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p:cNvSpPr>
            <a:spLocks noGrp="1"/>
          </p:cNvSpPr>
          <p:nvPr>
            <p:ph type="title"/>
          </p:nvPr>
        </p:nvSpPr>
        <p:spPr>
          <a:xfrm>
            <a:off x="468313" y="0"/>
            <a:ext cx="8229600" cy="1028700"/>
          </a:xfrm>
        </p:spPr>
        <p:txBody>
          <a:bodyPr/>
          <a:lstStyle/>
          <a:p>
            <a:r>
              <a:rPr lang="zh-TW" altLang="en-US" smtClean="0">
                <a:latin typeface="標楷體" pitchFamily="65" charset="-120"/>
                <a:ea typeface="標楷體" pitchFamily="65" charset="-120"/>
              </a:rPr>
              <a:t>內部報酬率法評估之優缺點</a:t>
            </a:r>
          </a:p>
        </p:txBody>
      </p:sp>
      <p:sp>
        <p:nvSpPr>
          <p:cNvPr id="28675" name="內容版面配置區 2"/>
          <p:cNvSpPr>
            <a:spLocks noGrp="1"/>
          </p:cNvSpPr>
          <p:nvPr>
            <p:ph idx="1"/>
          </p:nvPr>
        </p:nvSpPr>
        <p:spPr>
          <a:xfrm>
            <a:off x="179388" y="771525"/>
            <a:ext cx="8713787" cy="3308350"/>
          </a:xfrm>
        </p:spPr>
        <p:txBody>
          <a:bodyPr/>
          <a:lstStyle/>
          <a:p>
            <a:r>
              <a:rPr lang="zh-TW" altLang="en-US" sz="3000" b="1" smtClean="0">
                <a:latin typeface="標楷體" pitchFamily="65" charset="-120"/>
                <a:ea typeface="標楷體" pitchFamily="65" charset="-120"/>
              </a:rPr>
              <a:t>優點：</a:t>
            </a:r>
            <a:endParaRPr lang="en-US" altLang="zh-TW" sz="3000" b="1" smtClean="0">
              <a:latin typeface="標楷體" pitchFamily="65" charset="-120"/>
              <a:ea typeface="標楷體" pitchFamily="65" charset="-120"/>
            </a:endParaRPr>
          </a:p>
          <a:p>
            <a:pPr lvl="1"/>
            <a:r>
              <a:rPr lang="zh-TW" altLang="en-US" sz="2600" b="1" smtClean="0">
                <a:latin typeface="標楷體" pitchFamily="65" charset="-120"/>
                <a:ea typeface="標楷體" pitchFamily="65" charset="-120"/>
              </a:rPr>
              <a:t>內部報酬率法考慮所有現金流量之金錢時間價值。</a:t>
            </a:r>
            <a:endParaRPr lang="en-US" altLang="zh-TW" sz="2600" b="1" smtClean="0">
              <a:latin typeface="標楷體" pitchFamily="65" charset="-120"/>
              <a:ea typeface="標楷體" pitchFamily="65" charset="-120"/>
            </a:endParaRPr>
          </a:p>
          <a:p>
            <a:pPr lvl="1"/>
            <a:r>
              <a:rPr lang="zh-TW" altLang="en-US" sz="2600" b="1" smtClean="0">
                <a:latin typeface="標楷體" pitchFamily="65" charset="-120"/>
                <a:ea typeface="標楷體" pitchFamily="65" charset="-120"/>
              </a:rPr>
              <a:t>內部報酬率法考量專案所有現金流量之資訊。</a:t>
            </a:r>
            <a:r>
              <a:rPr lang="en-US" altLang="zh-TW" sz="2600" b="1" smtClean="0">
                <a:latin typeface="標楷體" pitchFamily="65" charset="-120"/>
                <a:ea typeface="標楷體" pitchFamily="65" charset="-120"/>
              </a:rPr>
              <a:t>(</a:t>
            </a:r>
            <a:r>
              <a:rPr lang="zh-TW" altLang="en-US" sz="2600" b="1" smtClean="0">
                <a:latin typeface="標楷體" pitchFamily="65" charset="-120"/>
                <a:ea typeface="標楷體" pitchFamily="65" charset="-120"/>
              </a:rPr>
              <a:t>完整評估整個專案之價值</a:t>
            </a:r>
            <a:r>
              <a:rPr lang="en-US" altLang="zh-TW" sz="2600" b="1" smtClean="0">
                <a:latin typeface="標楷體" pitchFamily="65" charset="-120"/>
                <a:ea typeface="標楷體" pitchFamily="65" charset="-120"/>
              </a:rPr>
              <a:t>)</a:t>
            </a:r>
          </a:p>
          <a:p>
            <a:pPr lvl="1"/>
            <a:r>
              <a:rPr lang="zh-TW" altLang="en-US" sz="2600" b="1" smtClean="0">
                <a:latin typeface="標楷體" pitchFamily="65" charset="-120"/>
                <a:ea typeface="標楷體" pitchFamily="65" charset="-120"/>
              </a:rPr>
              <a:t>內部報酬率法提供報酬率資訊，符合決策者之偏好。</a:t>
            </a:r>
            <a:endParaRPr lang="en-US" altLang="zh-TW" sz="2600" b="1" smtClean="0">
              <a:latin typeface="標楷體" pitchFamily="65" charset="-120"/>
              <a:ea typeface="標楷體" pitchFamily="65" charset="-120"/>
            </a:endParaRPr>
          </a:p>
          <a:p>
            <a:r>
              <a:rPr lang="zh-TW" altLang="en-US" sz="3000" b="1" smtClean="0">
                <a:latin typeface="標楷體" pitchFamily="65" charset="-120"/>
                <a:ea typeface="標楷體" pitchFamily="65" charset="-120"/>
              </a:rPr>
              <a:t>缺點：</a:t>
            </a:r>
            <a:endParaRPr lang="en-US" altLang="zh-TW" sz="3000" b="1" smtClean="0">
              <a:latin typeface="標楷體" pitchFamily="65" charset="-120"/>
              <a:ea typeface="標楷體" pitchFamily="65" charset="-120"/>
            </a:endParaRPr>
          </a:p>
          <a:p>
            <a:pPr lvl="1"/>
            <a:r>
              <a:rPr lang="zh-TW" altLang="en-US" sz="2600" b="1" smtClean="0">
                <a:latin typeface="標楷體" pitchFamily="65" charset="-120"/>
                <a:ea typeface="標楷體" pitchFamily="65" charset="-120"/>
              </a:rPr>
              <a:t>內部報酬率法並不能在眾多相互排斥案件中，總是找出最有利企業之方案。亦即滿足</a:t>
            </a:r>
            <a:r>
              <a:rPr lang="en-US" altLang="zh-TW" sz="2600" b="1" smtClean="0">
                <a:latin typeface="標楷體" pitchFamily="65" charset="-120"/>
                <a:ea typeface="標楷體" pitchFamily="65" charset="-120"/>
              </a:rPr>
              <a:t>IRR</a:t>
            </a:r>
            <a:r>
              <a:rPr lang="zh-TW" altLang="en-US" sz="2600" b="1" smtClean="0">
                <a:latin typeface="標楷體" pitchFamily="65" charset="-120"/>
                <a:ea typeface="標楷體" pitchFamily="65" charset="-120"/>
              </a:rPr>
              <a:t>最高之投資案，不見得是價值</a:t>
            </a:r>
            <a:r>
              <a:rPr lang="en-US" altLang="zh-TW" sz="2600" b="1" smtClean="0">
                <a:latin typeface="標楷體" pitchFamily="65" charset="-120"/>
                <a:ea typeface="標楷體" pitchFamily="65" charset="-120"/>
              </a:rPr>
              <a:t>(</a:t>
            </a:r>
            <a:r>
              <a:rPr lang="zh-TW" altLang="en-US" sz="2600" b="1" smtClean="0">
                <a:latin typeface="標楷體" pitchFamily="65" charset="-120"/>
                <a:ea typeface="標楷體" pitchFamily="65" charset="-120"/>
              </a:rPr>
              <a:t>即</a:t>
            </a:r>
            <a:r>
              <a:rPr lang="en-US" altLang="zh-TW" sz="2600" b="1" smtClean="0">
                <a:latin typeface="標楷體" pitchFamily="65" charset="-120"/>
                <a:ea typeface="標楷體" pitchFamily="65" charset="-120"/>
              </a:rPr>
              <a:t>NPV)</a:t>
            </a:r>
            <a:r>
              <a:rPr lang="zh-TW" altLang="en-US" sz="2600" b="1" smtClean="0">
                <a:latin typeface="標楷體" pitchFamily="65" charset="-120"/>
                <a:ea typeface="標楷體" pitchFamily="65" charset="-120"/>
              </a:rPr>
              <a:t>最高之投資案。</a:t>
            </a:r>
          </a:p>
          <a:p>
            <a:endParaRPr lang="zh-TW" altLang="en-US" smtClean="0"/>
          </a:p>
        </p:txBody>
      </p:sp>
      <p:sp>
        <p:nvSpPr>
          <p:cNvPr id="28676"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3DE00A05-A783-405D-849A-04B3F974AB17}" type="slidenum">
              <a:rPr kumimoji="0" lang="en-US" altLang="zh-TW" sz="1200" smtClean="0">
                <a:latin typeface="Arial Black" pitchFamily="34" charset="0"/>
              </a:rPr>
              <a:pPr eaLnBrk="1" hangingPunct="1"/>
              <a:t>25</a:t>
            </a:fld>
            <a:endParaRPr kumimoji="0" lang="en-US" altLang="zh-TW" sz="1200" smtClean="0">
              <a:latin typeface="Arial Black"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標題 1"/>
          <p:cNvSpPr>
            <a:spLocks noGrp="1"/>
          </p:cNvSpPr>
          <p:nvPr>
            <p:ph type="title"/>
          </p:nvPr>
        </p:nvSpPr>
        <p:spPr>
          <a:xfrm>
            <a:off x="395288" y="411163"/>
            <a:ext cx="7931150" cy="485775"/>
          </a:xfrm>
        </p:spPr>
        <p:txBody>
          <a:bodyPr/>
          <a:lstStyle/>
          <a:p>
            <a:r>
              <a:rPr lang="zh-TW" altLang="en-US" sz="3200" u="sng" smtClean="0">
                <a:latin typeface="Times New Roman" pitchFamily="18" charset="0"/>
                <a:ea typeface="標楷體" pitchFamily="65" charset="-120"/>
              </a:rPr>
              <a:t>獲利指數法</a:t>
            </a:r>
            <a:r>
              <a:rPr lang="en-US" altLang="zh-TW" sz="3200" u="sng" smtClean="0">
                <a:latin typeface="Times New Roman" pitchFamily="18" charset="0"/>
                <a:ea typeface="標楷體" pitchFamily="65" charset="-120"/>
              </a:rPr>
              <a:t>(profitability index</a:t>
            </a:r>
            <a:r>
              <a:rPr lang="zh-TW" altLang="en-US" sz="3200" u="sng" smtClean="0">
                <a:latin typeface="Times New Roman" pitchFamily="18" charset="0"/>
                <a:ea typeface="標楷體" pitchFamily="65" charset="-120"/>
              </a:rPr>
              <a:t>，簡稱</a:t>
            </a:r>
            <a:r>
              <a:rPr lang="en-US" altLang="zh-TW" sz="3200" u="sng" smtClean="0">
                <a:latin typeface="Times New Roman" pitchFamily="18" charset="0"/>
                <a:ea typeface="標楷體" pitchFamily="65" charset="-120"/>
              </a:rPr>
              <a:t>PI)</a:t>
            </a:r>
            <a:r>
              <a:rPr lang="zh-TW" altLang="en-US" sz="3200" u="sng" smtClean="0">
                <a:latin typeface="Times New Roman" pitchFamily="18" charset="0"/>
                <a:ea typeface="標楷體" pitchFamily="65" charset="-120"/>
              </a:rPr>
              <a:t>：</a:t>
            </a:r>
            <a:endParaRPr lang="zh-TW" altLang="en-US" sz="3200" smtClean="0"/>
          </a:p>
        </p:txBody>
      </p:sp>
      <p:sp>
        <p:nvSpPr>
          <p:cNvPr id="29699" name="內容版面配置區 2"/>
          <p:cNvSpPr>
            <a:spLocks noGrp="1"/>
          </p:cNvSpPr>
          <p:nvPr>
            <p:ph idx="1"/>
          </p:nvPr>
        </p:nvSpPr>
        <p:spPr>
          <a:xfrm>
            <a:off x="468313" y="1131888"/>
            <a:ext cx="8507412" cy="3646487"/>
          </a:xfrm>
        </p:spPr>
        <p:txBody>
          <a:bodyPr/>
          <a:lstStyle/>
          <a:p>
            <a:r>
              <a:rPr lang="zh-TW" altLang="en-US" smtClean="0">
                <a:latin typeface="Times New Roman" pitchFamily="18" charset="0"/>
                <a:ea typeface="標楷體" pitchFamily="65" charset="-120"/>
                <a:cs typeface="Times New Roman" pitchFamily="18" charset="0"/>
              </a:rPr>
              <a:t>計算以現值為基礎之益本比。</a:t>
            </a:r>
            <a:r>
              <a:rPr lang="en-US" altLang="zh-TW" smtClean="0">
                <a:latin typeface="Times New Roman" pitchFamily="18" charset="0"/>
                <a:ea typeface="標楷體" pitchFamily="65" charset="-120"/>
                <a:cs typeface="Times New Roman" pitchFamily="18" charset="0"/>
              </a:rPr>
              <a:t>PI</a:t>
            </a:r>
            <a:r>
              <a:rPr lang="zh-TW" altLang="en-US" smtClean="0">
                <a:latin typeface="Times New Roman" pitchFamily="18" charset="0"/>
                <a:ea typeface="標楷體" pitchFamily="65" charset="-120"/>
                <a:cs typeface="Times New Roman" pitchFamily="18" charset="0"/>
              </a:rPr>
              <a:t>定義為各年度現金流入之現值和，除以各年度現金支出之現值和。投資案之</a:t>
            </a:r>
            <a:r>
              <a:rPr lang="en-US" altLang="zh-TW" smtClean="0">
                <a:latin typeface="Times New Roman" pitchFamily="18" charset="0"/>
                <a:ea typeface="標楷體" pitchFamily="65" charset="-120"/>
                <a:cs typeface="Times New Roman" pitchFamily="18" charset="0"/>
              </a:rPr>
              <a:t>PI</a:t>
            </a:r>
            <a:r>
              <a:rPr lang="zh-TW" altLang="en-US" smtClean="0">
                <a:latin typeface="Times New Roman" pitchFamily="18" charset="0"/>
                <a:ea typeface="標楷體" pitchFamily="65" charset="-120"/>
                <a:cs typeface="Times New Roman" pitchFamily="18" charset="0"/>
              </a:rPr>
              <a:t>大於</a:t>
            </a:r>
            <a:r>
              <a:rPr lang="en-US" altLang="zh-TW" smtClean="0">
                <a:latin typeface="Times New Roman" pitchFamily="18" charset="0"/>
                <a:ea typeface="標楷體" pitchFamily="65" charset="-120"/>
                <a:cs typeface="Times New Roman" pitchFamily="18" charset="0"/>
              </a:rPr>
              <a:t>1</a:t>
            </a:r>
            <a:r>
              <a:rPr lang="zh-TW" altLang="en-US" smtClean="0">
                <a:latin typeface="Times New Roman" pitchFamily="18" charset="0"/>
                <a:ea typeface="標楷體" pitchFamily="65" charset="-120"/>
                <a:cs typeface="Times New Roman" pitchFamily="18" charset="0"/>
              </a:rPr>
              <a:t>者，企業可以增加價值。</a:t>
            </a:r>
            <a:endParaRPr lang="en-US" altLang="zh-TW" smtClean="0">
              <a:latin typeface="Times New Roman" pitchFamily="18" charset="0"/>
              <a:ea typeface="標楷體" pitchFamily="65" charset="-120"/>
              <a:cs typeface="Times New Roman" pitchFamily="18" charset="0"/>
            </a:endParaRPr>
          </a:p>
          <a:p>
            <a:endParaRPr lang="en-US" altLang="zh-TW" smtClean="0">
              <a:latin typeface="Times New Roman" pitchFamily="18" charset="0"/>
              <a:ea typeface="標楷體" pitchFamily="65" charset="-120"/>
              <a:cs typeface="Times New Roman" pitchFamily="18" charset="0"/>
            </a:endParaRPr>
          </a:p>
          <a:p>
            <a:endParaRPr lang="zh-TW" altLang="en-US" smtClean="0">
              <a:ea typeface="標楷體" pitchFamily="65" charset="-120"/>
              <a:cs typeface="Times New Roman" pitchFamily="18" charset="0"/>
            </a:endParaRPr>
          </a:p>
        </p:txBody>
      </p:sp>
      <p:sp>
        <p:nvSpPr>
          <p:cNvPr id="29700" name="投影片編號版面配置區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6AE268A8-606C-49B3-BFB4-6DD52D6D322E}" type="slidenum">
              <a:rPr kumimoji="0" lang="en-US" altLang="zh-TW" sz="1200" smtClean="0">
                <a:latin typeface="Arial Black" pitchFamily="34" charset="0"/>
              </a:rPr>
              <a:pPr eaLnBrk="1" hangingPunct="1"/>
              <a:t>26</a:t>
            </a:fld>
            <a:endParaRPr kumimoji="0" lang="en-US" altLang="zh-TW" sz="1200" smtClean="0">
              <a:latin typeface="Arial Black" pitchFamily="34" charset="0"/>
            </a:endParaRPr>
          </a:p>
        </p:txBody>
      </p:sp>
      <p:pic>
        <p:nvPicPr>
          <p:cNvPr id="2970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148013"/>
            <a:ext cx="2592387" cy="141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75" y="3292475"/>
            <a:ext cx="50419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title"/>
          </p:nvPr>
        </p:nvSpPr>
        <p:spPr>
          <a:xfrm>
            <a:off x="468313" y="195263"/>
            <a:ext cx="8075612" cy="588962"/>
          </a:xfrm>
        </p:spPr>
        <p:txBody>
          <a:bodyPr/>
          <a:lstStyle/>
          <a:p>
            <a:r>
              <a:rPr lang="zh-TW" altLang="en-US" sz="3200" u="sng" smtClean="0">
                <a:solidFill>
                  <a:schemeClr val="bg2"/>
                </a:solidFill>
                <a:latin typeface="Times New Roman" pitchFamily="18" charset="0"/>
                <a:ea typeface="標楷體" pitchFamily="65" charset="-120"/>
              </a:rPr>
              <a:t>獲利指數法</a:t>
            </a:r>
            <a:r>
              <a:rPr lang="en-US" altLang="zh-TW" sz="3200" u="sng" smtClean="0">
                <a:solidFill>
                  <a:schemeClr val="bg2"/>
                </a:solidFill>
                <a:latin typeface="Times New Roman" pitchFamily="18" charset="0"/>
                <a:ea typeface="標楷體" pitchFamily="65" charset="-120"/>
              </a:rPr>
              <a:t>(profitability index</a:t>
            </a:r>
            <a:r>
              <a:rPr lang="zh-TW" altLang="en-US" sz="3200" u="sng" smtClean="0">
                <a:solidFill>
                  <a:schemeClr val="bg2"/>
                </a:solidFill>
                <a:latin typeface="Times New Roman" pitchFamily="18" charset="0"/>
                <a:ea typeface="標楷體" pitchFamily="65" charset="-120"/>
              </a:rPr>
              <a:t>，簡稱</a:t>
            </a:r>
            <a:r>
              <a:rPr lang="en-US" altLang="zh-TW" sz="3200" u="sng" smtClean="0">
                <a:solidFill>
                  <a:schemeClr val="bg2"/>
                </a:solidFill>
                <a:latin typeface="Times New Roman" pitchFamily="18" charset="0"/>
                <a:ea typeface="標楷體" pitchFamily="65" charset="-120"/>
              </a:rPr>
              <a:t>PI)</a:t>
            </a:r>
            <a:r>
              <a:rPr lang="zh-TW" altLang="en-US" sz="3200" u="sng" smtClean="0">
                <a:solidFill>
                  <a:schemeClr val="bg2"/>
                </a:solidFill>
                <a:latin typeface="Times New Roman" pitchFamily="18" charset="0"/>
                <a:ea typeface="標楷體" pitchFamily="65" charset="-120"/>
              </a:rPr>
              <a:t>：</a:t>
            </a:r>
            <a:endParaRPr lang="zh-TW" altLang="en-US" smtClean="0">
              <a:solidFill>
                <a:schemeClr val="bg2"/>
              </a:solidFill>
            </a:endParaRPr>
          </a:p>
        </p:txBody>
      </p:sp>
      <p:pic>
        <p:nvPicPr>
          <p:cNvPr id="3072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9388" y="771525"/>
            <a:ext cx="8569325" cy="2395538"/>
          </a:xfrm>
          <a:noFill/>
        </p:spPr>
      </p:pic>
      <p:sp>
        <p:nvSpPr>
          <p:cNvPr id="30724" name="投影片編號版面配置區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1DEFF964-3424-46F2-AFFF-EFD38FFDD7AB}" type="slidenum">
              <a:rPr kumimoji="0" lang="en-US" altLang="zh-TW" sz="1200" smtClean="0">
                <a:latin typeface="Arial Black" pitchFamily="34" charset="0"/>
              </a:rPr>
              <a:pPr eaLnBrk="1" hangingPunct="1"/>
              <a:t>27</a:t>
            </a:fld>
            <a:endParaRPr kumimoji="0" lang="en-US" altLang="zh-TW" sz="1200" smtClean="0">
              <a:latin typeface="Arial Black" pitchFamily="34" charset="0"/>
            </a:endParaRPr>
          </a:p>
        </p:txBody>
      </p:sp>
      <p:sp>
        <p:nvSpPr>
          <p:cNvPr id="30725" name="矩形 3"/>
          <p:cNvSpPr>
            <a:spLocks noChangeArrowheads="1"/>
          </p:cNvSpPr>
          <p:nvPr/>
        </p:nvSpPr>
        <p:spPr bwMode="auto">
          <a:xfrm>
            <a:off x="1763564" y="3104533"/>
            <a:ext cx="5040684"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TW" altLang="en-US" dirty="0">
                <a:latin typeface="Times New Roman" pitchFamily="18" charset="0"/>
                <a:ea typeface="標楷體" pitchFamily="65" charset="-120"/>
              </a:rPr>
              <a:t>甲之</a:t>
            </a:r>
            <a:r>
              <a:rPr lang="en-US" altLang="zh-TW" dirty="0">
                <a:latin typeface="Times New Roman" pitchFamily="18" charset="0"/>
                <a:ea typeface="標楷體" pitchFamily="65" charset="-120"/>
              </a:rPr>
              <a:t>PI</a:t>
            </a:r>
            <a:r>
              <a:rPr lang="zh-TW" altLang="en-US" dirty="0">
                <a:latin typeface="Times New Roman" pitchFamily="18" charset="0"/>
                <a:ea typeface="標楷體" pitchFamily="65" charset="-120"/>
              </a:rPr>
              <a:t>：	</a:t>
            </a:r>
            <a:r>
              <a:rPr lang="en-US" altLang="zh-TW" dirty="0">
                <a:latin typeface="Times New Roman" pitchFamily="18" charset="0"/>
                <a:ea typeface="標楷體" pitchFamily="65" charset="-120"/>
              </a:rPr>
              <a:t>$12,765/$12,000=1.064</a:t>
            </a:r>
          </a:p>
          <a:p>
            <a:r>
              <a:rPr lang="zh-TW" altLang="en-US" dirty="0">
                <a:latin typeface="Times New Roman" pitchFamily="18" charset="0"/>
                <a:ea typeface="標楷體" pitchFamily="65" charset="-120"/>
              </a:rPr>
              <a:t>乙之</a:t>
            </a:r>
            <a:r>
              <a:rPr lang="en-US" altLang="zh-TW" dirty="0">
                <a:latin typeface="Times New Roman" pitchFamily="18" charset="0"/>
                <a:ea typeface="標楷體" pitchFamily="65" charset="-120"/>
              </a:rPr>
              <a:t>PI</a:t>
            </a:r>
            <a:r>
              <a:rPr lang="zh-TW" altLang="en-US" dirty="0">
                <a:latin typeface="Times New Roman" pitchFamily="18" charset="0"/>
                <a:ea typeface="標楷體" pitchFamily="65" charset="-120"/>
              </a:rPr>
              <a:t>：	</a:t>
            </a:r>
            <a:r>
              <a:rPr lang="en-US" altLang="zh-TW" dirty="0">
                <a:latin typeface="Times New Roman" pitchFamily="18" charset="0"/>
                <a:ea typeface="標楷體" pitchFamily="65" charset="-120"/>
              </a:rPr>
              <a:t>$12,540/$12,000=1.045</a:t>
            </a:r>
            <a:r>
              <a:rPr lang="en-US" altLang="zh-TW" dirty="0"/>
              <a:t> </a:t>
            </a:r>
          </a:p>
        </p:txBody>
      </p:sp>
      <p:sp>
        <p:nvSpPr>
          <p:cNvPr id="30726" name="矩形 4"/>
          <p:cNvSpPr>
            <a:spLocks noChangeArrowheads="1"/>
          </p:cNvSpPr>
          <p:nvPr/>
        </p:nvSpPr>
        <p:spPr bwMode="auto">
          <a:xfrm>
            <a:off x="250825" y="3813175"/>
            <a:ext cx="86423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TW" altLang="en-US" sz="1800" b="1">
                <a:solidFill>
                  <a:srgbClr val="FF0000"/>
                </a:solidFill>
                <a:latin typeface="標楷體" pitchFamily="65" charset="-120"/>
                <a:ea typeface="標楷體" pitchFamily="65" charset="-120"/>
              </a:rPr>
              <a:t>若甲、乙各為獨立案件，則企業應同時採行甲乙案件；因為甲乙均能增加企業價值。</a:t>
            </a:r>
            <a:r>
              <a:rPr lang="en-US" altLang="zh-TW" sz="1800" b="1">
                <a:solidFill>
                  <a:srgbClr val="FF0000"/>
                </a:solidFill>
                <a:latin typeface="標楷體" pitchFamily="65" charset="-120"/>
                <a:ea typeface="標楷體" pitchFamily="65" charset="-120"/>
              </a:rPr>
              <a:t>(</a:t>
            </a:r>
            <a:r>
              <a:rPr lang="zh-TW" altLang="en-US" sz="1800" b="1">
                <a:solidFill>
                  <a:srgbClr val="FF0000"/>
                </a:solidFill>
                <a:latin typeface="標楷體" pitchFamily="65" charset="-120"/>
                <a:ea typeface="標楷體" pitchFamily="65" charset="-120"/>
              </a:rPr>
              <a:t>即</a:t>
            </a:r>
            <a:r>
              <a:rPr lang="en-US" altLang="zh-TW" sz="1800" b="1">
                <a:solidFill>
                  <a:srgbClr val="FF0000"/>
                </a:solidFill>
                <a:latin typeface="標楷體" pitchFamily="65" charset="-120"/>
                <a:ea typeface="標楷體" pitchFamily="65" charset="-120"/>
              </a:rPr>
              <a:t>PI&gt;1)</a:t>
            </a:r>
          </a:p>
          <a:p>
            <a:r>
              <a:rPr lang="zh-TW" altLang="en-US" sz="1800" b="1">
                <a:solidFill>
                  <a:srgbClr val="FF0000"/>
                </a:solidFill>
                <a:latin typeface="標楷體" pitchFamily="65" charset="-120"/>
                <a:ea typeface="標楷體" pitchFamily="65" charset="-120"/>
              </a:rPr>
              <a:t>若甲、乙互為互斥案件，甲乙均能增加企業價值</a:t>
            </a:r>
            <a:r>
              <a:rPr lang="en-US" altLang="zh-TW" sz="1800" b="1">
                <a:solidFill>
                  <a:srgbClr val="FF0000"/>
                </a:solidFill>
                <a:latin typeface="標楷體" pitchFamily="65" charset="-120"/>
                <a:ea typeface="標楷體" pitchFamily="65" charset="-120"/>
              </a:rPr>
              <a:t>(</a:t>
            </a:r>
            <a:r>
              <a:rPr lang="zh-TW" altLang="en-US" sz="1800" b="1">
                <a:solidFill>
                  <a:srgbClr val="FF0000"/>
                </a:solidFill>
                <a:latin typeface="標楷體" pitchFamily="65" charset="-120"/>
                <a:ea typeface="標楷體" pitchFamily="65" charset="-120"/>
              </a:rPr>
              <a:t>即</a:t>
            </a:r>
            <a:r>
              <a:rPr lang="en-US" altLang="zh-TW" sz="1800" b="1">
                <a:solidFill>
                  <a:srgbClr val="FF0000"/>
                </a:solidFill>
                <a:latin typeface="標楷體" pitchFamily="65" charset="-120"/>
                <a:ea typeface="標楷體" pitchFamily="65" charset="-120"/>
              </a:rPr>
              <a:t>PI&gt;1)</a:t>
            </a:r>
            <a:r>
              <a:rPr lang="zh-TW" altLang="en-US" sz="1800" b="1">
                <a:solidFill>
                  <a:srgbClr val="FF0000"/>
                </a:solidFill>
                <a:latin typeface="標楷體" pitchFamily="65" charset="-120"/>
                <a:ea typeface="標楷體" pitchFamily="65" charset="-120"/>
              </a:rPr>
              <a:t>，但企業應採行甲案件；因為甲案件之</a:t>
            </a:r>
            <a:r>
              <a:rPr lang="en-US" altLang="zh-TW" sz="1800" b="1">
                <a:solidFill>
                  <a:srgbClr val="FF0000"/>
                </a:solidFill>
                <a:latin typeface="標楷體" pitchFamily="65" charset="-120"/>
                <a:ea typeface="標楷體" pitchFamily="65" charset="-120"/>
              </a:rPr>
              <a:t>PI</a:t>
            </a:r>
            <a:r>
              <a:rPr lang="zh-TW" altLang="en-US" sz="1800" b="1">
                <a:solidFill>
                  <a:srgbClr val="FF0000"/>
                </a:solidFill>
                <a:latin typeface="標楷體" pitchFamily="65" charset="-120"/>
                <a:ea typeface="標楷體" pitchFamily="65" charset="-120"/>
              </a:rPr>
              <a:t>較高。</a:t>
            </a:r>
            <a:r>
              <a:rPr lang="en-US" altLang="zh-TW" sz="1800" b="1">
                <a:solidFill>
                  <a:srgbClr val="FF0000"/>
                </a:solidFill>
                <a:latin typeface="標楷體" pitchFamily="65" charset="-120"/>
                <a:ea typeface="標楷體" pitchFamily="65" charset="-120"/>
              </a:rPr>
              <a:t>(</a:t>
            </a:r>
            <a:r>
              <a:rPr lang="zh-TW" altLang="en-US" sz="1800" b="1">
                <a:solidFill>
                  <a:srgbClr val="FF0000"/>
                </a:solidFill>
                <a:latin typeface="標楷體" pitchFamily="65" charset="-120"/>
                <a:ea typeface="標楷體" pitchFamily="65" charset="-120"/>
              </a:rPr>
              <a:t>但</a:t>
            </a:r>
            <a:r>
              <a:rPr lang="en-US" altLang="zh-TW" sz="1800" b="1">
                <a:solidFill>
                  <a:srgbClr val="FF0000"/>
                </a:solidFill>
                <a:latin typeface="標楷體" pitchFamily="65" charset="-120"/>
                <a:ea typeface="標楷體" pitchFamily="65" charset="-120"/>
              </a:rPr>
              <a:t>PI</a:t>
            </a:r>
            <a:r>
              <a:rPr lang="zh-TW" altLang="en-US" sz="1800" b="1">
                <a:solidFill>
                  <a:srgbClr val="FF0000"/>
                </a:solidFill>
                <a:latin typeface="標楷體" pitchFamily="65" charset="-120"/>
                <a:ea typeface="標楷體" pitchFamily="65" charset="-120"/>
              </a:rPr>
              <a:t>較高者，不一定帶來較高之價值</a:t>
            </a:r>
            <a:r>
              <a:rPr lang="en-US" altLang="zh-TW" sz="1800" b="1">
                <a:solidFill>
                  <a:srgbClr val="FF0000"/>
                </a:solidFill>
                <a:latin typeface="標楷體" pitchFamily="65" charset="-120"/>
                <a:ea typeface="標楷體" pitchFamily="65" charset="-120"/>
              </a:rPr>
              <a:t>)</a:t>
            </a:r>
          </a:p>
        </p:txBody>
      </p:sp>
      <p:pic>
        <p:nvPicPr>
          <p:cNvPr id="8" name="Picture 4">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ltGray">
          <a:xfrm>
            <a:off x="250825" y="3291830"/>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標題 1"/>
          <p:cNvSpPr>
            <a:spLocks noGrp="1"/>
          </p:cNvSpPr>
          <p:nvPr>
            <p:ph type="title"/>
          </p:nvPr>
        </p:nvSpPr>
        <p:spPr>
          <a:xfrm>
            <a:off x="457200" y="357188"/>
            <a:ext cx="7543800" cy="541337"/>
          </a:xfrm>
        </p:spPr>
        <p:txBody>
          <a:bodyPr/>
          <a:lstStyle/>
          <a:p>
            <a:r>
              <a:rPr lang="zh-TW" altLang="en-US" sz="4000" smtClean="0">
                <a:solidFill>
                  <a:schemeClr val="bg2"/>
                </a:solidFill>
                <a:latin typeface="Times New Roman" pitchFamily="18" charset="0"/>
                <a:ea typeface="標楷體" pitchFamily="65" charset="-120"/>
              </a:rPr>
              <a:t>獲利指數法</a:t>
            </a:r>
            <a:r>
              <a:rPr lang="zh-TW" altLang="en-US" sz="4000" smtClean="0">
                <a:solidFill>
                  <a:schemeClr val="bg2"/>
                </a:solidFill>
                <a:latin typeface="標楷體" pitchFamily="65" charset="-120"/>
                <a:ea typeface="標楷體" pitchFamily="65" charset="-120"/>
              </a:rPr>
              <a:t>評估之優缺點</a:t>
            </a:r>
          </a:p>
        </p:txBody>
      </p:sp>
      <p:sp>
        <p:nvSpPr>
          <p:cNvPr id="31747" name="內容版面配置區 2"/>
          <p:cNvSpPr>
            <a:spLocks noGrp="1"/>
          </p:cNvSpPr>
          <p:nvPr>
            <p:ph idx="1"/>
          </p:nvPr>
        </p:nvSpPr>
        <p:spPr>
          <a:xfrm>
            <a:off x="250825" y="842963"/>
            <a:ext cx="8713788" cy="3309937"/>
          </a:xfrm>
        </p:spPr>
        <p:txBody>
          <a:bodyPr/>
          <a:lstStyle/>
          <a:p>
            <a:r>
              <a:rPr lang="zh-TW" altLang="en-US" sz="3000" b="1" smtClean="0">
                <a:latin typeface="標楷體" pitchFamily="65" charset="-120"/>
                <a:ea typeface="標楷體" pitchFamily="65" charset="-120"/>
              </a:rPr>
              <a:t>優點：</a:t>
            </a:r>
            <a:endParaRPr lang="en-US" altLang="zh-TW" sz="3000" b="1" smtClean="0">
              <a:latin typeface="標楷體" pitchFamily="65" charset="-120"/>
              <a:ea typeface="標楷體" pitchFamily="65" charset="-120"/>
            </a:endParaRPr>
          </a:p>
          <a:p>
            <a:pPr lvl="1"/>
            <a:r>
              <a:rPr lang="zh-TW" altLang="en-US" sz="2600" b="1" smtClean="0">
                <a:latin typeface="標楷體" pitchFamily="65" charset="-120"/>
                <a:ea typeface="標楷體" pitchFamily="65" charset="-120"/>
              </a:rPr>
              <a:t>獲利指數法考慮所有現金流量之金錢時間價值。</a:t>
            </a:r>
            <a:endParaRPr lang="en-US" altLang="zh-TW" sz="2600" b="1" smtClean="0">
              <a:latin typeface="標楷體" pitchFamily="65" charset="-120"/>
              <a:ea typeface="標楷體" pitchFamily="65" charset="-120"/>
            </a:endParaRPr>
          </a:p>
          <a:p>
            <a:pPr lvl="1"/>
            <a:r>
              <a:rPr lang="zh-TW" altLang="en-US" sz="2600" b="1" smtClean="0">
                <a:latin typeface="標楷體" pitchFamily="65" charset="-120"/>
                <a:ea typeface="標楷體" pitchFamily="65" charset="-120"/>
              </a:rPr>
              <a:t>獲利指數法考量專案所有現金流量之資訊。</a:t>
            </a:r>
            <a:r>
              <a:rPr lang="en-US" altLang="zh-TW" sz="2600" b="1" smtClean="0">
                <a:latin typeface="標楷體" pitchFamily="65" charset="-120"/>
                <a:ea typeface="標楷體" pitchFamily="65" charset="-120"/>
              </a:rPr>
              <a:t>(</a:t>
            </a:r>
            <a:r>
              <a:rPr lang="zh-TW" altLang="en-US" sz="2600" b="1" smtClean="0">
                <a:latin typeface="標楷體" pitchFamily="65" charset="-120"/>
                <a:ea typeface="標楷體" pitchFamily="65" charset="-120"/>
              </a:rPr>
              <a:t>完整評估整個專案之價值</a:t>
            </a:r>
            <a:r>
              <a:rPr lang="en-US" altLang="zh-TW" sz="2600" b="1" smtClean="0">
                <a:latin typeface="標楷體" pitchFamily="65" charset="-120"/>
                <a:ea typeface="標楷體" pitchFamily="65" charset="-120"/>
              </a:rPr>
              <a:t>)</a:t>
            </a:r>
            <a:r>
              <a:rPr lang="zh-TW" altLang="en-US" sz="2600" b="1" smtClean="0">
                <a:latin typeface="標楷體" pitchFamily="65" charset="-120"/>
                <a:ea typeface="標楷體" pitchFamily="65" charset="-120"/>
              </a:rPr>
              <a:t>。</a:t>
            </a:r>
            <a:endParaRPr lang="en-US" altLang="zh-TW" sz="2600" b="1" smtClean="0">
              <a:latin typeface="標楷體" pitchFamily="65" charset="-120"/>
              <a:ea typeface="標楷體" pitchFamily="65" charset="-120"/>
            </a:endParaRPr>
          </a:p>
          <a:p>
            <a:pPr lvl="1"/>
            <a:r>
              <a:rPr lang="zh-TW" altLang="en-US" sz="2600" b="1" smtClean="0">
                <a:latin typeface="標楷體" pitchFamily="65" charset="-120"/>
                <a:ea typeface="標楷體" pitchFamily="65" charset="-120"/>
              </a:rPr>
              <a:t>獲利指數法提供益本比資訊，符合決策者之偏好。</a:t>
            </a:r>
            <a:endParaRPr lang="en-US" altLang="zh-TW" sz="2600" b="1" smtClean="0">
              <a:latin typeface="標楷體" pitchFamily="65" charset="-120"/>
              <a:ea typeface="標楷體" pitchFamily="65" charset="-120"/>
            </a:endParaRPr>
          </a:p>
          <a:p>
            <a:r>
              <a:rPr lang="zh-TW" altLang="en-US" sz="3000" b="1" smtClean="0">
                <a:latin typeface="標楷體" pitchFamily="65" charset="-120"/>
                <a:ea typeface="標楷體" pitchFamily="65" charset="-120"/>
              </a:rPr>
              <a:t>缺點：</a:t>
            </a:r>
            <a:endParaRPr lang="en-US" altLang="zh-TW" sz="3000" b="1" smtClean="0">
              <a:latin typeface="標楷體" pitchFamily="65" charset="-120"/>
              <a:ea typeface="標楷體" pitchFamily="65" charset="-120"/>
            </a:endParaRPr>
          </a:p>
          <a:p>
            <a:pPr lvl="1"/>
            <a:r>
              <a:rPr lang="zh-TW" altLang="en-US" sz="2600" b="1" smtClean="0">
                <a:latin typeface="標楷體" pitchFamily="65" charset="-120"/>
                <a:ea typeface="標楷體" pitchFamily="65" charset="-120"/>
              </a:rPr>
              <a:t>獲利指數法法並不能在眾多相互排斥案件中，總是找出最有利企業之方案。亦即滿足</a:t>
            </a:r>
            <a:r>
              <a:rPr lang="en-US" altLang="zh-TW" sz="2600" b="1" smtClean="0">
                <a:latin typeface="標楷體" pitchFamily="65" charset="-120"/>
                <a:ea typeface="標楷體" pitchFamily="65" charset="-120"/>
              </a:rPr>
              <a:t>PI</a:t>
            </a:r>
            <a:r>
              <a:rPr lang="zh-TW" altLang="en-US" sz="2600" b="1" smtClean="0">
                <a:latin typeface="標楷體" pitchFamily="65" charset="-120"/>
                <a:ea typeface="標楷體" pitchFamily="65" charset="-120"/>
              </a:rPr>
              <a:t>最高之投資案，不見得是價值</a:t>
            </a:r>
            <a:r>
              <a:rPr lang="en-US" altLang="zh-TW" sz="2600" b="1" smtClean="0">
                <a:latin typeface="標楷體" pitchFamily="65" charset="-120"/>
                <a:ea typeface="標楷體" pitchFamily="65" charset="-120"/>
              </a:rPr>
              <a:t>(</a:t>
            </a:r>
            <a:r>
              <a:rPr lang="zh-TW" altLang="en-US" sz="2600" b="1" smtClean="0">
                <a:latin typeface="標楷體" pitchFamily="65" charset="-120"/>
                <a:ea typeface="標楷體" pitchFamily="65" charset="-120"/>
              </a:rPr>
              <a:t>即</a:t>
            </a:r>
            <a:r>
              <a:rPr lang="en-US" altLang="zh-TW" sz="2600" b="1" smtClean="0">
                <a:latin typeface="標楷體" pitchFamily="65" charset="-120"/>
                <a:ea typeface="標楷體" pitchFamily="65" charset="-120"/>
              </a:rPr>
              <a:t>NPV)</a:t>
            </a:r>
            <a:r>
              <a:rPr lang="zh-TW" altLang="en-US" sz="2600" b="1" smtClean="0">
                <a:latin typeface="標楷體" pitchFamily="65" charset="-120"/>
                <a:ea typeface="標楷體" pitchFamily="65" charset="-120"/>
              </a:rPr>
              <a:t>最高之投資案。</a:t>
            </a:r>
          </a:p>
          <a:p>
            <a:endParaRPr lang="zh-TW" altLang="en-US" smtClean="0"/>
          </a:p>
        </p:txBody>
      </p:sp>
      <p:sp>
        <p:nvSpPr>
          <p:cNvPr id="31748"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BB856BF4-BB38-4BDA-9F9D-4A41CB9FE89D}" type="slidenum">
              <a:rPr kumimoji="0" lang="en-US" altLang="zh-TW" sz="1200" smtClean="0">
                <a:latin typeface="Arial Black" pitchFamily="34" charset="0"/>
              </a:rPr>
              <a:pPr eaLnBrk="1" hangingPunct="1"/>
              <a:t>28</a:t>
            </a:fld>
            <a:endParaRPr kumimoji="0" lang="en-US" altLang="zh-TW" sz="1200" smtClean="0">
              <a:latin typeface="Arial Black"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標題 1"/>
          <p:cNvSpPr>
            <a:spLocks noGrp="1"/>
          </p:cNvSpPr>
          <p:nvPr>
            <p:ph type="title"/>
          </p:nvPr>
        </p:nvSpPr>
        <p:spPr>
          <a:xfrm>
            <a:off x="250825" y="303213"/>
            <a:ext cx="7543800" cy="652462"/>
          </a:xfrm>
        </p:spPr>
        <p:txBody>
          <a:bodyPr/>
          <a:lstStyle/>
          <a:p>
            <a:r>
              <a:rPr lang="zh-TW" altLang="en-US" sz="4000" smtClean="0">
                <a:solidFill>
                  <a:srgbClr val="993300"/>
                </a:solidFill>
                <a:latin typeface="Times New Roman" pitchFamily="18" charset="0"/>
                <a:ea typeface="標楷體" pitchFamily="65" charset="-120"/>
              </a:rPr>
              <a:t>淨現值法和內部報酬率法之比較</a:t>
            </a:r>
            <a:endParaRPr lang="zh-TW" altLang="en-US" smtClean="0"/>
          </a:p>
        </p:txBody>
      </p:sp>
      <p:sp>
        <p:nvSpPr>
          <p:cNvPr id="32771" name="內容版面配置區 2"/>
          <p:cNvSpPr>
            <a:spLocks noGrp="1"/>
          </p:cNvSpPr>
          <p:nvPr>
            <p:ph idx="1"/>
          </p:nvPr>
        </p:nvSpPr>
        <p:spPr>
          <a:xfrm>
            <a:off x="323850" y="987425"/>
            <a:ext cx="8362950" cy="3538538"/>
          </a:xfrm>
        </p:spPr>
        <p:txBody>
          <a:bodyPr/>
          <a:lstStyle/>
          <a:p>
            <a:r>
              <a:rPr lang="zh-TW" altLang="en-US" sz="3000" b="1" smtClean="0">
                <a:latin typeface="Times New Roman" pitchFamily="18" charset="0"/>
                <a:ea typeface="標楷體" pitchFamily="65" charset="-120"/>
              </a:rPr>
              <a:t>在面對獨立案件時，內部報酬率法和淨現值法所選出之方案將為一樣。若一方案之內部報酬率</a:t>
            </a:r>
            <a:r>
              <a:rPr lang="en-US" altLang="zh-TW" sz="3000" b="1" smtClean="0">
                <a:latin typeface="Times New Roman" pitchFamily="18" charset="0"/>
                <a:ea typeface="標楷體" pitchFamily="65" charset="-120"/>
              </a:rPr>
              <a:t>r</a:t>
            </a:r>
            <a:r>
              <a:rPr lang="zh-TW" altLang="en-US" sz="3000" b="1" smtClean="0">
                <a:latin typeface="Times New Roman" pitchFamily="18" charset="0"/>
                <a:ea typeface="標楷體" pitchFamily="65" charset="-120"/>
              </a:rPr>
              <a:t>大於其資金成本</a:t>
            </a:r>
            <a:r>
              <a:rPr lang="en-US" altLang="zh-TW" sz="3000" b="1" smtClean="0">
                <a:latin typeface="Times New Roman" pitchFamily="18" charset="0"/>
                <a:ea typeface="標楷體" pitchFamily="65" charset="-120"/>
              </a:rPr>
              <a:t>i</a:t>
            </a:r>
            <a:r>
              <a:rPr lang="zh-TW" altLang="en-US" sz="3000" b="1" smtClean="0">
                <a:latin typeface="Times New Roman" pitchFamily="18" charset="0"/>
                <a:ea typeface="標楷體" pitchFamily="65" charset="-120"/>
              </a:rPr>
              <a:t>，則該方案之淨現值必大於零，兩者是同時成立的。</a:t>
            </a:r>
            <a:endParaRPr lang="en-US" altLang="zh-TW" sz="3000" b="1" smtClean="0">
              <a:latin typeface="Times New Roman" pitchFamily="18" charset="0"/>
              <a:ea typeface="標楷體" pitchFamily="65" charset="-120"/>
            </a:endParaRPr>
          </a:p>
          <a:p>
            <a:r>
              <a:rPr lang="zh-TW" altLang="en-US" sz="3000" b="1" smtClean="0">
                <a:latin typeface="Times New Roman" pitchFamily="18" charset="0"/>
                <a:ea typeface="標楷體" pitchFamily="65" charset="-120"/>
              </a:rPr>
              <a:t>內部報酬率法在選擇某些互斥案件時，會選擇錯誤之方案。</a:t>
            </a:r>
            <a:endParaRPr lang="en-US" altLang="zh-TW" sz="3000" b="1" smtClean="0">
              <a:latin typeface="Times New Roman" pitchFamily="18" charset="0"/>
              <a:ea typeface="標楷體" pitchFamily="65" charset="-120"/>
            </a:endParaRPr>
          </a:p>
          <a:p>
            <a:pPr lvl="1"/>
            <a:r>
              <a:rPr lang="zh-TW" altLang="en-US" sz="2400" b="1" smtClean="0">
                <a:solidFill>
                  <a:srgbClr val="0070C0"/>
                </a:solidFill>
                <a:latin typeface="Times New Roman" pitchFamily="18" charset="0"/>
                <a:ea typeface="標楷體" pitchFamily="65" charset="-120"/>
              </a:rPr>
              <a:t>當互斥案件間的規模相差太大時，</a:t>
            </a:r>
            <a:endParaRPr lang="en-US" altLang="zh-TW" sz="2400" b="1" smtClean="0">
              <a:solidFill>
                <a:srgbClr val="0070C0"/>
              </a:solidFill>
              <a:latin typeface="Times New Roman" pitchFamily="18" charset="0"/>
              <a:ea typeface="標楷體" pitchFamily="65" charset="-120"/>
            </a:endParaRPr>
          </a:p>
          <a:p>
            <a:pPr lvl="1"/>
            <a:r>
              <a:rPr lang="zh-TW" altLang="en-US" sz="2400" b="1" smtClean="0">
                <a:solidFill>
                  <a:srgbClr val="0070C0"/>
                </a:solidFill>
                <a:latin typeface="Times New Roman" pitchFamily="18" charset="0"/>
                <a:ea typeface="標楷體" pitchFamily="65" charset="-120"/>
              </a:rPr>
              <a:t>當互斥案件間收受現金流量之形機（</a:t>
            </a:r>
            <a:r>
              <a:rPr lang="en-US" altLang="zh-TW" sz="2400" b="1" smtClean="0">
                <a:solidFill>
                  <a:srgbClr val="0070C0"/>
                </a:solidFill>
                <a:latin typeface="Times New Roman" pitchFamily="18" charset="0"/>
                <a:ea typeface="標楷體" pitchFamily="65" charset="-120"/>
              </a:rPr>
              <a:t>timing</a:t>
            </a:r>
            <a:r>
              <a:rPr lang="zh-TW" altLang="en-US" sz="2400" b="1" smtClean="0">
                <a:solidFill>
                  <a:srgbClr val="0070C0"/>
                </a:solidFill>
                <a:latin typeface="Times New Roman" pitchFamily="18" charset="0"/>
                <a:ea typeface="標楷體" pitchFamily="65" charset="-120"/>
              </a:rPr>
              <a:t>）不同時。 </a:t>
            </a:r>
            <a:r>
              <a:rPr lang="zh-TW" altLang="en-US" smtClean="0">
                <a:solidFill>
                  <a:srgbClr val="0070C0"/>
                </a:solidFill>
                <a:latin typeface="Times New Roman" pitchFamily="18" charset="0"/>
                <a:ea typeface="標楷體" pitchFamily="65" charset="-120"/>
              </a:rPr>
              <a:t/>
            </a:r>
            <a:br>
              <a:rPr lang="zh-TW" altLang="en-US" smtClean="0">
                <a:solidFill>
                  <a:srgbClr val="0070C0"/>
                </a:solidFill>
                <a:latin typeface="Times New Roman" pitchFamily="18" charset="0"/>
                <a:ea typeface="標楷體" pitchFamily="65" charset="-120"/>
              </a:rPr>
            </a:br>
            <a:r>
              <a:rPr lang="zh-TW" altLang="en-US" smtClean="0">
                <a:latin typeface="Times New Roman" pitchFamily="18" charset="0"/>
                <a:ea typeface="標楷體" pitchFamily="65" charset="-120"/>
              </a:rPr>
              <a:t/>
            </a:r>
            <a:br>
              <a:rPr lang="zh-TW" altLang="en-US" smtClean="0">
                <a:latin typeface="Times New Roman" pitchFamily="18" charset="0"/>
                <a:ea typeface="標楷體" pitchFamily="65" charset="-120"/>
              </a:rPr>
            </a:br>
            <a:endParaRPr lang="zh-TW" altLang="en-US" smtClean="0"/>
          </a:p>
        </p:txBody>
      </p:sp>
      <p:sp>
        <p:nvSpPr>
          <p:cNvPr id="32772"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D1CBF2F4-CA86-4038-95FC-350EE5CFFC8B}" type="slidenum">
              <a:rPr kumimoji="0" lang="en-US" altLang="zh-TW" sz="1200" smtClean="0">
                <a:latin typeface="Arial Black" pitchFamily="34" charset="0"/>
              </a:rPr>
              <a:pPr eaLnBrk="1" hangingPunct="1"/>
              <a:t>29</a:t>
            </a:fld>
            <a:endParaRPr kumimoji="0" lang="en-US" altLang="zh-TW" sz="1200" smtClean="0">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p:txBody>
          <a:bodyPr/>
          <a:lstStyle/>
          <a:p>
            <a:r>
              <a:rPr lang="zh-TW" altLang="en-US" b="1" smtClean="0">
                <a:solidFill>
                  <a:schemeClr val="bg2"/>
                </a:solidFill>
                <a:latin typeface="標楷體" pitchFamily="65" charset="-120"/>
                <a:ea typeface="標楷體" pitchFamily="65" charset="-120"/>
              </a:rPr>
              <a:t>資本預算之種類</a:t>
            </a:r>
          </a:p>
        </p:txBody>
      </p:sp>
      <p:sp>
        <p:nvSpPr>
          <p:cNvPr id="12291" name="內容版面配置區 2"/>
          <p:cNvSpPr>
            <a:spLocks noGrp="1"/>
          </p:cNvSpPr>
          <p:nvPr>
            <p:ph idx="1"/>
          </p:nvPr>
        </p:nvSpPr>
        <p:spPr/>
        <p:txBody>
          <a:bodyPr/>
          <a:lstStyle/>
          <a:p>
            <a:pPr eaLnBrk="1" hangingPunct="1"/>
            <a:r>
              <a:rPr lang="zh-TW" altLang="en-US" sz="2800" b="1" smtClean="0">
                <a:solidFill>
                  <a:schemeClr val="bg2"/>
                </a:solidFill>
                <a:ea typeface="標楷體" pitchFamily="65" charset="-120"/>
              </a:rPr>
              <a:t>獨立案件：某一專案接受與否，和其他專案接受與否無關。因此只要專案可以增加企業價值，就可被接受。因此接受之專案沒有排他性。</a:t>
            </a:r>
            <a:endParaRPr lang="en-US" altLang="zh-TW" sz="2800" b="1" smtClean="0">
              <a:solidFill>
                <a:schemeClr val="bg2"/>
              </a:solidFill>
              <a:ea typeface="標楷體" pitchFamily="65" charset="-120"/>
            </a:endParaRPr>
          </a:p>
          <a:p>
            <a:pPr lvl="1" eaLnBrk="1" hangingPunct="1"/>
            <a:r>
              <a:rPr lang="zh-TW" altLang="en-US" b="1" smtClean="0">
                <a:solidFill>
                  <a:srgbClr val="FF0000"/>
                </a:solidFill>
                <a:ea typeface="標楷體" pitchFamily="65" charset="-120"/>
              </a:rPr>
              <a:t>例如：企業同時考慮在不同縣市開設分店。</a:t>
            </a:r>
          </a:p>
          <a:p>
            <a:endParaRPr lang="zh-TW" altLang="en-US" smtClean="0"/>
          </a:p>
        </p:txBody>
      </p:sp>
      <p:sp>
        <p:nvSpPr>
          <p:cNvPr id="12292"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BA8246D6-C523-432E-99C0-B82D9A80B947}" type="slidenum">
              <a:rPr kumimoji="0" lang="en-US" altLang="zh-TW" sz="1200" smtClean="0">
                <a:latin typeface="Arial Black" pitchFamily="34" charset="0"/>
              </a:rPr>
              <a:pPr eaLnBrk="1" hangingPunct="1"/>
              <a:t>3</a:t>
            </a:fld>
            <a:endParaRPr kumimoji="0" lang="en-US" altLang="zh-TW" sz="1200" smtClean="0">
              <a:latin typeface="Arial Black"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468313" y="519113"/>
            <a:ext cx="8229600" cy="582612"/>
          </a:xfrm>
        </p:spPr>
        <p:txBody>
          <a:bodyPr/>
          <a:lstStyle/>
          <a:p>
            <a:pPr eaLnBrk="1" hangingPunct="1"/>
            <a:r>
              <a:rPr lang="zh-TW" altLang="en-US" b="1" smtClean="0">
                <a:ea typeface="標楷體" pitchFamily="65" charset="-120"/>
              </a:rPr>
              <a:t>當互斥案件間的規模相差太大時</a:t>
            </a:r>
          </a:p>
        </p:txBody>
      </p:sp>
      <p:graphicFrame>
        <p:nvGraphicFramePr>
          <p:cNvPr id="200708" name="Group 4"/>
          <p:cNvGraphicFramePr>
            <a:graphicFrameLocks noGrp="1"/>
          </p:cNvGraphicFramePr>
          <p:nvPr>
            <p:ph idx="1"/>
          </p:nvPr>
        </p:nvGraphicFramePr>
        <p:xfrm>
          <a:off x="457200" y="1485900"/>
          <a:ext cx="8229600" cy="2914650"/>
        </p:xfrm>
        <a:graphic>
          <a:graphicData uri="http://schemas.openxmlformats.org/drawingml/2006/table">
            <a:tbl>
              <a:tblPr/>
              <a:tblGrid>
                <a:gridCol w="1171575"/>
                <a:gridCol w="1630363"/>
                <a:gridCol w="1631950"/>
                <a:gridCol w="1379537"/>
                <a:gridCol w="2416175"/>
              </a:tblGrid>
              <a:tr h="9715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方案</a:t>
                      </a:r>
                      <a:endParaRPr kumimoji="1" lang="zh-TW" altLang="en-US"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zh-TW" altLang="zh-TW" sz="1800" b="0" i="0" u="none" strike="noStrike" cap="none" normalizeH="0" baseline="0" smtClean="0">
                        <a:ln>
                          <a:noFill/>
                        </a:ln>
                        <a:solidFill>
                          <a:schemeClr val="tx1"/>
                        </a:solidFill>
                        <a:effectLst/>
                        <a:latin typeface="Times New Roman" pitchFamily="18" charset="0"/>
                        <a:ea typeface="新細明體" charset="-12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zh-TW" altLang="zh-TW" sz="1800" b="0" i="0" u="none" strike="noStrike" cap="none" normalizeH="0" baseline="0" smtClean="0">
                        <a:ln>
                          <a:noFill/>
                        </a:ln>
                        <a:solidFill>
                          <a:schemeClr val="tx1"/>
                        </a:solidFill>
                        <a:effectLst/>
                        <a:latin typeface="Times New Roman" pitchFamily="18" charset="0"/>
                        <a:ea typeface="新細明體" charset="-12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IRR</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NPV(i=10%)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15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A</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0.82</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15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B</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+1,300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181.82</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199" name="投影片編號版面配置區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61165288-4478-4474-B456-5F5E01468321}" type="slidenum">
              <a:rPr kumimoji="0" lang="en-US" altLang="zh-TW" sz="1200" smtClean="0">
                <a:latin typeface="Arial Black" pitchFamily="34" charset="0"/>
              </a:rPr>
              <a:pPr eaLnBrk="1" hangingPunct="1"/>
              <a:t>30</a:t>
            </a:fld>
            <a:endParaRPr kumimoji="0" lang="en-US" altLang="zh-TW" sz="1200" smtClean="0">
              <a:latin typeface="Arial Black" pitchFamily="34" charset="0"/>
            </a:endParaRPr>
          </a:p>
        </p:txBody>
      </p:sp>
      <p:graphicFrame>
        <p:nvGraphicFramePr>
          <p:cNvPr id="7170" name="Object 30"/>
          <p:cNvGraphicFramePr>
            <a:graphicFrameLocks noChangeAspect="1"/>
          </p:cNvGraphicFramePr>
          <p:nvPr/>
        </p:nvGraphicFramePr>
        <p:xfrm>
          <a:off x="2195513" y="1762125"/>
          <a:ext cx="719137" cy="284163"/>
        </p:xfrm>
        <a:graphic>
          <a:graphicData uri="http://schemas.openxmlformats.org/presentationml/2006/ole">
            <mc:AlternateContent xmlns:mc="http://schemas.openxmlformats.org/markup-compatibility/2006">
              <mc:Choice xmlns:v="urn:schemas-microsoft-com:vml" Requires="v">
                <p:oleObj spid="_x0000_s7211" name="Equation" r:id="rId3" imgW="266469" imgH="203024" progId="Equation.DSMT4">
                  <p:embed/>
                </p:oleObj>
              </mc:Choice>
              <mc:Fallback>
                <p:oleObj name="Equation" r:id="rId3" imgW="266469" imgH="203024" progId="Equation.DSMT4">
                  <p:embed/>
                  <p:pic>
                    <p:nvPicPr>
                      <p:cNvPr id="0" name="Object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513" y="1762125"/>
                        <a:ext cx="719137"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71" name="Object 31"/>
          <p:cNvGraphicFramePr>
            <a:graphicFrameLocks noChangeAspect="1"/>
          </p:cNvGraphicFramePr>
          <p:nvPr/>
        </p:nvGraphicFramePr>
        <p:xfrm>
          <a:off x="3779838" y="1708150"/>
          <a:ext cx="719137" cy="296863"/>
        </p:xfrm>
        <a:graphic>
          <a:graphicData uri="http://schemas.openxmlformats.org/presentationml/2006/ole">
            <mc:AlternateContent xmlns:mc="http://schemas.openxmlformats.org/markup-compatibility/2006">
              <mc:Choice xmlns:v="urn:schemas-microsoft-com:vml" Requires="v">
                <p:oleObj spid="_x0000_s7212" name="Equation" r:id="rId5" imgW="253780" imgH="203024" progId="Equation.DSMT4">
                  <p:embed/>
                </p:oleObj>
              </mc:Choice>
              <mc:Fallback>
                <p:oleObj name="Equation" r:id="rId5" imgW="253780" imgH="203024" progId="Equation.DSMT4">
                  <p:embed/>
                  <p:pic>
                    <p:nvPicPr>
                      <p:cNvPr id="0" name="Object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9838" y="1708150"/>
                        <a:ext cx="719137"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8" name="Picture 4">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ltGray">
          <a:xfrm>
            <a:off x="179388" y="4587875"/>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50825" y="342900"/>
            <a:ext cx="8435975" cy="663575"/>
          </a:xfrm>
        </p:spPr>
        <p:txBody>
          <a:bodyPr/>
          <a:lstStyle/>
          <a:p>
            <a:pPr eaLnBrk="1" hangingPunct="1"/>
            <a:r>
              <a:rPr lang="zh-TW" altLang="en-US" sz="3600" b="1" smtClean="0">
                <a:ea typeface="標楷體" pitchFamily="65" charset="-120"/>
              </a:rPr>
              <a:t>當互斥案件間收受現金流量之時機不同時</a:t>
            </a:r>
          </a:p>
        </p:txBody>
      </p:sp>
      <p:graphicFrame>
        <p:nvGraphicFramePr>
          <p:cNvPr id="202788" name="Group 36"/>
          <p:cNvGraphicFramePr>
            <a:graphicFrameLocks noGrp="1"/>
          </p:cNvGraphicFramePr>
          <p:nvPr>
            <p:ph type="tbl" idx="1"/>
          </p:nvPr>
        </p:nvGraphicFramePr>
        <p:xfrm>
          <a:off x="457200" y="1978025"/>
          <a:ext cx="8229600" cy="2484438"/>
        </p:xfrm>
        <a:graphic>
          <a:graphicData uri="http://schemas.openxmlformats.org/drawingml/2006/table">
            <a:tbl>
              <a:tblPr/>
              <a:tblGrid>
                <a:gridCol w="1793875"/>
                <a:gridCol w="3217863"/>
                <a:gridCol w="3217862"/>
              </a:tblGrid>
              <a:tr h="63331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折現率</a:t>
                      </a:r>
                      <a:endParaRPr kumimoji="1" lang="zh-TW" altLang="en-US"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84" marB="34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甲方案之淨現值（</a:t>
                      </a:r>
                      <a:r>
                        <a:rPr kumimoji="1" lang="en-US" altLang="zh-TW"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IRR=14.22%</a:t>
                      </a:r>
                      <a:r>
                        <a:rPr kumimoji="1" lang="zh-TW" altLang="en-US"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a:t>
                      </a:r>
                      <a:endParaRPr kumimoji="1" lang="zh-TW" altLang="en-US"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84" marB="34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乙方案之淨現值</a:t>
                      </a:r>
                      <a:endParaRPr kumimoji="1" lang="zh-TW" altLang="en-US"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a:t>
                      </a:r>
                      <a:r>
                        <a:rPr kumimoji="1" lang="en-US" altLang="zh-TW"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IRR=11.55%</a:t>
                      </a:r>
                      <a:r>
                        <a:rPr kumimoji="1" lang="zh-TW" altLang="en-US"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a:t>
                      </a:r>
                      <a:endParaRPr kumimoji="1" lang="zh-TW" altLang="en-US"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84" marB="34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32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0%</a:t>
                      </a:r>
                      <a:endParaRPr kumimoji="1" lang="en-US" altLang="zh-TW"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84" marB="34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$3,000</a:t>
                      </a:r>
                      <a:endParaRPr kumimoji="1" lang="en-US" altLang="zh-TW"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84" marB="34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$5,000</a:t>
                      </a:r>
                      <a:endParaRPr kumimoji="1" lang="en-US" altLang="zh-TW"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84" marB="34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3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5%</a:t>
                      </a:r>
                      <a:endParaRPr kumimoji="1" lang="en-US" altLang="zh-TW"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84" marB="34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$1,798</a:t>
                      </a:r>
                      <a:endParaRPr kumimoji="1" lang="en-US" altLang="zh-TW"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84" marB="34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$2,533</a:t>
                      </a:r>
                      <a:endParaRPr kumimoji="1" lang="en-US" altLang="zh-TW"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84" marB="34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32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a:t>
                      </a:r>
                      <a:endParaRPr kumimoji="1" lang="en-US" altLang="zh-TW"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84" marB="34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$764</a:t>
                      </a:r>
                      <a:endParaRPr kumimoji="1" lang="en-US" altLang="zh-TW"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84" marB="34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$540</a:t>
                      </a:r>
                      <a:endParaRPr kumimoji="1" lang="en-US" altLang="zh-TW"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84" marB="34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3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15%</a:t>
                      </a:r>
                      <a:endParaRPr kumimoji="1" lang="en-US" altLang="zh-TW"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84" marB="34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-$132</a:t>
                      </a:r>
                      <a:endParaRPr kumimoji="1" lang="en-US" altLang="zh-TW"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84" marB="34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-$1,086</a:t>
                      </a:r>
                      <a:endParaRPr kumimoji="1" lang="en-US" altLang="zh-TW"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84" marB="34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022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20%</a:t>
                      </a:r>
                      <a:endParaRPr kumimoji="1" lang="en-US" altLang="zh-TW"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84" marB="34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-$915</a:t>
                      </a:r>
                      <a:endParaRPr kumimoji="1" lang="en-US" altLang="zh-TW"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84" marB="34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5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-2,428</a:t>
                      </a:r>
                      <a:endParaRPr kumimoji="1" lang="en-US" altLang="zh-TW" sz="15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84" marB="34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3825" name="投影片編號版面配置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0B638250-3F46-4F79-84A5-D9DDC7429847}" type="slidenum">
              <a:rPr kumimoji="0" lang="en-US" altLang="zh-TW" sz="1200" smtClean="0">
                <a:latin typeface="Arial Black" pitchFamily="34" charset="0"/>
              </a:rPr>
              <a:pPr eaLnBrk="1" hangingPunct="1"/>
              <a:t>31</a:t>
            </a:fld>
            <a:endParaRPr kumimoji="0" lang="en-US" altLang="zh-TW" sz="1200" smtClean="0">
              <a:latin typeface="Arial Black" pitchFamily="34" charset="0"/>
            </a:endParaRPr>
          </a:p>
        </p:txBody>
      </p:sp>
      <p:sp>
        <p:nvSpPr>
          <p:cNvPr id="33826" name="Rectangle 4"/>
          <p:cNvSpPr>
            <a:spLocks noChangeArrowheads="1"/>
          </p:cNvSpPr>
          <p:nvPr/>
        </p:nvSpPr>
        <p:spPr bwMode="auto">
          <a:xfrm>
            <a:off x="250825" y="968375"/>
            <a:ext cx="86756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zh-TW" altLang="en-US" b="1">
                <a:latin typeface="Times New Roman" pitchFamily="18" charset="0"/>
                <a:ea typeface="標楷體" pitchFamily="65" charset="-120"/>
              </a:rPr>
              <a:t>淨現值軌跡圖（</a:t>
            </a:r>
            <a:r>
              <a:rPr lang="en-US" altLang="zh-TW" b="1">
                <a:latin typeface="Times New Roman" pitchFamily="18" charset="0"/>
                <a:ea typeface="標楷體" pitchFamily="65" charset="-120"/>
              </a:rPr>
              <a:t>net present value profile</a:t>
            </a:r>
            <a:r>
              <a:rPr lang="zh-TW" altLang="en-US" b="1">
                <a:latin typeface="Times New Roman" pitchFamily="18" charset="0"/>
                <a:ea typeface="標楷體" pitchFamily="65" charset="-120"/>
              </a:rPr>
              <a:t>）：在不同的折現率下，將一投資案之淨現值標示出來之圖。</a:t>
            </a:r>
          </a:p>
        </p:txBody>
      </p:sp>
      <p:pic>
        <p:nvPicPr>
          <p:cNvPr id="7" name="Picture 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395536" y="4587875"/>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ChangeArrowheads="1"/>
          </p:cNvSpPr>
          <p:nvPr/>
        </p:nvSpPr>
        <p:spPr bwMode="auto">
          <a:xfrm>
            <a:off x="0" y="219392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4819" name="Rectangle 4"/>
          <p:cNvSpPr>
            <a:spLocks noChangeArrowheads="1"/>
          </p:cNvSpPr>
          <p:nvPr/>
        </p:nvSpPr>
        <p:spPr bwMode="auto">
          <a:xfrm>
            <a:off x="0" y="21367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4820" name="Rectangle 5"/>
          <p:cNvSpPr>
            <a:spLocks noChangeArrowheads="1"/>
          </p:cNvSpPr>
          <p:nvPr/>
        </p:nvSpPr>
        <p:spPr bwMode="auto">
          <a:xfrm>
            <a:off x="0" y="2141538"/>
            <a:ext cx="1841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4821" name="Rectangle 171"/>
          <p:cNvSpPr>
            <a:spLocks noChangeArrowheads="1"/>
          </p:cNvSpPr>
          <p:nvPr/>
        </p:nvSpPr>
        <p:spPr bwMode="auto">
          <a:xfrm>
            <a:off x="0" y="2179638"/>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4822" name="Line 173"/>
          <p:cNvSpPr>
            <a:spLocks noChangeShapeType="1"/>
          </p:cNvSpPr>
          <p:nvPr/>
        </p:nvSpPr>
        <p:spPr bwMode="auto">
          <a:xfrm>
            <a:off x="2195513" y="950913"/>
            <a:ext cx="0" cy="2700337"/>
          </a:xfrm>
          <a:prstGeom prst="line">
            <a:avLst/>
          </a:prstGeom>
          <a:noFill/>
          <a:ln w="2857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zh-TW" altLang="en-US"/>
          </a:p>
        </p:txBody>
      </p:sp>
      <p:sp>
        <p:nvSpPr>
          <p:cNvPr id="34823" name="Line 175"/>
          <p:cNvSpPr>
            <a:spLocks noChangeShapeType="1"/>
          </p:cNvSpPr>
          <p:nvPr/>
        </p:nvSpPr>
        <p:spPr bwMode="auto">
          <a:xfrm rot="221487">
            <a:off x="2106613" y="2374900"/>
            <a:ext cx="3887787" cy="2047875"/>
          </a:xfrm>
          <a:prstGeom prst="line">
            <a:avLst/>
          </a:prstGeom>
          <a:noFill/>
          <a:ln w="19050">
            <a:solidFill>
              <a:srgbClr val="00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zh-TW" altLang="en-US"/>
          </a:p>
        </p:txBody>
      </p:sp>
      <p:sp>
        <p:nvSpPr>
          <p:cNvPr id="34824" name="Line 176"/>
          <p:cNvSpPr>
            <a:spLocks noChangeShapeType="1"/>
          </p:cNvSpPr>
          <p:nvPr/>
        </p:nvSpPr>
        <p:spPr bwMode="auto">
          <a:xfrm>
            <a:off x="2195513" y="2876550"/>
            <a:ext cx="5472112" cy="1208088"/>
          </a:xfrm>
          <a:prstGeom prst="line">
            <a:avLst/>
          </a:prstGeom>
          <a:noFill/>
          <a:ln w="19050">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34825" name="Line 179"/>
          <p:cNvSpPr>
            <a:spLocks noChangeShapeType="1"/>
          </p:cNvSpPr>
          <p:nvPr/>
        </p:nvSpPr>
        <p:spPr bwMode="auto">
          <a:xfrm rot="5400000">
            <a:off x="5218907" y="627856"/>
            <a:ext cx="1588" cy="6048375"/>
          </a:xfrm>
          <a:prstGeom prst="line">
            <a:avLst/>
          </a:prstGeom>
          <a:noFill/>
          <a:ln w="2857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zh-TW" altLang="en-US"/>
          </a:p>
        </p:txBody>
      </p:sp>
      <p:sp>
        <p:nvSpPr>
          <p:cNvPr id="34826" name="Text Box 181"/>
          <p:cNvSpPr txBox="1">
            <a:spLocks noChangeArrowheads="1"/>
          </p:cNvSpPr>
          <p:nvPr/>
        </p:nvSpPr>
        <p:spPr bwMode="auto">
          <a:xfrm>
            <a:off x="323850" y="2643188"/>
            <a:ext cx="2051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r>
              <a:rPr lang="en-US" altLang="zh-TW"/>
              <a:t>NPV</a:t>
            </a:r>
            <a:r>
              <a:rPr lang="zh-TW" altLang="en-US" sz="1400"/>
              <a:t>甲</a:t>
            </a:r>
            <a:r>
              <a:rPr lang="en-US" altLang="zh-TW"/>
              <a:t>=3000</a:t>
            </a:r>
          </a:p>
        </p:txBody>
      </p:sp>
      <p:sp>
        <p:nvSpPr>
          <p:cNvPr id="34827" name="Text Box 182"/>
          <p:cNvSpPr txBox="1">
            <a:spLocks noChangeArrowheads="1"/>
          </p:cNvSpPr>
          <p:nvPr/>
        </p:nvSpPr>
        <p:spPr bwMode="auto">
          <a:xfrm>
            <a:off x="323850" y="2066925"/>
            <a:ext cx="19796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r>
              <a:rPr lang="en-US" altLang="zh-TW"/>
              <a:t>NPV</a:t>
            </a:r>
            <a:r>
              <a:rPr lang="zh-TW" altLang="en-US" sz="1400"/>
              <a:t>乙</a:t>
            </a:r>
            <a:r>
              <a:rPr lang="en-US" altLang="zh-TW"/>
              <a:t>=5000</a:t>
            </a:r>
          </a:p>
        </p:txBody>
      </p:sp>
      <p:sp>
        <p:nvSpPr>
          <p:cNvPr id="34828" name="Text Box 183"/>
          <p:cNvSpPr txBox="1">
            <a:spLocks noChangeArrowheads="1"/>
          </p:cNvSpPr>
          <p:nvPr/>
        </p:nvSpPr>
        <p:spPr bwMode="auto">
          <a:xfrm>
            <a:off x="3924300" y="3760788"/>
            <a:ext cx="21812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r>
              <a:rPr lang="en-US" altLang="zh-TW"/>
              <a:t>IRR</a:t>
            </a:r>
            <a:r>
              <a:rPr lang="zh-TW" altLang="en-US" sz="1400"/>
              <a:t>乙</a:t>
            </a:r>
            <a:r>
              <a:rPr lang="en-US" altLang="zh-TW"/>
              <a:t>=11.55%</a:t>
            </a:r>
          </a:p>
        </p:txBody>
      </p:sp>
      <p:sp>
        <p:nvSpPr>
          <p:cNvPr id="34829" name="Text Box 184"/>
          <p:cNvSpPr txBox="1">
            <a:spLocks noChangeArrowheads="1"/>
          </p:cNvSpPr>
          <p:nvPr/>
        </p:nvSpPr>
        <p:spPr bwMode="auto">
          <a:xfrm>
            <a:off x="5651500" y="3076575"/>
            <a:ext cx="21812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r>
              <a:rPr lang="en-US" altLang="zh-TW"/>
              <a:t>IRR</a:t>
            </a:r>
            <a:r>
              <a:rPr lang="zh-TW" altLang="en-US" sz="1400"/>
              <a:t>甲</a:t>
            </a:r>
            <a:r>
              <a:rPr lang="en-US" altLang="zh-TW"/>
              <a:t>=14.22%</a:t>
            </a:r>
          </a:p>
        </p:txBody>
      </p:sp>
      <p:sp>
        <p:nvSpPr>
          <p:cNvPr id="34830" name="Text Box 185"/>
          <p:cNvSpPr txBox="1">
            <a:spLocks noChangeArrowheads="1"/>
          </p:cNvSpPr>
          <p:nvPr/>
        </p:nvSpPr>
        <p:spPr bwMode="auto">
          <a:xfrm>
            <a:off x="2700338" y="2139950"/>
            <a:ext cx="6477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spcBef>
                <a:spcPct val="50000"/>
              </a:spcBef>
            </a:pPr>
            <a:r>
              <a:rPr lang="zh-TW" altLang="en-US">
                <a:ea typeface="標楷體" pitchFamily="65" charset="-120"/>
              </a:rPr>
              <a:t>乙</a:t>
            </a:r>
          </a:p>
        </p:txBody>
      </p:sp>
      <p:sp>
        <p:nvSpPr>
          <p:cNvPr id="34831" name="Text Box 186"/>
          <p:cNvSpPr txBox="1">
            <a:spLocks noChangeArrowheads="1"/>
          </p:cNvSpPr>
          <p:nvPr/>
        </p:nvSpPr>
        <p:spPr bwMode="auto">
          <a:xfrm>
            <a:off x="4284663" y="2895600"/>
            <a:ext cx="5032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spcBef>
                <a:spcPct val="50000"/>
              </a:spcBef>
            </a:pPr>
            <a:r>
              <a:rPr lang="zh-TW" altLang="en-US">
                <a:ea typeface="標楷體" pitchFamily="65" charset="-120"/>
              </a:rPr>
              <a:t>甲</a:t>
            </a:r>
          </a:p>
        </p:txBody>
      </p:sp>
      <p:sp>
        <p:nvSpPr>
          <p:cNvPr id="34832" name="Line 187"/>
          <p:cNvSpPr>
            <a:spLocks noChangeShapeType="1"/>
          </p:cNvSpPr>
          <p:nvPr/>
        </p:nvSpPr>
        <p:spPr bwMode="auto">
          <a:xfrm>
            <a:off x="3779838" y="3219450"/>
            <a:ext cx="0" cy="487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34833" name="Line 190"/>
          <p:cNvSpPr>
            <a:spLocks noChangeShapeType="1"/>
          </p:cNvSpPr>
          <p:nvPr/>
        </p:nvSpPr>
        <p:spPr bwMode="auto">
          <a:xfrm flipV="1">
            <a:off x="2916238" y="3651250"/>
            <a:ext cx="863600" cy="3794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34834" name="Text Box 191"/>
          <p:cNvSpPr txBox="1">
            <a:spLocks noChangeArrowheads="1"/>
          </p:cNvSpPr>
          <p:nvPr/>
        </p:nvSpPr>
        <p:spPr bwMode="auto">
          <a:xfrm>
            <a:off x="1979613" y="4030663"/>
            <a:ext cx="1079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spcBef>
                <a:spcPct val="50000"/>
              </a:spcBef>
            </a:pPr>
            <a:endParaRPr lang="zh-TW" altLang="zh-TW"/>
          </a:p>
        </p:txBody>
      </p:sp>
      <p:sp>
        <p:nvSpPr>
          <p:cNvPr id="34835" name="Text Box 192"/>
          <p:cNvSpPr txBox="1">
            <a:spLocks noChangeArrowheads="1"/>
          </p:cNvSpPr>
          <p:nvPr/>
        </p:nvSpPr>
        <p:spPr bwMode="auto">
          <a:xfrm>
            <a:off x="1979613" y="4084638"/>
            <a:ext cx="15843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spcBef>
                <a:spcPct val="50000"/>
              </a:spcBef>
            </a:pPr>
            <a:r>
              <a:rPr lang="en-US" altLang="zh-TW"/>
              <a:t>8.71%</a:t>
            </a:r>
          </a:p>
        </p:txBody>
      </p:sp>
      <p:sp>
        <p:nvSpPr>
          <p:cNvPr id="34836" name="投影片編號版面配置區 19"/>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0DC460CB-6F00-4EB8-ABF8-E3733564D9A0}" type="slidenum">
              <a:rPr kumimoji="0" lang="en-US" altLang="zh-TW" sz="1200" smtClean="0">
                <a:latin typeface="Arial Black" pitchFamily="34" charset="0"/>
              </a:rPr>
              <a:pPr eaLnBrk="1" hangingPunct="1"/>
              <a:t>32</a:t>
            </a:fld>
            <a:endParaRPr kumimoji="0" lang="en-US" altLang="zh-TW" sz="1200" smtClean="0">
              <a:latin typeface="Arial Black" pitchFamily="34" charset="0"/>
            </a:endParaRPr>
          </a:p>
        </p:txBody>
      </p:sp>
      <p:sp>
        <p:nvSpPr>
          <p:cNvPr id="34838" name="文字方塊 21"/>
          <p:cNvSpPr txBox="1">
            <a:spLocks noChangeArrowheads="1"/>
          </p:cNvSpPr>
          <p:nvPr/>
        </p:nvSpPr>
        <p:spPr bwMode="auto">
          <a:xfrm>
            <a:off x="1331913" y="771525"/>
            <a:ext cx="13684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r>
              <a:rPr lang="en-US" altLang="zh-TW"/>
              <a:t>NPV</a:t>
            </a:r>
            <a:endParaRPr lang="zh-TW" altLang="en-US"/>
          </a:p>
        </p:txBody>
      </p:sp>
      <p:sp>
        <p:nvSpPr>
          <p:cNvPr id="34839" name="文字方塊 22"/>
          <p:cNvSpPr txBox="1">
            <a:spLocks noChangeArrowheads="1"/>
          </p:cNvSpPr>
          <p:nvPr/>
        </p:nvSpPr>
        <p:spPr bwMode="auto">
          <a:xfrm>
            <a:off x="7812088" y="3651250"/>
            <a:ext cx="19446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r>
              <a:rPr lang="zh-TW" altLang="en-US">
                <a:latin typeface="標楷體" pitchFamily="65" charset="-120"/>
                <a:ea typeface="標楷體" pitchFamily="65" charset="-120"/>
              </a:rPr>
              <a:t>折現率</a:t>
            </a:r>
          </a:p>
        </p:txBody>
      </p:sp>
      <p:pic>
        <p:nvPicPr>
          <p:cNvPr id="24" name="Picture 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323850" y="4545806"/>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標題 1"/>
          <p:cNvSpPr>
            <a:spLocks noGrp="1"/>
          </p:cNvSpPr>
          <p:nvPr>
            <p:ph type="title"/>
          </p:nvPr>
        </p:nvSpPr>
        <p:spPr>
          <a:xfrm>
            <a:off x="250825" y="342900"/>
            <a:ext cx="8642350" cy="717550"/>
          </a:xfrm>
        </p:spPr>
        <p:txBody>
          <a:bodyPr/>
          <a:lstStyle/>
          <a:p>
            <a:r>
              <a:rPr lang="zh-TW" altLang="en-US" sz="3600" b="1" smtClean="0">
                <a:solidFill>
                  <a:srgbClr val="000000"/>
                </a:solidFill>
                <a:ea typeface="標楷體" pitchFamily="65" charset="-120"/>
              </a:rPr>
              <a:t>當互斥案件間收受現金流量之時機不同時</a:t>
            </a:r>
            <a:endParaRPr lang="zh-TW" altLang="en-US" b="1" smtClean="0"/>
          </a:p>
        </p:txBody>
      </p:sp>
      <p:sp>
        <p:nvSpPr>
          <p:cNvPr id="35843" name="內容版面配置區 2"/>
          <p:cNvSpPr>
            <a:spLocks noGrp="1"/>
          </p:cNvSpPr>
          <p:nvPr>
            <p:ph idx="1"/>
          </p:nvPr>
        </p:nvSpPr>
        <p:spPr>
          <a:xfrm>
            <a:off x="323850" y="1112838"/>
            <a:ext cx="8640763" cy="3287712"/>
          </a:xfrm>
        </p:spPr>
        <p:txBody>
          <a:bodyPr/>
          <a:lstStyle/>
          <a:p>
            <a:r>
              <a:rPr lang="zh-TW" altLang="en-US" sz="2800" b="1" smtClean="0">
                <a:latin typeface="Times New Roman" pitchFamily="18" charset="0"/>
                <a:ea typeface="標楷體" pitchFamily="65" charset="-120"/>
                <a:cs typeface="Times New Roman" pitchFamily="18" charset="0"/>
              </a:rPr>
              <a:t>當企業資金成本大於</a:t>
            </a:r>
            <a:r>
              <a:rPr lang="en-US" altLang="zh-TW" sz="2800" b="1" smtClean="0">
                <a:latin typeface="Times New Roman" pitchFamily="18" charset="0"/>
                <a:ea typeface="標楷體" pitchFamily="65" charset="-120"/>
                <a:cs typeface="Times New Roman" pitchFamily="18" charset="0"/>
              </a:rPr>
              <a:t>8.71%(</a:t>
            </a:r>
            <a:r>
              <a:rPr lang="zh-TW" altLang="en-US" sz="2800" b="1" smtClean="0">
                <a:latin typeface="Times New Roman" pitchFamily="18" charset="0"/>
                <a:ea typeface="標楷體" pitchFamily="65" charset="-120"/>
                <a:cs typeface="Times New Roman" pitchFamily="18" charset="0"/>
              </a:rPr>
              <a:t>小於</a:t>
            </a:r>
            <a:r>
              <a:rPr lang="en-US" altLang="zh-TW" sz="2800" b="1" smtClean="0">
                <a:latin typeface="Times New Roman" pitchFamily="18" charset="0"/>
                <a:ea typeface="標楷體" pitchFamily="65" charset="-120"/>
                <a:cs typeface="Times New Roman" pitchFamily="18" charset="0"/>
              </a:rPr>
              <a:t>14.55%)</a:t>
            </a:r>
            <a:r>
              <a:rPr lang="zh-TW" altLang="en-US" sz="2800" b="1" smtClean="0">
                <a:latin typeface="Times New Roman" pitchFamily="18" charset="0"/>
                <a:ea typeface="標楷體" pitchFamily="65" charset="-120"/>
                <a:cs typeface="Times New Roman" pitchFamily="18" charset="0"/>
              </a:rPr>
              <a:t>，則依據淨現值法，企業將選擇甲方案。</a:t>
            </a:r>
            <a:r>
              <a:rPr lang="en-US" altLang="zh-TW" sz="2800" b="1" smtClean="0">
                <a:latin typeface="Times New Roman" pitchFamily="18" charset="0"/>
                <a:ea typeface="標楷體" pitchFamily="65" charset="-120"/>
                <a:cs typeface="Times New Roman" pitchFamily="18" charset="0"/>
              </a:rPr>
              <a:t>(</a:t>
            </a:r>
            <a:r>
              <a:rPr lang="zh-TW" altLang="en-US" sz="2800" b="1" smtClean="0">
                <a:latin typeface="Times New Roman" pitchFamily="18" charset="0"/>
                <a:ea typeface="標楷體" pitchFamily="65" charset="-120"/>
                <a:cs typeface="Times New Roman" pitchFamily="18" charset="0"/>
              </a:rPr>
              <a:t>與內部報酬率法同</a:t>
            </a:r>
            <a:r>
              <a:rPr lang="en-US" altLang="zh-TW" sz="2800" b="1" smtClean="0">
                <a:latin typeface="Times New Roman" pitchFamily="18" charset="0"/>
                <a:ea typeface="標楷體" pitchFamily="65" charset="-120"/>
                <a:cs typeface="Times New Roman" pitchFamily="18" charset="0"/>
              </a:rPr>
              <a:t>)</a:t>
            </a:r>
          </a:p>
          <a:p>
            <a:r>
              <a:rPr lang="zh-TW" altLang="en-US" sz="2800" b="1" smtClean="0">
                <a:latin typeface="Times New Roman" pitchFamily="18" charset="0"/>
                <a:ea typeface="標楷體" pitchFamily="65" charset="-120"/>
                <a:cs typeface="Times New Roman" pitchFamily="18" charset="0"/>
              </a:rPr>
              <a:t>當企業資金成本小於</a:t>
            </a:r>
            <a:r>
              <a:rPr lang="en-US" altLang="zh-TW" sz="2800" b="1" smtClean="0">
                <a:latin typeface="Times New Roman" pitchFamily="18" charset="0"/>
                <a:ea typeface="標楷體" pitchFamily="65" charset="-120"/>
                <a:cs typeface="Times New Roman" pitchFamily="18" charset="0"/>
              </a:rPr>
              <a:t>8.71%</a:t>
            </a:r>
            <a:r>
              <a:rPr lang="zh-TW" altLang="en-US" sz="2800" b="1" smtClean="0">
                <a:latin typeface="Times New Roman" pitchFamily="18" charset="0"/>
                <a:ea typeface="標楷體" pitchFamily="65" charset="-120"/>
                <a:cs typeface="Times New Roman" pitchFamily="18" charset="0"/>
              </a:rPr>
              <a:t>，則依據淨現值法，企業將選擇乙方案。</a:t>
            </a:r>
            <a:r>
              <a:rPr lang="en-US" altLang="zh-TW" sz="2800" b="1" smtClean="0">
                <a:latin typeface="Times New Roman" pitchFamily="18" charset="0"/>
                <a:ea typeface="標楷體" pitchFamily="65" charset="-120"/>
                <a:cs typeface="Times New Roman" pitchFamily="18" charset="0"/>
              </a:rPr>
              <a:t>(</a:t>
            </a:r>
            <a:r>
              <a:rPr lang="zh-TW" altLang="en-US" sz="2800" b="1" smtClean="0">
                <a:latin typeface="Times New Roman" pitchFamily="18" charset="0"/>
                <a:ea typeface="標楷體" pitchFamily="65" charset="-120"/>
                <a:cs typeface="Times New Roman" pitchFamily="18" charset="0"/>
              </a:rPr>
              <a:t>與內部報酬率法選擇不同</a:t>
            </a:r>
            <a:r>
              <a:rPr lang="en-US" altLang="zh-TW" sz="2800" b="1" smtClean="0">
                <a:latin typeface="Times New Roman" pitchFamily="18" charset="0"/>
                <a:ea typeface="標楷體" pitchFamily="65" charset="-120"/>
                <a:cs typeface="Times New Roman" pitchFamily="18" charset="0"/>
              </a:rPr>
              <a:t>)</a:t>
            </a:r>
          </a:p>
          <a:p>
            <a:r>
              <a:rPr lang="zh-TW" altLang="en-US" sz="2800" b="1" smtClean="0">
                <a:latin typeface="Times New Roman" pitchFamily="18" charset="0"/>
                <a:ea typeface="標楷體" pitchFamily="65" charset="-120"/>
                <a:cs typeface="Times New Roman" pitchFamily="18" charset="0"/>
              </a:rPr>
              <a:t>依據企業價值最大化法則，企業將依淨現值高低，作為選擇互斥案件之依據。</a:t>
            </a:r>
            <a:endParaRPr lang="en-US" altLang="zh-TW" sz="2800" b="1" smtClean="0">
              <a:latin typeface="Times New Roman" pitchFamily="18" charset="0"/>
              <a:ea typeface="標楷體" pitchFamily="65" charset="-120"/>
              <a:cs typeface="Times New Roman" pitchFamily="18" charset="0"/>
            </a:endParaRPr>
          </a:p>
          <a:p>
            <a:endParaRPr lang="zh-TW" altLang="en-US" smtClean="0">
              <a:ea typeface="標楷體" pitchFamily="65" charset="-120"/>
              <a:cs typeface="Times New Roman" pitchFamily="18" charset="0"/>
            </a:endParaRPr>
          </a:p>
          <a:p>
            <a:endParaRPr lang="zh-TW" altLang="en-US" smtClean="0">
              <a:ea typeface="標楷體" pitchFamily="65" charset="-120"/>
              <a:cs typeface="Times New Roman" pitchFamily="18" charset="0"/>
            </a:endParaRPr>
          </a:p>
        </p:txBody>
      </p:sp>
      <p:sp>
        <p:nvSpPr>
          <p:cNvPr id="35844"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37B0846E-8A0D-4896-BB75-0EF915C5EFD0}" type="slidenum">
              <a:rPr kumimoji="0" lang="en-US" altLang="zh-TW" sz="1200" smtClean="0">
                <a:latin typeface="Arial Black" pitchFamily="34" charset="0"/>
              </a:rPr>
              <a:pPr eaLnBrk="1" hangingPunct="1"/>
              <a:t>33</a:t>
            </a:fld>
            <a:endParaRPr kumimoji="0" lang="en-US" altLang="zh-TW" sz="1200" smtClean="0">
              <a:latin typeface="Arial Black"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8313" y="555625"/>
            <a:ext cx="8229600" cy="392113"/>
          </a:xfrm>
        </p:spPr>
        <p:txBody>
          <a:bodyPr/>
          <a:lstStyle/>
          <a:p>
            <a:pPr eaLnBrk="1" hangingPunct="1"/>
            <a:r>
              <a:rPr lang="zh-TW" altLang="en-US" sz="3200" b="1" smtClean="0">
                <a:ea typeface="標楷體" pitchFamily="65" charset="-120"/>
              </a:rPr>
              <a:t>如何找出淨現值軌跡圖之相交率</a:t>
            </a:r>
          </a:p>
        </p:txBody>
      </p:sp>
      <p:graphicFrame>
        <p:nvGraphicFramePr>
          <p:cNvPr id="109753" name="Group 185"/>
          <p:cNvGraphicFramePr>
            <a:graphicFrameLocks noGrp="1"/>
          </p:cNvGraphicFramePr>
          <p:nvPr>
            <p:ph type="tbl" idx="1"/>
          </p:nvPr>
        </p:nvGraphicFramePr>
        <p:xfrm>
          <a:off x="395288" y="1347788"/>
          <a:ext cx="8362950" cy="2057400"/>
        </p:xfrm>
        <a:graphic>
          <a:graphicData uri="http://schemas.openxmlformats.org/drawingml/2006/table">
            <a:tbl>
              <a:tblPr/>
              <a:tblGrid>
                <a:gridCol w="1019175"/>
                <a:gridCol w="2663825"/>
                <a:gridCol w="2663825"/>
                <a:gridCol w="2016125"/>
              </a:tblGrid>
              <a:tr h="3429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年數</a:t>
                      </a:r>
                      <a:endParaRPr kumimoji="1" lang="zh-TW" altLang="en-US" sz="18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甲方案淨現金流量</a:t>
                      </a:r>
                      <a:endParaRPr kumimoji="1" lang="zh-TW" altLang="en-US" sz="18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乙方案淨現金流量</a:t>
                      </a:r>
                      <a:endParaRPr kumimoji="1" lang="zh-TW" altLang="en-US" sz="18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現金流量之差</a:t>
                      </a:r>
                      <a:endParaRPr kumimoji="1" lang="zh-TW" altLang="en-US" sz="18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(12,000)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(12,000)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8,000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7,000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4,000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4,000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4</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9,000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-8,000</a:t>
                      </a:r>
                      <a:endParaRPr kumimoji="1" lang="en-US" altLang="zh-TW" sz="18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6904" name="投影片編號版面配置區 7"/>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7100CF83-7677-4D5E-8260-9B4CCD8A6754}" type="slidenum">
              <a:rPr kumimoji="0" lang="en-US" altLang="zh-TW" sz="1200" smtClean="0">
                <a:latin typeface="Arial Black" pitchFamily="34" charset="0"/>
              </a:rPr>
              <a:pPr eaLnBrk="1" hangingPunct="1"/>
              <a:t>34</a:t>
            </a:fld>
            <a:endParaRPr kumimoji="0" lang="en-US" altLang="zh-TW" sz="1200" smtClean="0">
              <a:latin typeface="Arial Black" pitchFamily="34" charset="0"/>
            </a:endParaRPr>
          </a:p>
        </p:txBody>
      </p:sp>
      <p:sp>
        <p:nvSpPr>
          <p:cNvPr id="36905" name="Rectangle 4"/>
          <p:cNvSpPr>
            <a:spLocks noChangeArrowheads="1"/>
          </p:cNvSpPr>
          <p:nvPr/>
        </p:nvSpPr>
        <p:spPr bwMode="auto">
          <a:xfrm>
            <a:off x="0" y="219392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6906" name="Rectangle 5"/>
          <p:cNvSpPr>
            <a:spLocks noChangeArrowheads="1"/>
          </p:cNvSpPr>
          <p:nvPr/>
        </p:nvSpPr>
        <p:spPr bwMode="auto">
          <a:xfrm>
            <a:off x="0" y="21367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6907" name="Rectangle 6"/>
          <p:cNvSpPr>
            <a:spLocks noChangeArrowheads="1"/>
          </p:cNvSpPr>
          <p:nvPr/>
        </p:nvSpPr>
        <p:spPr bwMode="auto">
          <a:xfrm>
            <a:off x="0" y="2141538"/>
            <a:ext cx="1841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6908" name="Text Box 188"/>
          <p:cNvSpPr txBox="1">
            <a:spLocks noChangeArrowheads="1"/>
          </p:cNvSpPr>
          <p:nvPr/>
        </p:nvSpPr>
        <p:spPr bwMode="auto">
          <a:xfrm>
            <a:off x="684213" y="3651250"/>
            <a:ext cx="74882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spcBef>
                <a:spcPct val="50000"/>
              </a:spcBef>
            </a:pPr>
            <a:r>
              <a:rPr lang="zh-TW" altLang="en-US">
                <a:latin typeface="Times New Roman" pitchFamily="18" charset="0"/>
                <a:ea typeface="標楷體" pitchFamily="65" charset="-120"/>
              </a:rPr>
              <a:t>將現金流量之差依序輸入，求</a:t>
            </a:r>
            <a:r>
              <a:rPr lang="en-US" altLang="zh-TW">
                <a:latin typeface="Times New Roman" pitchFamily="18" charset="0"/>
                <a:ea typeface="標楷體" pitchFamily="65" charset="-120"/>
              </a:rPr>
              <a:t>IRR</a:t>
            </a:r>
            <a:r>
              <a:rPr lang="zh-TW" altLang="en-US">
                <a:latin typeface="Times New Roman" pitchFamily="18" charset="0"/>
                <a:ea typeface="標楷體" pitchFamily="65" charset="-120"/>
              </a:rPr>
              <a:t>得</a:t>
            </a:r>
            <a:r>
              <a:rPr lang="en-US" altLang="zh-TW">
                <a:latin typeface="Times New Roman" pitchFamily="18" charset="0"/>
                <a:ea typeface="標楷體" pitchFamily="65" charset="-120"/>
              </a:rPr>
              <a:t>8.71%</a:t>
            </a:r>
          </a:p>
        </p:txBody>
      </p:sp>
      <p:pic>
        <p:nvPicPr>
          <p:cNvPr id="10" name="Picture 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215107" y="4259614"/>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0" y="2179638"/>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7891" name="Rectangle 4"/>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892" name="Rectangle 5"/>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893" name="Rectangle 6"/>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894" name="Rectangle 7"/>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895" name="Rectangle 8"/>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896" name="Rectangle 9"/>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897" name="Rectangle 10"/>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898" name="Rectangle 11"/>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899" name="Rectangle 12"/>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00" name="Rectangle 13"/>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01" name="Rectangle 14"/>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02" name="Rectangle 15"/>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03" name="Rectangle 16"/>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04" name="Rectangle 17"/>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05" name="Rectangle 18"/>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06" name="Rectangle 19"/>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07" name="Rectangle 20"/>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08" name="Rectangle 21"/>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09" name="Rectangle 22"/>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10" name="Rectangle 23"/>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11" name="Rectangle 24"/>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12" name="Rectangle 25"/>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13" name="Rectangle 26"/>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14" name="Rectangle 27"/>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15" name="Rectangle 28"/>
          <p:cNvSpPr>
            <a:spLocks noChangeArrowheads="1"/>
          </p:cNvSpPr>
          <p:nvPr/>
        </p:nvSpPr>
        <p:spPr bwMode="auto">
          <a:xfrm>
            <a:off x="2457450"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16" name="Rectangle 29"/>
          <p:cNvSpPr>
            <a:spLocks noChangeArrowheads="1"/>
          </p:cNvSpPr>
          <p:nvPr/>
        </p:nvSpPr>
        <p:spPr bwMode="auto">
          <a:xfrm>
            <a:off x="0" y="1998663"/>
            <a:ext cx="1841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7917" name="Rectangle 30"/>
          <p:cNvSpPr>
            <a:spLocks noChangeArrowheads="1"/>
          </p:cNvSpPr>
          <p:nvPr/>
        </p:nvSpPr>
        <p:spPr bwMode="auto">
          <a:xfrm>
            <a:off x="0" y="22510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7918" name="Rectangle 31"/>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19" name="Rectangle 32"/>
          <p:cNvSpPr>
            <a:spLocks noChangeArrowheads="1"/>
          </p:cNvSpPr>
          <p:nvPr/>
        </p:nvSpPr>
        <p:spPr bwMode="auto">
          <a:xfrm>
            <a:off x="2516188" y="18415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zh-TW" sz="1800"/>
          </a:p>
        </p:txBody>
      </p:sp>
      <p:sp>
        <p:nvSpPr>
          <p:cNvPr id="37920" name="Rectangle 33"/>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21" name="Rectangle 34"/>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22" name="Rectangle 35"/>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23" name="Rectangle 36"/>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24" name="Rectangle 37"/>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25" name="Rectangle 38"/>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26" name="Rectangle 39"/>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27" name="Rectangle 40"/>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28" name="Rectangle 41"/>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29" name="Rectangle 42"/>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30" name="Rectangle 43"/>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31" name="Rectangle 44"/>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32" name="Rectangle 45"/>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33" name="Rectangle 46"/>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34" name="Rectangle 47"/>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35" name="Rectangle 48"/>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36" name="Rectangle 49"/>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37" name="Rectangle 50"/>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38" name="Rectangle 51"/>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39" name="Rectangle 52"/>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40" name="Rectangle 53"/>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41" name="Rectangle 54"/>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42" name="Rectangle 55"/>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43" name="Rectangle 56"/>
          <p:cNvSpPr>
            <a:spLocks noChangeArrowheads="1"/>
          </p:cNvSpPr>
          <p:nvPr/>
        </p:nvSpPr>
        <p:spPr bwMode="auto">
          <a:xfrm>
            <a:off x="251618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44" name="Rectangle 57"/>
          <p:cNvSpPr>
            <a:spLocks noChangeArrowheads="1"/>
          </p:cNvSpPr>
          <p:nvPr/>
        </p:nvSpPr>
        <p:spPr bwMode="auto">
          <a:xfrm>
            <a:off x="0" y="1973263"/>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7945" name="Rectangle 58"/>
          <p:cNvSpPr>
            <a:spLocks noChangeArrowheads="1"/>
          </p:cNvSpPr>
          <p:nvPr/>
        </p:nvSpPr>
        <p:spPr bwMode="auto">
          <a:xfrm>
            <a:off x="0" y="2184400"/>
            <a:ext cx="1841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7946" name="Rectangle 59"/>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47" name="Rectangle 60"/>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48" name="Rectangle 61"/>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49" name="Rectangle 62"/>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50" name="Rectangle 63"/>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51" name="Rectangle 64"/>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52" name="Rectangle 65"/>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53" name="Rectangle 66"/>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54" name="Rectangle 67"/>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55" name="Rectangle 68"/>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56" name="Rectangle 69"/>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57" name="Rectangle 70"/>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58" name="Rectangle 71"/>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59" name="Rectangle 72"/>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60" name="Rectangle 73"/>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61" name="Rectangle 74"/>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62" name="Rectangle 75"/>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63" name="Rectangle 76"/>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64" name="Rectangle 77"/>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65" name="Rectangle 78"/>
          <p:cNvSpPr>
            <a:spLocks noChangeArrowheads="1"/>
          </p:cNvSpPr>
          <p:nvPr/>
        </p:nvSpPr>
        <p:spPr bwMode="auto">
          <a:xfrm>
            <a:off x="2433638" y="1841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66" name="Rectangle 79"/>
          <p:cNvSpPr>
            <a:spLocks noChangeArrowheads="1"/>
          </p:cNvSpPr>
          <p:nvPr/>
        </p:nvSpPr>
        <p:spPr bwMode="auto">
          <a:xfrm>
            <a:off x="0" y="1573213"/>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7967" name="Rectangle 81"/>
          <p:cNvSpPr>
            <a:spLocks noChangeArrowheads="1"/>
          </p:cNvSpPr>
          <p:nvPr/>
        </p:nvSpPr>
        <p:spPr bwMode="auto">
          <a:xfrm>
            <a:off x="0" y="19304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7968" name="Rectangle 84"/>
          <p:cNvSpPr>
            <a:spLocks noChangeArrowheads="1"/>
          </p:cNvSpPr>
          <p:nvPr/>
        </p:nvSpPr>
        <p:spPr bwMode="auto">
          <a:xfrm>
            <a:off x="0" y="21590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7969" name="Rectangle 86"/>
          <p:cNvSpPr>
            <a:spLocks noChangeArrowheads="1"/>
          </p:cNvSpPr>
          <p:nvPr/>
        </p:nvSpPr>
        <p:spPr bwMode="auto">
          <a:xfrm>
            <a:off x="0" y="2265363"/>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7970" name="Rectangle 91"/>
          <p:cNvSpPr>
            <a:spLocks noChangeArrowheads="1"/>
          </p:cNvSpPr>
          <p:nvPr/>
        </p:nvSpPr>
        <p:spPr bwMode="auto">
          <a:xfrm>
            <a:off x="0" y="19589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7971" name="Rectangle 94"/>
          <p:cNvSpPr>
            <a:spLocks noChangeArrowheads="1"/>
          </p:cNvSpPr>
          <p:nvPr/>
        </p:nvSpPr>
        <p:spPr bwMode="auto">
          <a:xfrm>
            <a:off x="0" y="2055813"/>
            <a:ext cx="1841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7972" name="Text Box 95"/>
          <p:cNvSpPr txBox="1">
            <a:spLocks noChangeArrowheads="1"/>
          </p:cNvSpPr>
          <p:nvPr/>
        </p:nvSpPr>
        <p:spPr bwMode="auto">
          <a:xfrm>
            <a:off x="611188" y="1933575"/>
            <a:ext cx="81375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r>
              <a:rPr lang="zh-TW" altLang="en-US">
                <a:latin typeface="Times New Roman" pitchFamily="18" charset="0"/>
                <a:ea typeface="標楷體" pitchFamily="65" charset="-120"/>
              </a:rPr>
              <a:t>若我們假設原先我們對兩方案之現金流量</a:t>
            </a:r>
            <a:r>
              <a:rPr lang="en-US" altLang="zh-TW">
                <a:latin typeface="Times New Roman" pitchFamily="18" charset="0"/>
              </a:rPr>
              <a:t>CF1</a:t>
            </a:r>
            <a:r>
              <a:rPr lang="zh-TW" altLang="en-US">
                <a:latin typeface="Times New Roman" pitchFamily="18" charset="0"/>
                <a:ea typeface="標楷體" pitchFamily="65" charset="-120"/>
              </a:rPr>
              <a:t>均高估了</a:t>
            </a:r>
            <a:r>
              <a:rPr lang="en-US" altLang="zh-TW">
                <a:latin typeface="Times New Roman" pitchFamily="18" charset="0"/>
                <a:ea typeface="標楷體" pitchFamily="65" charset="-120"/>
              </a:rPr>
              <a:t>10%</a:t>
            </a:r>
            <a:r>
              <a:rPr lang="zh-TW" altLang="en-US">
                <a:latin typeface="Times New Roman" pitchFamily="18" charset="0"/>
                <a:ea typeface="標楷體" pitchFamily="65" charset="-120"/>
              </a:rPr>
              <a:t>，今天我們將原先之估計向下調整</a:t>
            </a:r>
            <a:r>
              <a:rPr lang="en-US" altLang="zh-TW">
                <a:latin typeface="Times New Roman" pitchFamily="18" charset="0"/>
                <a:ea typeface="標楷體" pitchFamily="65" charset="-120"/>
              </a:rPr>
              <a:t>10%</a:t>
            </a:r>
            <a:r>
              <a:rPr lang="zh-TW" altLang="en-US">
                <a:latin typeface="Times New Roman" pitchFamily="18" charset="0"/>
                <a:ea typeface="標楷體" pitchFamily="65" charset="-120"/>
              </a:rPr>
              <a:t>，則上表便成為：</a:t>
            </a:r>
          </a:p>
        </p:txBody>
      </p:sp>
      <p:sp>
        <p:nvSpPr>
          <p:cNvPr id="37973" name="Text Box 96"/>
          <p:cNvSpPr txBox="1">
            <a:spLocks noChangeArrowheads="1"/>
          </p:cNvSpPr>
          <p:nvPr/>
        </p:nvSpPr>
        <p:spPr bwMode="auto">
          <a:xfrm>
            <a:off x="539750" y="268288"/>
            <a:ext cx="80645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r>
              <a:rPr lang="zh-TW" altLang="en-US" sz="2800">
                <a:solidFill>
                  <a:srgbClr val="993300"/>
                </a:solidFill>
                <a:latin typeface="Times New Roman" pitchFamily="18" charset="0"/>
                <a:ea typeface="標楷體" pitchFamily="65" charset="-120"/>
              </a:rPr>
              <a:t>內部報酬率法可以提供決策者一個安全程度的指標</a:t>
            </a:r>
          </a:p>
        </p:txBody>
      </p:sp>
      <p:sp>
        <p:nvSpPr>
          <p:cNvPr id="37974" name="Rectangle 167"/>
          <p:cNvSpPr>
            <a:spLocks noChangeArrowheads="1"/>
          </p:cNvSpPr>
          <p:nvPr/>
        </p:nvSpPr>
        <p:spPr bwMode="auto">
          <a:xfrm>
            <a:off x="1979613" y="20224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7975" name="Rectangle 169"/>
          <p:cNvSpPr>
            <a:spLocks noChangeArrowheads="1"/>
          </p:cNvSpPr>
          <p:nvPr/>
        </p:nvSpPr>
        <p:spPr bwMode="auto">
          <a:xfrm>
            <a:off x="1979613" y="20224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graphicFrame>
        <p:nvGraphicFramePr>
          <p:cNvPr id="110861" name="Group 269"/>
          <p:cNvGraphicFramePr>
            <a:graphicFrameLocks noGrp="1"/>
          </p:cNvGraphicFramePr>
          <p:nvPr/>
        </p:nvGraphicFramePr>
        <p:xfrm>
          <a:off x="755650" y="771525"/>
          <a:ext cx="7273925" cy="1028700"/>
        </p:xfrm>
        <a:graphic>
          <a:graphicData uri="http://schemas.openxmlformats.org/drawingml/2006/table">
            <a:tbl>
              <a:tblPr/>
              <a:tblGrid>
                <a:gridCol w="808038"/>
                <a:gridCol w="1617662"/>
                <a:gridCol w="1614488"/>
                <a:gridCol w="1793875"/>
                <a:gridCol w="1439862"/>
              </a:tblGrid>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方案</a:t>
                      </a:r>
                      <a:endParaRPr kumimoji="1" lang="zh-TW" altLang="en-US"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charset="-120"/>
                        </a:rPr>
                        <a:t>CF</a:t>
                      </a:r>
                      <a:r>
                        <a:rPr kumimoji="1" lang="en-US" altLang="zh-TW" sz="1800" b="0" i="0" u="none" strike="noStrike" cap="none" normalizeH="0" baseline="-25000" smtClean="0">
                          <a:ln>
                            <a:noFill/>
                          </a:ln>
                          <a:solidFill>
                            <a:schemeClr val="tx1"/>
                          </a:solidFill>
                          <a:effectLst/>
                          <a:latin typeface="Times New Roman" pitchFamily="18" charset="0"/>
                          <a:ea typeface="新細明體" charset="-120"/>
                        </a:rPr>
                        <a:t>0</a:t>
                      </a: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charset="-120"/>
                        </a:rPr>
                        <a:t>CF</a:t>
                      </a:r>
                      <a:r>
                        <a:rPr kumimoji="1" lang="en-US" altLang="zh-TW" sz="1800" b="0" i="0" u="none" strike="noStrike" cap="none" normalizeH="0" baseline="-25000" smtClean="0">
                          <a:ln>
                            <a:noFill/>
                          </a:ln>
                          <a:solidFill>
                            <a:schemeClr val="tx1"/>
                          </a:solidFill>
                          <a:effectLst/>
                          <a:latin typeface="Times New Roman" pitchFamily="18" charset="0"/>
                          <a:ea typeface="新細明體" charset="-120"/>
                        </a:rPr>
                        <a:t>1</a:t>
                      </a: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NPV(i=10%)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IRR</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A</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-300,000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+341,000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13.67%</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B</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-20,000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+33,000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65%</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8002" name="Rectangle 275"/>
          <p:cNvSpPr>
            <a:spLocks noChangeArrowheads="1"/>
          </p:cNvSpPr>
          <p:nvPr/>
        </p:nvSpPr>
        <p:spPr bwMode="auto">
          <a:xfrm>
            <a:off x="1979613" y="20224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8003" name="Rectangle 277"/>
          <p:cNvSpPr>
            <a:spLocks noChangeArrowheads="1"/>
          </p:cNvSpPr>
          <p:nvPr/>
        </p:nvSpPr>
        <p:spPr bwMode="auto">
          <a:xfrm>
            <a:off x="1979613" y="20224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graphicFrame>
        <p:nvGraphicFramePr>
          <p:cNvPr id="110970" name="Group 378"/>
          <p:cNvGraphicFramePr>
            <a:graphicFrameLocks noGrp="1"/>
          </p:cNvGraphicFramePr>
          <p:nvPr/>
        </p:nvGraphicFramePr>
        <p:xfrm>
          <a:off x="755650" y="2716213"/>
          <a:ext cx="7272338" cy="1079499"/>
        </p:xfrm>
        <a:graphic>
          <a:graphicData uri="http://schemas.openxmlformats.org/drawingml/2006/table">
            <a:tbl>
              <a:tblPr/>
              <a:tblGrid>
                <a:gridCol w="808038"/>
                <a:gridCol w="1616075"/>
                <a:gridCol w="1616075"/>
                <a:gridCol w="1792287"/>
                <a:gridCol w="1439863"/>
              </a:tblGrid>
              <a:tr h="3598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方案</a:t>
                      </a:r>
                      <a:endParaRPr kumimoji="1" lang="zh-TW" altLang="en-US"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70" marB="342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charset="-120"/>
                        </a:rPr>
                        <a:t>CF</a:t>
                      </a:r>
                      <a:r>
                        <a:rPr kumimoji="1" lang="en-US" altLang="zh-TW" sz="1800" b="0" i="0" u="none" strike="noStrike" cap="none" normalizeH="0" baseline="-25000" smtClean="0">
                          <a:ln>
                            <a:noFill/>
                          </a:ln>
                          <a:solidFill>
                            <a:schemeClr val="tx1"/>
                          </a:solidFill>
                          <a:effectLst/>
                          <a:latin typeface="Times New Roman" pitchFamily="18" charset="0"/>
                          <a:ea typeface="新細明體" charset="-120"/>
                        </a:rPr>
                        <a:t>0</a:t>
                      </a:r>
                    </a:p>
                  </a:txBody>
                  <a:tcPr marT="34270" marB="342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charset="-120"/>
                        </a:rPr>
                        <a:t>CF</a:t>
                      </a:r>
                      <a:r>
                        <a:rPr kumimoji="1" lang="en-US" altLang="zh-TW" sz="1800" b="0" i="0" u="none" strike="noStrike" cap="none" normalizeH="0" baseline="-25000" smtClean="0">
                          <a:ln>
                            <a:noFill/>
                          </a:ln>
                          <a:solidFill>
                            <a:schemeClr val="tx1"/>
                          </a:solidFill>
                          <a:effectLst/>
                          <a:latin typeface="Times New Roman" pitchFamily="18" charset="0"/>
                          <a:ea typeface="新細明體" charset="-120"/>
                        </a:rPr>
                        <a:t>1</a:t>
                      </a:r>
                    </a:p>
                  </a:txBody>
                  <a:tcPr marT="34270" marB="342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NPV(i=10%)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70" marB="342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IRR</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70" marB="342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98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A</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70" marB="342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-300,000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70" marB="342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+310,000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70" marB="342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-$18,182</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70" marB="342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3.33%</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70" marB="342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98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B</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70" marB="342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-20,000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70" marB="342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+30,000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70" marB="342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$7,273</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70" marB="342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50%</a:t>
                      </a:r>
                      <a:endParaRPr kumimoji="1" lang="en-US" altLang="zh-TW" sz="18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T="34270" marB="342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8030" name="Rectangle 377"/>
          <p:cNvSpPr>
            <a:spLocks noChangeArrowheads="1"/>
          </p:cNvSpPr>
          <p:nvPr/>
        </p:nvSpPr>
        <p:spPr bwMode="auto">
          <a:xfrm>
            <a:off x="612775" y="3832225"/>
            <a:ext cx="76327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zh-TW" altLang="en-US">
                <a:latin typeface="Times New Roman" pitchFamily="18" charset="0"/>
                <a:ea typeface="標楷體" pitchFamily="65" charset="-120"/>
              </a:rPr>
              <a:t>當兩方案的淨現值相差不大時，其內部報酬率指標應能提供決策者一安全性指標，幫助決策。 </a:t>
            </a:r>
          </a:p>
        </p:txBody>
      </p:sp>
      <p:sp>
        <p:nvSpPr>
          <p:cNvPr id="38031" name="投影片編號版面配置區 92"/>
          <p:cNvSpPr>
            <a:spLocks noGrp="1"/>
          </p:cNvSpPr>
          <p:nvPr>
            <p:ph type="sldNum" sz="quarter" idx="11"/>
          </p:nvPr>
        </p:nvSpPr>
        <p:spPr>
          <a:xfrm>
            <a:off x="6481763" y="4541838"/>
            <a:ext cx="2133600" cy="342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C3A6E8C4-FAF1-43F8-9AE3-C4974A315753}" type="slidenum">
              <a:rPr kumimoji="0" lang="en-US" altLang="zh-TW" sz="1200" smtClean="0">
                <a:latin typeface="Arial Black" pitchFamily="34" charset="0"/>
              </a:rPr>
              <a:pPr eaLnBrk="1" hangingPunct="1"/>
              <a:t>35</a:t>
            </a:fld>
            <a:endParaRPr kumimoji="0" lang="en-US" altLang="zh-TW" sz="1200" smtClean="0">
              <a:latin typeface="Arial Black" pitchFamily="34" charset="0"/>
            </a:endParaRPr>
          </a:p>
        </p:txBody>
      </p:sp>
      <p:pic>
        <p:nvPicPr>
          <p:cNvPr id="95" name="Picture 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251520" y="4664075"/>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標題 1"/>
          <p:cNvSpPr>
            <a:spLocks noGrp="1"/>
          </p:cNvSpPr>
          <p:nvPr>
            <p:ph type="title"/>
          </p:nvPr>
        </p:nvSpPr>
        <p:spPr>
          <a:xfrm>
            <a:off x="250825" y="303213"/>
            <a:ext cx="7543800" cy="652462"/>
          </a:xfrm>
        </p:spPr>
        <p:txBody>
          <a:bodyPr/>
          <a:lstStyle/>
          <a:p>
            <a:r>
              <a:rPr lang="zh-TW" altLang="en-US" sz="4000" smtClean="0">
                <a:solidFill>
                  <a:srgbClr val="993300"/>
                </a:solidFill>
                <a:latin typeface="Times New Roman" pitchFamily="18" charset="0"/>
                <a:ea typeface="標楷體" pitchFamily="65" charset="-120"/>
              </a:rPr>
              <a:t>淨現值法和獲利指數法之比較</a:t>
            </a:r>
            <a:endParaRPr lang="zh-TW" altLang="en-US" smtClean="0"/>
          </a:p>
        </p:txBody>
      </p:sp>
      <p:sp>
        <p:nvSpPr>
          <p:cNvPr id="3" name="內容版面配置區 2"/>
          <p:cNvSpPr>
            <a:spLocks noGrp="1"/>
          </p:cNvSpPr>
          <p:nvPr>
            <p:ph idx="1"/>
          </p:nvPr>
        </p:nvSpPr>
        <p:spPr>
          <a:xfrm>
            <a:off x="323850" y="1058863"/>
            <a:ext cx="8640763" cy="3540125"/>
          </a:xfrm>
        </p:spPr>
        <p:txBody>
          <a:bodyPr/>
          <a:lstStyle/>
          <a:p>
            <a:pPr eaLnBrk="1" hangingPunct="1">
              <a:defRPr/>
            </a:pPr>
            <a:r>
              <a:rPr lang="zh-TW" altLang="en-US" sz="2800" b="1" dirty="0" smtClean="0">
                <a:latin typeface="Times New Roman" pitchFamily="18" charset="0"/>
                <a:ea typeface="標楷體" pitchFamily="65" charset="-120"/>
              </a:rPr>
              <a:t>面對獨立案件時，</a:t>
            </a:r>
            <a:r>
              <a:rPr lang="en-US" altLang="zh-TW" sz="2800" b="1" dirty="0" smtClean="0">
                <a:latin typeface="Times New Roman" pitchFamily="18" charset="0"/>
                <a:ea typeface="標楷體" pitchFamily="65" charset="-120"/>
              </a:rPr>
              <a:t>PI</a:t>
            </a:r>
            <a:r>
              <a:rPr lang="zh-TW" altLang="en-US" sz="2800" b="1" dirty="0" smtClean="0">
                <a:latin typeface="Times New Roman" pitchFamily="18" charset="0"/>
                <a:ea typeface="標楷體" pitchFamily="65" charset="-120"/>
              </a:rPr>
              <a:t>大於</a:t>
            </a:r>
            <a:r>
              <a:rPr lang="en-US" altLang="zh-TW" sz="2800" b="1" dirty="0" smtClean="0">
                <a:latin typeface="Times New Roman" pitchFamily="18" charset="0"/>
                <a:ea typeface="標楷體" pitchFamily="65" charset="-120"/>
              </a:rPr>
              <a:t>1</a:t>
            </a:r>
            <a:r>
              <a:rPr lang="zh-TW" altLang="en-US" sz="2800" b="1" dirty="0" smtClean="0">
                <a:latin typeface="Times New Roman" pitchFamily="18" charset="0"/>
                <a:ea typeface="標楷體" pitchFamily="65" charset="-120"/>
              </a:rPr>
              <a:t>則代表一方案之未來現金流入之現值，大於該方案之現金流出之現值（或其原始投資）。</a:t>
            </a:r>
            <a:r>
              <a:rPr lang="en-US" altLang="zh-TW" sz="2800" b="1" dirty="0" smtClean="0">
                <a:latin typeface="Times New Roman" pitchFamily="18" charset="0"/>
                <a:ea typeface="標楷體" pitchFamily="65" charset="-120"/>
              </a:rPr>
              <a:t>PI</a:t>
            </a:r>
            <a:r>
              <a:rPr lang="zh-TW" altLang="en-US" sz="2800" b="1" dirty="0" smtClean="0">
                <a:latin typeface="Times New Roman" pitchFamily="18" charset="0"/>
                <a:ea typeface="標楷體" pitchFamily="65" charset="-120"/>
              </a:rPr>
              <a:t>大於</a:t>
            </a:r>
            <a:r>
              <a:rPr lang="en-US" altLang="zh-TW" sz="2800" b="1" dirty="0" smtClean="0">
                <a:latin typeface="Times New Roman" pitchFamily="18" charset="0"/>
                <a:ea typeface="標楷體" pitchFamily="65" charset="-120"/>
              </a:rPr>
              <a:t>1</a:t>
            </a:r>
            <a:r>
              <a:rPr lang="zh-TW" altLang="en-US" sz="2800" b="1" dirty="0" smtClean="0">
                <a:latin typeface="Times New Roman" pitchFamily="18" charset="0"/>
                <a:ea typeface="標楷體" pitchFamily="65" charset="-120"/>
              </a:rPr>
              <a:t>，亦代表該方案之淨現值大於零，兩者是同時成立的。在面對獨立案件時，獲利係數法和淨現值法所選擇之方案一致。</a:t>
            </a:r>
          </a:p>
          <a:p>
            <a:pPr eaLnBrk="1" hangingPunct="1">
              <a:defRPr/>
            </a:pPr>
            <a:r>
              <a:rPr lang="zh-TW" altLang="en-US" sz="2800" b="1" dirty="0" smtClean="0">
                <a:latin typeface="Times New Roman" pitchFamily="18" charset="0"/>
                <a:ea typeface="標楷體" pitchFamily="65" charset="-120"/>
              </a:rPr>
              <a:t>獲利指數法在</a:t>
            </a:r>
            <a:r>
              <a:rPr lang="zh-TW" altLang="en-US" sz="2800" b="1" dirty="0">
                <a:latin typeface="Times New Roman" pitchFamily="18" charset="0"/>
                <a:ea typeface="標楷體" pitchFamily="65" charset="-120"/>
              </a:rPr>
              <a:t>選擇某些互斥案件時，會選擇錯誤之方案。</a:t>
            </a:r>
            <a:endParaRPr lang="en-US" altLang="zh-TW" sz="2800" b="1" dirty="0">
              <a:latin typeface="Times New Roman" pitchFamily="18" charset="0"/>
              <a:ea typeface="標楷體" pitchFamily="65" charset="-120"/>
            </a:endParaRPr>
          </a:p>
          <a:p>
            <a:pPr lvl="1">
              <a:defRPr/>
            </a:pPr>
            <a:r>
              <a:rPr lang="zh-TW" altLang="en-US" b="1" dirty="0" smtClean="0">
                <a:latin typeface="Times New Roman" pitchFamily="18" charset="0"/>
                <a:ea typeface="標楷體" pitchFamily="65" charset="-120"/>
              </a:rPr>
              <a:t>當互斥案件間的規模相差太大時</a:t>
            </a:r>
            <a:endParaRPr lang="en-US" altLang="zh-TW" b="1" dirty="0" smtClean="0">
              <a:latin typeface="Times New Roman" pitchFamily="18" charset="0"/>
              <a:ea typeface="標楷體" pitchFamily="65" charset="-120"/>
            </a:endParaRPr>
          </a:p>
          <a:p>
            <a:pPr marL="457200" lvl="1" indent="0">
              <a:buFont typeface="Wingdings" pitchFamily="2" charset="2"/>
              <a:buNone/>
              <a:defRPr/>
            </a:pPr>
            <a:r>
              <a:rPr lang="zh-TW" altLang="en-US" dirty="0" smtClean="0">
                <a:latin typeface="Times New Roman" pitchFamily="18" charset="0"/>
                <a:ea typeface="標楷體" pitchFamily="65" charset="-120"/>
              </a:rPr>
              <a:t/>
            </a:r>
            <a:br>
              <a:rPr lang="zh-TW" altLang="en-US" dirty="0" smtClean="0">
                <a:latin typeface="Times New Roman" pitchFamily="18" charset="0"/>
                <a:ea typeface="標楷體" pitchFamily="65" charset="-120"/>
              </a:rPr>
            </a:br>
            <a:endParaRPr lang="zh-TW" altLang="en-US" dirty="0"/>
          </a:p>
        </p:txBody>
      </p:sp>
      <p:sp>
        <p:nvSpPr>
          <p:cNvPr id="38916"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4E05AAE3-19CD-40AC-A28A-FA72E45F43E2}" type="slidenum">
              <a:rPr kumimoji="0" lang="en-US" altLang="zh-TW" sz="1200" smtClean="0">
                <a:latin typeface="Arial Black" pitchFamily="34" charset="0"/>
              </a:rPr>
              <a:pPr eaLnBrk="1" hangingPunct="1"/>
              <a:t>36</a:t>
            </a:fld>
            <a:endParaRPr kumimoji="0" lang="en-US" altLang="zh-TW" sz="1200" smtClean="0">
              <a:latin typeface="Arial Black"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0" y="21367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9939" name="Rectangle 3"/>
          <p:cNvSpPr>
            <a:spLocks noChangeArrowheads="1"/>
          </p:cNvSpPr>
          <p:nvPr/>
        </p:nvSpPr>
        <p:spPr bwMode="auto">
          <a:xfrm>
            <a:off x="0" y="2141538"/>
            <a:ext cx="1841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39940" name="Rectangle 8"/>
          <p:cNvSpPr>
            <a:spLocks noChangeArrowheads="1"/>
          </p:cNvSpPr>
          <p:nvPr/>
        </p:nvSpPr>
        <p:spPr bwMode="auto">
          <a:xfrm>
            <a:off x="1979613" y="21494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9941" name="Rectangle 10"/>
          <p:cNvSpPr>
            <a:spLocks noChangeArrowheads="1"/>
          </p:cNvSpPr>
          <p:nvPr/>
        </p:nvSpPr>
        <p:spPr bwMode="auto">
          <a:xfrm>
            <a:off x="1979613" y="21494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graphicFrame>
        <p:nvGraphicFramePr>
          <p:cNvPr id="185554" name="Group 210"/>
          <p:cNvGraphicFramePr>
            <a:graphicFrameLocks noGrp="1"/>
          </p:cNvGraphicFramePr>
          <p:nvPr/>
        </p:nvGraphicFramePr>
        <p:xfrm>
          <a:off x="468313" y="1600200"/>
          <a:ext cx="7705725" cy="1028700"/>
        </p:xfrm>
        <a:graphic>
          <a:graphicData uri="http://schemas.openxmlformats.org/drawingml/2006/table">
            <a:tbl>
              <a:tblPr/>
              <a:tblGrid>
                <a:gridCol w="1068387"/>
                <a:gridCol w="1450975"/>
                <a:gridCol w="1682750"/>
                <a:gridCol w="1679575"/>
                <a:gridCol w="1824038"/>
              </a:tblGrid>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方案</a:t>
                      </a:r>
                      <a:endParaRPr kumimoji="1" lang="zh-TW" altLang="en-US" sz="18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charset="-120"/>
                        </a:rPr>
                        <a:t>CF</a:t>
                      </a:r>
                      <a:r>
                        <a:rPr kumimoji="1" lang="en-US" altLang="zh-TW" sz="1800" b="0" i="0" u="none" strike="noStrike" cap="none" normalizeH="0" baseline="-25000" smtClean="0">
                          <a:ln>
                            <a:noFill/>
                          </a:ln>
                          <a:solidFill>
                            <a:schemeClr val="tx1"/>
                          </a:solidFill>
                          <a:effectLst/>
                          <a:latin typeface="Times New Roman" pitchFamily="18" charset="0"/>
                          <a:ea typeface="新細明體" charset="-120"/>
                        </a:rPr>
                        <a:t>0</a:t>
                      </a: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charset="-120"/>
                        </a:rPr>
                        <a:t>CF</a:t>
                      </a:r>
                      <a:r>
                        <a:rPr kumimoji="1" lang="en-US" altLang="zh-TW" sz="1800" b="0" i="0" u="none" strike="noStrike" cap="none" normalizeH="0" baseline="-25000" smtClean="0">
                          <a:ln>
                            <a:noFill/>
                          </a:ln>
                          <a:solidFill>
                            <a:schemeClr val="tx1"/>
                          </a:solidFill>
                          <a:effectLst/>
                          <a:latin typeface="Times New Roman" pitchFamily="18" charset="0"/>
                          <a:ea typeface="新細明體" charset="-120"/>
                        </a:rPr>
                        <a:t>1</a:t>
                      </a: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PI</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NPV(i=10%)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A</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1.82</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0.82</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B</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+1,300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1.3</a:t>
                      </a:r>
                      <a:endParaRPr kumimoji="1" lang="en-US" altLang="zh-TW" sz="18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181.82</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9968" name="Rectangle 109"/>
          <p:cNvSpPr>
            <a:spLocks noChangeArrowheads="1"/>
          </p:cNvSpPr>
          <p:nvPr/>
        </p:nvSpPr>
        <p:spPr bwMode="auto">
          <a:xfrm>
            <a:off x="1979613" y="21494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39969" name="Rectangle 111"/>
          <p:cNvSpPr>
            <a:spLocks noChangeArrowheads="1"/>
          </p:cNvSpPr>
          <p:nvPr/>
        </p:nvSpPr>
        <p:spPr bwMode="auto">
          <a:xfrm>
            <a:off x="1979613" y="21494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graphicFrame>
        <p:nvGraphicFramePr>
          <p:cNvPr id="185561" name="Group 217"/>
          <p:cNvGraphicFramePr>
            <a:graphicFrameLocks noGrp="1"/>
          </p:cNvGraphicFramePr>
          <p:nvPr/>
        </p:nvGraphicFramePr>
        <p:xfrm>
          <a:off x="539750" y="3381375"/>
          <a:ext cx="7632700" cy="1028700"/>
        </p:xfrm>
        <a:graphic>
          <a:graphicData uri="http://schemas.openxmlformats.org/drawingml/2006/table">
            <a:tbl>
              <a:tblPr/>
              <a:tblGrid>
                <a:gridCol w="1008063"/>
                <a:gridCol w="1439862"/>
                <a:gridCol w="1433513"/>
                <a:gridCol w="1951037"/>
                <a:gridCol w="1800225"/>
              </a:tblGrid>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方案</a:t>
                      </a:r>
                      <a:endParaRPr kumimoji="1" lang="zh-TW" altLang="en-US"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charset="-120"/>
                        </a:rPr>
                        <a:t>CF</a:t>
                      </a:r>
                      <a:r>
                        <a:rPr kumimoji="1" lang="en-US" altLang="zh-TW" sz="1800" b="0" i="0" u="none" strike="noStrike" cap="none" normalizeH="0" baseline="-25000" smtClean="0">
                          <a:ln>
                            <a:noFill/>
                          </a:ln>
                          <a:solidFill>
                            <a:schemeClr val="tx1"/>
                          </a:solidFill>
                          <a:effectLst/>
                          <a:latin typeface="Times New Roman" pitchFamily="18" charset="0"/>
                          <a:ea typeface="新細明體" charset="-120"/>
                        </a:rPr>
                        <a:t>0</a:t>
                      </a: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charset="-120"/>
                        </a:rPr>
                        <a:t>CF</a:t>
                      </a:r>
                      <a:r>
                        <a:rPr kumimoji="1" lang="en-US" altLang="zh-TW" sz="1800" b="0" i="0" u="none" strike="noStrike" cap="none" normalizeH="0" baseline="-25000" smtClean="0">
                          <a:ln>
                            <a:noFill/>
                          </a:ln>
                          <a:solidFill>
                            <a:schemeClr val="tx1"/>
                          </a:solidFill>
                          <a:effectLst/>
                          <a:latin typeface="Times New Roman" pitchFamily="18" charset="0"/>
                          <a:ea typeface="新細明體" charset="-120"/>
                        </a:rPr>
                        <a:t>1</a:t>
                      </a: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NPV (i=10%)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PI</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A</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-300,000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+341,000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1.03</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B</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-20,000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+33,000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1.5</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9996" name="Rectangle 206"/>
          <p:cNvSpPr>
            <a:spLocks noChangeArrowheads="1"/>
          </p:cNvSpPr>
          <p:nvPr/>
        </p:nvSpPr>
        <p:spPr bwMode="auto">
          <a:xfrm>
            <a:off x="468313" y="2763838"/>
            <a:ext cx="71104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zh-TW" altLang="en-US">
                <a:latin typeface="標楷體" pitchFamily="65" charset="-120"/>
                <a:ea typeface="標楷體" pitchFamily="65" charset="-120"/>
              </a:rPr>
              <a:t>獲利指數法也可以提供決策者一個安全程度的指標 </a:t>
            </a:r>
          </a:p>
        </p:txBody>
      </p:sp>
      <p:sp>
        <p:nvSpPr>
          <p:cNvPr id="39997" name="Rectangle 218"/>
          <p:cNvSpPr>
            <a:spLocks noChangeArrowheads="1"/>
          </p:cNvSpPr>
          <p:nvPr/>
        </p:nvSpPr>
        <p:spPr bwMode="auto">
          <a:xfrm>
            <a:off x="468313" y="519113"/>
            <a:ext cx="7848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TW" altLang="en-US">
                <a:ea typeface="標楷體" pitchFamily="65" charset="-120"/>
              </a:rPr>
              <a:t>然而，若是兩互斥方案間的規模相差太大時，獲利指數法與淨現值法所選擇之互斥方案仍有可能不同。</a:t>
            </a:r>
          </a:p>
        </p:txBody>
      </p:sp>
      <p:sp>
        <p:nvSpPr>
          <p:cNvPr id="39998" name="投影片編號版面配置區 1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10945609-9C4D-4DD9-92E5-DCF0F41C8EB8}" type="slidenum">
              <a:rPr kumimoji="0" lang="en-US" altLang="zh-TW" sz="1200" smtClean="0">
                <a:latin typeface="Arial Black" pitchFamily="34" charset="0"/>
              </a:rPr>
              <a:pPr eaLnBrk="1" hangingPunct="1"/>
              <a:t>37</a:t>
            </a:fld>
            <a:endParaRPr kumimoji="0" lang="en-US" altLang="zh-TW" sz="1200" smtClean="0">
              <a:latin typeface="Arial Black" pitchFamily="34" charset="0"/>
            </a:endParaRPr>
          </a:p>
        </p:txBody>
      </p:sp>
      <p:pic>
        <p:nvPicPr>
          <p:cNvPr id="14" name="Picture 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323528" y="4587875"/>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標題 1"/>
          <p:cNvSpPr>
            <a:spLocks noGrp="1"/>
          </p:cNvSpPr>
          <p:nvPr>
            <p:ph type="title"/>
          </p:nvPr>
        </p:nvSpPr>
        <p:spPr/>
        <p:txBody>
          <a:bodyPr/>
          <a:lstStyle/>
          <a:p>
            <a:r>
              <a:rPr lang="zh-TW" altLang="en-US" smtClean="0">
                <a:latin typeface="標楷體" pitchFamily="65" charset="-120"/>
                <a:ea typeface="標楷體" pitchFamily="65" charset="-120"/>
              </a:rPr>
              <a:t>版權標示</a:t>
            </a:r>
          </a:p>
        </p:txBody>
      </p:sp>
      <p:graphicFrame>
        <p:nvGraphicFramePr>
          <p:cNvPr id="15404" name="Group 44"/>
          <p:cNvGraphicFramePr>
            <a:graphicFrameLocks noGrp="1"/>
          </p:cNvGraphicFramePr>
          <p:nvPr>
            <p:ph idx="1"/>
            <p:extLst>
              <p:ext uri="{D42A27DB-BD31-4B8C-83A1-F6EECF244321}">
                <p14:modId xmlns:p14="http://schemas.microsoft.com/office/powerpoint/2010/main" val="1516800670"/>
              </p:ext>
            </p:extLst>
          </p:nvPr>
        </p:nvGraphicFramePr>
        <p:xfrm>
          <a:off x="533400" y="1276350"/>
          <a:ext cx="8286750" cy="3048001"/>
        </p:xfrm>
        <a:graphic>
          <a:graphicData uri="http://schemas.openxmlformats.org/drawingml/2006/table">
            <a:tbl>
              <a:tblPr/>
              <a:tblGrid>
                <a:gridCol w="661988"/>
                <a:gridCol w="1690687"/>
                <a:gridCol w="1174750"/>
                <a:gridCol w="4759325"/>
              </a:tblGrid>
              <a:tr h="382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dirty="0" smtClean="0">
                          <a:ln>
                            <a:noFill/>
                          </a:ln>
                          <a:solidFill>
                            <a:srgbClr val="FFFFFF"/>
                          </a:solidFill>
                          <a:effectLst/>
                          <a:latin typeface="標楷體" pitchFamily="65" charset="-120"/>
                          <a:ea typeface="標楷體" pitchFamily="65" charset="-120"/>
                        </a:rPr>
                        <a:t>頁碼</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作品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授權條件</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作者</a:t>
                      </a:r>
                      <a:r>
                        <a:rPr kumimoji="0" lang="en-US" altLang="zh-TW" sz="1800" b="1" i="0" u="none" strike="noStrike" cap="none" normalizeH="0" baseline="0" smtClean="0">
                          <a:ln>
                            <a:noFill/>
                          </a:ln>
                          <a:solidFill>
                            <a:srgbClr val="FFFFFF"/>
                          </a:solidFill>
                          <a:effectLst/>
                          <a:latin typeface="標楷體" pitchFamily="65" charset="-120"/>
                          <a:ea typeface="標楷體" pitchFamily="65" charset="-120"/>
                        </a:rPr>
                        <a:t>/</a:t>
                      </a: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來源</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08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1</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 pitchFamily="65" charset="-120"/>
                          <a:ea typeface="標楷體" pitchFamily="65" charset="-120"/>
                        </a:rPr>
                        <a:t>本作品轉載自</a:t>
                      </a:r>
                      <a:r>
                        <a:rPr kumimoji="0" lang="en-US" altLang="zh-TW" sz="1200" b="0" i="0" u="none" strike="noStrike" cap="none" normalizeH="0" baseline="0" smtClean="0">
                          <a:ln>
                            <a:noFill/>
                          </a:ln>
                          <a:solidFill>
                            <a:srgbClr val="000000"/>
                          </a:solidFill>
                          <a:effectLst/>
                          <a:latin typeface="標楷體" pitchFamily="65" charset="-120"/>
                          <a:ea typeface="標楷體" pitchFamily="65" charset="-120"/>
                        </a:rPr>
                        <a:t>Microsoft Office 2007</a:t>
                      </a:r>
                      <a:r>
                        <a:rPr kumimoji="0" lang="zh-TW" altLang="en-US" sz="1200" b="0" i="0" u="none" strike="noStrike" cap="none" normalizeH="0" baseline="0" smtClean="0">
                          <a:ln>
                            <a:noFill/>
                          </a:ln>
                          <a:solidFill>
                            <a:srgbClr val="000000"/>
                          </a:solidFill>
                          <a:effectLst/>
                          <a:latin typeface="標楷體" pitchFamily="65" charset="-120"/>
                          <a:ea typeface="標楷體" pitchFamily="65" charset="-120"/>
                        </a:rPr>
                        <a:t>多媒體藝廊，依據</a:t>
                      </a:r>
                      <a:r>
                        <a:rPr kumimoji="0" lang="en-US" altLang="zh-TW" sz="1200" b="0" i="0" u="none" strike="noStrike" cap="none" normalizeH="0" baseline="0" smtClean="0">
                          <a:ln>
                            <a:noFill/>
                          </a:ln>
                          <a:solidFill>
                            <a:srgbClr val="000000"/>
                          </a:solidFill>
                          <a:effectLst/>
                          <a:latin typeface="標楷體" pitchFamily="65" charset="-120"/>
                          <a:ea typeface="標楷體" pitchFamily="65" charset="-120"/>
                        </a:rPr>
                        <a:t>Microsoft</a:t>
                      </a:r>
                      <a:r>
                        <a:rPr kumimoji="0" lang="zh-TW" altLang="en-US" sz="1200" b="0" i="0" u="none" strike="noStrike" cap="none" normalizeH="0" baseline="0" smtClean="0">
                          <a:ln>
                            <a:noFill/>
                          </a:ln>
                          <a:solidFill>
                            <a:srgbClr val="000000"/>
                          </a:solidFill>
                          <a:effectLst/>
                          <a:latin typeface="標楷體" pitchFamily="65" charset="-120"/>
                          <a:ea typeface="標楷體" pitchFamily="65" charset="-120"/>
                        </a:rPr>
                        <a:t>服務合約及著作權法第</a:t>
                      </a:r>
                      <a:r>
                        <a:rPr kumimoji="0" lang="en-US" altLang="zh-TW" sz="1200" b="0" i="0" u="none" strike="noStrike" cap="none" normalizeH="0" baseline="0" smtClean="0">
                          <a:ln>
                            <a:noFill/>
                          </a:ln>
                          <a:solidFill>
                            <a:srgbClr val="000000"/>
                          </a:solidFill>
                          <a:effectLst/>
                          <a:latin typeface="標楷體" pitchFamily="65" charset="-120"/>
                          <a:ea typeface="標楷體" pitchFamily="65" charset="-120"/>
                        </a:rPr>
                        <a:t>46</a:t>
                      </a:r>
                      <a:r>
                        <a:rPr kumimoji="0" lang="zh-TW" altLang="en-US" sz="1200" b="0" i="0" u="none" strike="noStrike" cap="none" normalizeH="0" baseline="0" smtClean="0">
                          <a:ln>
                            <a:noFill/>
                          </a:ln>
                          <a:solidFill>
                            <a:srgbClr val="000000"/>
                          </a:solidFill>
                          <a:effectLst/>
                          <a:latin typeface="標楷體" pitchFamily="65" charset="-120"/>
                          <a:ea typeface="標楷體" pitchFamily="65" charset="-120"/>
                        </a:rPr>
                        <a:t>、</a:t>
                      </a:r>
                      <a:r>
                        <a:rPr kumimoji="0" lang="en-US" altLang="zh-TW" sz="1200" b="0" i="0" u="none" strike="noStrike" cap="none" normalizeH="0" baseline="0" smtClean="0">
                          <a:ln>
                            <a:noFill/>
                          </a:ln>
                          <a:solidFill>
                            <a:srgbClr val="000000"/>
                          </a:solidFill>
                          <a:effectLst/>
                          <a:latin typeface="標楷體" pitchFamily="65" charset="-120"/>
                          <a:ea typeface="標楷體" pitchFamily="65" charset="-120"/>
                        </a:rPr>
                        <a:t>52</a:t>
                      </a:r>
                      <a:r>
                        <a:rPr kumimoji="0" lang="zh-TW" altLang="en-US" sz="1200" b="0" i="0" u="none" strike="noStrike" cap="none" normalizeH="0" baseline="0" smtClean="0">
                          <a:ln>
                            <a:noFill/>
                          </a:ln>
                          <a:solidFill>
                            <a:srgbClr val="000000"/>
                          </a:solidFill>
                          <a:effectLst/>
                          <a:latin typeface="標楷體" pitchFamily="65" charset="-120"/>
                          <a:ea typeface="標楷體" pitchFamily="65" charset="-120"/>
                        </a:rPr>
                        <a:t>、</a:t>
                      </a:r>
                      <a:r>
                        <a:rPr kumimoji="0" lang="en-US" altLang="zh-TW" sz="1200" b="0" i="0" u="none" strike="noStrike" cap="none" normalizeH="0" baseline="0" smtClean="0">
                          <a:ln>
                            <a:noFill/>
                          </a:ln>
                          <a:solidFill>
                            <a:srgbClr val="000000"/>
                          </a:solidFill>
                          <a:effectLst/>
                          <a:latin typeface="標楷體" pitchFamily="65" charset="-120"/>
                          <a:ea typeface="標楷體" pitchFamily="65" charset="-120"/>
                        </a:rPr>
                        <a:t>65</a:t>
                      </a:r>
                      <a:r>
                        <a:rPr kumimoji="0" lang="zh-TW" altLang="en-US" sz="1200" b="0" i="0" u="none" strike="noStrike" cap="none" normalizeH="0" baseline="0" smtClean="0">
                          <a:ln>
                            <a:noFill/>
                          </a:ln>
                          <a:solidFill>
                            <a:srgbClr val="000000"/>
                          </a:solidFill>
                          <a:effectLst/>
                          <a:latin typeface="標楷體" pitchFamily="65" charset="-120"/>
                          <a:ea typeface="標楷體" pitchFamily="65" charset="-120"/>
                        </a:rPr>
                        <a:t>條合理使用。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r>
              <a:tr h="533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2-42</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 pitchFamily="65" charset="-120"/>
                          <a:ea typeface="標楷體" pitchFamily="65" charset="-120"/>
                        </a:rPr>
                        <a:t>本作品轉載自</a:t>
                      </a:r>
                      <a:r>
                        <a:rPr kumimoji="0" lang="en-US" altLang="zh-TW" sz="1200" b="0" i="0" u="none" strike="noStrike" cap="none" normalizeH="0" baseline="0" smtClean="0">
                          <a:ln>
                            <a:noFill/>
                          </a:ln>
                          <a:solidFill>
                            <a:srgbClr val="000000"/>
                          </a:solidFill>
                          <a:effectLst/>
                          <a:latin typeface="標楷體" pitchFamily="65" charset="-120"/>
                          <a:ea typeface="標楷體" pitchFamily="65" charset="-120"/>
                        </a:rPr>
                        <a:t>Microsoft Office 2007</a:t>
                      </a:r>
                      <a:r>
                        <a:rPr kumimoji="0" lang="zh-TW" altLang="en-US" sz="1200" b="0" i="0" u="none" strike="noStrike" cap="none" normalizeH="0" baseline="0" smtClean="0">
                          <a:ln>
                            <a:noFill/>
                          </a:ln>
                          <a:solidFill>
                            <a:srgbClr val="000000"/>
                          </a:solidFill>
                          <a:effectLst/>
                          <a:latin typeface="標楷體" pitchFamily="65" charset="-120"/>
                          <a:ea typeface="標楷體" pitchFamily="65" charset="-120"/>
                        </a:rPr>
                        <a:t>多媒體藝廊，依據</a:t>
                      </a:r>
                      <a:r>
                        <a:rPr kumimoji="0" lang="en-US" altLang="zh-TW" sz="1200" b="0" i="0" u="none" strike="noStrike" cap="none" normalizeH="0" baseline="0" smtClean="0">
                          <a:ln>
                            <a:noFill/>
                          </a:ln>
                          <a:solidFill>
                            <a:srgbClr val="000000"/>
                          </a:solidFill>
                          <a:effectLst/>
                          <a:latin typeface="標楷體" pitchFamily="65" charset="-120"/>
                          <a:ea typeface="標楷體" pitchFamily="65" charset="-120"/>
                        </a:rPr>
                        <a:t>Microsoft</a:t>
                      </a:r>
                      <a:r>
                        <a:rPr kumimoji="0" lang="zh-TW" altLang="en-US" sz="1200" b="0" i="0" u="none" strike="noStrike" cap="none" normalizeH="0" baseline="0" smtClean="0">
                          <a:ln>
                            <a:noFill/>
                          </a:ln>
                          <a:solidFill>
                            <a:srgbClr val="000000"/>
                          </a:solidFill>
                          <a:effectLst/>
                          <a:latin typeface="標楷體" pitchFamily="65" charset="-120"/>
                          <a:ea typeface="標楷體" pitchFamily="65" charset="-120"/>
                        </a:rPr>
                        <a:t>服務合約及著作權法第</a:t>
                      </a:r>
                      <a:r>
                        <a:rPr kumimoji="0" lang="en-US" altLang="zh-TW" sz="1200" b="0" i="0" u="none" strike="noStrike" cap="none" normalizeH="0" baseline="0" smtClean="0">
                          <a:ln>
                            <a:noFill/>
                          </a:ln>
                          <a:solidFill>
                            <a:srgbClr val="000000"/>
                          </a:solidFill>
                          <a:effectLst/>
                          <a:latin typeface="標楷體" pitchFamily="65" charset="-120"/>
                          <a:ea typeface="標楷體" pitchFamily="65" charset="-120"/>
                        </a:rPr>
                        <a:t>46</a:t>
                      </a:r>
                      <a:r>
                        <a:rPr kumimoji="0" lang="zh-TW" altLang="en-US" sz="1200" b="0" i="0" u="none" strike="noStrike" cap="none" normalizeH="0" baseline="0" smtClean="0">
                          <a:ln>
                            <a:noFill/>
                          </a:ln>
                          <a:solidFill>
                            <a:srgbClr val="000000"/>
                          </a:solidFill>
                          <a:effectLst/>
                          <a:latin typeface="標楷體" pitchFamily="65" charset="-120"/>
                          <a:ea typeface="標楷體" pitchFamily="65" charset="-120"/>
                        </a:rPr>
                        <a:t>、</a:t>
                      </a:r>
                      <a:r>
                        <a:rPr kumimoji="0" lang="en-US" altLang="zh-TW" sz="1200" b="0" i="0" u="none" strike="noStrike" cap="none" normalizeH="0" baseline="0" smtClean="0">
                          <a:ln>
                            <a:noFill/>
                          </a:ln>
                          <a:solidFill>
                            <a:srgbClr val="000000"/>
                          </a:solidFill>
                          <a:effectLst/>
                          <a:latin typeface="標楷體" pitchFamily="65" charset="-120"/>
                          <a:ea typeface="標楷體" pitchFamily="65" charset="-120"/>
                        </a:rPr>
                        <a:t>52</a:t>
                      </a:r>
                      <a:r>
                        <a:rPr kumimoji="0" lang="zh-TW" altLang="en-US" sz="1200" b="0" i="0" u="none" strike="noStrike" cap="none" normalizeH="0" baseline="0" smtClean="0">
                          <a:ln>
                            <a:noFill/>
                          </a:ln>
                          <a:solidFill>
                            <a:srgbClr val="000000"/>
                          </a:solidFill>
                          <a:effectLst/>
                          <a:latin typeface="標楷體" pitchFamily="65" charset="-120"/>
                          <a:ea typeface="標楷體" pitchFamily="65" charset="-120"/>
                        </a:rPr>
                        <a:t>、</a:t>
                      </a:r>
                      <a:r>
                        <a:rPr kumimoji="0" lang="en-US" altLang="zh-TW" sz="1200" b="0" i="0" u="none" strike="noStrike" cap="none" normalizeH="0" baseline="0" smtClean="0">
                          <a:ln>
                            <a:noFill/>
                          </a:ln>
                          <a:solidFill>
                            <a:srgbClr val="000000"/>
                          </a:solidFill>
                          <a:effectLst/>
                          <a:latin typeface="標楷體" pitchFamily="65" charset="-120"/>
                          <a:ea typeface="標楷體" pitchFamily="65" charset="-120"/>
                        </a:rPr>
                        <a:t>65</a:t>
                      </a:r>
                      <a:r>
                        <a:rPr kumimoji="0" lang="zh-TW" altLang="en-US" sz="1200" b="0" i="0" u="none" strike="noStrike" cap="none" normalizeH="0" baseline="0" smtClean="0">
                          <a:ln>
                            <a:noFill/>
                          </a:ln>
                          <a:solidFill>
                            <a:srgbClr val="000000"/>
                          </a:solidFill>
                          <a:effectLst/>
                          <a:latin typeface="標楷體" pitchFamily="65" charset="-120"/>
                          <a:ea typeface="標楷體" pitchFamily="65" charset="-120"/>
                        </a:rPr>
                        <a:t>條合理使用。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762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762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9</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400" b="0" i="0" u="none" strike="noStrike" cap="none" normalizeH="0" baseline="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bl>
          </a:graphicData>
        </a:graphic>
      </p:graphicFrame>
      <p:sp>
        <p:nvSpPr>
          <p:cNvPr id="40995"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913EDD15-ECD5-468D-AF3D-247B7EEBB311}" type="slidenum">
              <a:rPr kumimoji="0" lang="zh-TW" altLang="en-US" sz="1200" smtClean="0">
                <a:latin typeface="Arial Black" pitchFamily="34" charset="0"/>
              </a:rPr>
              <a:pPr eaLnBrk="1" hangingPunct="1"/>
              <a:t>38</a:t>
            </a:fld>
            <a:endParaRPr kumimoji="0" lang="en-US" altLang="zh-TW" sz="1200" smtClean="0">
              <a:latin typeface="Arial Black" pitchFamily="34" charset="0"/>
            </a:endParaRPr>
          </a:p>
        </p:txBody>
      </p:sp>
      <p:pic>
        <p:nvPicPr>
          <p:cNvPr id="4099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ltGray">
          <a:xfrm>
            <a:off x="1600200" y="2284413"/>
            <a:ext cx="9144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pic>
        <p:nvPicPr>
          <p:cNvPr id="40998" name="Picture 5">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ltGray">
          <a:xfrm>
            <a:off x="3333750" y="2397125"/>
            <a:ext cx="323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pic>
        <p:nvPicPr>
          <p:cNvPr id="40999" name="Picture 5">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ltGray">
          <a:xfrm>
            <a:off x="3352800" y="1809750"/>
            <a:ext cx="323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pic>
        <p:nvPicPr>
          <p:cNvPr id="41001"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50" y="1708150"/>
            <a:ext cx="93662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31913" y="2959100"/>
            <a:ext cx="15113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3"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16013" y="3651250"/>
            <a:ext cx="1757362"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ltGray">
          <a:xfrm>
            <a:off x="3026569" y="2975358"/>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pic>
        <p:nvPicPr>
          <p:cNvPr id="14" name="Picture 4">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ltGray">
          <a:xfrm>
            <a:off x="3026569" y="3738562"/>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404" name="Group 44"/>
          <p:cNvGraphicFramePr>
            <a:graphicFrameLocks noGrp="1"/>
          </p:cNvGraphicFramePr>
          <p:nvPr>
            <p:ph idx="1"/>
            <p:extLst>
              <p:ext uri="{D42A27DB-BD31-4B8C-83A1-F6EECF244321}">
                <p14:modId xmlns:p14="http://schemas.microsoft.com/office/powerpoint/2010/main" val="2901344063"/>
              </p:ext>
            </p:extLst>
          </p:nvPr>
        </p:nvGraphicFramePr>
        <p:xfrm>
          <a:off x="468313" y="841375"/>
          <a:ext cx="8286750" cy="3943350"/>
        </p:xfrm>
        <a:graphic>
          <a:graphicData uri="http://schemas.openxmlformats.org/drawingml/2006/table">
            <a:tbl>
              <a:tblPr/>
              <a:tblGrid>
                <a:gridCol w="661988"/>
                <a:gridCol w="1690687"/>
                <a:gridCol w="1174750"/>
                <a:gridCol w="4759325"/>
              </a:tblGrid>
              <a:tr h="3825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dirty="0" smtClean="0">
                          <a:ln>
                            <a:noFill/>
                          </a:ln>
                          <a:solidFill>
                            <a:srgbClr val="FFFFFF"/>
                          </a:solidFill>
                          <a:effectLst/>
                          <a:latin typeface="標楷體" pitchFamily="65" charset="-120"/>
                          <a:ea typeface="標楷體" pitchFamily="65" charset="-120"/>
                        </a:rPr>
                        <a:t>頁碼</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作品</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授權條件</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作者</a:t>
                      </a:r>
                      <a:r>
                        <a:rPr kumimoji="0" lang="en-US" altLang="zh-TW" sz="1800" b="1" i="0" u="none" strike="noStrike" cap="none" normalizeH="0" baseline="0" smtClean="0">
                          <a:ln>
                            <a:noFill/>
                          </a:ln>
                          <a:solidFill>
                            <a:srgbClr val="FFFFFF"/>
                          </a:solidFill>
                          <a:effectLst/>
                          <a:latin typeface="標楷體" pitchFamily="65" charset="-120"/>
                          <a:ea typeface="標楷體" pitchFamily="65" charset="-120"/>
                        </a:rPr>
                        <a:t>/</a:t>
                      </a: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來源</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550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10</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r>
              <a:tr h="7200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13</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7619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14</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7619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15</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7619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19</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4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bl>
          </a:graphicData>
        </a:graphic>
      </p:graphicFrame>
      <p:sp>
        <p:nvSpPr>
          <p:cNvPr id="42023" name="標題 1"/>
          <p:cNvSpPr>
            <a:spLocks noGrp="1"/>
          </p:cNvSpPr>
          <p:nvPr>
            <p:ph type="title"/>
          </p:nvPr>
        </p:nvSpPr>
        <p:spPr>
          <a:xfrm>
            <a:off x="468313" y="0"/>
            <a:ext cx="8229600" cy="1028700"/>
          </a:xfrm>
        </p:spPr>
        <p:txBody>
          <a:bodyPr/>
          <a:lstStyle/>
          <a:p>
            <a:r>
              <a:rPr lang="zh-TW" altLang="en-US" smtClean="0">
                <a:latin typeface="標楷體" pitchFamily="65" charset="-120"/>
                <a:ea typeface="標楷體" pitchFamily="65" charset="-120"/>
              </a:rPr>
              <a:t>版權標示</a:t>
            </a:r>
          </a:p>
        </p:txBody>
      </p:sp>
      <p:sp>
        <p:nvSpPr>
          <p:cNvPr id="42024"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BA831516-F74F-4AAD-B5B1-3215C0E2A968}" type="slidenum">
              <a:rPr kumimoji="0" lang="zh-TW" altLang="en-US" sz="1200" smtClean="0">
                <a:latin typeface="Arial Black" pitchFamily="34" charset="0"/>
              </a:rPr>
              <a:pPr eaLnBrk="1" hangingPunct="1"/>
              <a:t>39</a:t>
            </a:fld>
            <a:endParaRPr kumimoji="0" lang="en-US" altLang="zh-TW" sz="1200" smtClean="0">
              <a:latin typeface="Arial Black" pitchFamily="34" charset="0"/>
            </a:endParaRPr>
          </a:p>
        </p:txBody>
      </p:sp>
      <p:pic>
        <p:nvPicPr>
          <p:cNvPr id="4202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450" y="1276350"/>
            <a:ext cx="1639888"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3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7450" y="1851025"/>
            <a:ext cx="15843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31"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3363913"/>
            <a:ext cx="167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32"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03350" y="2571750"/>
            <a:ext cx="11509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34"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16013" y="4227513"/>
            <a:ext cx="1697037"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4">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ltGray">
          <a:xfrm>
            <a:off x="2915816" y="1305718"/>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pic>
        <p:nvPicPr>
          <p:cNvPr id="16" name="Picture 4">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ltGray">
          <a:xfrm>
            <a:off x="2937705" y="1994693"/>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pic>
        <p:nvPicPr>
          <p:cNvPr id="17" name="Picture 4">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ltGray">
          <a:xfrm>
            <a:off x="2937705" y="2715418"/>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pic>
        <p:nvPicPr>
          <p:cNvPr id="18" name="Picture 4">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ltGray">
          <a:xfrm>
            <a:off x="2915816" y="3500437"/>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pic>
        <p:nvPicPr>
          <p:cNvPr id="19" name="Picture 4">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ltGray">
          <a:xfrm>
            <a:off x="2937705" y="4284662"/>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p:txBody>
          <a:bodyPr/>
          <a:lstStyle/>
          <a:p>
            <a:r>
              <a:rPr lang="zh-TW" altLang="en-US" b="1" smtClean="0">
                <a:solidFill>
                  <a:schemeClr val="bg2"/>
                </a:solidFill>
                <a:latin typeface="標楷體" pitchFamily="65" charset="-120"/>
                <a:ea typeface="標楷體" pitchFamily="65" charset="-120"/>
              </a:rPr>
              <a:t>資本預算之種類</a:t>
            </a:r>
          </a:p>
        </p:txBody>
      </p:sp>
      <p:sp>
        <p:nvSpPr>
          <p:cNvPr id="13315" name="內容版面配置區 2"/>
          <p:cNvSpPr>
            <a:spLocks noGrp="1"/>
          </p:cNvSpPr>
          <p:nvPr>
            <p:ph idx="1"/>
          </p:nvPr>
        </p:nvSpPr>
        <p:spPr>
          <a:xfrm>
            <a:off x="468313" y="1492250"/>
            <a:ext cx="8229600" cy="2914650"/>
          </a:xfrm>
        </p:spPr>
        <p:txBody>
          <a:bodyPr/>
          <a:lstStyle/>
          <a:p>
            <a:pPr eaLnBrk="1" hangingPunct="1"/>
            <a:r>
              <a:rPr lang="zh-TW" altLang="en-US" sz="2800" b="1" smtClean="0">
                <a:solidFill>
                  <a:schemeClr val="bg2"/>
                </a:solidFill>
                <a:ea typeface="標楷體" pitchFamily="65" charset="-120"/>
              </a:rPr>
              <a:t>互斥案件：企業在眾多專案中，最多只能接受一個。因此接受之案件，除了必須可以增加企業價值外，還必須是增加價值最高者。</a:t>
            </a:r>
            <a:endParaRPr lang="en-US" altLang="zh-TW" sz="2800" b="1" smtClean="0">
              <a:solidFill>
                <a:schemeClr val="bg2"/>
              </a:solidFill>
              <a:ea typeface="標楷體" pitchFamily="65" charset="-120"/>
            </a:endParaRPr>
          </a:p>
          <a:p>
            <a:pPr lvl="1" eaLnBrk="1" hangingPunct="1"/>
            <a:r>
              <a:rPr lang="zh-TW" altLang="en-US" b="1" smtClean="0">
                <a:solidFill>
                  <a:srgbClr val="FF0000"/>
                </a:solidFill>
                <a:ea typeface="標楷體" pitchFamily="65" charset="-120"/>
              </a:rPr>
              <a:t>例如：企業正規畫如何使用某一閒置店面。考慮方案有開設門市，設置訓練中心，或外租其他店家。其中價值最高者，才會被採用。</a:t>
            </a:r>
          </a:p>
          <a:p>
            <a:endParaRPr lang="zh-TW" altLang="en-US" smtClean="0"/>
          </a:p>
        </p:txBody>
      </p:sp>
      <p:sp>
        <p:nvSpPr>
          <p:cNvPr id="13316"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2D9EBF06-8EDA-4B88-B8BE-5BBD4F0F6ABD}" type="slidenum">
              <a:rPr kumimoji="0" lang="en-US" altLang="zh-TW" sz="1200" smtClean="0">
                <a:latin typeface="Arial Black" pitchFamily="34" charset="0"/>
              </a:rPr>
              <a:pPr eaLnBrk="1" hangingPunct="1"/>
              <a:t>4</a:t>
            </a:fld>
            <a:endParaRPr kumimoji="0" lang="en-US" altLang="zh-TW" sz="1200" smtClean="0">
              <a:latin typeface="Arial Black"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404" name="Group 44"/>
          <p:cNvGraphicFramePr>
            <a:graphicFrameLocks noGrp="1"/>
          </p:cNvGraphicFramePr>
          <p:nvPr>
            <p:ph idx="1"/>
            <p:extLst>
              <p:ext uri="{D42A27DB-BD31-4B8C-83A1-F6EECF244321}">
                <p14:modId xmlns:p14="http://schemas.microsoft.com/office/powerpoint/2010/main" val="4231173607"/>
              </p:ext>
            </p:extLst>
          </p:nvPr>
        </p:nvGraphicFramePr>
        <p:xfrm>
          <a:off x="468313" y="841375"/>
          <a:ext cx="8286750" cy="3943350"/>
        </p:xfrm>
        <a:graphic>
          <a:graphicData uri="http://schemas.openxmlformats.org/drawingml/2006/table">
            <a:tbl>
              <a:tblPr/>
              <a:tblGrid>
                <a:gridCol w="661988"/>
                <a:gridCol w="1690687"/>
                <a:gridCol w="1174750"/>
                <a:gridCol w="4759325"/>
              </a:tblGrid>
              <a:tr h="3825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dirty="0" smtClean="0">
                          <a:ln>
                            <a:noFill/>
                          </a:ln>
                          <a:solidFill>
                            <a:srgbClr val="FFFFFF"/>
                          </a:solidFill>
                          <a:effectLst/>
                          <a:latin typeface="標楷體" pitchFamily="65" charset="-120"/>
                          <a:ea typeface="標楷體" pitchFamily="65" charset="-120"/>
                        </a:rPr>
                        <a:t>頁碼</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作品</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授權條件</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作者</a:t>
                      </a:r>
                      <a:r>
                        <a:rPr kumimoji="0" lang="en-US" altLang="zh-TW" sz="1800" b="1" i="0" u="none" strike="noStrike" cap="none" normalizeH="0" baseline="0" smtClean="0">
                          <a:ln>
                            <a:noFill/>
                          </a:ln>
                          <a:solidFill>
                            <a:srgbClr val="FFFFFF"/>
                          </a:solidFill>
                          <a:effectLst/>
                          <a:latin typeface="標楷體" pitchFamily="65" charset="-120"/>
                          <a:ea typeface="標楷體" pitchFamily="65" charset="-120"/>
                        </a:rPr>
                        <a:t>/</a:t>
                      </a: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來源</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550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20</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r>
              <a:tr h="7200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22</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7619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23</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7619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24</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7619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27</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4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bl>
          </a:graphicData>
        </a:graphic>
      </p:graphicFrame>
      <p:sp>
        <p:nvSpPr>
          <p:cNvPr id="43047" name="標題 1"/>
          <p:cNvSpPr>
            <a:spLocks noGrp="1"/>
          </p:cNvSpPr>
          <p:nvPr>
            <p:ph type="title"/>
          </p:nvPr>
        </p:nvSpPr>
        <p:spPr>
          <a:xfrm>
            <a:off x="468313" y="0"/>
            <a:ext cx="8229600" cy="1028700"/>
          </a:xfrm>
        </p:spPr>
        <p:txBody>
          <a:bodyPr/>
          <a:lstStyle/>
          <a:p>
            <a:r>
              <a:rPr lang="zh-TW" altLang="en-US" smtClean="0">
                <a:latin typeface="標楷體" pitchFamily="65" charset="-120"/>
                <a:ea typeface="標楷體" pitchFamily="65" charset="-120"/>
              </a:rPr>
              <a:t>版權標示</a:t>
            </a:r>
          </a:p>
        </p:txBody>
      </p:sp>
      <p:sp>
        <p:nvSpPr>
          <p:cNvPr id="43048"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979360E0-327B-4600-8BB0-1A10A160B58D}" type="slidenum">
              <a:rPr kumimoji="0" lang="zh-TW" altLang="en-US" sz="1200" smtClean="0">
                <a:latin typeface="Arial Black" pitchFamily="34" charset="0"/>
              </a:rPr>
              <a:pPr eaLnBrk="1" hangingPunct="1"/>
              <a:t>40</a:t>
            </a:fld>
            <a:endParaRPr kumimoji="0" lang="en-US" altLang="zh-TW" sz="1200" smtClean="0">
              <a:latin typeface="Arial Black" pitchFamily="34" charset="0"/>
            </a:endParaRPr>
          </a:p>
        </p:txBody>
      </p:sp>
      <p:pic>
        <p:nvPicPr>
          <p:cNvPr id="43054"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1203325"/>
            <a:ext cx="1214438"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5" name="Picture 5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913" y="1779588"/>
            <a:ext cx="134937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6" name="Picture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2571750"/>
            <a:ext cx="14779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7" name="Picture 5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87450" y="3292475"/>
            <a:ext cx="1514475"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8" name="Picture 5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450" y="4084638"/>
            <a:ext cx="1550988"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4">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ltGray">
          <a:xfrm>
            <a:off x="2915816" y="1322387"/>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pic>
        <p:nvPicPr>
          <p:cNvPr id="16" name="Picture 4">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ltGray">
          <a:xfrm>
            <a:off x="2916852" y="1932781"/>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pic>
        <p:nvPicPr>
          <p:cNvPr id="17" name="Picture 4">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ltGray">
          <a:xfrm>
            <a:off x="2916852" y="2734468"/>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pic>
        <p:nvPicPr>
          <p:cNvPr id="18" name="Picture 4">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ltGray">
          <a:xfrm>
            <a:off x="2916852" y="3468687"/>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pic>
        <p:nvPicPr>
          <p:cNvPr id="19" name="Picture 4">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ltGray">
          <a:xfrm>
            <a:off x="2949860" y="4227512"/>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標題 1"/>
          <p:cNvSpPr>
            <a:spLocks noGrp="1"/>
          </p:cNvSpPr>
          <p:nvPr>
            <p:ph type="title"/>
          </p:nvPr>
        </p:nvSpPr>
        <p:spPr>
          <a:xfrm>
            <a:off x="468313" y="195263"/>
            <a:ext cx="8229600" cy="1028700"/>
          </a:xfrm>
        </p:spPr>
        <p:txBody>
          <a:bodyPr/>
          <a:lstStyle/>
          <a:p>
            <a:r>
              <a:rPr lang="zh-TW" altLang="en-US" smtClean="0">
                <a:latin typeface="標楷體" pitchFamily="65" charset="-120"/>
                <a:ea typeface="標楷體" pitchFamily="65" charset="-120"/>
              </a:rPr>
              <a:t>版權標示</a:t>
            </a:r>
          </a:p>
        </p:txBody>
      </p:sp>
      <p:graphicFrame>
        <p:nvGraphicFramePr>
          <p:cNvPr id="15404" name="Group 44"/>
          <p:cNvGraphicFramePr>
            <a:graphicFrameLocks noGrp="1"/>
          </p:cNvGraphicFramePr>
          <p:nvPr>
            <p:ph idx="1"/>
            <p:extLst>
              <p:ext uri="{D42A27DB-BD31-4B8C-83A1-F6EECF244321}">
                <p14:modId xmlns:p14="http://schemas.microsoft.com/office/powerpoint/2010/main" val="1883297620"/>
              </p:ext>
            </p:extLst>
          </p:nvPr>
        </p:nvGraphicFramePr>
        <p:xfrm>
          <a:off x="468313" y="1058863"/>
          <a:ext cx="8286750" cy="3540125"/>
        </p:xfrm>
        <a:graphic>
          <a:graphicData uri="http://schemas.openxmlformats.org/drawingml/2006/table">
            <a:tbl>
              <a:tblPr/>
              <a:tblGrid>
                <a:gridCol w="661988"/>
                <a:gridCol w="1690687"/>
                <a:gridCol w="1174750"/>
                <a:gridCol w="4759325"/>
              </a:tblGrid>
              <a:tr h="3826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dirty="0" smtClean="0">
                          <a:ln>
                            <a:noFill/>
                          </a:ln>
                          <a:solidFill>
                            <a:srgbClr val="FFFFFF"/>
                          </a:solidFill>
                          <a:effectLst/>
                          <a:latin typeface="標楷體" pitchFamily="65" charset="-120"/>
                          <a:ea typeface="標楷體" pitchFamily="65" charset="-120"/>
                        </a:rPr>
                        <a:t>頁碼</a:t>
                      </a:r>
                    </a:p>
                  </a:txBody>
                  <a:tcPr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作品</a:t>
                      </a:r>
                    </a:p>
                  </a:txBody>
                  <a:tcPr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授權條件</a:t>
                      </a:r>
                    </a:p>
                  </a:txBody>
                  <a:tcPr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作者</a:t>
                      </a:r>
                      <a:r>
                        <a:rPr kumimoji="0" lang="en-US" altLang="zh-TW" sz="1800" b="1" i="0" u="none" strike="noStrike" cap="none" normalizeH="0" baseline="0" smtClean="0">
                          <a:ln>
                            <a:noFill/>
                          </a:ln>
                          <a:solidFill>
                            <a:srgbClr val="FFFFFF"/>
                          </a:solidFill>
                          <a:effectLst/>
                          <a:latin typeface="標楷體" pitchFamily="65" charset="-120"/>
                          <a:ea typeface="標楷體" pitchFamily="65" charset="-120"/>
                        </a:rPr>
                        <a:t>/</a:t>
                      </a: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來源</a:t>
                      </a:r>
                    </a:p>
                  </a:txBody>
                  <a:tcPr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1297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30</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28" marB="4572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marT="45728" marB="4572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r>
              <a:tr h="7202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31</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28" marB="4572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marT="45728" marB="4572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7621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32</a:t>
                      </a:r>
                    </a:p>
                  </a:txBody>
                  <a:tcPr marT="45728" marB="4572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marT="45728" marB="4572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7621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34</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28" marB="4572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400" b="0" i="0" u="none" strike="noStrike" cap="none" normalizeH="0" baseline="0" dirty="0" smtClean="0">
                        <a:ln>
                          <a:noFill/>
                        </a:ln>
                        <a:solidFill>
                          <a:srgbClr val="000000"/>
                        </a:solidFill>
                        <a:effectLst/>
                        <a:latin typeface="標楷體" pitchFamily="65" charset="-120"/>
                        <a:ea typeface="標楷體" pitchFamily="65" charset="-120"/>
                      </a:endParaRPr>
                    </a:p>
                  </a:txBody>
                  <a:tcPr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marT="45728" marB="4572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bl>
          </a:graphicData>
        </a:graphic>
      </p:graphicFrame>
      <p:sp>
        <p:nvSpPr>
          <p:cNvPr id="44067"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E5C6B636-A4EE-4712-AB7E-927CD3702C3D}" type="slidenum">
              <a:rPr kumimoji="0" lang="zh-TW" altLang="en-US" sz="1200" smtClean="0">
                <a:latin typeface="Arial Black" pitchFamily="34" charset="0"/>
              </a:rPr>
              <a:pPr eaLnBrk="1" hangingPunct="1"/>
              <a:t>41</a:t>
            </a:fld>
            <a:endParaRPr kumimoji="0" lang="en-US" altLang="zh-TW" sz="1200" smtClean="0">
              <a:latin typeface="Arial Black" pitchFamily="34" charset="0"/>
            </a:endParaRPr>
          </a:p>
        </p:txBody>
      </p:sp>
      <p:pic>
        <p:nvPicPr>
          <p:cNvPr id="44072" name="Picture 4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3771" y="1563688"/>
            <a:ext cx="1611312" cy="582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73" name="Picture 4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8888" y="2355850"/>
            <a:ext cx="1512887"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74" name="Picture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3076575"/>
            <a:ext cx="15128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75" name="Picture 4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87450" y="4011613"/>
            <a:ext cx="15398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ltGray">
          <a:xfrm>
            <a:off x="2915816" y="1674655"/>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pic>
        <p:nvPicPr>
          <p:cNvPr id="14" name="Picture 4">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ltGray">
          <a:xfrm>
            <a:off x="2915816" y="2571750"/>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pic>
        <p:nvPicPr>
          <p:cNvPr id="15" name="Picture 4">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ltGray">
          <a:xfrm>
            <a:off x="2918020" y="3277393"/>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pic>
        <p:nvPicPr>
          <p:cNvPr id="16" name="Picture 4">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ltGray">
          <a:xfrm>
            <a:off x="2918020" y="4096543"/>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標題 1"/>
          <p:cNvSpPr>
            <a:spLocks noGrp="1"/>
          </p:cNvSpPr>
          <p:nvPr>
            <p:ph type="title"/>
          </p:nvPr>
        </p:nvSpPr>
        <p:spPr>
          <a:xfrm>
            <a:off x="468313" y="195263"/>
            <a:ext cx="8229600" cy="1028700"/>
          </a:xfrm>
        </p:spPr>
        <p:txBody>
          <a:bodyPr/>
          <a:lstStyle/>
          <a:p>
            <a:r>
              <a:rPr lang="zh-TW" altLang="en-US" smtClean="0">
                <a:latin typeface="標楷體" pitchFamily="65" charset="-120"/>
                <a:ea typeface="標楷體" pitchFamily="65" charset="-120"/>
              </a:rPr>
              <a:t>版權標示</a:t>
            </a:r>
          </a:p>
        </p:txBody>
      </p:sp>
      <p:graphicFrame>
        <p:nvGraphicFramePr>
          <p:cNvPr id="15404" name="Group 44"/>
          <p:cNvGraphicFramePr>
            <a:graphicFrameLocks noGrp="1"/>
          </p:cNvGraphicFramePr>
          <p:nvPr>
            <p:ph idx="1"/>
            <p:extLst>
              <p:ext uri="{D42A27DB-BD31-4B8C-83A1-F6EECF244321}">
                <p14:modId xmlns:p14="http://schemas.microsoft.com/office/powerpoint/2010/main" val="979595932"/>
              </p:ext>
            </p:extLst>
          </p:nvPr>
        </p:nvGraphicFramePr>
        <p:xfrm>
          <a:off x="468313" y="1058863"/>
          <a:ext cx="8286750" cy="2305050"/>
        </p:xfrm>
        <a:graphic>
          <a:graphicData uri="http://schemas.openxmlformats.org/drawingml/2006/table">
            <a:tbl>
              <a:tblPr/>
              <a:tblGrid>
                <a:gridCol w="661988"/>
                <a:gridCol w="1690687"/>
                <a:gridCol w="1174750"/>
                <a:gridCol w="4759325"/>
              </a:tblGrid>
              <a:tr h="382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dirty="0" smtClean="0">
                          <a:ln>
                            <a:noFill/>
                          </a:ln>
                          <a:solidFill>
                            <a:srgbClr val="FFFFFF"/>
                          </a:solidFill>
                          <a:effectLst/>
                          <a:latin typeface="標楷體" pitchFamily="65" charset="-120"/>
                          <a:ea typeface="標楷體" pitchFamily="65" charset="-120"/>
                        </a:rPr>
                        <a:t>頁碼</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作品</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授權條件</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作者</a:t>
                      </a:r>
                      <a:r>
                        <a:rPr kumimoji="0" lang="en-US" altLang="zh-TW" sz="1800" b="1" i="0" u="none" strike="noStrike" cap="none" normalizeH="0" baseline="0" smtClean="0">
                          <a:ln>
                            <a:noFill/>
                          </a:ln>
                          <a:solidFill>
                            <a:srgbClr val="FFFFFF"/>
                          </a:solidFill>
                          <a:effectLst/>
                          <a:latin typeface="標楷體" pitchFamily="65" charset="-120"/>
                          <a:ea typeface="標楷體" pitchFamily="65" charset="-120"/>
                        </a:rPr>
                        <a:t>/</a:t>
                      </a: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來源</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12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35</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r>
              <a:tr h="100960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37</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bl>
          </a:graphicData>
        </a:graphic>
      </p:graphicFrame>
      <p:sp>
        <p:nvSpPr>
          <p:cNvPr id="45081"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0EB90BF1-6905-4971-B6E5-48E5381289D1}" type="slidenum">
              <a:rPr kumimoji="0" lang="zh-TW" altLang="en-US" sz="1200" smtClean="0">
                <a:latin typeface="Arial Black" pitchFamily="34" charset="0"/>
              </a:rPr>
              <a:pPr eaLnBrk="1" hangingPunct="1"/>
              <a:t>42</a:t>
            </a:fld>
            <a:endParaRPr kumimoji="0" lang="en-US" altLang="zh-TW" sz="1200" smtClean="0">
              <a:latin typeface="Arial Black" pitchFamily="34" charset="0"/>
            </a:endParaRPr>
          </a:p>
        </p:txBody>
      </p:sp>
      <p:pic>
        <p:nvPicPr>
          <p:cNvPr id="45084" name="Picture 3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8888" y="1492250"/>
            <a:ext cx="15287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85" name="Picture 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7450" y="2427288"/>
            <a:ext cx="16208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ltGray">
          <a:xfrm>
            <a:off x="2915816" y="1708149"/>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pic>
        <p:nvPicPr>
          <p:cNvPr id="10" name="Picture 4">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ltGray">
          <a:xfrm>
            <a:off x="2915816" y="2715766"/>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4"/>
          <p:cNvSpPr>
            <a:spLocks noGrp="1"/>
          </p:cNvSpPr>
          <p:nvPr>
            <p:ph type="title"/>
          </p:nvPr>
        </p:nvSpPr>
        <p:spPr>
          <a:xfrm>
            <a:off x="457200" y="342900"/>
            <a:ext cx="8229600" cy="769938"/>
          </a:xfrm>
        </p:spPr>
        <p:txBody>
          <a:bodyPr/>
          <a:lstStyle/>
          <a:p>
            <a:r>
              <a:rPr lang="zh-TW" altLang="en-US" b="1" smtClean="0">
                <a:solidFill>
                  <a:schemeClr val="bg2"/>
                </a:solidFill>
                <a:ea typeface="標楷體" pitchFamily="65" charset="-120"/>
              </a:rPr>
              <a:t>資本預算之評估法則</a:t>
            </a:r>
            <a:endParaRPr lang="zh-TW" altLang="en-US" smtClean="0"/>
          </a:p>
        </p:txBody>
      </p:sp>
      <p:sp>
        <p:nvSpPr>
          <p:cNvPr id="6" name="內容版面配置區 5"/>
          <p:cNvSpPr>
            <a:spLocks noGrp="1"/>
          </p:cNvSpPr>
          <p:nvPr>
            <p:ph idx="1"/>
          </p:nvPr>
        </p:nvSpPr>
        <p:spPr>
          <a:xfrm>
            <a:off x="323850" y="1168400"/>
            <a:ext cx="8712200" cy="3455988"/>
          </a:xfrm>
        </p:spPr>
        <p:txBody>
          <a:bodyPr/>
          <a:lstStyle/>
          <a:p>
            <a:pPr>
              <a:defRPr/>
            </a:pPr>
            <a:r>
              <a:rPr lang="zh-TW" altLang="en-US" b="1" dirty="0" smtClean="0">
                <a:latin typeface="標楷體" pitchFamily="65" charset="-120"/>
                <a:ea typeface="標楷體" pitchFamily="65" charset="-120"/>
              </a:rPr>
              <a:t>必須考慮專案所有現金流量之金錢時間價值。</a:t>
            </a:r>
            <a:endParaRPr lang="en-US" altLang="zh-TW" b="1" dirty="0" smtClean="0">
              <a:latin typeface="標楷體" pitchFamily="65" charset="-120"/>
              <a:ea typeface="標楷體" pitchFamily="65" charset="-120"/>
            </a:endParaRPr>
          </a:p>
          <a:p>
            <a:pPr>
              <a:defRPr/>
            </a:pPr>
            <a:r>
              <a:rPr lang="zh-TW" altLang="en-US" b="1" dirty="0">
                <a:latin typeface="標楷體" pitchFamily="65" charset="-120"/>
                <a:ea typeface="標楷體" pitchFamily="65" charset="-120"/>
              </a:rPr>
              <a:t>必須</a:t>
            </a:r>
            <a:r>
              <a:rPr lang="zh-TW" altLang="en-US" b="1" dirty="0" smtClean="0">
                <a:latin typeface="標楷體" pitchFamily="65" charset="-120"/>
                <a:ea typeface="標楷體" pitchFamily="65" charset="-120"/>
              </a:rPr>
              <a:t>考量專案所有現金流量之資訊。</a:t>
            </a:r>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完整評估整個專案之價值</a:t>
            </a:r>
            <a:r>
              <a:rPr lang="en-US" altLang="zh-TW" b="1" dirty="0" smtClean="0">
                <a:latin typeface="標楷體" pitchFamily="65" charset="-120"/>
                <a:ea typeface="標楷體" pitchFamily="65" charset="-120"/>
              </a:rPr>
              <a:t>)</a:t>
            </a:r>
          </a:p>
          <a:p>
            <a:pPr marL="342900" lvl="1" indent="-342900">
              <a:buClr>
                <a:schemeClr val="bg2"/>
              </a:buClr>
              <a:buSzPct val="75000"/>
              <a:buFont typeface="Wingdings" pitchFamily="2" charset="2"/>
              <a:buChar char="n"/>
              <a:defRPr/>
            </a:pPr>
            <a:r>
              <a:rPr lang="zh-TW" altLang="en-US" sz="3200" b="1" dirty="0">
                <a:latin typeface="標楷體" pitchFamily="65" charset="-120"/>
                <a:ea typeface="標楷體" pitchFamily="65" charset="-120"/>
                <a:cs typeface="+mn-cs"/>
              </a:rPr>
              <a:t>必須能在眾多相互排斥案件中，找出最有利</a:t>
            </a:r>
            <a:r>
              <a:rPr lang="zh-TW" altLang="en-US" sz="3200" b="1" dirty="0" smtClean="0">
                <a:latin typeface="標楷體" pitchFamily="65" charset="-120"/>
                <a:ea typeface="標楷體" pitchFamily="65" charset="-120"/>
                <a:cs typeface="+mn-cs"/>
              </a:rPr>
              <a:t>企業之方案</a:t>
            </a:r>
            <a:r>
              <a:rPr lang="zh-TW" altLang="en-US" sz="3200" b="1" dirty="0">
                <a:latin typeface="標楷體" pitchFamily="65" charset="-120"/>
                <a:ea typeface="標楷體" pitchFamily="65" charset="-120"/>
                <a:cs typeface="+mn-cs"/>
              </a:rPr>
              <a:t>。亦即滿足價值最大化之資產選擇。</a:t>
            </a:r>
          </a:p>
          <a:p>
            <a:pPr>
              <a:defRPr/>
            </a:pPr>
            <a:endParaRPr lang="zh-TW" altLang="en-US" b="1" dirty="0">
              <a:latin typeface="標楷體" pitchFamily="65" charset="-120"/>
              <a:ea typeface="標楷體" pitchFamily="65" charset="-120"/>
            </a:endParaRPr>
          </a:p>
        </p:txBody>
      </p:sp>
      <p:sp>
        <p:nvSpPr>
          <p:cNvPr id="14340"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EF0BFD6D-FAA0-4FB1-872D-B949F3CD812D}" type="slidenum">
              <a:rPr kumimoji="0" lang="en-US" altLang="zh-TW" sz="1200" smtClean="0">
                <a:latin typeface="Arial Black" pitchFamily="34" charset="0"/>
              </a:rPr>
              <a:pPr eaLnBrk="1" hangingPunct="1"/>
              <a:t>5</a:t>
            </a:fld>
            <a:endParaRPr kumimoji="0" lang="en-US" altLang="zh-TW" sz="1200" smtClean="0">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title"/>
          </p:nvPr>
        </p:nvSpPr>
        <p:spPr>
          <a:xfrm>
            <a:off x="395288" y="195263"/>
            <a:ext cx="8229600" cy="1028700"/>
          </a:xfrm>
        </p:spPr>
        <p:txBody>
          <a:bodyPr/>
          <a:lstStyle/>
          <a:p>
            <a:pPr eaLnBrk="1" hangingPunct="1"/>
            <a:r>
              <a:rPr lang="zh-TW" altLang="en-US" b="1" smtClean="0">
                <a:solidFill>
                  <a:schemeClr val="bg2"/>
                </a:solidFill>
                <a:ea typeface="標楷體" pitchFamily="65" charset="-120"/>
              </a:rPr>
              <a:t>資本預算評估之技術</a:t>
            </a:r>
          </a:p>
        </p:txBody>
      </p:sp>
      <p:sp>
        <p:nvSpPr>
          <p:cNvPr id="15363" name="Rectangle 7"/>
          <p:cNvSpPr>
            <a:spLocks noGrp="1" noChangeArrowheads="1"/>
          </p:cNvSpPr>
          <p:nvPr>
            <p:ph idx="1"/>
          </p:nvPr>
        </p:nvSpPr>
        <p:spPr>
          <a:xfrm>
            <a:off x="468313" y="1131888"/>
            <a:ext cx="8229600" cy="3070225"/>
          </a:xfrm>
        </p:spPr>
        <p:txBody>
          <a:bodyPr/>
          <a:lstStyle/>
          <a:p>
            <a:pPr eaLnBrk="1" hangingPunct="1"/>
            <a:r>
              <a:rPr lang="zh-TW" altLang="en-US" b="1" smtClean="0">
                <a:latin typeface="標楷體" pitchFamily="65" charset="-120"/>
                <a:ea typeface="標楷體" pitchFamily="65" charset="-120"/>
              </a:rPr>
              <a:t>非現金流量折現評估法</a:t>
            </a:r>
          </a:p>
          <a:p>
            <a:pPr lvl="1" eaLnBrk="1" hangingPunct="1"/>
            <a:r>
              <a:rPr lang="zh-TW" altLang="en-US" b="1" smtClean="0">
                <a:latin typeface="標楷體" pitchFamily="65" charset="-120"/>
                <a:ea typeface="標楷體" pitchFamily="65" charset="-120"/>
              </a:rPr>
              <a:t>回收期限法</a:t>
            </a:r>
          </a:p>
          <a:p>
            <a:pPr lvl="1" eaLnBrk="1" hangingPunct="1"/>
            <a:r>
              <a:rPr lang="zh-TW" altLang="en-US" b="1" smtClean="0">
                <a:latin typeface="標楷體" pitchFamily="65" charset="-120"/>
                <a:ea typeface="標楷體" pitchFamily="65" charset="-120"/>
              </a:rPr>
              <a:t>會計報酬率法</a:t>
            </a:r>
          </a:p>
          <a:p>
            <a:pPr eaLnBrk="1" hangingPunct="1"/>
            <a:r>
              <a:rPr lang="zh-TW" altLang="en-US" b="1" smtClean="0">
                <a:latin typeface="標楷體" pitchFamily="65" charset="-120"/>
                <a:ea typeface="標楷體" pitchFamily="65" charset="-120"/>
              </a:rPr>
              <a:t>現金流量折現法</a:t>
            </a:r>
          </a:p>
          <a:p>
            <a:pPr lvl="1" eaLnBrk="1" hangingPunct="1"/>
            <a:r>
              <a:rPr lang="zh-TW" altLang="en-US" b="1" smtClean="0">
                <a:latin typeface="標楷體" pitchFamily="65" charset="-120"/>
                <a:ea typeface="標楷體" pitchFamily="65" charset="-120"/>
              </a:rPr>
              <a:t>淨現值法</a:t>
            </a:r>
          </a:p>
          <a:p>
            <a:pPr lvl="1" eaLnBrk="1" hangingPunct="1"/>
            <a:r>
              <a:rPr lang="zh-TW" altLang="en-US" b="1" smtClean="0">
                <a:latin typeface="標楷體" pitchFamily="65" charset="-120"/>
                <a:ea typeface="標楷體" pitchFamily="65" charset="-120"/>
              </a:rPr>
              <a:t>內部報酬率法</a:t>
            </a:r>
          </a:p>
          <a:p>
            <a:pPr lvl="1" eaLnBrk="1" hangingPunct="1"/>
            <a:r>
              <a:rPr lang="zh-TW" altLang="en-US" b="1" smtClean="0">
                <a:latin typeface="標楷體" pitchFamily="65" charset="-120"/>
                <a:ea typeface="標楷體" pitchFamily="65" charset="-120"/>
              </a:rPr>
              <a:t>獲利指數法</a:t>
            </a:r>
            <a:r>
              <a:rPr lang="en-US" altLang="zh-TW" b="1" smtClean="0">
                <a:latin typeface="標楷體" pitchFamily="65" charset="-120"/>
                <a:ea typeface="標楷體" pitchFamily="65" charset="-120"/>
              </a:rPr>
              <a:t>(</a:t>
            </a:r>
            <a:r>
              <a:rPr lang="zh-TW" altLang="en-US" b="1" smtClean="0">
                <a:latin typeface="標楷體" pitchFamily="65" charset="-120"/>
                <a:ea typeface="標楷體" pitchFamily="65" charset="-120"/>
              </a:rPr>
              <a:t>益本比法</a:t>
            </a:r>
            <a:r>
              <a:rPr lang="en-US" altLang="zh-TW" b="1" smtClean="0">
                <a:latin typeface="標楷體" pitchFamily="65" charset="-120"/>
                <a:ea typeface="標楷體" pitchFamily="65" charset="-120"/>
              </a:rPr>
              <a:t>)</a:t>
            </a:r>
          </a:p>
          <a:p>
            <a:pPr eaLnBrk="1" hangingPunct="1"/>
            <a:endParaRPr lang="en-US" altLang="zh-TW" smtClean="0">
              <a:latin typeface="標楷體" pitchFamily="65" charset="-120"/>
              <a:ea typeface="標楷體" pitchFamily="65" charset="-120"/>
            </a:endParaRPr>
          </a:p>
          <a:p>
            <a:pPr lvl="1" eaLnBrk="1" hangingPunct="1"/>
            <a:endParaRPr lang="en-US" altLang="zh-TW" smtClean="0"/>
          </a:p>
        </p:txBody>
      </p:sp>
      <p:sp>
        <p:nvSpPr>
          <p:cNvPr id="15364"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C4627148-96F6-49A0-992C-976351974095}" type="slidenum">
              <a:rPr kumimoji="0" lang="en-US" altLang="zh-TW" sz="1200" smtClean="0">
                <a:latin typeface="Arial Black" pitchFamily="34" charset="0"/>
              </a:rPr>
              <a:pPr eaLnBrk="1" hangingPunct="1"/>
              <a:t>6</a:t>
            </a:fld>
            <a:endParaRPr kumimoji="0" lang="en-US" altLang="zh-TW" sz="1200" smtClean="0">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body" sz="half" idx="1"/>
          </p:nvPr>
        </p:nvSpPr>
        <p:spPr/>
        <p:txBody>
          <a:bodyPr/>
          <a:lstStyle/>
          <a:p>
            <a:pPr lvl="2" eaLnBrk="1" hangingPunct="1"/>
            <a:endParaRPr lang="en-US" altLang="zh-TW" sz="2000" smtClean="0">
              <a:latin typeface="標楷體" pitchFamily="65" charset="-120"/>
              <a:ea typeface="標楷體" pitchFamily="65" charset="-120"/>
            </a:endParaRPr>
          </a:p>
          <a:p>
            <a:pPr eaLnBrk="1" hangingPunct="1"/>
            <a:endParaRPr lang="en-US" altLang="zh-TW" sz="2800" smtClean="0">
              <a:latin typeface="標楷體" pitchFamily="65" charset="-120"/>
              <a:ea typeface="標楷體" pitchFamily="65" charset="-120"/>
            </a:endParaRPr>
          </a:p>
        </p:txBody>
      </p:sp>
      <p:graphicFrame>
        <p:nvGraphicFramePr>
          <p:cNvPr id="173313" name="Group 257"/>
          <p:cNvGraphicFramePr>
            <a:graphicFrameLocks noGrp="1"/>
          </p:cNvGraphicFramePr>
          <p:nvPr>
            <p:ph sz="half" idx="2"/>
          </p:nvPr>
        </p:nvGraphicFramePr>
        <p:xfrm>
          <a:off x="468313" y="1979613"/>
          <a:ext cx="8420100" cy="2043112"/>
        </p:xfrm>
        <a:graphic>
          <a:graphicData uri="http://schemas.openxmlformats.org/drawingml/2006/table">
            <a:tbl>
              <a:tblPr/>
              <a:tblGrid>
                <a:gridCol w="863600"/>
                <a:gridCol w="1889125"/>
                <a:gridCol w="1889125"/>
                <a:gridCol w="1889125"/>
                <a:gridCol w="1889125"/>
              </a:tblGrid>
              <a:tr h="3277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年數</a:t>
                      </a:r>
                      <a:endParaRPr kumimoji="1" lang="zh-TW" altLang="en-US" sz="17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現金流量</a:t>
                      </a:r>
                      <a:r>
                        <a:rPr kumimoji="1" lang="en-US" altLang="zh-TW" sz="17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a:t>
                      </a:r>
                      <a:r>
                        <a:rPr kumimoji="1" lang="zh-TW" altLang="en-US" sz="17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甲</a:t>
                      </a:r>
                      <a:endParaRPr kumimoji="1" lang="zh-TW" altLang="en-US" sz="17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累積流量</a:t>
                      </a:r>
                      <a:r>
                        <a:rPr kumimoji="1" lang="en-US" altLang="zh-TW" sz="17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a:t>
                      </a:r>
                      <a:r>
                        <a:rPr kumimoji="1" lang="zh-TW" altLang="en-US" sz="17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甲</a:t>
                      </a:r>
                      <a:endParaRPr kumimoji="1" lang="zh-TW" altLang="en-US" sz="17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現金流量</a:t>
                      </a:r>
                      <a:r>
                        <a:rPr kumimoji="1" lang="en-US" altLang="zh-TW" sz="17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a:t>
                      </a:r>
                      <a:r>
                        <a:rPr kumimoji="1" lang="zh-TW" altLang="en-US" sz="17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乙</a:t>
                      </a:r>
                      <a:endParaRPr kumimoji="1" lang="zh-TW" altLang="en-US" sz="17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累積流量</a:t>
                      </a:r>
                      <a:r>
                        <a:rPr kumimoji="1" lang="en-US" altLang="zh-TW" sz="17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a:t>
                      </a:r>
                      <a:r>
                        <a:rPr kumimoji="1" lang="zh-TW" altLang="en-US" sz="17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乙</a:t>
                      </a:r>
                      <a:endParaRPr kumimoji="1" lang="zh-TW" altLang="en-US" sz="17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30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(12,000)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(12,000)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(12,000)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(12,000)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30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8,000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(4,000)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(11,000)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30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4,000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(8,000)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30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4,000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(4,000)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30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4</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9,000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5,000</a:t>
                      </a: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T="34306" marB="343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72" name="投影片編號版面配置區 3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C4DFCCE7-8C95-4655-B62E-75C1AA1939E8}" type="slidenum">
              <a:rPr kumimoji="0" lang="en-US" altLang="zh-TW" sz="1200" smtClean="0">
                <a:latin typeface="Arial Black" pitchFamily="34" charset="0"/>
              </a:rPr>
              <a:pPr eaLnBrk="1" hangingPunct="1"/>
              <a:t>7</a:t>
            </a:fld>
            <a:endParaRPr kumimoji="0" lang="en-US" altLang="zh-TW" sz="1200" smtClean="0">
              <a:latin typeface="Arial Black" pitchFamily="34" charset="0"/>
            </a:endParaRPr>
          </a:p>
        </p:txBody>
      </p:sp>
      <p:sp>
        <p:nvSpPr>
          <p:cNvPr id="1073" name="Rectangle 4"/>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74" name="Rectangle 5"/>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75" name="Rectangle 6"/>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76" name="Rectangle 7"/>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77" name="Rectangle 8"/>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78" name="Rectangle 9"/>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79" name="Rectangle 10"/>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80" name="Rectangle 11"/>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81" name="Rectangle 12"/>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82" name="Rectangle 13"/>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83" name="Rectangle 14"/>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84" name="Rectangle 15"/>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85" name="Rectangle 16"/>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86" name="Rectangle 17"/>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87" name="Rectangle 18"/>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88" name="Rectangle 19"/>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89" name="Rectangle 20"/>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90" name="Rectangle 21"/>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91" name="Rectangle 22"/>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92" name="Rectangle 23"/>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93" name="Rectangle 24"/>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94" name="Rectangle 25"/>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95" name="Rectangle 26"/>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96" name="Rectangle 27"/>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97" name="Rectangle 28"/>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098" name="Rectangle 29"/>
          <p:cNvSpPr>
            <a:spLocks noChangeArrowheads="1"/>
          </p:cNvSpPr>
          <p:nvPr/>
        </p:nvSpPr>
        <p:spPr bwMode="auto">
          <a:xfrm>
            <a:off x="0" y="2236788"/>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1099" name="Rectangle 30"/>
          <p:cNvSpPr>
            <a:spLocks noChangeArrowheads="1"/>
          </p:cNvSpPr>
          <p:nvPr/>
        </p:nvSpPr>
        <p:spPr bwMode="auto">
          <a:xfrm>
            <a:off x="0" y="224472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1100" name="Rectangle 31"/>
          <p:cNvSpPr>
            <a:spLocks noChangeArrowheads="1"/>
          </p:cNvSpPr>
          <p:nvPr/>
        </p:nvSpPr>
        <p:spPr bwMode="auto">
          <a:xfrm>
            <a:off x="0" y="2005013"/>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1101" name="Rectangle 32"/>
          <p:cNvSpPr>
            <a:spLocks noChangeArrowheads="1"/>
          </p:cNvSpPr>
          <p:nvPr/>
        </p:nvSpPr>
        <p:spPr bwMode="auto">
          <a:xfrm>
            <a:off x="0" y="2112963"/>
            <a:ext cx="1841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1102" name="Text Box 33"/>
          <p:cNvSpPr txBox="1">
            <a:spLocks noChangeArrowheads="1"/>
          </p:cNvSpPr>
          <p:nvPr/>
        </p:nvSpPr>
        <p:spPr bwMode="auto">
          <a:xfrm>
            <a:off x="179388" y="519113"/>
            <a:ext cx="8062912" cy="123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spcBef>
                <a:spcPct val="50000"/>
              </a:spcBef>
            </a:pPr>
            <a:r>
              <a:rPr lang="zh-TW" altLang="en-US" sz="3200" b="1">
                <a:solidFill>
                  <a:srgbClr val="993300"/>
                </a:solidFill>
                <a:latin typeface="標楷體" pitchFamily="65" charset="-120"/>
                <a:ea typeface="標楷體" pitchFamily="65" charset="-120"/>
              </a:rPr>
              <a:t>資本預算之評估</a:t>
            </a:r>
          </a:p>
          <a:p>
            <a:pPr eaLnBrk="1" hangingPunct="1">
              <a:spcBef>
                <a:spcPct val="50000"/>
              </a:spcBef>
            </a:pPr>
            <a:r>
              <a:rPr lang="zh-TW" altLang="en-US" sz="2800" b="1" u="sng">
                <a:latin typeface="標楷體" pitchFamily="65" charset="-120"/>
                <a:ea typeface="標楷體" pitchFamily="65" charset="-120"/>
              </a:rPr>
              <a:t>回收期限法（</a:t>
            </a:r>
            <a:r>
              <a:rPr lang="en-US" altLang="zh-TW" sz="2800" b="1" u="sng">
                <a:latin typeface="標楷體" pitchFamily="65" charset="-120"/>
                <a:ea typeface="標楷體" pitchFamily="65" charset="-120"/>
              </a:rPr>
              <a:t>Payback Period Method</a:t>
            </a:r>
            <a:r>
              <a:rPr lang="zh-TW" altLang="en-US" sz="2800" b="1" u="sng">
                <a:latin typeface="標楷體" pitchFamily="65" charset="-120"/>
                <a:ea typeface="標楷體" pitchFamily="65" charset="-120"/>
              </a:rPr>
              <a:t>）：</a:t>
            </a:r>
          </a:p>
        </p:txBody>
      </p:sp>
      <p:sp>
        <p:nvSpPr>
          <p:cNvPr id="1103" name="Rectangle 258"/>
          <p:cNvSpPr>
            <a:spLocks noChangeArrowheads="1"/>
          </p:cNvSpPr>
          <p:nvPr/>
        </p:nvSpPr>
        <p:spPr bwMode="auto">
          <a:xfrm>
            <a:off x="395288" y="4132263"/>
            <a:ext cx="88788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zh-TW" altLang="en-US">
                <a:latin typeface="Times New Roman" pitchFamily="18" charset="0"/>
                <a:ea typeface="標楷體" pitchFamily="65" charset="-120"/>
              </a:rPr>
              <a:t>甲方案之回收期限為</a:t>
            </a:r>
            <a:r>
              <a:rPr lang="en-US" altLang="zh-TW">
                <a:latin typeface="Times New Roman" pitchFamily="18" charset="0"/>
                <a:ea typeface="標楷體" pitchFamily="65" charset="-120"/>
              </a:rPr>
              <a:t>2</a:t>
            </a:r>
            <a:r>
              <a:rPr lang="zh-TW" altLang="en-US">
                <a:latin typeface="Times New Roman" pitchFamily="18" charset="0"/>
                <a:ea typeface="標楷體" pitchFamily="65" charset="-120"/>
              </a:rPr>
              <a:t>年。乙方案之回收期限為      或是</a:t>
            </a:r>
            <a:r>
              <a:rPr lang="en-US" altLang="zh-TW">
                <a:latin typeface="Times New Roman" pitchFamily="18" charset="0"/>
                <a:ea typeface="標楷體" pitchFamily="65" charset="-120"/>
              </a:rPr>
              <a:t>3.44</a:t>
            </a:r>
            <a:r>
              <a:rPr lang="zh-TW" altLang="en-US">
                <a:latin typeface="Times New Roman" pitchFamily="18" charset="0"/>
                <a:ea typeface="標楷體" pitchFamily="65" charset="-120"/>
              </a:rPr>
              <a:t>年。  </a:t>
            </a:r>
          </a:p>
        </p:txBody>
      </p:sp>
      <p:sp>
        <p:nvSpPr>
          <p:cNvPr id="1104" name="Rectangle 260"/>
          <p:cNvSpPr>
            <a:spLocks noChangeArrowheads="1"/>
          </p:cNvSpPr>
          <p:nvPr/>
        </p:nvSpPr>
        <p:spPr bwMode="auto">
          <a:xfrm>
            <a:off x="0" y="219392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graphicFrame>
        <p:nvGraphicFramePr>
          <p:cNvPr id="1026" name="Object 259"/>
          <p:cNvGraphicFramePr>
            <a:graphicFrameLocks noChangeAspect="1"/>
          </p:cNvGraphicFramePr>
          <p:nvPr/>
        </p:nvGraphicFramePr>
        <p:xfrm>
          <a:off x="6754813" y="4084638"/>
          <a:ext cx="450850" cy="577850"/>
        </p:xfrm>
        <a:graphic>
          <a:graphicData uri="http://schemas.openxmlformats.org/presentationml/2006/ole">
            <mc:AlternateContent xmlns:mc="http://schemas.openxmlformats.org/markup-compatibility/2006">
              <mc:Choice xmlns:v="urn:schemas-microsoft-com:vml" Requires="v">
                <p:oleObj spid="_x0000_s1111" r:id="rId3" imgW="228501" imgH="393529" progId="Equation.2">
                  <p:embed/>
                </p:oleObj>
              </mc:Choice>
              <mc:Fallback>
                <p:oleObj r:id="rId3" imgW="228501" imgH="393529" progId="Equation.2">
                  <p:embed/>
                  <p:pic>
                    <p:nvPicPr>
                      <p:cNvPr id="0" name="Object 2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54813" y="4084638"/>
                        <a:ext cx="4508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105" name="Picture 4">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ltGray">
          <a:xfrm>
            <a:off x="179388" y="4587875"/>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195263"/>
            <a:ext cx="8229600" cy="1028700"/>
          </a:xfrm>
        </p:spPr>
        <p:txBody>
          <a:bodyPr/>
          <a:lstStyle/>
          <a:p>
            <a:pPr eaLnBrk="1" hangingPunct="1"/>
            <a:r>
              <a:rPr lang="zh-TW" altLang="en-US" b="1" u="sng" smtClean="0">
                <a:solidFill>
                  <a:schemeClr val="bg2"/>
                </a:solidFill>
                <a:ea typeface="標楷體" pitchFamily="65" charset="-120"/>
              </a:rPr>
              <a:t>回收期限法之優缺點</a:t>
            </a:r>
          </a:p>
        </p:txBody>
      </p:sp>
      <p:sp>
        <p:nvSpPr>
          <p:cNvPr id="16387" name="Rectangle 3"/>
          <p:cNvSpPr>
            <a:spLocks noGrp="1" noChangeArrowheads="1"/>
          </p:cNvSpPr>
          <p:nvPr>
            <p:ph idx="1"/>
          </p:nvPr>
        </p:nvSpPr>
        <p:spPr>
          <a:xfrm>
            <a:off x="468313" y="1058863"/>
            <a:ext cx="8229600" cy="3457575"/>
          </a:xfrm>
        </p:spPr>
        <p:txBody>
          <a:bodyPr/>
          <a:lstStyle/>
          <a:p>
            <a:pPr eaLnBrk="1" hangingPunct="1"/>
            <a:r>
              <a:rPr lang="zh-TW" altLang="en-US" sz="3000" b="1" smtClean="0">
                <a:ea typeface="標楷體" pitchFamily="65" charset="-120"/>
              </a:rPr>
              <a:t>優點</a:t>
            </a:r>
          </a:p>
          <a:p>
            <a:pPr lvl="1" eaLnBrk="1" hangingPunct="1"/>
            <a:r>
              <a:rPr lang="zh-TW" altLang="en-US" sz="2400" b="1" smtClean="0">
                <a:ea typeface="標楷體" pitchFamily="65" charset="-120"/>
              </a:rPr>
              <a:t>是流動性風險指標</a:t>
            </a:r>
          </a:p>
          <a:p>
            <a:pPr lvl="1" eaLnBrk="1" hangingPunct="1"/>
            <a:r>
              <a:rPr lang="zh-TW" altLang="en-US" sz="2400" b="1" smtClean="0">
                <a:ea typeface="標楷體" pitchFamily="65" charset="-120"/>
              </a:rPr>
              <a:t>可以衡量資金套牢時間長短</a:t>
            </a:r>
          </a:p>
          <a:p>
            <a:pPr lvl="1" eaLnBrk="1" hangingPunct="1"/>
            <a:r>
              <a:rPr lang="zh-TW" altLang="en-US" sz="2400" b="1" smtClean="0">
                <a:ea typeface="標楷體" pitchFamily="65" charset="-120"/>
              </a:rPr>
              <a:t>計算容易</a:t>
            </a:r>
          </a:p>
          <a:p>
            <a:pPr eaLnBrk="1" hangingPunct="1"/>
            <a:r>
              <a:rPr lang="zh-TW" altLang="en-US" sz="3000" b="1" smtClean="0">
                <a:ea typeface="標楷體" pitchFamily="65" charset="-120"/>
              </a:rPr>
              <a:t>缺點</a:t>
            </a:r>
          </a:p>
          <a:p>
            <a:pPr lvl="1" eaLnBrk="1" hangingPunct="1"/>
            <a:r>
              <a:rPr lang="zh-TW" altLang="en-US" sz="2400" b="1" smtClean="0">
                <a:ea typeface="標楷體" pitchFamily="65" charset="-120"/>
              </a:rPr>
              <a:t>沒有衡量金錢之時間價值</a:t>
            </a:r>
          </a:p>
          <a:p>
            <a:pPr lvl="1" eaLnBrk="1" hangingPunct="1"/>
            <a:r>
              <a:rPr lang="zh-TW" altLang="en-US" sz="2400" b="1" smtClean="0">
                <a:ea typeface="標楷體" pitchFamily="65" charset="-120"/>
              </a:rPr>
              <a:t>沒有利用所有現金流量訊息</a:t>
            </a:r>
          </a:p>
          <a:p>
            <a:pPr lvl="1" eaLnBrk="1" hangingPunct="1"/>
            <a:r>
              <a:rPr lang="zh-TW" altLang="en-US" sz="2400" b="1" smtClean="0">
                <a:ea typeface="標楷體" pitchFamily="65" charset="-120"/>
              </a:rPr>
              <a:t>無法滿足價值最大化之資產選擇</a:t>
            </a:r>
          </a:p>
        </p:txBody>
      </p:sp>
      <p:sp>
        <p:nvSpPr>
          <p:cNvPr id="16388"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05F47BB2-036D-412B-A4CE-D7E40773FE91}" type="slidenum">
              <a:rPr kumimoji="0" lang="en-US" altLang="zh-TW" sz="1200" smtClean="0">
                <a:latin typeface="Arial Black" pitchFamily="34" charset="0"/>
              </a:rPr>
              <a:pPr eaLnBrk="1" hangingPunct="1"/>
              <a:t>8</a:t>
            </a:fld>
            <a:endParaRPr kumimoji="0" lang="en-US" altLang="zh-TW" sz="1200" smtClean="0">
              <a:latin typeface="Arial Blac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標題 1"/>
          <p:cNvSpPr>
            <a:spLocks noGrp="1"/>
          </p:cNvSpPr>
          <p:nvPr>
            <p:ph type="title"/>
          </p:nvPr>
        </p:nvSpPr>
        <p:spPr>
          <a:xfrm>
            <a:off x="457200" y="342900"/>
            <a:ext cx="8435975" cy="825500"/>
          </a:xfrm>
        </p:spPr>
        <p:txBody>
          <a:bodyPr/>
          <a:lstStyle/>
          <a:p>
            <a:r>
              <a:rPr lang="zh-TW" altLang="en-US" sz="3600" b="1" u="sng" smtClean="0">
                <a:ea typeface="標楷體" pitchFamily="65" charset="-120"/>
              </a:rPr>
              <a:t>折現後回收期限法</a:t>
            </a:r>
            <a:r>
              <a:rPr lang="zh-TW" altLang="en-US" sz="3600" b="1" smtClean="0">
                <a:ea typeface="標楷體" pitchFamily="65" charset="-120"/>
              </a:rPr>
              <a:t>：考量金錢之時間價值</a:t>
            </a:r>
            <a:endParaRPr lang="zh-TW" altLang="en-US" sz="3600" smtClean="0"/>
          </a:p>
        </p:txBody>
      </p:sp>
      <p:graphicFrame>
        <p:nvGraphicFramePr>
          <p:cNvPr id="174378" name="Group 298"/>
          <p:cNvGraphicFramePr>
            <a:graphicFrameLocks noGrp="1"/>
          </p:cNvGraphicFramePr>
          <p:nvPr>
            <p:ph idx="1"/>
          </p:nvPr>
        </p:nvGraphicFramePr>
        <p:xfrm>
          <a:off x="385763" y="1203325"/>
          <a:ext cx="8229598" cy="2443165"/>
        </p:xfrm>
        <a:graphic>
          <a:graphicData uri="http://schemas.openxmlformats.org/drawingml/2006/table">
            <a:tbl>
              <a:tblPr/>
              <a:tblGrid>
                <a:gridCol w="887750"/>
                <a:gridCol w="1835462"/>
                <a:gridCol w="1835462"/>
                <a:gridCol w="1835462"/>
                <a:gridCol w="1835462"/>
              </a:tblGrid>
              <a:tr h="61079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年數</a:t>
                      </a:r>
                      <a:endParaRPr kumimoji="1" lang="zh-TW" altLang="en-US" sz="1700" b="1" i="0" u="none" strike="noStrike" cap="none" normalizeH="0" baseline="0" dirty="0" smtClean="0">
                        <a:ln>
                          <a:noFill/>
                        </a:ln>
                        <a:solidFill>
                          <a:schemeClr val="tx1"/>
                        </a:solidFill>
                        <a:effectLst/>
                        <a:latin typeface="Arial" charset="0"/>
                        <a:ea typeface="標楷體" pitchFamily="65" charset="-120"/>
                        <a:cs typeface="Times New Roman" pitchFamily="18" charset="0"/>
                      </a:endParaRPr>
                    </a:p>
                  </a:txBody>
                  <a:tcPr marL="95937" marR="95937" marT="34302" marB="3430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現金流量</a:t>
                      </a:r>
                    </a:p>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現值</a:t>
                      </a:r>
                      <a:r>
                        <a:rPr kumimoji="1" lang="en-US" altLang="zh-TW" sz="17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a:t>
                      </a:r>
                      <a:r>
                        <a:rPr kumimoji="1" lang="zh-TW" altLang="en-US" sz="17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甲</a:t>
                      </a:r>
                      <a:endParaRPr kumimoji="1" lang="zh-TW" altLang="en-US" sz="1700" b="1" i="0" u="none" strike="noStrike" cap="none" normalizeH="0" baseline="0" dirty="0" smtClean="0">
                        <a:ln>
                          <a:noFill/>
                        </a:ln>
                        <a:solidFill>
                          <a:schemeClr val="tx1"/>
                        </a:solidFill>
                        <a:effectLst/>
                        <a:latin typeface="Arial" charset="0"/>
                        <a:ea typeface="標楷體" pitchFamily="65" charset="-120"/>
                        <a:cs typeface="Times New Roman" pitchFamily="18" charset="0"/>
                      </a:endParaRPr>
                    </a:p>
                  </a:txBody>
                  <a:tcPr marL="95937" marR="95937" marT="34302" marB="3430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累積流量</a:t>
                      </a:r>
                    </a:p>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現值</a:t>
                      </a:r>
                      <a:r>
                        <a:rPr kumimoji="1" lang="en-US" altLang="zh-TW" sz="17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a:t>
                      </a:r>
                      <a:r>
                        <a:rPr kumimoji="1" lang="zh-TW" altLang="en-US" sz="17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甲</a:t>
                      </a:r>
                      <a:endParaRPr kumimoji="1" lang="zh-TW" altLang="en-US" sz="1700" b="1" i="0" u="none" strike="noStrike" cap="none" normalizeH="0" baseline="0" dirty="0" smtClean="0">
                        <a:ln>
                          <a:noFill/>
                        </a:ln>
                        <a:solidFill>
                          <a:schemeClr val="tx1"/>
                        </a:solidFill>
                        <a:effectLst/>
                        <a:latin typeface="Arial" charset="0"/>
                        <a:ea typeface="標楷體" pitchFamily="65" charset="-120"/>
                        <a:cs typeface="Times New Roman" pitchFamily="18" charset="0"/>
                      </a:endParaRPr>
                    </a:p>
                  </a:txBody>
                  <a:tcPr marL="95937" marR="95937" marT="34302" marB="3430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現金流量</a:t>
                      </a:r>
                    </a:p>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現值</a:t>
                      </a:r>
                      <a:r>
                        <a:rPr kumimoji="1" lang="en-US" altLang="zh-TW" sz="17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a:t>
                      </a:r>
                      <a:r>
                        <a:rPr kumimoji="1" lang="zh-TW" altLang="en-US" sz="17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乙</a:t>
                      </a:r>
                      <a:endParaRPr kumimoji="1" lang="zh-TW" altLang="en-US" sz="1700" b="1" i="0" u="none" strike="noStrike" cap="none" normalizeH="0" baseline="0" dirty="0" smtClean="0">
                        <a:ln>
                          <a:noFill/>
                        </a:ln>
                        <a:solidFill>
                          <a:schemeClr val="tx1"/>
                        </a:solidFill>
                        <a:effectLst/>
                        <a:latin typeface="Arial" charset="0"/>
                        <a:ea typeface="標楷體" pitchFamily="65" charset="-120"/>
                        <a:cs typeface="Times New Roman" pitchFamily="18" charset="0"/>
                      </a:endParaRPr>
                    </a:p>
                  </a:txBody>
                  <a:tcPr marL="95937" marR="95937" marT="34302" marB="3430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1"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累積流量</a:t>
                      </a:r>
                    </a:p>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700" b="1"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現值</a:t>
                      </a:r>
                      <a:r>
                        <a:rPr kumimoji="1" lang="en-US" altLang="zh-TW" sz="1700" b="1"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a:t>
                      </a:r>
                      <a:r>
                        <a:rPr kumimoji="1" lang="zh-TW" altLang="en-US" sz="1700" b="1"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乙</a:t>
                      </a:r>
                      <a:endParaRPr kumimoji="1" lang="zh-TW" altLang="en-US" sz="1700" b="1"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marL="95937" marR="95937" marT="34302" marB="3430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0</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(12,000)</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(12,000)</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(12,000)</a:t>
                      </a:r>
                      <a:endParaRPr kumimoji="1" lang="en-US" altLang="zh-TW" sz="18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(12,000)</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7,273</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(4,727)</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909</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(11,091)</a:t>
                      </a:r>
                      <a:endParaRPr kumimoji="1" lang="en-US" altLang="zh-TW" sz="18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3,306</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(1,421)</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2,479</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(8,612)</a:t>
                      </a:r>
                      <a:endParaRPr kumimoji="1" lang="en-US" altLang="zh-TW" sz="18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1,503</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82</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3,005</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(5,607)</a:t>
                      </a:r>
                      <a:endParaRPr kumimoji="1" lang="en-US" altLang="zh-TW" sz="18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4</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683</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765</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6,147</a:t>
                      </a:r>
                      <a:endPar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540</a:t>
                      </a:r>
                      <a:endParaRPr kumimoji="1" lang="en-US" altLang="zh-TW" sz="18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95937" marR="95937" marT="34302" marB="343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455" name="投影片編號版面配置區 3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D51DDC2C-DA91-4BCE-A516-E3AD92C4EE0D}" type="slidenum">
              <a:rPr kumimoji="0" lang="en-US" altLang="zh-TW" sz="1200" smtClean="0">
                <a:latin typeface="Arial Black" pitchFamily="34" charset="0"/>
              </a:rPr>
              <a:pPr eaLnBrk="1" hangingPunct="1"/>
              <a:t>9</a:t>
            </a:fld>
            <a:endParaRPr kumimoji="0" lang="en-US" altLang="zh-TW" sz="1200" smtClean="0">
              <a:latin typeface="Arial Black" pitchFamily="34" charset="0"/>
            </a:endParaRPr>
          </a:p>
        </p:txBody>
      </p:sp>
      <p:sp>
        <p:nvSpPr>
          <p:cNvPr id="17456" name="Rectangle 3"/>
          <p:cNvSpPr>
            <a:spLocks noGrp="1" noChangeArrowheads="1"/>
          </p:cNvSpPr>
          <p:nvPr>
            <p:ph type="body" sz="half" idx="4294967295"/>
          </p:nvPr>
        </p:nvSpPr>
        <p:spPr>
          <a:xfrm>
            <a:off x="0" y="1485900"/>
            <a:ext cx="4038600" cy="2914650"/>
          </a:xfrm>
        </p:spPr>
        <p:txBody>
          <a:bodyPr/>
          <a:lstStyle/>
          <a:p>
            <a:pPr eaLnBrk="1" hangingPunct="1"/>
            <a:endParaRPr lang="en-US" altLang="zh-TW" sz="2800" smtClean="0">
              <a:latin typeface="標楷體" pitchFamily="65" charset="-120"/>
              <a:ea typeface="標楷體" pitchFamily="65" charset="-120"/>
            </a:endParaRPr>
          </a:p>
          <a:p>
            <a:pPr eaLnBrk="1" hangingPunct="1"/>
            <a:endParaRPr lang="en-US" altLang="zh-TW" sz="2800" smtClean="0">
              <a:latin typeface="標楷體" pitchFamily="65" charset="-120"/>
              <a:ea typeface="標楷體" pitchFamily="65" charset="-120"/>
            </a:endParaRPr>
          </a:p>
        </p:txBody>
      </p:sp>
      <p:sp>
        <p:nvSpPr>
          <p:cNvPr id="17457" name="Rectangle 4"/>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58" name="Rectangle 5"/>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59" name="Rectangle 6"/>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60" name="Rectangle 7"/>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61" name="Rectangle 8"/>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62" name="Rectangle 9"/>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63" name="Rectangle 10"/>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64" name="Rectangle 11"/>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65" name="Rectangle 12"/>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66" name="Rectangle 13"/>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67" name="Rectangle 14"/>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68" name="Rectangle 15"/>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69" name="Rectangle 16"/>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70" name="Rectangle 17"/>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71" name="Rectangle 18"/>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72" name="Rectangle 19"/>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73" name="Rectangle 20"/>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74" name="Rectangle 21"/>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75" name="Rectangle 22"/>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76" name="Rectangle 23"/>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77" name="Rectangle 24"/>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78" name="Rectangle 25"/>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79" name="Rectangle 26"/>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80" name="Rectangle 27"/>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81" name="Rectangle 28"/>
          <p:cNvSpPr>
            <a:spLocks noChangeArrowheads="1"/>
          </p:cNvSpPr>
          <p:nvPr/>
        </p:nvSpPr>
        <p:spPr bwMode="auto">
          <a:xfrm>
            <a:off x="2441575" y="19685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TW" altLang="en-US"/>
          </a:p>
        </p:txBody>
      </p:sp>
      <p:sp>
        <p:nvSpPr>
          <p:cNvPr id="17482" name="Rectangle 29"/>
          <p:cNvSpPr>
            <a:spLocks noChangeArrowheads="1"/>
          </p:cNvSpPr>
          <p:nvPr/>
        </p:nvSpPr>
        <p:spPr bwMode="auto">
          <a:xfrm>
            <a:off x="0" y="2236788"/>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17483" name="Rectangle 30"/>
          <p:cNvSpPr>
            <a:spLocks noChangeArrowheads="1"/>
          </p:cNvSpPr>
          <p:nvPr/>
        </p:nvSpPr>
        <p:spPr bwMode="auto">
          <a:xfrm>
            <a:off x="0" y="224472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17484" name="Rectangle 31"/>
          <p:cNvSpPr>
            <a:spLocks noChangeArrowheads="1"/>
          </p:cNvSpPr>
          <p:nvPr/>
        </p:nvSpPr>
        <p:spPr bwMode="auto">
          <a:xfrm>
            <a:off x="0" y="2005013"/>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17485" name="Rectangle 32"/>
          <p:cNvSpPr>
            <a:spLocks noChangeArrowheads="1"/>
          </p:cNvSpPr>
          <p:nvPr/>
        </p:nvSpPr>
        <p:spPr bwMode="auto">
          <a:xfrm>
            <a:off x="0" y="2112963"/>
            <a:ext cx="1841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sp>
        <p:nvSpPr>
          <p:cNvPr id="17486" name="Rectangle 79"/>
          <p:cNvSpPr>
            <a:spLocks noChangeArrowheads="1"/>
          </p:cNvSpPr>
          <p:nvPr/>
        </p:nvSpPr>
        <p:spPr bwMode="auto">
          <a:xfrm>
            <a:off x="468313" y="3724275"/>
            <a:ext cx="7200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zh-TW" altLang="en-US" b="1">
                <a:latin typeface="Times New Roman" pitchFamily="18" charset="0"/>
                <a:ea typeface="標楷體" pitchFamily="65" charset="-120"/>
              </a:rPr>
              <a:t>甲方案之折現後回收期限：</a:t>
            </a:r>
            <a:r>
              <a:rPr lang="en-US" altLang="zh-TW" b="1">
                <a:latin typeface="Times New Roman" pitchFamily="18" charset="0"/>
                <a:ea typeface="標楷體" pitchFamily="65" charset="-120"/>
              </a:rPr>
              <a:t>2+(1,421/1,503)=2.95</a:t>
            </a:r>
            <a:r>
              <a:rPr lang="zh-TW" altLang="en-US" b="1">
                <a:latin typeface="Times New Roman" pitchFamily="18" charset="0"/>
                <a:ea typeface="標楷體" pitchFamily="65" charset="-120"/>
              </a:rPr>
              <a:t>年</a:t>
            </a:r>
          </a:p>
          <a:p>
            <a:pPr algn="ctr"/>
            <a:r>
              <a:rPr lang="zh-TW" altLang="en-US" b="1">
                <a:latin typeface="Times New Roman" pitchFamily="18" charset="0"/>
                <a:ea typeface="標楷體" pitchFamily="65" charset="-120"/>
              </a:rPr>
              <a:t>乙方案之折現後回收期限：</a:t>
            </a:r>
            <a:r>
              <a:rPr lang="en-US" altLang="zh-TW" b="1">
                <a:latin typeface="Times New Roman" pitchFamily="18" charset="0"/>
                <a:ea typeface="標楷體" pitchFamily="65" charset="-120"/>
              </a:rPr>
              <a:t>3+(5,607/6,147)=3.91</a:t>
            </a:r>
            <a:r>
              <a:rPr lang="zh-TW" altLang="en-US" b="1">
                <a:latin typeface="Times New Roman" pitchFamily="18" charset="0"/>
                <a:ea typeface="標楷體" pitchFamily="65" charset="-120"/>
              </a:rPr>
              <a:t>年</a:t>
            </a:r>
            <a:endParaRPr lang="en-US" altLang="zh-TW" b="1">
              <a:latin typeface="Times New Roman" pitchFamily="18" charset="0"/>
              <a:ea typeface="標楷體" pitchFamily="65" charset="-120"/>
            </a:endParaRPr>
          </a:p>
          <a:p>
            <a:r>
              <a:rPr lang="zh-TW" altLang="en-US" b="1">
                <a:latin typeface="Times New Roman" pitchFamily="18" charset="0"/>
                <a:ea typeface="標楷體" pitchFamily="65" charset="-120"/>
              </a:rPr>
              <a:t>   </a:t>
            </a:r>
            <a:r>
              <a:rPr lang="en-US" altLang="zh-TW" b="1">
                <a:latin typeface="Times New Roman" pitchFamily="18" charset="0"/>
                <a:ea typeface="標楷體" pitchFamily="65" charset="-120"/>
              </a:rPr>
              <a:t>(</a:t>
            </a:r>
            <a:r>
              <a:rPr lang="zh-TW" altLang="en-US" b="1">
                <a:latin typeface="Times New Roman" pitchFamily="18" charset="0"/>
                <a:ea typeface="標楷體" pitchFamily="65" charset="-120"/>
              </a:rPr>
              <a:t>假設資金成本為</a:t>
            </a:r>
            <a:r>
              <a:rPr lang="en-US" altLang="zh-TW" b="1">
                <a:latin typeface="Times New Roman" pitchFamily="18" charset="0"/>
                <a:ea typeface="標楷體" pitchFamily="65" charset="-120"/>
              </a:rPr>
              <a:t>10%)</a:t>
            </a:r>
            <a:r>
              <a:rPr lang="zh-TW" altLang="en-US" b="1">
                <a:latin typeface="Times New Roman" pitchFamily="18" charset="0"/>
                <a:ea typeface="標楷體" pitchFamily="65" charset="-120"/>
              </a:rPr>
              <a:t> </a:t>
            </a:r>
          </a:p>
        </p:txBody>
      </p:sp>
      <p:sp>
        <p:nvSpPr>
          <p:cNvPr id="17487" name="Rectangle 80"/>
          <p:cNvSpPr>
            <a:spLocks noChangeArrowheads="1"/>
          </p:cNvSpPr>
          <p:nvPr/>
        </p:nvSpPr>
        <p:spPr bwMode="auto">
          <a:xfrm>
            <a:off x="0" y="219392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p>
        </p:txBody>
      </p:sp>
      <p:pic>
        <p:nvPicPr>
          <p:cNvPr id="38" name="Picture 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7668344" y="3867894"/>
            <a:ext cx="9382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1770</TotalTime>
  <Words>2927</Words>
  <Application>Microsoft Office PowerPoint</Application>
  <PresentationFormat>如螢幕大小 (16:9)</PresentationFormat>
  <Paragraphs>513</Paragraphs>
  <Slides>42</Slides>
  <Notes>2</Notes>
  <HiddenSlides>0</HiddenSlides>
  <MMClips>0</MMClips>
  <ScaleCrop>false</ScaleCrop>
  <HeadingPairs>
    <vt:vector size="6" baseType="variant">
      <vt:variant>
        <vt:lpstr>佈景主題</vt:lpstr>
      </vt:variant>
      <vt:variant>
        <vt:i4>1</vt:i4>
      </vt:variant>
      <vt:variant>
        <vt:lpstr>內嵌 OLE 伺服程式</vt:lpstr>
      </vt:variant>
      <vt:variant>
        <vt:i4>3</vt:i4>
      </vt:variant>
      <vt:variant>
        <vt:lpstr>投影片標題</vt:lpstr>
      </vt:variant>
      <vt:variant>
        <vt:i4>42</vt:i4>
      </vt:variant>
    </vt:vector>
  </HeadingPairs>
  <TitlesOfParts>
    <vt:vector size="46" baseType="lpstr">
      <vt:lpstr>Pixel</vt:lpstr>
      <vt:lpstr>Microsoft Equation 2.0</vt:lpstr>
      <vt:lpstr>方程式</vt:lpstr>
      <vt:lpstr>Equation</vt:lpstr>
      <vt:lpstr>PowerPoint 簡報</vt:lpstr>
      <vt:lpstr>資本預算之定義</vt:lpstr>
      <vt:lpstr>資本預算之種類</vt:lpstr>
      <vt:lpstr>資本預算之種類</vt:lpstr>
      <vt:lpstr>資本預算之評估法則</vt:lpstr>
      <vt:lpstr>資本預算評估之技術</vt:lpstr>
      <vt:lpstr>PowerPoint 簡報</vt:lpstr>
      <vt:lpstr>回收期限法之優缺點</vt:lpstr>
      <vt:lpstr>折現後回收期限法：考量金錢之時間價值</vt:lpstr>
      <vt:lpstr>會計報酬率法（Accounting Rate of Return Method)：衡量專案期間之平均會計報酬率</vt:lpstr>
      <vt:lpstr>會計報酬率法</vt:lpstr>
      <vt:lpstr>會計報酬率法之優缺點</vt:lpstr>
      <vt:lpstr>淨現值法（net present value method；簡稱NPV）：</vt:lpstr>
      <vt:lpstr>淨現值法計算</vt:lpstr>
      <vt:lpstr>淨現值法（簡稱NPV）：</vt:lpstr>
      <vt:lpstr>利用EXCEL計算淨現值NPV</vt:lpstr>
      <vt:lpstr>淨現值法評估之優點</vt:lpstr>
      <vt:lpstr>內部報酬率法（Internal Rate of Return Method；簡稱IRR）：</vt:lpstr>
      <vt:lpstr>內部報酬率</vt:lpstr>
      <vt:lpstr>內部報酬率之計算</vt:lpstr>
      <vt:lpstr>利用EXCEL計算IRR</vt:lpstr>
      <vt:lpstr>內部報酬率法計算之問題：</vt:lpstr>
      <vt:lpstr>PowerPoint 簡報</vt:lpstr>
      <vt:lpstr>PowerPoint 簡報</vt:lpstr>
      <vt:lpstr>內部報酬率法評估之優缺點</vt:lpstr>
      <vt:lpstr>獲利指數法(profitability index，簡稱PI)：</vt:lpstr>
      <vt:lpstr>獲利指數法(profitability index，簡稱PI)：</vt:lpstr>
      <vt:lpstr>獲利指數法評估之優缺點</vt:lpstr>
      <vt:lpstr>淨現值法和內部報酬率法之比較</vt:lpstr>
      <vt:lpstr>當互斥案件間的規模相差太大時</vt:lpstr>
      <vt:lpstr>當互斥案件間收受現金流量之時機不同時</vt:lpstr>
      <vt:lpstr>PowerPoint 簡報</vt:lpstr>
      <vt:lpstr>當互斥案件間收受現金流量之時機不同時</vt:lpstr>
      <vt:lpstr>如何找出淨現值軌跡圖之相交率</vt:lpstr>
      <vt:lpstr>PowerPoint 簡報</vt:lpstr>
      <vt:lpstr>淨現值法和獲利指數法之比較</vt:lpstr>
      <vt:lpstr>PowerPoint 簡報</vt:lpstr>
      <vt:lpstr>版權標示</vt:lpstr>
      <vt:lpstr>版權標示</vt:lpstr>
      <vt:lpstr>版權標示</vt:lpstr>
      <vt:lpstr>版權標示</vt:lpstr>
      <vt:lpstr>版權標示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財務報表分析與 產業競爭分析</dc:title>
  <dc:creator>PENG</dc:creator>
  <cp:lastModifiedBy>user</cp:lastModifiedBy>
  <cp:revision>179</cp:revision>
  <dcterms:created xsi:type="dcterms:W3CDTF">2004-09-29T13:46:52Z</dcterms:created>
  <dcterms:modified xsi:type="dcterms:W3CDTF">2013-01-16T08:33:39Z</dcterms:modified>
</cp:coreProperties>
</file>