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4" r:id="rId1"/>
  </p:sldMasterIdLst>
  <p:notesMasterIdLst>
    <p:notesMasterId r:id="rId19"/>
  </p:notesMasterIdLst>
  <p:handoutMasterIdLst>
    <p:handoutMasterId r:id="rId20"/>
  </p:handoutMasterIdLst>
  <p:sldIdLst>
    <p:sldId id="276" r:id="rId2"/>
    <p:sldId id="307" r:id="rId3"/>
    <p:sldId id="320" r:id="rId4"/>
    <p:sldId id="322" r:id="rId5"/>
    <p:sldId id="323" r:id="rId6"/>
    <p:sldId id="324" r:id="rId7"/>
    <p:sldId id="328" r:id="rId8"/>
    <p:sldId id="309" r:id="rId9"/>
    <p:sldId id="330" r:id="rId10"/>
    <p:sldId id="329" r:id="rId11"/>
    <p:sldId id="332" r:id="rId12"/>
    <p:sldId id="333" r:id="rId13"/>
    <p:sldId id="334" r:id="rId14"/>
    <p:sldId id="335" r:id="rId15"/>
    <p:sldId id="336" r:id="rId16"/>
    <p:sldId id="337" r:id="rId17"/>
    <p:sldId id="291" r:id="rId18"/>
  </p:sldIdLst>
  <p:sldSz cx="9144000" cy="5143500" type="screen16x9"/>
  <p:notesSz cx="6797675" cy="987425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374" y="-1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7B0F-1EAE-F849-9A4E-E77EE2E2FAB4}" type="datetimeFigureOut">
              <a:rPr kumimoji="1" lang="zh-TW" altLang="en-US" smtClean="0"/>
              <a:pPr/>
              <a:t>2013/7/29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3C4F-849F-494D-AA0D-CADDC805557F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47007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882E-B4C9-6D4D-B7D6-B679C8DC2CBB}" type="datetimeFigureOut">
              <a:rPr kumimoji="1" lang="zh-TW" altLang="en-US" smtClean="0"/>
              <a:pPr/>
              <a:t>2013/7/29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84C6-D189-EC4A-A15B-7102873EC78B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2854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2013/7/29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C41CAD-C4F6-4293-B340-22FFFC8EB844}" type="datetimeFigureOut">
              <a:rPr lang="zh-TW" altLang="en-US" smtClean="0"/>
              <a:pPr/>
              <a:t>2013/7/29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9ABD-A76B-40FA-BA3E-DBD37381ED6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ocw.aca.ntu.edu.tw/ntu-ocw/index.php/ocw/copyright_declaration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E314448-D493-7E4D-BA70-DA2ADBEFD3AA}" type="datetime1">
              <a:rPr kumimoji="1" lang="zh-TW" altLang="en-US" smtClean="0"/>
              <a:pPr/>
              <a:t>2013/7/29</a:t>
            </a:fld>
            <a:endParaRPr kumimoji="1"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3516" y="4729162"/>
            <a:ext cx="9140484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000" b="1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58967715-E298-D948-81B8-59252272370F}" type="slidenum">
              <a:rPr kumimoji="1" lang="zh-TW" altLang="en-US" smtClean="0"/>
              <a:pPr/>
              <a:t>‹#›</a:t>
            </a:fld>
            <a:endParaRPr kumimoji="1"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3" name="圖片 12" descr="image002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177" y="4581704"/>
            <a:ext cx="1944823" cy="571499"/>
          </a:xfrm>
          <a:prstGeom prst="rect">
            <a:avLst/>
          </a:prstGeom>
        </p:spPr>
      </p:pic>
      <p:pic>
        <p:nvPicPr>
          <p:cNvPr id="14" name="Picture 77">
            <a:hlinkClick r:id="rId5"/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3.0/tw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ocw.aca.ntu.edu.tw/ntu-ocw/index.php/ocw/copyright_declaratio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domain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sa/3.0/deed.zh" TargetMode="External"/><Relationship Id="rId3" Type="http://schemas.openxmlformats.org/officeDocument/2006/relationships/hyperlink" Target="http://commons.wikimedia.org/wiki/File:&#201;glise_Sainte-Marie-Madeleine_d'Englos.JPG?uselang=zh-tw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office.microsoft.com/zh-hk/HA01015296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ublic_domain" TargetMode="External"/><Relationship Id="rId3" Type="http://schemas.openxmlformats.org/officeDocument/2006/relationships/hyperlink" Target="http://commons.wikimedia.org/wiki/File:BBardo_St_Trop_1963t.jpg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Markthalle_Stuttgar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png"/><Relationship Id="rId4" Type="http://schemas.openxmlformats.org/officeDocument/2006/relationships/hyperlink" Target="http://creativecommons.org/licenses/by-sa/3.0/deed.en" TargetMode="External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creativecommons.org/licenses/by-sa/3.0/deed.zh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cw.aca.ntu.edu.tw/ntu-ocw/index.php/ocw/copyright_declar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n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634604"/>
            <a:ext cx="9144000" cy="857250"/>
          </a:xfrm>
        </p:spPr>
        <p:txBody>
          <a:bodyPr>
            <a:noAutofit/>
          </a:bodyPr>
          <a:lstStyle/>
          <a:p>
            <a:pPr algn="ctr"/>
            <a:r>
              <a:rPr kumimoji="1" lang="zh-TW" altLang="en-US" sz="6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法文</a:t>
            </a:r>
            <a:endParaRPr kumimoji="1" lang="zh-TW" altLang="en-US" sz="6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0" y="2885961"/>
            <a:ext cx="9144000" cy="643559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kumimoji="1"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授課教師：歐德尼教授</a:t>
            </a:r>
            <a:endParaRPr kumimoji="1"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6629CB-7937-4506-A327-ACF88B95BB03}" type="slidenum">
              <a:rPr lang="en-US" smtClean="0">
                <a:ea typeface="標楷體" pitchFamily="65" charset="-120"/>
              </a:rPr>
              <a:pPr/>
              <a:t>1</a:t>
            </a:fld>
            <a:endParaRPr lang="en-US"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0" y="16946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第二十一單元</a:t>
            </a:r>
            <a:endParaRPr lang="en-US" altLang="zh-TW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</a:p>
          <a:p>
            <a:pPr algn="ctr"/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說說你居住的地區。</a:t>
            </a:r>
            <a:endParaRPr lang="en-US" altLang="zh-TW" sz="2400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0" name="群組 26"/>
          <p:cNvGrpSpPr>
            <a:grpSpLocks/>
          </p:cNvGrpSpPr>
          <p:nvPr/>
        </p:nvGrpSpPr>
        <p:grpSpPr bwMode="auto">
          <a:xfrm>
            <a:off x="2380662" y="3572103"/>
            <a:ext cx="4700111" cy="492443"/>
            <a:chOff x="2667595" y="5395118"/>
            <a:chExt cx="3404347" cy="378616"/>
          </a:xfrm>
        </p:grpSpPr>
        <p:sp>
          <p:nvSpPr>
            <p:cNvPr id="11" name="矩形 18"/>
            <p:cNvSpPr>
              <a:spLocks noChangeArrowheads="1"/>
            </p:cNvSpPr>
            <p:nvPr/>
          </p:nvSpPr>
          <p:spPr bwMode="auto">
            <a:xfrm>
              <a:off x="3265634" y="5395118"/>
              <a:ext cx="2806308" cy="378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創用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CC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「姓名標示－非商業性－相同方式分享</a:t>
              </a:r>
              <a:r>
                <a:rPr kumimoji="0" lang="zh-TW" altLang="en-US" sz="13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」臺灣</a:t>
              </a:r>
              <a:r>
                <a:rPr kumimoji="0" lang="en-US" altLang="zh-TW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3.0</a:t>
              </a:r>
              <a:r>
                <a:rPr kumimoji="0" lang="zh-TW" altLang="en-US" sz="13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2"/>
                </a:rPr>
                <a:t>版</a:t>
              </a:r>
              <a:r>
                <a:rPr kumimoji="0" lang="zh-TW" altLang="en-US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3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13" name="Picture 15" descr="cc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67595" y="5479137"/>
              <a:ext cx="598039" cy="214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文字方塊 15"/>
          <p:cNvSpPr txBox="1"/>
          <p:nvPr/>
        </p:nvSpPr>
        <p:spPr>
          <a:xfrm>
            <a:off x="2367078" y="4064546"/>
            <a:ext cx="4892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Annie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Berthet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Catherine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Hugot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Véronique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M.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Kizirian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Béatrix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Sampsonis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Monique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Waendendries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2006).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Alter Ego 1.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Hachette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7" name="Picture 77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6030"/>
            <a:ext cx="216000" cy="2160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4" name="Picture 77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523" y="2261463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72403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表達喜好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Emilie :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Moi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aussi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 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j'adore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en-US" altLang="zh-TW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passionnée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sais ? 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Ludovic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 Ah bon !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aimes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la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littérature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alors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Emilie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	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j'aime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beaucoup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littérature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suis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folle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littérature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!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785350" y="375833"/>
            <a:ext cx="2276231" cy="66577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réalité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...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7827120" y="1041606"/>
            <a:ext cx="146538" cy="1353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圓角矩形 9"/>
          <p:cNvSpPr/>
          <p:nvPr/>
        </p:nvSpPr>
        <p:spPr>
          <a:xfrm>
            <a:off x="4538746" y="3033519"/>
            <a:ext cx="1836616" cy="42984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表示驚訝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2" name="直線接點 11"/>
          <p:cNvCxnSpPr/>
          <p:nvPr/>
        </p:nvCxnSpPr>
        <p:spPr>
          <a:xfrm flipH="1" flipV="1">
            <a:off x="4324642" y="2917927"/>
            <a:ext cx="224694" cy="1008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59773" y="2888273"/>
            <a:ext cx="11201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圓角矩形 5"/>
          <p:cNvSpPr/>
          <p:nvPr/>
        </p:nvSpPr>
        <p:spPr>
          <a:xfrm>
            <a:off x="1042468" y="4327385"/>
            <a:ext cx="3404094" cy="790715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être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de .....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瘋狂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folle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右中括弧 6"/>
          <p:cNvSpPr/>
          <p:nvPr/>
        </p:nvSpPr>
        <p:spPr>
          <a:xfrm>
            <a:off x="2244320" y="4571694"/>
            <a:ext cx="61649" cy="382256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Exercises</a:t>
            </a:r>
            <a:endParaRPr kumimoji="1"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Ludovic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incroyable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! Et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tu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aimes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cirque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                                   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Emilie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	Ah non, 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j'ai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horreur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du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cirque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              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Ludovic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Bon,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alors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on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demain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Emilie :	Pas de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problème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!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325815" y="1729154"/>
            <a:ext cx="1103923" cy="4786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馬戲團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2936142" y="2061796"/>
            <a:ext cx="1357923" cy="97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圓角矩形 11"/>
          <p:cNvSpPr/>
          <p:nvPr/>
        </p:nvSpPr>
        <p:spPr>
          <a:xfrm>
            <a:off x="6374266" y="3448537"/>
            <a:ext cx="1172308" cy="7815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厭惡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6098285" y="2623526"/>
            <a:ext cx="244231" cy="9866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5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口語練習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Avez-vous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objectif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professionnel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voudrais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être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avocat</a:t>
            </a:r>
            <a:r>
              <a:rPr lang="en-US" altLang="zh-TW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(e).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Non, pas encore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Pendant les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vacances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faites-vous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Pendant le week-end,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faites-vous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左大括弧 4"/>
          <p:cNvSpPr/>
          <p:nvPr/>
        </p:nvSpPr>
        <p:spPr>
          <a:xfrm>
            <a:off x="1245298" y="1997595"/>
            <a:ext cx="190310" cy="71518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0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口語練習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animal (sport,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livre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film,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acteur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chanteur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…)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préféré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préfère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lapins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我喜歡兔子。</a:t>
            </a: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préfère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 lapin.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我喜歡吃兔肉。</a:t>
            </a: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541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口語練習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82287" y="1085850"/>
            <a:ext cx="7651401" cy="3600450"/>
          </a:xfrm>
        </p:spPr>
        <p:txBody>
          <a:bodyPr>
            <a:normAutofit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couleur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musique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actrice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chanteuse,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ville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…)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préférée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J'aime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beaucoup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blanc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vert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/ le bleu / le rouge / le noir / le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jaune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 </a:t>
            </a: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Qu'est-ce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vous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allez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faire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maintenant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?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93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</a:t>
            </a:r>
            <a:r>
              <a:rPr kumimoji="1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chansons</a:t>
            </a:r>
            <a:r>
              <a:rPr kumimoji="1"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fran</a:t>
            </a:r>
            <a:r>
              <a:rPr lang="en-US" altLang="zh-TW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çaises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歌曲欣賞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</a:t>
            </a:r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fin</a:t>
            </a:r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kumimoji="1"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'été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 algn="r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-Brigitte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Bardot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253401" y="1768496"/>
            <a:ext cx="2321719" cy="3202371"/>
            <a:chOff x="3253401" y="1768496"/>
            <a:chExt cx="2321719" cy="3202371"/>
          </a:xfrm>
        </p:grpSpPr>
        <p:pic>
          <p:nvPicPr>
            <p:cNvPr id="5" name="圖片 4" descr="435px-BBardo_St_Trop_1963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3401" y="1768496"/>
              <a:ext cx="2321719" cy="3202371"/>
            </a:xfrm>
            <a:prstGeom prst="rect">
              <a:avLst/>
            </a:prstGeom>
          </p:spPr>
        </p:pic>
        <p:pic>
          <p:nvPicPr>
            <p:cNvPr id="6" name="Picture 19" descr="\\140.112.59.229\資源平台\資源平台\版權\版權ICON與範例\64px-PD-icon_svg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64096" y="4729162"/>
              <a:ext cx="241508" cy="241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63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-3939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kumimoji="1"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02946"/>
              </p:ext>
            </p:extLst>
          </p:nvPr>
        </p:nvGraphicFramePr>
        <p:xfrm>
          <a:off x="484795" y="621648"/>
          <a:ext cx="8136905" cy="428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1-17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轉載自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Office 2007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多媒體藝廊，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u="sng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Microsoft </a:t>
                      </a:r>
                      <a:r>
                        <a:rPr lang="en-US" altLang="zh-TW" sz="1000" u="sng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服務合約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及著作權法第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1-6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000" dirty="0" err="1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Parler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de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son</a:t>
                      </a:r>
                      <a:r>
                        <a:rPr lang="zh-TW" altLang="en-US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quartier.</a:t>
                      </a:r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Annie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Berthet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Catherine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Hugot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Véronique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M.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Kizirian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Béatrix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Sampsonis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Monique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Waendendries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(2006). Alter Ego 1. Hachette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 </a:t>
                      </a:r>
                      <a:endParaRPr kumimoji="0" lang="en-US" altLang="zh-TW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une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jolie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petite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église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zh-TW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Annie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Berthet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Catherine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Hugot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Véronique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M.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Kizirian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Béatrix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Sampsonis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Monique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Waendendries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(2006). Alter Ego 1. Hachette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 </a:t>
                      </a:r>
                      <a:endParaRPr kumimoji="0" lang="en-US" altLang="zh-TW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Zefido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http://commons.wikimedia.org/wiki/File:Église_Sainte-Marie-Madeleine_d%27Englos.JPG?uselang=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zh-tw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85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dans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la rue;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sur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la place</a:t>
                      </a:r>
                      <a:endParaRPr kumimoji="0" lang="zh-TW" altLang="zh-TW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Annie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Berthet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Catherine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Hugot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Véronique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M.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Kizirian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Béatrix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Sampsonis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, Monique </a:t>
                      </a:r>
                      <a:r>
                        <a:rPr kumimoji="0" lang="en-US" altLang="zh-TW" sz="1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Waendendries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(2006). Alter Ego 1. Hachette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34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 </a:t>
                      </a:r>
                      <a:endParaRPr kumimoji="0" lang="en-US" altLang="zh-TW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依據著作權法第 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kumimoji="0" lang="en-US" altLang="zh-TW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kumimoji="0" lang="zh-TW" altLang="en-US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403142" y="1016919"/>
            <a:ext cx="2448393" cy="3712243"/>
            <a:chOff x="1403142" y="1016919"/>
            <a:chExt cx="2448393" cy="3712243"/>
          </a:xfrm>
        </p:grpSpPr>
        <p:pic>
          <p:nvPicPr>
            <p:cNvPr id="9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537" y="1240809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圖片 9" descr="123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03142" y="1016919"/>
              <a:ext cx="1048396" cy="723304"/>
            </a:xfrm>
            <a:prstGeom prst="rect">
              <a:avLst/>
            </a:prstGeom>
          </p:spPr>
        </p:pic>
        <p:pic>
          <p:nvPicPr>
            <p:cNvPr id="17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461" y="2016469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圖片 17" descr="Église_Sainte-Marie-Madeleine_d'Englos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0645" y="3428481"/>
              <a:ext cx="878855" cy="659142"/>
            </a:xfrm>
            <a:prstGeom prst="rect">
              <a:avLst/>
            </a:prstGeom>
          </p:spPr>
        </p:pic>
        <p:pic>
          <p:nvPicPr>
            <p:cNvPr id="19" name="Picture 7" descr="\\140.112.59.229\資源平台\資源平台\版權\版權ICON與範例\Creative Commens台灣2.5\icon_by-sa.tiff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5703" y="3572702"/>
              <a:ext cx="91583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461" y="2803050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" descr="圖片1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573" y="4412619"/>
              <a:ext cx="363954" cy="31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66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 dirty="0"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04423"/>
              </p:ext>
            </p:extLst>
          </p:nvPr>
        </p:nvGraphicFramePr>
        <p:xfrm>
          <a:off x="484795" y="424798"/>
          <a:ext cx="8136905" cy="192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45964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685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Thomas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Wolf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2"/>
                        </a:rPr>
                        <a:t>http://commons.wikimedia.org/wiki/File:Markthalle_Stuttgart.jpg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WIKIPEDIA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COMMONS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Michel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Royon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http://commons.wikimedia.org/wiki/File:BBardo_St_Trop_1963t.jpg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2013/01/18</a:t>
                      </a:r>
                      <a:r>
                        <a:rPr lang="zh-TW" altLang="en-US" sz="1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lang="en-US" altLang="zh-TW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578833" y="832139"/>
            <a:ext cx="2277240" cy="1433158"/>
            <a:chOff x="1578833" y="832139"/>
            <a:chExt cx="2277240" cy="1433158"/>
          </a:xfrm>
        </p:grpSpPr>
        <p:pic>
          <p:nvPicPr>
            <p:cNvPr id="12" name="Picture 7" descr="\\140.112.59.229\資源平台\資源平台\版權\版權ICON與範例\Creative Commens台灣2.5\icon_by-sa.tiff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0241" y="1014960"/>
              <a:ext cx="915832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圖片 19" descr="562px-Markthalle_Stuttgart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8833" y="832139"/>
              <a:ext cx="643667" cy="686043"/>
            </a:xfrm>
            <a:prstGeom prst="rect">
              <a:avLst/>
            </a:prstGeom>
          </p:spPr>
        </p:pic>
        <p:pic>
          <p:nvPicPr>
            <p:cNvPr id="21" name="圖片 20" descr="435px-BBardo_St_Trop_1963t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1749" y="1633803"/>
              <a:ext cx="457833" cy="631494"/>
            </a:xfrm>
            <a:prstGeom prst="rect">
              <a:avLst/>
            </a:prstGeom>
          </p:spPr>
        </p:pic>
        <p:pic>
          <p:nvPicPr>
            <p:cNvPr id="22" name="Picture 19" descr="\\140.112.59.229\資源平台\資源平台\版權\版權ICON與範例\64px-PD-icon_svg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69538" y="1789489"/>
              <a:ext cx="332056" cy="332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9736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課本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p.34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quartier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(n.m.)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行政區</a:t>
            </a:r>
          </a:p>
          <a:p>
            <a:pPr marL="82296" indent="0">
              <a:buNone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kar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tje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homme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年輕男子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ʒœn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ɔ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m /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3129633" y="3333463"/>
            <a:ext cx="131762" cy="163513"/>
            <a:chOff x="3428999" y="2329543"/>
            <a:chExt cx="130628" cy="163286"/>
          </a:xfrm>
        </p:grpSpPr>
        <p:cxnSp>
          <p:nvCxnSpPr>
            <p:cNvPr id="6" name="直線接點 5"/>
            <p:cNvCxnSpPr/>
            <p:nvPr/>
          </p:nvCxnSpPr>
          <p:spPr>
            <a:xfrm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H="1"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群組 7"/>
          <p:cNvGrpSpPr>
            <a:grpSpLocks/>
          </p:cNvGrpSpPr>
          <p:nvPr/>
        </p:nvGrpSpPr>
        <p:grpSpPr bwMode="auto">
          <a:xfrm>
            <a:off x="4467200" y="3333463"/>
            <a:ext cx="131762" cy="163513"/>
            <a:chOff x="3428999" y="2329543"/>
            <a:chExt cx="130628" cy="163286"/>
          </a:xfrm>
        </p:grpSpPr>
        <p:cxnSp>
          <p:nvCxnSpPr>
            <p:cNvPr id="9" name="直線接點 8"/>
            <p:cNvCxnSpPr/>
            <p:nvPr/>
          </p:nvCxnSpPr>
          <p:spPr>
            <a:xfrm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 flipH="1"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435" y="677520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famille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 50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est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...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Mon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père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sœur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J’étudie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’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économie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etc.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 dirty="0">
              <a:ea typeface="標楷體" pitchFamily="65" charset="-120"/>
            </a:endParaRPr>
          </a:p>
        </p:txBody>
      </p:sp>
      <p:pic>
        <p:nvPicPr>
          <p:cNvPr id="7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435" y="696570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6337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Excusez-moi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打擾一下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endroit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 un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lieu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地方、區域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square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（有門）小公園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/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skwar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/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place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大的、開放式）廣場</a:t>
            </a: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12" name="不等於 11"/>
          <p:cNvSpPr/>
          <p:nvPr/>
        </p:nvSpPr>
        <p:spPr>
          <a:xfrm>
            <a:off x="1523043" y="2803769"/>
            <a:ext cx="1044840" cy="635000"/>
          </a:xfrm>
          <a:prstGeom prst="mathNotEqual">
            <a:avLst>
              <a:gd name="adj1" fmla="val 23520"/>
              <a:gd name="adj2" fmla="val 6313696"/>
              <a:gd name="adj3" fmla="val 11760"/>
            </a:avLst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13" name="群組 12"/>
          <p:cNvGrpSpPr>
            <a:grpSpLocks/>
          </p:cNvGrpSpPr>
          <p:nvPr/>
        </p:nvGrpSpPr>
        <p:grpSpPr bwMode="auto">
          <a:xfrm>
            <a:off x="3354325" y="2728179"/>
            <a:ext cx="131762" cy="163513"/>
            <a:chOff x="3428999" y="2329543"/>
            <a:chExt cx="130628" cy="163286"/>
          </a:xfrm>
        </p:grpSpPr>
        <p:cxnSp>
          <p:nvCxnSpPr>
            <p:cNvPr id="14" name="直線接點 13"/>
            <p:cNvCxnSpPr/>
            <p:nvPr/>
          </p:nvCxnSpPr>
          <p:spPr>
            <a:xfrm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 flipH="1">
              <a:off x="3428999" y="2329543"/>
              <a:ext cx="130628" cy="1632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435" y="671170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83114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085849"/>
            <a:ext cx="7498080" cy="3760169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attendre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(v.)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等待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trouver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(v.)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位於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jolie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petite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église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petit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jardin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joli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jardin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 dirty="0">
              <a:ea typeface="標楷體" pitchFamily="65" charset="-120"/>
            </a:endParaRPr>
          </a:p>
        </p:txBody>
      </p:sp>
      <p:pic>
        <p:nvPicPr>
          <p:cNvPr id="11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435" y="629114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圓角矩形 4"/>
          <p:cNvSpPr/>
          <p:nvPr/>
        </p:nvSpPr>
        <p:spPr>
          <a:xfrm>
            <a:off x="1540214" y="2803768"/>
            <a:ext cx="1781324" cy="7131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主觀的形容詞放前面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507154" y="2784230"/>
            <a:ext cx="1651000" cy="7326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客觀的形容詞放後面</a:t>
            </a:r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2598615" y="2595099"/>
            <a:ext cx="7229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507154" y="2600723"/>
            <a:ext cx="8010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803770" y="2600723"/>
            <a:ext cx="185616" cy="203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888154" y="2600723"/>
            <a:ext cx="155982" cy="281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92" y="2351644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  <p:grpSp>
        <p:nvGrpSpPr>
          <p:cNvPr id="18" name="群組 17"/>
          <p:cNvGrpSpPr/>
          <p:nvPr/>
        </p:nvGrpSpPr>
        <p:grpSpPr>
          <a:xfrm>
            <a:off x="6034499" y="1678143"/>
            <a:ext cx="2671351" cy="2003513"/>
            <a:chOff x="5653293" y="1817843"/>
            <a:chExt cx="2671351" cy="2003513"/>
          </a:xfrm>
        </p:grpSpPr>
        <p:pic>
          <p:nvPicPr>
            <p:cNvPr id="12" name="圖片 11" descr="Église_Sainte-Marie-Madeleine_d'Englos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3293" y="1817843"/>
              <a:ext cx="2671351" cy="2003513"/>
            </a:xfrm>
            <a:prstGeom prst="rect">
              <a:avLst/>
            </a:prstGeom>
          </p:spPr>
        </p:pic>
        <p:pic>
          <p:nvPicPr>
            <p:cNvPr id="17" name="Picture 7" descr="\\140.112.59.229\資源平台\資源平台\版權\版權ICON與範例\Creative Commens台灣2.5\icon_by-sa.tiff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293" y="3604347"/>
              <a:ext cx="620301" cy="217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939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son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quartier.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dans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 rue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街道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被建築物圍繞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所以用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dans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</a:t>
            </a: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la place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près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loin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resto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= restaurant 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bistrot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(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n.m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小餐館（簡餐）</a:t>
            </a:r>
          </a:p>
          <a:p>
            <a:pPr marL="82296" indent="0">
              <a:buNone/>
            </a:pP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6" name="不等於 5"/>
          <p:cNvSpPr/>
          <p:nvPr/>
        </p:nvSpPr>
        <p:spPr>
          <a:xfrm>
            <a:off x="3037009" y="2803769"/>
            <a:ext cx="1044840" cy="635000"/>
          </a:xfrm>
          <a:prstGeom prst="mathNotEqual">
            <a:avLst>
              <a:gd name="adj1" fmla="val 23520"/>
              <a:gd name="adj2" fmla="val 6313696"/>
              <a:gd name="adj3" fmla="val 11760"/>
            </a:avLst>
          </a:prstGeom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6076462" y="2373923"/>
            <a:ext cx="2061307" cy="12797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à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côté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在隔壁 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près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 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在附近</a:t>
            </a: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071" y="629114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620" y="1377248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3" name="Picture 7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557" y="2497243"/>
            <a:ext cx="154728" cy="154728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38952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59" y="2231045"/>
            <a:ext cx="12493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Il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pose </a:t>
            </a:r>
            <a:r>
              <a:rPr lang="en-US" altLang="zh-TW" dirty="0" err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question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aux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cinq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personnes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étudiante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pose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question au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professeur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interviewer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=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interroger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(v.)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訪問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 micro-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trottoir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街頭訪問</a:t>
            </a:r>
          </a:p>
          <a:p>
            <a:pPr marL="82296" indent="0">
              <a:buNone/>
            </a:pP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4955276" y="355202"/>
            <a:ext cx="1889125" cy="1246952"/>
            <a:chOff x="4955276" y="355202"/>
            <a:chExt cx="1889125" cy="1246952"/>
          </a:xfrm>
        </p:grpSpPr>
        <p:grpSp>
          <p:nvGrpSpPr>
            <p:cNvPr id="6" name="群組 5"/>
            <p:cNvGrpSpPr/>
            <p:nvPr/>
          </p:nvGrpSpPr>
          <p:grpSpPr>
            <a:xfrm>
              <a:off x="4955276" y="355202"/>
              <a:ext cx="1889125" cy="904412"/>
              <a:chOff x="4955276" y="355202"/>
              <a:chExt cx="1889125" cy="90441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5276" y="355202"/>
                <a:ext cx="1889125" cy="708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直線接點 6"/>
              <p:cNvCxnSpPr/>
              <p:nvPr/>
            </p:nvCxnSpPr>
            <p:spPr>
              <a:xfrm flipH="1">
                <a:off x="5590513" y="966536"/>
                <a:ext cx="283308" cy="29307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直線接點 11"/>
            <p:cNvCxnSpPr/>
            <p:nvPr/>
          </p:nvCxnSpPr>
          <p:spPr>
            <a:xfrm>
              <a:off x="5357255" y="1602154"/>
              <a:ext cx="5425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群組 10"/>
          <p:cNvGrpSpPr/>
          <p:nvPr/>
        </p:nvGrpSpPr>
        <p:grpSpPr>
          <a:xfrm>
            <a:off x="7400359" y="2176994"/>
            <a:ext cx="553977" cy="97693"/>
            <a:chOff x="7400359" y="2176994"/>
            <a:chExt cx="553977" cy="97693"/>
          </a:xfrm>
        </p:grpSpPr>
        <p:cxnSp>
          <p:nvCxnSpPr>
            <p:cNvPr id="10" name="直線接點 9"/>
            <p:cNvCxnSpPr/>
            <p:nvPr/>
          </p:nvCxnSpPr>
          <p:spPr>
            <a:xfrm>
              <a:off x="7563567" y="2176994"/>
              <a:ext cx="390769" cy="9769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7400359" y="2176994"/>
              <a:ext cx="5425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100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Exercices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halle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室內）市場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halle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les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halles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常用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des  </a:t>
            </a:r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halles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複數形</a:t>
            </a:r>
            <a:endParaRPr lang="zh-TW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右大括弧 4"/>
          <p:cNvSpPr/>
          <p:nvPr/>
        </p:nvSpPr>
        <p:spPr>
          <a:xfrm>
            <a:off x="3780692" y="2471615"/>
            <a:ext cx="302846" cy="75223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TW" altLang="en-US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297362" y="1204974"/>
            <a:ext cx="2319588" cy="2472301"/>
            <a:chOff x="6103900" y="1520792"/>
            <a:chExt cx="2319588" cy="2472301"/>
          </a:xfrm>
        </p:grpSpPr>
        <p:pic>
          <p:nvPicPr>
            <p:cNvPr id="6" name="圖片 5" descr="562px-Markthalle_Stuttgart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3900" y="1520792"/>
              <a:ext cx="2319588" cy="2472301"/>
            </a:xfrm>
            <a:prstGeom prst="rect">
              <a:avLst/>
            </a:prstGeom>
          </p:spPr>
        </p:pic>
        <p:pic>
          <p:nvPicPr>
            <p:cNvPr id="7" name="Picture 7" descr="\\140.112.59.229\資源平台\資源平台\版權\版權ICON與範例\Creative Commens台灣2.5\icon_by-sa.tif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3900" y="3785847"/>
              <a:ext cx="592388" cy="207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表達喜好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ABD-A76B-40FA-BA3E-DBD37381ED6D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30923" y="1085850"/>
            <a:ext cx="7702765" cy="360045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Ludovic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: Je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voir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 spectacle de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demain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 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Ça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t'intéresse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Emilie :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 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j'aime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bien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sortir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aller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 spectacle... 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Ludovic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aussi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mais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n'aime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pas beaucoup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aller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au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cinéma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 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déteste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faire la queue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devant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les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salles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de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cinéma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Je </a:t>
            </a:r>
            <a:r>
              <a:rPr lang="en-US" altLang="zh-TW" b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préfère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le </a:t>
            </a:r>
            <a:r>
              <a:rPr lang="en-US" altLang="zh-TW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théâtre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 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1"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訂 27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66A53B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典雅色系.thmx</Template>
  <TotalTime>1587</TotalTime>
  <Words>758</Words>
  <Application>Microsoft Office PowerPoint</Application>
  <PresentationFormat>如螢幕大小 (16:9)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夏至</vt:lpstr>
      <vt:lpstr>法文</vt:lpstr>
      <vt:lpstr>Parler de son quartier.</vt:lpstr>
      <vt:lpstr>Parler de son quartier.</vt:lpstr>
      <vt:lpstr>Parler de son quartier.</vt:lpstr>
      <vt:lpstr>Parler de son quartier.</vt:lpstr>
      <vt:lpstr>Parler de son quartier.</vt:lpstr>
      <vt:lpstr>Exercices</vt:lpstr>
      <vt:lpstr>Exercices</vt:lpstr>
      <vt:lpstr>表達喜好</vt:lpstr>
      <vt:lpstr>表達喜好</vt:lpstr>
      <vt:lpstr>Exercises</vt:lpstr>
      <vt:lpstr>口語練習</vt:lpstr>
      <vt:lpstr>口語練習</vt:lpstr>
      <vt:lpstr>口語練習</vt:lpstr>
      <vt:lpstr>Les chansons françaises 歌曲欣賞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法文一 第一單元</dc:title>
  <dc:creator>chen Wan</dc:creator>
  <cp:lastModifiedBy>User</cp:lastModifiedBy>
  <cp:revision>254</cp:revision>
  <cp:lastPrinted>2012-12-11T02:03:45Z</cp:lastPrinted>
  <dcterms:created xsi:type="dcterms:W3CDTF">2012-02-27T13:46:17Z</dcterms:created>
  <dcterms:modified xsi:type="dcterms:W3CDTF">2013-07-29T02:03:16Z</dcterms:modified>
</cp:coreProperties>
</file>