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4" r:id="rId1"/>
  </p:sldMasterIdLst>
  <p:notesMasterIdLst>
    <p:notesMasterId r:id="rId19"/>
  </p:notesMasterIdLst>
  <p:handoutMasterIdLst>
    <p:handoutMasterId r:id="rId20"/>
  </p:handoutMasterIdLst>
  <p:sldIdLst>
    <p:sldId id="276" r:id="rId2"/>
    <p:sldId id="307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3" r:id="rId14"/>
    <p:sldId id="322" r:id="rId15"/>
    <p:sldId id="324" r:id="rId16"/>
    <p:sldId id="291" r:id="rId17"/>
    <p:sldId id="325" r:id="rId18"/>
  </p:sldIdLst>
  <p:sldSz cx="9144000" cy="5143500" type="screen16x9"/>
  <p:notesSz cx="6797675" cy="987425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1374" y="-1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D7B0F-1EAE-F849-9A4E-E77EE2E2FAB4}" type="datetimeFigureOut">
              <a:rPr kumimoji="1" lang="zh-TW" altLang="en-US" smtClean="0"/>
              <a:pPr/>
              <a:t>2013/7/29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23C4F-849F-494D-AA0D-CADDC805557F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470078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8882E-B4C9-6D4D-B7D6-B679C8DC2CBB}" type="datetimeFigureOut">
              <a:rPr kumimoji="1" lang="zh-TW" altLang="en-US" smtClean="0"/>
              <a:pPr/>
              <a:t>2013/7/29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984C6-D189-EC4A-A15B-7102873EC78B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328549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C41CAD-C4F6-4293-B340-22FFFC8EB844}" type="datetimeFigureOut">
              <a:rPr lang="zh-TW" altLang="en-US" smtClean="0"/>
              <a:pPr/>
              <a:t>2013/7/29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A9ABD-A76B-40FA-BA3E-DBD37381ED6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C41CAD-C4F6-4293-B340-22FFFC8EB844}" type="datetimeFigureOut">
              <a:rPr lang="zh-TW" altLang="en-US" smtClean="0"/>
              <a:pPr/>
              <a:t>2013/7/29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A9ABD-A76B-40FA-BA3E-DBD37381ED6D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ocw.aca.ntu.edu.tw/ntu-ocw/index.php/ocw/copyright_declaration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05978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endParaRPr kumimoji="0" lang="en-US" dirty="0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E314448-D493-7E4D-BA70-DA2ADBEFD3AA}" type="datetime1">
              <a:rPr kumimoji="1" lang="zh-TW" altLang="en-US" smtClean="0"/>
              <a:pPr/>
              <a:t>2013/7/29</a:t>
            </a:fld>
            <a:endParaRPr kumimoji="1" lang="zh-TW" alt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1" lang="zh-TW" altLang="en-US" dirty="0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0" y="4729162"/>
            <a:ext cx="91440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000" b="1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fld id="{58967715-E298-D948-81B8-59252272370F}" type="slidenum">
              <a:rPr kumimoji="1" lang="zh-TW" altLang="en-US" smtClean="0"/>
              <a:pPr/>
              <a:t>‹#›</a:t>
            </a:fld>
            <a:endParaRPr kumimoji="1" lang="zh-TW" altLang="en-US" dirty="0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3" name="圖片 12" descr="image002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199177" y="4581704"/>
            <a:ext cx="1944823" cy="571499"/>
          </a:xfrm>
          <a:prstGeom prst="rect">
            <a:avLst/>
          </a:prstGeom>
        </p:spPr>
      </p:pic>
      <p:pic>
        <p:nvPicPr>
          <p:cNvPr id="14" name="Picture 77">
            <a:hlinkClick r:id="rId5"/>
          </p:cNvPr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reativecommons.org/licenses/by-nc-sa/3.0/tw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reativecommons.org/licenses/by-nc-sa/3.0/tw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reativecommons.org/licenses/by-nc-sa/3.0/tw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reativecommons.org/licenses/by-nc-sa/3.0/tw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reativecommons.org/licenses/by-nc-sa/3.0/tw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reativecommons.org/licenses/by-nc-sa/3.0/tw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creativecommons.org/licenses/by-sa/3.0/deed.en" TargetMode="External"/><Relationship Id="rId13" Type="http://schemas.openxmlformats.org/officeDocument/2006/relationships/image" Target="../media/image11.jpeg"/><Relationship Id="rId3" Type="http://schemas.openxmlformats.org/officeDocument/2006/relationships/hyperlink" Target="http://commons.wikimedia.org/wiki/File:Polynesia_Tahiti_Tautira.JPG" TargetMode="External"/><Relationship Id="rId7" Type="http://schemas.openxmlformats.org/officeDocument/2006/relationships/image" Target="../media/image9.png"/><Relationship Id="rId12" Type="http://schemas.openxmlformats.org/officeDocument/2006/relationships/image" Target="../media/image10.jpeg"/><Relationship Id="rId2" Type="http://schemas.openxmlformats.org/officeDocument/2006/relationships/hyperlink" Target="http://office.microsoft.com/zh-hk/HA010152965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7.jpeg"/><Relationship Id="rId5" Type="http://schemas.openxmlformats.org/officeDocument/2006/relationships/hyperlink" Target="http://ocw.aca.ntu.edu.tw/ntu-ocw/index.php/ocw/copyright_declaration" TargetMode="External"/><Relationship Id="rId15" Type="http://schemas.openxmlformats.org/officeDocument/2006/relationships/image" Target="../media/image4.png"/><Relationship Id="rId10" Type="http://schemas.openxmlformats.org/officeDocument/2006/relationships/image" Target="../media/image5.jpeg"/><Relationship Id="rId4" Type="http://schemas.openxmlformats.org/officeDocument/2006/relationships/hyperlink" Target="http://commons.wikimedia.org/wiki/File:Aster_Tataricus.JPG" TargetMode="External"/><Relationship Id="rId9" Type="http://schemas.openxmlformats.org/officeDocument/2006/relationships/image" Target="../media/image6.png"/><Relationship Id="rId14" Type="http://schemas.openxmlformats.org/officeDocument/2006/relationships/hyperlink" Target="http://creativecommons.org/licenses/by-nc-sa/3.0/tw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creativecommons.org/licenses/by-nc-sa/3.0/tw/" TargetMode="Externa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deed.en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deed.en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634604"/>
            <a:ext cx="9144000" cy="857250"/>
          </a:xfrm>
        </p:spPr>
        <p:txBody>
          <a:bodyPr>
            <a:noAutofit/>
          </a:bodyPr>
          <a:lstStyle/>
          <a:p>
            <a:pPr algn="ctr"/>
            <a:r>
              <a:rPr kumimoji="1" lang="zh-TW" altLang="en-US" sz="6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法文</a:t>
            </a:r>
            <a:endParaRPr kumimoji="1" lang="zh-TW" altLang="en-US" sz="6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>
          <a:xfrm>
            <a:off x="0" y="2906889"/>
            <a:ext cx="9144000" cy="643559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kumimoji="1"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授課教師：歐德尼教授</a:t>
            </a:r>
            <a:endParaRPr kumimoji="1" lang="zh-TW" altLang="en-US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6629CB-7937-4506-A327-ACF88B95BB03}" type="slidenum">
              <a:rPr lang="en-US" smtClean="0">
                <a:ea typeface="標楷體" pitchFamily="65" charset="-120"/>
              </a:rPr>
              <a:pPr/>
              <a:t>1</a:t>
            </a:fld>
            <a:endParaRPr lang="en-US"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0" y="164829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第二十單元</a:t>
            </a:r>
            <a:endParaRPr lang="en-US" altLang="zh-TW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en-US" altLang="zh-TW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Se </a:t>
            </a:r>
            <a:r>
              <a:rPr lang="en-US" altLang="zh-TW" sz="2400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Présenter</a:t>
            </a:r>
            <a:r>
              <a:rPr lang="en-US" altLang="zh-TW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Niveau</a:t>
            </a:r>
            <a:r>
              <a:rPr lang="en-US" altLang="zh-TW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A1</a:t>
            </a:r>
          </a:p>
          <a:p>
            <a:pPr algn="ctr"/>
            <a:r>
              <a:rPr lang="en-US" altLang="zh-TW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A1</a:t>
            </a:r>
            <a:r>
              <a:rPr lang="zh-TW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程度的自我介紹</a:t>
            </a:r>
            <a:endParaRPr lang="en-US" altLang="zh-TW" sz="24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10" name="群組 26"/>
          <p:cNvGrpSpPr>
            <a:grpSpLocks/>
          </p:cNvGrpSpPr>
          <p:nvPr/>
        </p:nvGrpSpPr>
        <p:grpSpPr bwMode="auto">
          <a:xfrm>
            <a:off x="2380662" y="3572103"/>
            <a:ext cx="4700111" cy="492443"/>
            <a:chOff x="2667595" y="5395118"/>
            <a:chExt cx="3404347" cy="378616"/>
          </a:xfrm>
        </p:grpSpPr>
        <p:sp>
          <p:nvSpPr>
            <p:cNvPr id="11" name="矩形 18"/>
            <p:cNvSpPr>
              <a:spLocks noChangeArrowheads="1"/>
            </p:cNvSpPr>
            <p:nvPr/>
          </p:nvSpPr>
          <p:spPr bwMode="auto">
            <a:xfrm>
              <a:off x="3265634" y="5395118"/>
              <a:ext cx="2806308" cy="378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kumimoji="0" lang="en-US" altLang="zh-TW" sz="13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【</a:t>
              </a:r>
              <a:r>
                <a:rPr kumimoji="0" lang="zh-TW" altLang="en-US" sz="13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本著作除另有註明外，採取</a:t>
              </a:r>
              <a:r>
                <a:rPr kumimoji="0" lang="zh-TW" altLang="en-US" sz="13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創用</a:t>
              </a:r>
              <a:r>
                <a:rPr kumimoji="0" lang="en-US" altLang="zh-TW" sz="13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CC</a:t>
              </a:r>
              <a:r>
                <a:rPr kumimoji="0" lang="zh-TW" altLang="en-US" sz="13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「姓名標示－非商業性－相同方式分享</a:t>
              </a:r>
              <a:r>
                <a:rPr kumimoji="0" lang="zh-TW" altLang="en-US" sz="13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」臺灣</a:t>
              </a:r>
              <a:r>
                <a:rPr kumimoji="0" lang="en-US" altLang="zh-TW" sz="13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3.0</a:t>
              </a:r>
              <a:r>
                <a:rPr kumimoji="0" lang="zh-TW" altLang="en-US" sz="13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版</a:t>
              </a:r>
              <a:r>
                <a:rPr kumimoji="0" lang="zh-TW" altLang="en-US" sz="13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授權釋出</a:t>
              </a:r>
              <a:r>
                <a:rPr kumimoji="0" lang="en-US" altLang="zh-TW" sz="13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】</a:t>
              </a:r>
            </a:p>
          </p:txBody>
        </p:sp>
        <p:pic>
          <p:nvPicPr>
            <p:cNvPr id="13" name="Picture 15" descr="cc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67595" y="5479137"/>
              <a:ext cx="598039" cy="214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文字方塊 15"/>
          <p:cNvSpPr txBox="1"/>
          <p:nvPr/>
        </p:nvSpPr>
        <p:spPr>
          <a:xfrm>
            <a:off x="2367078" y="4064546"/>
            <a:ext cx="4892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本課程指定教材為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Annie </a:t>
            </a:r>
            <a:r>
              <a:rPr lang="en-US" altLang="zh-TW" sz="12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Berthet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Catherine </a:t>
            </a:r>
            <a:r>
              <a:rPr lang="en-US" altLang="zh-TW" sz="12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Hugot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en-US" altLang="zh-TW" sz="12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Véronique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M. </a:t>
            </a:r>
            <a:r>
              <a:rPr lang="en-US" altLang="zh-TW" sz="12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Kizirian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en-US" altLang="zh-TW" sz="12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Béatrix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Sampsonis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Monique </a:t>
            </a:r>
            <a:r>
              <a:rPr lang="en-US" altLang="zh-TW" sz="12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Waendendries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(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2006).</a:t>
            </a:r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Alter Ego 1.</a:t>
            </a:r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Hachette</a:t>
            </a:r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本講義僅引用部分內容，請讀者自行準備。</a:t>
            </a:r>
            <a:endParaRPr lang="zh-TW" altLang="en-US" sz="1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03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Exercices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Delf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A1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10</a:t>
            </a:fld>
            <a:endParaRPr lang="zh-TW" altLang="en-US" dirty="0"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907055"/>
              </p:ext>
            </p:extLst>
          </p:nvPr>
        </p:nvGraphicFramePr>
        <p:xfrm>
          <a:off x="1717964" y="202311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9345"/>
                <a:gridCol w="3366655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喜歡的程度</a:t>
                      </a:r>
                      <a:endParaRPr lang="en-US" altLang="zh-TW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J’aime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...	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XYZ, </a:t>
                      </a:r>
                      <a:r>
                        <a:rPr lang="en-US" altLang="zh-TW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j’aime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ça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!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J’aime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bien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...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XYZ, </a:t>
                      </a:r>
                      <a:r>
                        <a:rPr lang="en-US" altLang="zh-TW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j’aime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bien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ça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!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J’aime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beaucoup...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XYZ, </a:t>
                      </a:r>
                      <a:r>
                        <a:rPr lang="en-US" altLang="zh-TW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j’aime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beaucoup !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15" descr="c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7964" y="3506470"/>
            <a:ext cx="609673" cy="20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Exercices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Delf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A1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9" name="內容版面配置區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215785"/>
              </p:ext>
            </p:extLst>
          </p:nvPr>
        </p:nvGraphicFramePr>
        <p:xfrm>
          <a:off x="1435608" y="1835727"/>
          <a:ext cx="749935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4415"/>
                <a:gridCol w="4224935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喜歡的程度</a:t>
                      </a:r>
                      <a:endParaRPr lang="en-US" altLang="zh-TW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Ce qui me plaît le plus, c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’</a:t>
                      </a:r>
                      <a:r>
                        <a:rPr lang="fr-FR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est ...</a:t>
                      </a:r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最喜歡的是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….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J’adore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...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Ce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que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j’adore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, </a:t>
                      </a:r>
                      <a:r>
                        <a:rPr lang="en-US" altLang="zh-TW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c'est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...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J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’</a:t>
                      </a:r>
                      <a:r>
                        <a:rPr lang="fr-FR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aime X, mais je préfère Y.   </a:t>
                      </a:r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我喜歡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X,</a:t>
                      </a:r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但我偏好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Y</a:t>
                      </a:r>
                      <a:r>
                        <a:rPr lang="fr-FR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J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’</a:t>
                      </a:r>
                      <a:r>
                        <a:rPr lang="fr-FR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aime bien X, mais j’aime mieux Y.</a:t>
                      </a:r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我喜歡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X,</a:t>
                      </a:r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但我更喜歡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Y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11</a:t>
            </a:fld>
            <a:endParaRPr lang="zh-TW" altLang="en-US" dirty="0">
              <a:ea typeface="標楷體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521795" y="1247894"/>
            <a:ext cx="6823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adorer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是指程度較高的喜歡；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preferer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是指偏愛</a:t>
            </a:r>
          </a:p>
        </p:txBody>
      </p:sp>
      <p:pic>
        <p:nvPicPr>
          <p:cNvPr id="6" name="Picture 15" descr="c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5608" y="3713719"/>
            <a:ext cx="609673" cy="20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Exercices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Delf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A1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626049"/>
              </p:ext>
            </p:extLst>
          </p:nvPr>
        </p:nvGraphicFramePr>
        <p:xfrm>
          <a:off x="1435100" y="1387295"/>
          <a:ext cx="749935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370840">
                <a:tc gridSpan="2"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Je </a:t>
                      </a:r>
                      <a:r>
                        <a:rPr lang="en-US" altLang="zh-TW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n’aime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pas trop XYZ.  </a:t>
                      </a:r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很不喜歡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XYZ, je n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’</a:t>
                      </a:r>
                      <a:r>
                        <a:rPr lang="fr-FR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aime pas trop…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Je </a:t>
                      </a:r>
                      <a:r>
                        <a:rPr lang="en-US" altLang="zh-TW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n’aime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pas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XYZ, je n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’</a:t>
                      </a:r>
                      <a:r>
                        <a:rPr lang="fr-FR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aime pas ça !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Je </a:t>
                      </a:r>
                      <a:r>
                        <a:rPr lang="en-US" altLang="zh-TW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n’aime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vraiment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pas ... </a:t>
                      </a:r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真的很不喜歡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Je </a:t>
                      </a:r>
                      <a:r>
                        <a:rPr lang="en-US" altLang="zh-TW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n’aime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pas du tout... </a:t>
                      </a:r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一點也不喜歡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Je </a:t>
                      </a:r>
                      <a:r>
                        <a:rPr lang="en-US" altLang="zh-TW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déteste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...</a:t>
                      </a:r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我討厭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12</a:t>
            </a:fld>
            <a:endParaRPr lang="zh-TW" altLang="en-US" dirty="0">
              <a:ea typeface="標楷體" pitchFamily="65" charset="-120"/>
            </a:endParaRPr>
          </a:p>
        </p:txBody>
      </p:sp>
      <p:pic>
        <p:nvPicPr>
          <p:cNvPr id="6" name="Picture 15" descr="c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5608" y="3612335"/>
            <a:ext cx="609673" cy="20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Exercices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Delf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A1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les mathématiques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數學</a:t>
            </a:r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la télévision	</a:t>
            </a:r>
          </a:p>
          <a:p>
            <a:pPr lvl="1"/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la bière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啤酒  </a:t>
            </a:r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la lecture 		</a:t>
            </a:r>
          </a:p>
          <a:p>
            <a:pPr lvl="1"/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le vin </a:t>
            </a:r>
            <a:r>
              <a:rPr lang="zh-TW" altLang="fr-FR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酒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sz="3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15.  </a:t>
            </a:r>
            <a:r>
              <a:rPr lang="en-US" altLang="zh-TW" sz="30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Avez-vous</a:t>
            </a:r>
            <a:r>
              <a:rPr lang="en-US" altLang="zh-TW" sz="3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un </a:t>
            </a:r>
            <a:r>
              <a:rPr lang="en-US" altLang="zh-TW" sz="30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objectif</a:t>
            </a:r>
            <a:r>
              <a:rPr lang="en-US" altLang="zh-TW" sz="3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30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professionnel</a:t>
            </a:r>
            <a:r>
              <a:rPr lang="en-US" altLang="zh-TW" sz="3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?</a:t>
            </a:r>
          </a:p>
          <a:p>
            <a:r>
              <a:rPr lang="zh-TW" altLang="en-US" sz="3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─</a:t>
            </a:r>
            <a:r>
              <a:rPr lang="en-US" altLang="zh-TW" sz="30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J’aimerais</a:t>
            </a:r>
            <a:r>
              <a:rPr lang="en-US" altLang="zh-TW" sz="3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30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être</a:t>
            </a:r>
            <a:r>
              <a:rPr lang="en-US" altLang="zh-TW" sz="3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30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médecin</a:t>
            </a:r>
            <a:r>
              <a:rPr lang="en-US" altLang="zh-TW" sz="3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</a:p>
          <a:p>
            <a:pPr lvl="1"/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 algn="r"/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vétérinaire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獸醫</a:t>
            </a:r>
          </a:p>
          <a:p>
            <a:pPr lvl="1" algn="r"/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en architecture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建築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13</a:t>
            </a:fld>
            <a:endParaRPr lang="zh-TW" altLang="en-US" dirty="0"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動詞變化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2174149"/>
              </p:ext>
            </p:extLst>
          </p:nvPr>
        </p:nvGraphicFramePr>
        <p:xfrm>
          <a:off x="2102257" y="1840345"/>
          <a:ext cx="506960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173"/>
                <a:gridCol w="2625436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Ven</a:t>
                      </a:r>
                      <a:r>
                        <a:rPr lang="en-US" altLang="zh-TW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ir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Je</a:t>
                      </a:r>
                      <a:endParaRPr lang="zh-TW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vien</a:t>
                      </a:r>
                      <a:r>
                        <a:rPr lang="en-US" altLang="zh-TW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Tu</a:t>
                      </a:r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zh-TW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vien</a:t>
                      </a:r>
                      <a:r>
                        <a:rPr lang="en-US" altLang="zh-TW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Il</a:t>
                      </a:r>
                      <a:endParaRPr lang="zh-TW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vien</a:t>
                      </a:r>
                      <a:r>
                        <a:rPr lang="en-US" altLang="zh-TW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Nous</a:t>
                      </a:r>
                      <a:endParaRPr lang="zh-TW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ven</a:t>
                      </a:r>
                      <a:r>
                        <a:rPr lang="en-US" altLang="zh-TW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ons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Vous</a:t>
                      </a:r>
                      <a:endParaRPr lang="zh-TW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ven</a:t>
                      </a:r>
                      <a:r>
                        <a:rPr lang="en-US" altLang="zh-TW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ez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Ils</a:t>
                      </a:r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zh-TW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vien</a:t>
                      </a:r>
                      <a:r>
                        <a:rPr lang="en-US" altLang="zh-TW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nent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14</a:t>
            </a:fld>
            <a:endParaRPr lang="zh-TW" altLang="en-US" dirty="0">
              <a:ea typeface="標楷體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719787" y="1063228"/>
            <a:ext cx="2568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法文第二組動詞變化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7" name="Picture 15" descr="c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2257" y="4431145"/>
            <a:ext cx="609673" cy="20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動詞變化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567850"/>
              </p:ext>
            </p:extLst>
          </p:nvPr>
        </p:nvGraphicFramePr>
        <p:xfrm>
          <a:off x="2102257" y="1840345"/>
          <a:ext cx="506960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173"/>
                <a:gridCol w="2625436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préférer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Je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préfèr</a:t>
                      </a:r>
                      <a:r>
                        <a:rPr lang="en-US" altLang="zh-TW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e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Tu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préfèr</a:t>
                      </a:r>
                      <a:r>
                        <a:rPr lang="en-US" altLang="zh-TW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es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Il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préfèr</a:t>
                      </a:r>
                      <a:r>
                        <a:rPr lang="en-US" altLang="zh-TW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e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Nous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préfér</a:t>
                      </a:r>
                      <a:r>
                        <a:rPr lang="en-US" altLang="zh-TW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ons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Vous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préfér</a:t>
                      </a:r>
                      <a:r>
                        <a:rPr lang="en-US" altLang="zh-TW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ez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Ils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préfèr</a:t>
                      </a:r>
                      <a:r>
                        <a:rPr lang="en-US" altLang="zh-TW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ent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15</a:t>
            </a:fld>
            <a:endParaRPr lang="zh-TW" altLang="en-US" dirty="0">
              <a:ea typeface="標楷體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202873" y="1063228"/>
            <a:ext cx="486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*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注意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é/è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的變化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7" name="Picture 15" descr="c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2257" y="4413891"/>
            <a:ext cx="609673" cy="20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16</a:t>
            </a:fld>
            <a:endParaRPr lang="zh-TW" altLang="en-US" dirty="0"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0" y="-3939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36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版權聲明</a:t>
            </a:r>
            <a:endParaRPr kumimoji="1" lang="zh-TW" altLang="en-US" sz="36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915159"/>
              </p:ext>
            </p:extLst>
          </p:nvPr>
        </p:nvGraphicFramePr>
        <p:xfrm>
          <a:off x="484795" y="630750"/>
          <a:ext cx="8136905" cy="4421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55"/>
                <a:gridCol w="1486551"/>
                <a:gridCol w="1486551"/>
                <a:gridCol w="4459648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1-17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轉載自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Microsoft Office 2007 </a:t>
                      </a: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多媒體藝廊，</a:t>
                      </a:r>
                      <a:endParaRPr lang="en-US" altLang="zh-TW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u="sng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Microsoft </a:t>
                      </a:r>
                      <a:r>
                        <a:rPr lang="en-US" altLang="zh-TW" sz="1000" u="sng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服務合約</a:t>
                      </a: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及著作權法第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46</a:t>
                      </a: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條合理使用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</a:p>
                  </a:txBody>
                  <a:tcPr anchor="ctr"/>
                </a:tc>
              </a:tr>
              <a:tr h="90072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WIKIPEDIA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COMMONS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Serenade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http://commons.wikimedia.org/wiki/File:Polynesia_Tahiti_Tautira.JPG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瀏覽日期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2013/01/18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WIKIPEDIA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COMMONS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Pascalou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petit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4"/>
                        </a:rPr>
                        <a:t>http://commons.wikimedia.org/wiki/File:Aster_Tataricus.JPG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瀏覽日期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2013/01/18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 法律學研究所 吳孟桓。</a:t>
                      </a:r>
                      <a:endParaRPr lang="en-US" altLang="zh-TW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11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 法律學研究所 吳孟桓。</a:t>
                      </a:r>
                      <a:endParaRPr lang="en-US" altLang="zh-TW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2" name="群組 1"/>
          <p:cNvGrpSpPr/>
          <p:nvPr/>
        </p:nvGrpSpPr>
        <p:grpSpPr>
          <a:xfrm>
            <a:off x="1176126" y="1044428"/>
            <a:ext cx="2712874" cy="3840747"/>
            <a:chOff x="1176126" y="1044428"/>
            <a:chExt cx="2712874" cy="3840747"/>
          </a:xfrm>
        </p:grpSpPr>
        <p:grpSp>
          <p:nvGrpSpPr>
            <p:cNvPr id="18" name="群組 17"/>
            <p:cNvGrpSpPr/>
            <p:nvPr/>
          </p:nvGrpSpPr>
          <p:grpSpPr>
            <a:xfrm>
              <a:off x="1389141" y="1044428"/>
              <a:ext cx="2480282" cy="2217889"/>
              <a:chOff x="1401497" y="1130920"/>
              <a:chExt cx="2480282" cy="2217889"/>
            </a:xfrm>
          </p:grpSpPr>
          <p:pic>
            <p:nvPicPr>
              <p:cNvPr id="9" name="Picture 1" descr="圖片1">
                <a:hlinkClick r:id="rId5"/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41887" y="1347480"/>
                <a:ext cx="363954" cy="316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圖片 9" descr="123.PNG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401497" y="1130920"/>
                <a:ext cx="1048396" cy="723304"/>
              </a:xfrm>
              <a:prstGeom prst="rect">
                <a:avLst/>
              </a:prstGeom>
            </p:spPr>
          </p:pic>
          <p:pic>
            <p:nvPicPr>
              <p:cNvPr id="13" name="Picture 7" descr="\\140.112.59.229\資源平台\資源平台\版權\版權ICON與範例\Creative Commens台灣2.5\icon_by-sa.tiff">
                <a:hlinkClick r:id="rId8"/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5947" y="3028409"/>
                <a:ext cx="915832" cy="320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2" name="Picture 2" descr="C:\Users\Administrator\Desktop\Polynesia_Tahiti_Tautira.JPG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1447599" y="1880735"/>
              <a:ext cx="971404" cy="728552"/>
            </a:xfrm>
            <a:prstGeom prst="rect">
              <a:avLst/>
            </a:prstGeom>
            <a:noFill/>
          </p:spPr>
        </p:pic>
        <p:pic>
          <p:nvPicPr>
            <p:cNvPr id="14" name="Picture 2" descr="C:\Users\Administrator\Desktop\611px-Aster_Tataricus.JPG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1572440" y="2767914"/>
              <a:ext cx="681798" cy="668407"/>
            </a:xfrm>
            <a:prstGeom prst="rect">
              <a:avLst/>
            </a:prstGeom>
            <a:noFill/>
          </p:spPr>
        </p:pic>
        <p:pic>
          <p:nvPicPr>
            <p:cNvPr id="15" name="Picture 7" descr="\\140.112.59.229\資源平台\資源平台\版權\版權ICON與範例\Creative Commens台灣2.5\icon_by-sa.tiff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3168" y="2084811"/>
              <a:ext cx="915832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6126" y="3688537"/>
              <a:ext cx="1480575" cy="388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6126" y="4495929"/>
              <a:ext cx="1480575" cy="389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15" descr="cc">
              <a:hlinkClick r:id="rId14"/>
            </p:cNvPr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953591" y="3729390"/>
              <a:ext cx="907069" cy="306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5" descr="cc">
              <a:hlinkClick r:id="rId14"/>
            </p:cNvPr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957973" y="4537333"/>
              <a:ext cx="907069" cy="306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197362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17</a:t>
            </a:fld>
            <a:endParaRPr lang="zh-TW" altLang="en-US" dirty="0"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952276"/>
              </p:ext>
            </p:extLst>
          </p:nvPr>
        </p:nvGraphicFramePr>
        <p:xfrm>
          <a:off x="484795" y="365096"/>
          <a:ext cx="8136905" cy="284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55"/>
                <a:gridCol w="1486551"/>
                <a:gridCol w="1486551"/>
                <a:gridCol w="4459648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12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 法律學研究所 吳孟桓。</a:t>
                      </a:r>
                      <a:endParaRPr lang="en-US" altLang="zh-TW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0072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14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 法律學研究所 吳孟桓。</a:t>
                      </a:r>
                      <a:endParaRPr lang="en-US" altLang="zh-TW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15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 法律學研究所 吳孟桓。</a:t>
                      </a:r>
                      <a:endParaRPr lang="en-US" altLang="zh-TW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6" name="群組 5"/>
          <p:cNvGrpSpPr/>
          <p:nvPr/>
        </p:nvGrpSpPr>
        <p:grpSpPr>
          <a:xfrm>
            <a:off x="1276350" y="926371"/>
            <a:ext cx="2593074" cy="2189123"/>
            <a:chOff x="1276350" y="926371"/>
            <a:chExt cx="2593074" cy="2189123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350" y="926371"/>
              <a:ext cx="1250607" cy="3859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350" y="1628557"/>
              <a:ext cx="1250607" cy="6655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7384" y="2492783"/>
              <a:ext cx="1170141" cy="6227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15" descr="cc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57973" y="966112"/>
              <a:ext cx="907069" cy="306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5" descr="cc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62355" y="1774055"/>
              <a:ext cx="907069" cy="306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5" descr="cc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62355" y="2650919"/>
              <a:ext cx="907069" cy="306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773647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Exercices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課本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p31</a:t>
            </a: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la langue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maternelle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母語                  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une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colonie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française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法屬殖民地   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le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Liban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黎巴嫩    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l'Egypte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埃及</a:t>
            </a: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Tahiti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大溪地</a:t>
            </a:r>
          </a:p>
          <a:p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2" algn="r"/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mater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latin→mère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</a:t>
            </a:r>
            <a:endParaRPr lang="en-US" altLang="zh-TW" sz="1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2</a:t>
            </a:fld>
            <a:endParaRPr lang="zh-TW" altLang="en-US" dirty="0">
              <a:ea typeface="標楷體" pitchFamily="65" charset="-120"/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6456218" y="509263"/>
            <a:ext cx="2175020" cy="1631264"/>
            <a:chOff x="6456218" y="509263"/>
            <a:chExt cx="2175020" cy="1631264"/>
          </a:xfrm>
        </p:grpSpPr>
        <p:pic>
          <p:nvPicPr>
            <p:cNvPr id="1026" name="Picture 2" descr="C:\Users\Administrator\Desktop\Polynesia_Tahiti_Tautira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456218" y="509263"/>
              <a:ext cx="2175020" cy="1631264"/>
            </a:xfrm>
            <a:prstGeom prst="rect">
              <a:avLst/>
            </a:prstGeom>
            <a:noFill/>
          </p:spPr>
        </p:pic>
        <p:pic>
          <p:nvPicPr>
            <p:cNvPr id="6" name="Picture 7" descr="\\140.112.59.229\資源平台\資源平台\版權\版權ICON與範例\Creative Commens台灣2.5\icon_by-sa.tiff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6218" y="1909427"/>
              <a:ext cx="660574" cy="23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Exercices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Delf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A1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 Comment vous vous appelez ?</a:t>
            </a:r>
          </a:p>
          <a:p>
            <a:pPr>
              <a:buNone/>
            </a:pPr>
            <a:endParaRPr lang="fr-FR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 Quel âge avez-vous ?</a:t>
            </a:r>
          </a:p>
          <a:p>
            <a:pPr>
              <a:buNone/>
            </a:pPr>
            <a:endParaRPr lang="fr-FR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3. Quelle est votre nationalité ?</a:t>
            </a:r>
          </a:p>
          <a:p>
            <a:pPr>
              <a:buNone/>
            </a:pPr>
            <a:endParaRPr lang="fr-FR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4. D’où venez-vous ?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endParaRPr lang="fr-FR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3</a:t>
            </a:fld>
            <a:endParaRPr lang="zh-TW" altLang="en-US" dirty="0"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Exercices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Delf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A1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5. Où habitez-vous ?</a:t>
            </a:r>
          </a:p>
          <a:p>
            <a:endParaRPr lang="fr-FR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6. Vous préférez habiter dans une ville ou à la campagne ?</a:t>
            </a:r>
          </a:p>
          <a:p>
            <a:pPr lvl="1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─ </a:t>
            </a:r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Je préfère habiter dans une ville.</a:t>
            </a:r>
          </a:p>
          <a:p>
            <a:endParaRPr lang="fr-FR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fr-FR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4</a:t>
            </a:fld>
            <a:endParaRPr lang="zh-TW" altLang="en-US" dirty="0"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Exercices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Delf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A1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7. Présentez votre famille, s’il-vous-plaît.</a:t>
            </a:r>
          </a:p>
          <a:p>
            <a:pPr lvl="1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─</a:t>
            </a:r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Dans ma famille, il y a 5 personnes</a:t>
            </a:r>
            <a:r>
              <a:rPr lang="zh-TW" altLang="fr-FR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</a:p>
          <a:p>
            <a:pPr lvl="1"/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ma mère, mon père, ma sœur et moi.</a:t>
            </a:r>
          </a:p>
          <a:p>
            <a:pPr lvl="1"/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Ma mère ne travaille pas, elle est femme au foyer. Mon père est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médecin. J'habite chez mes parents, à Xindian.</a:t>
            </a:r>
            <a:endParaRPr lang="zh-TW" altLang="en-US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5</a:t>
            </a:fld>
            <a:endParaRPr lang="zh-TW" altLang="en-US" dirty="0"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Exercices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Delf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A1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8.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Que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faites-vous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?</a:t>
            </a:r>
          </a:p>
          <a:p>
            <a:pPr lvl="1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─</a:t>
            </a:r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Je suis étudiant. J'ai un travail à temps partiel.</a:t>
            </a:r>
          </a:p>
          <a:p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9. Où étudiez-vous ?</a:t>
            </a:r>
          </a:p>
          <a:p>
            <a:pPr lvl="1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─</a:t>
            </a:r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J'étudie le droit à l'Université Nationale de Taïwan. J'enseigne l'anglais.</a:t>
            </a:r>
          </a:p>
          <a:p>
            <a:pPr lvl="2"/>
            <a:endParaRPr lang="fr-FR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4" algn="r"/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un travial à temps partiel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兼差工作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6</a:t>
            </a:fld>
            <a:endParaRPr lang="zh-TW" altLang="en-US" dirty="0"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Exercices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Delf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A1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10. Qu’est-ce que vous étudiez ? </a:t>
            </a:r>
          </a:p>
          <a:p>
            <a:pPr lvl="1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─</a:t>
            </a:r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Je suis étudiant(e).</a:t>
            </a:r>
          </a:p>
          <a:p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11. Quelles langues parlez-vous ?</a:t>
            </a:r>
          </a:p>
          <a:p>
            <a:endParaRPr lang="fr-FR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12. Travaillez-vous ?</a:t>
            </a:r>
          </a:p>
          <a:p>
            <a:endParaRPr lang="fr-FR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7</a:t>
            </a:fld>
            <a:endParaRPr lang="zh-TW" altLang="en-US" dirty="0"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Exercices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Delf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A1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13. Quels sont vos loisirs ?</a:t>
            </a:r>
          </a:p>
          <a:p>
            <a:pPr lvl="1"/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(loisir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表休閒娛樂，常用</a:t>
            </a:r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faire)</a:t>
            </a:r>
          </a:p>
          <a:p>
            <a:pPr lvl="1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─</a:t>
            </a:r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Je vais au cinéma.</a:t>
            </a:r>
          </a:p>
          <a:p>
            <a:pPr lvl="1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─</a:t>
            </a:r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Je fais du basket.</a:t>
            </a:r>
          </a:p>
          <a:p>
            <a:pPr lvl="1"/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</a:t>
            </a:r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du tennis.  </a:t>
            </a:r>
          </a:p>
          <a:p>
            <a:pPr lvl="1"/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</a:t>
            </a:r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de la musique.</a:t>
            </a:r>
          </a:p>
          <a:p>
            <a:pPr lvl="1"/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</a:t>
            </a:r>
            <a:r>
              <a:rPr lang="fr-FR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de la danse.</a:t>
            </a:r>
          </a:p>
          <a:p>
            <a:pPr>
              <a:buNone/>
            </a:pPr>
            <a:endParaRPr lang="fr-FR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fr-FR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8</a:t>
            </a:fld>
            <a:endParaRPr lang="zh-TW" altLang="en-US" dirty="0"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Exercices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Delf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A1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14.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Quels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sont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vos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goûts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?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─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J'aime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le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théâtre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la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musique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classique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les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fleurs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les chats.   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les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chiens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</a:p>
          <a:p>
            <a:pPr lvl="5" algn="r"/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8" algn="r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總稱用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le, la, les</a:t>
            </a:r>
          </a:p>
          <a:p>
            <a:pPr lvl="7" algn="r"/>
            <a:r>
              <a:rPr lang="en-US" altLang="zh-TW" sz="19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goût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是指嗜好，所以常用</a:t>
            </a:r>
            <a:r>
              <a:rPr lang="en-US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aimer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之類表喜好的動詞</a:t>
            </a:r>
            <a:endParaRPr lang="en-US" altLang="zh-TW" sz="19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endParaRPr lang="zh-TW" altLang="en-US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9</a:t>
            </a:fld>
            <a:endParaRPr lang="zh-TW" altLang="en-US" dirty="0">
              <a:ea typeface="標楷體" pitchFamily="65" charset="-120"/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6761018" y="462736"/>
            <a:ext cx="1764288" cy="1729638"/>
            <a:chOff x="6761018" y="462736"/>
            <a:chExt cx="1764288" cy="1729638"/>
          </a:xfrm>
        </p:grpSpPr>
        <p:pic>
          <p:nvPicPr>
            <p:cNvPr id="2050" name="Picture 2" descr="C:\Users\Administrator\Desktop\611px-Aster_Tataricu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61018" y="462736"/>
              <a:ext cx="1764288" cy="1729638"/>
            </a:xfrm>
            <a:prstGeom prst="rect">
              <a:avLst/>
            </a:prstGeom>
            <a:noFill/>
          </p:spPr>
        </p:pic>
        <p:pic>
          <p:nvPicPr>
            <p:cNvPr id="6" name="Picture 7" descr="\\140.112.59.229\資源平台\資源平台\版權\版權ICON與範例\Creative Commens台灣2.5\icon_by-sa.tiff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1018" y="1965298"/>
              <a:ext cx="649073" cy="227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自訂 27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66A53B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典雅色系.thmx</Template>
  <TotalTime>1511</TotalTime>
  <Words>747</Words>
  <Application>Microsoft Office PowerPoint</Application>
  <PresentationFormat>如螢幕大小 (16:9)</PresentationFormat>
  <Paragraphs>179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夏至</vt:lpstr>
      <vt:lpstr>法文</vt:lpstr>
      <vt:lpstr>Exercices</vt:lpstr>
      <vt:lpstr>Exercices   Delf A1</vt:lpstr>
      <vt:lpstr>Exercices   Delf A1</vt:lpstr>
      <vt:lpstr>Exercices   Delf A1</vt:lpstr>
      <vt:lpstr>Exercices   Delf A1</vt:lpstr>
      <vt:lpstr>Exercices   Delf A1</vt:lpstr>
      <vt:lpstr>Exercices   Delf A1</vt:lpstr>
      <vt:lpstr>Exercices   Delf A1</vt:lpstr>
      <vt:lpstr>Exercices   Delf A1</vt:lpstr>
      <vt:lpstr>Exercices   Delf A1</vt:lpstr>
      <vt:lpstr>Exercices   Delf A1</vt:lpstr>
      <vt:lpstr>Exercices   Delf A1</vt:lpstr>
      <vt:lpstr>動詞變化</vt:lpstr>
      <vt:lpstr>動詞變化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法文一 第一單元</dc:title>
  <dc:creator>chen Wan</dc:creator>
  <cp:lastModifiedBy>User</cp:lastModifiedBy>
  <cp:revision>231</cp:revision>
  <cp:lastPrinted>2012-03-01T05:07:56Z</cp:lastPrinted>
  <dcterms:created xsi:type="dcterms:W3CDTF">2012-02-27T13:46:17Z</dcterms:created>
  <dcterms:modified xsi:type="dcterms:W3CDTF">2013-07-29T02:00:11Z</dcterms:modified>
</cp:coreProperties>
</file>