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F03F20-F521-4DA7-8A4A-1357CE1C5F72}" type="datetimeFigureOut">
              <a:rPr lang="zh-TW" altLang="en-US" smtClean="0"/>
              <a:t>2012/5/8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EF7BD9-31B6-457A-AFEF-BDE6E220339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6962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04763D-E5B6-49B9-BB52-C4C23137754F}" type="slidenum">
              <a:rPr lang="en-US" altLang="zh-TW"/>
              <a:pPr/>
              <a:t>1</a:t>
            </a:fld>
            <a:endParaRPr lang="en-US" altLang="zh-TW"/>
          </a:p>
        </p:txBody>
      </p:sp>
      <p:sp>
        <p:nvSpPr>
          <p:cNvPr id="265218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265219" name="備忘稿版面配置區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zh-TW" altLang="zh-TW"/>
          </a:p>
        </p:txBody>
      </p:sp>
      <p:sp>
        <p:nvSpPr>
          <p:cNvPr id="4" name="投影片編號版面配置區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CC977F9-F460-44E7-937C-0D43628EA4FA}" type="slidenum">
              <a:rPr kumimoji="0" lang="zh-TW" altLang="en-US" sz="1200">
                <a:latin typeface="+mn-lt"/>
                <a:ea typeface="+mn-ea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</a:t>
            </a:fld>
            <a:endParaRPr kumimoji="0" lang="zh-TW" altLang="en-US" sz="1200">
              <a:latin typeface="+mn-lt"/>
              <a:ea typeface="+mn-ea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5D8D49-FC91-4DCA-BE14-E25D82683B91}" type="slidenum">
              <a:rPr lang="en-US" altLang="zh-TW"/>
              <a:pPr/>
              <a:t>2</a:t>
            </a:fld>
            <a:endParaRPr lang="en-US" altLang="zh-TW"/>
          </a:p>
        </p:txBody>
      </p:sp>
      <p:sp>
        <p:nvSpPr>
          <p:cNvPr id="267266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267267" name="備忘稿版面配置區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zh-TW" altLang="zh-TW"/>
          </a:p>
        </p:txBody>
      </p:sp>
      <p:sp>
        <p:nvSpPr>
          <p:cNvPr id="4" name="投影片編號版面配置區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4717941-7DEC-4F86-BF52-1F1729474967}" type="slidenum">
              <a:rPr kumimoji="0" lang="zh-TW" altLang="en-US" sz="1200">
                <a:latin typeface="+mn-lt"/>
                <a:ea typeface="+mn-ea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kumimoji="0" lang="zh-TW" altLang="en-US" sz="1200">
              <a:latin typeface="+mn-lt"/>
              <a:ea typeface="+mn-ea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045C70-1305-4914-9EB1-6C0554D28F4C}" type="slidenum">
              <a:rPr lang="en-US" altLang="zh-TW"/>
              <a:pPr/>
              <a:t>3</a:t>
            </a:fld>
            <a:endParaRPr lang="en-US" altLang="zh-TW"/>
          </a:p>
        </p:txBody>
      </p:sp>
      <p:sp>
        <p:nvSpPr>
          <p:cNvPr id="269314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269315" name="備忘稿版面配置區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zh-TW" altLang="zh-TW"/>
          </a:p>
        </p:txBody>
      </p:sp>
      <p:sp>
        <p:nvSpPr>
          <p:cNvPr id="4" name="投影片編號版面配置區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EBAEE8F-9180-468C-A2F1-1BE33AADF30D}" type="slidenum">
              <a:rPr kumimoji="0" lang="zh-TW" altLang="en-US" sz="1200">
                <a:latin typeface="+mn-lt"/>
                <a:ea typeface="+mn-ea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kumimoji="0" lang="zh-TW" altLang="en-US" sz="1200">
              <a:latin typeface="+mn-lt"/>
              <a:ea typeface="+mn-ea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BDC306-A8AC-4E47-B49A-C80F159AB348}" type="slidenum">
              <a:rPr lang="en-US" altLang="zh-TW"/>
              <a:pPr/>
              <a:t>4</a:t>
            </a:fld>
            <a:endParaRPr lang="en-US" altLang="zh-TW"/>
          </a:p>
        </p:txBody>
      </p:sp>
      <p:sp>
        <p:nvSpPr>
          <p:cNvPr id="27136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271363" name="備忘稿版面配置區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zh-TW" altLang="zh-TW"/>
          </a:p>
        </p:txBody>
      </p:sp>
      <p:sp>
        <p:nvSpPr>
          <p:cNvPr id="4" name="投影片編號版面配置區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F8E9BA10-3B54-47A4-96CD-BBFE163CFF16}" type="slidenum">
              <a:rPr kumimoji="0" lang="zh-TW" altLang="en-US" sz="1200">
                <a:latin typeface="+mn-lt"/>
                <a:ea typeface="+mn-ea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kumimoji="0" lang="zh-TW" altLang="en-US" sz="1200">
              <a:latin typeface="+mn-lt"/>
              <a:ea typeface="+mn-ea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2701B6-AAD1-4452-9E58-91C3DA650A54}" type="slidenum">
              <a:rPr lang="en-US" altLang="zh-TW"/>
              <a:pPr/>
              <a:t>5</a:t>
            </a:fld>
            <a:endParaRPr lang="en-US" altLang="zh-TW"/>
          </a:p>
        </p:txBody>
      </p:sp>
      <p:sp>
        <p:nvSpPr>
          <p:cNvPr id="273410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273411" name="備忘稿版面配置區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zh-TW" altLang="zh-TW"/>
          </a:p>
        </p:txBody>
      </p:sp>
      <p:sp>
        <p:nvSpPr>
          <p:cNvPr id="4" name="投影片編號版面配置區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5CAD6446-4E1E-48B8-A1EE-2E378B09FC5C}" type="slidenum">
              <a:rPr kumimoji="0" lang="zh-TW" altLang="en-US" sz="1200">
                <a:latin typeface="+mn-lt"/>
                <a:ea typeface="+mn-ea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kumimoji="0" lang="zh-TW" altLang="en-US" sz="1200">
              <a:latin typeface="+mn-lt"/>
              <a:ea typeface="+mn-ea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358D7E-AC5A-489E-A1E9-81F7CB95DF6E}" type="slidenum">
              <a:rPr lang="en-US" altLang="zh-TW"/>
              <a:pPr/>
              <a:t>6</a:t>
            </a:fld>
            <a:endParaRPr lang="en-US" altLang="zh-TW"/>
          </a:p>
        </p:txBody>
      </p:sp>
      <p:sp>
        <p:nvSpPr>
          <p:cNvPr id="275458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275459" name="備忘稿版面配置區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zh-TW" altLang="zh-TW"/>
          </a:p>
        </p:txBody>
      </p:sp>
      <p:sp>
        <p:nvSpPr>
          <p:cNvPr id="4" name="投影片編號版面配置區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4206F557-2318-4988-95B9-2F5B2945ABB6}" type="slidenum">
              <a:rPr kumimoji="0" lang="zh-TW" altLang="en-US" sz="1200">
                <a:latin typeface="+mn-lt"/>
                <a:ea typeface="+mn-ea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kumimoji="0" lang="zh-TW" altLang="en-US" sz="1200">
              <a:latin typeface="+mn-lt"/>
              <a:ea typeface="+mn-ea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BD7F81-4933-4934-9FB2-4641715B42E5}" type="slidenum">
              <a:rPr lang="en-US" altLang="zh-TW"/>
              <a:pPr/>
              <a:t>7</a:t>
            </a:fld>
            <a:endParaRPr lang="en-US" altLang="zh-TW"/>
          </a:p>
        </p:txBody>
      </p:sp>
      <p:sp>
        <p:nvSpPr>
          <p:cNvPr id="277506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277507" name="備忘稿版面配置區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zh-TW" altLang="zh-TW"/>
          </a:p>
        </p:txBody>
      </p:sp>
      <p:sp>
        <p:nvSpPr>
          <p:cNvPr id="4" name="投影片編號版面配置區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491B79C7-7A84-48D6-8C2C-E63B26EF09CF}" type="slidenum">
              <a:rPr kumimoji="0" lang="zh-TW" altLang="en-US" sz="1200">
                <a:latin typeface="+mn-lt"/>
                <a:ea typeface="+mn-ea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kumimoji="0" lang="zh-TW" altLang="en-US" sz="1200">
              <a:latin typeface="+mn-lt"/>
              <a:ea typeface="+mn-ea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D7DC2A-6F45-41CE-ABD5-0095B8AEF7C7}" type="slidenum">
              <a:rPr lang="en-US" altLang="zh-TW"/>
              <a:pPr/>
              <a:t>8</a:t>
            </a:fld>
            <a:endParaRPr lang="en-US" altLang="zh-TW"/>
          </a:p>
        </p:txBody>
      </p:sp>
      <p:sp>
        <p:nvSpPr>
          <p:cNvPr id="279554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279555" name="備忘稿版面配置區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zh-TW" altLang="zh-TW"/>
          </a:p>
        </p:txBody>
      </p:sp>
      <p:sp>
        <p:nvSpPr>
          <p:cNvPr id="4" name="投影片編號版面配置區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CDD35CC-7C6D-4261-BF67-53F462031AB5}" type="slidenum">
              <a:rPr kumimoji="0" lang="zh-TW" altLang="en-US" sz="1200">
                <a:latin typeface="+mn-lt"/>
                <a:ea typeface="+mn-ea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kumimoji="0" lang="zh-TW" altLang="en-US" sz="1200">
              <a:latin typeface="+mn-lt"/>
              <a:ea typeface="+mn-ea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A9E89-FF45-453B-A376-83DDA5A6738B}" type="datetimeFigureOut">
              <a:rPr lang="zh-TW" altLang="en-US" smtClean="0"/>
              <a:t>2012/5/8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22D03-9473-4576-A32A-2869D5AACB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8874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A9E89-FF45-453B-A376-83DDA5A6738B}" type="datetimeFigureOut">
              <a:rPr lang="zh-TW" altLang="en-US" smtClean="0"/>
              <a:t>2012/5/8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22D03-9473-4576-A32A-2869D5AACB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0408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A9E89-FF45-453B-A376-83DDA5A6738B}" type="datetimeFigureOut">
              <a:rPr lang="zh-TW" altLang="en-US" smtClean="0"/>
              <a:t>2012/5/8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22D03-9473-4576-A32A-2869D5AACB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3740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A9E89-FF45-453B-A376-83DDA5A6738B}" type="datetimeFigureOut">
              <a:rPr lang="zh-TW" altLang="en-US" smtClean="0"/>
              <a:t>2012/5/8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22D03-9473-4576-A32A-2869D5AACB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30583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A9E89-FF45-453B-A376-83DDA5A6738B}" type="datetimeFigureOut">
              <a:rPr lang="zh-TW" altLang="en-US" smtClean="0"/>
              <a:t>2012/5/8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22D03-9473-4576-A32A-2869D5AACB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8615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A9E89-FF45-453B-A376-83DDA5A6738B}" type="datetimeFigureOut">
              <a:rPr lang="zh-TW" altLang="en-US" smtClean="0"/>
              <a:t>2012/5/8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22D03-9473-4576-A32A-2869D5AACB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6268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A9E89-FF45-453B-A376-83DDA5A6738B}" type="datetimeFigureOut">
              <a:rPr lang="zh-TW" altLang="en-US" smtClean="0"/>
              <a:t>2012/5/8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22D03-9473-4576-A32A-2869D5AACB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61887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A9E89-FF45-453B-A376-83DDA5A6738B}" type="datetimeFigureOut">
              <a:rPr lang="zh-TW" altLang="en-US" smtClean="0"/>
              <a:t>2012/5/8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22D03-9473-4576-A32A-2869D5AACB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5195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A9E89-FF45-453B-A376-83DDA5A6738B}" type="datetimeFigureOut">
              <a:rPr lang="zh-TW" altLang="en-US" smtClean="0"/>
              <a:t>2012/5/8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22D03-9473-4576-A32A-2869D5AACB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9322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A9E89-FF45-453B-A376-83DDA5A6738B}" type="datetimeFigureOut">
              <a:rPr lang="zh-TW" altLang="en-US" smtClean="0"/>
              <a:t>2012/5/8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22D03-9473-4576-A32A-2869D5AACB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2291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A9E89-FF45-453B-A376-83DDA5A6738B}" type="datetimeFigureOut">
              <a:rPr lang="zh-TW" altLang="en-US" smtClean="0"/>
              <a:t>2012/5/8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22D03-9473-4576-A32A-2869D5AACB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6800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A9E89-FF45-453B-A376-83DDA5A6738B}" type="datetimeFigureOut">
              <a:rPr lang="zh-TW" altLang="en-US" smtClean="0"/>
              <a:t>2012/5/8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22D03-9473-4576-A32A-2869D5AACB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096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image" Target="../media/image1.jpe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hyperlink" Target="http://creativecommons.org/licenses/by-nc-sa/3.0/tw/" TargetMode="Externa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FTPTransfer\My Transfer\自然科學概論\照片\DSC04908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7698" name="Rectangle 2"/>
          <p:cNvSpPr>
            <a:spLocks noGrp="1"/>
          </p:cNvSpPr>
          <p:nvPr>
            <p:ph type="title" idx="4294967295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zh-TW" altLang="en-US" b="1" dirty="0">
                <a:solidFill>
                  <a:schemeClr val="bg1"/>
                </a:solidFill>
              </a:rPr>
              <a:t>我心確定</a:t>
            </a:r>
          </a:p>
        </p:txBody>
      </p:sp>
      <p:sp>
        <p:nvSpPr>
          <p:cNvPr id="264196" name="Rectangle 3"/>
          <p:cNvSpPr>
            <a:spLocks noGrp="1"/>
          </p:cNvSpPr>
          <p:nvPr>
            <p:ph type="body" idx="4294967295"/>
          </p:nvPr>
        </p:nvSpPr>
        <p:spPr>
          <a:xfrm>
            <a:off x="685800" y="2370138"/>
            <a:ext cx="7772400" cy="379571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zh-TW" altLang="en-US" dirty="0">
                <a:solidFill>
                  <a:schemeClr val="bg1"/>
                </a:solidFill>
                <a:ea typeface="標楷體" pitchFamily="65" charset="-120"/>
              </a:rPr>
              <a:t>「人為何受造呢？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zh-TW" altLang="en-US" dirty="0">
                <a:solidFill>
                  <a:schemeClr val="bg1"/>
                </a:solidFill>
                <a:ea typeface="標楷體" pitchFamily="65" charset="-120"/>
              </a:rPr>
              <a:t>源自一點點的泥巴，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zh-TW" altLang="en-US" dirty="0">
                <a:solidFill>
                  <a:schemeClr val="bg1"/>
                </a:solidFill>
                <a:ea typeface="標楷體" pitchFamily="65" charset="-120"/>
              </a:rPr>
              <a:t>卻擁有那測不透至高者，吹入的氣息，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zh-TW" altLang="en-US" dirty="0">
                <a:solidFill>
                  <a:schemeClr val="bg1"/>
                </a:solidFill>
                <a:ea typeface="標楷體" pitchFamily="65" charset="-120"/>
              </a:rPr>
              <a:t>這是我心</a:t>
            </a:r>
            <a:r>
              <a:rPr lang="zh-TW" altLang="en-US" dirty="0" smtClean="0">
                <a:solidFill>
                  <a:schemeClr val="bg1"/>
                </a:solidFill>
                <a:ea typeface="標楷體" pitchFamily="65" charset="-120"/>
              </a:rPr>
              <a:t>確信的。</a:t>
            </a:r>
            <a:endParaRPr lang="zh-TW" altLang="en-US" dirty="0">
              <a:solidFill>
                <a:schemeClr val="bg1"/>
              </a:solidFill>
              <a:ea typeface="標楷體" pitchFamily="65" charset="-12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zh-TW" altLang="en-US" dirty="0">
                <a:solidFill>
                  <a:schemeClr val="bg1"/>
                </a:solidFill>
                <a:ea typeface="標楷體" pitchFamily="65" charset="-120"/>
              </a:rPr>
              <a:t>祂，創造了萬物，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zh-TW" altLang="en-US" dirty="0">
                <a:solidFill>
                  <a:schemeClr val="bg1"/>
                </a:solidFill>
                <a:ea typeface="標楷體" pitchFamily="65" charset="-120"/>
              </a:rPr>
              <a:t>又用塵土創造人，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zh-TW" altLang="en-US" dirty="0">
                <a:solidFill>
                  <a:schemeClr val="bg1"/>
                </a:solidFill>
                <a:ea typeface="標楷體" pitchFamily="65" charset="-120"/>
              </a:rPr>
              <a:t>必定有個神聖的目的。</a:t>
            </a:r>
          </a:p>
        </p:txBody>
      </p:sp>
      <p:sp>
        <p:nvSpPr>
          <p:cNvPr id="6" name="矩形 5"/>
          <p:cNvSpPr/>
          <p:nvPr/>
        </p:nvSpPr>
        <p:spPr>
          <a:xfrm>
            <a:off x="2843213" y="6362700"/>
            <a:ext cx="5257800" cy="5222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kumimoji="0" lang="en-US" altLang="zh-TW" sz="1400" b="1" dirty="0">
                <a:solidFill>
                  <a:schemeClr val="bg1">
                    <a:lumMod val="50000"/>
                  </a:schemeClr>
                </a:solidFill>
                <a:ea typeface="標楷體" pitchFamily="65" charset="-120"/>
              </a:rPr>
              <a:t>【</a:t>
            </a:r>
            <a:r>
              <a:rPr kumimoji="0" lang="zh-TW" altLang="en-US" sz="1400" b="1" dirty="0">
                <a:solidFill>
                  <a:schemeClr val="bg1">
                    <a:lumMod val="50000"/>
                  </a:schemeClr>
                </a:solidFill>
                <a:ea typeface="標楷體" pitchFamily="65" charset="-120"/>
              </a:rPr>
              <a:t>本著作除另有註明外，採取</a:t>
            </a:r>
            <a:r>
              <a:rPr kumimoji="0" lang="zh-TW" altLang="en-US" sz="1400" b="1" u="sng" dirty="0">
                <a:solidFill>
                  <a:schemeClr val="bg1">
                    <a:lumMod val="50000"/>
                  </a:schemeClr>
                </a:solidFill>
                <a:ea typeface="標楷體" pitchFamily="65" charset="-120"/>
              </a:rPr>
              <a:t>創用</a:t>
            </a:r>
            <a:r>
              <a:rPr kumimoji="0" lang="en-US" altLang="zh-TW" sz="1400" b="1" u="sng" dirty="0">
                <a:solidFill>
                  <a:schemeClr val="bg1">
                    <a:lumMod val="50000"/>
                  </a:schemeClr>
                </a:solidFill>
                <a:ea typeface="標楷體" pitchFamily="65" charset="-120"/>
              </a:rPr>
              <a:t>CC</a:t>
            </a:r>
            <a:r>
              <a:rPr kumimoji="0" lang="zh-TW" altLang="en-US" sz="1400" b="1" u="sng" dirty="0">
                <a:solidFill>
                  <a:schemeClr val="bg1">
                    <a:lumMod val="50000"/>
                  </a:schemeClr>
                </a:solidFill>
                <a:ea typeface="標楷體" pitchFamily="65" charset="-120"/>
              </a:rPr>
              <a:t>「姓名標示－非商業性－相同方式分享」</a:t>
            </a:r>
            <a:r>
              <a:rPr kumimoji="0" lang="zh-TW" altLang="en-US" sz="1400" b="1" u="sng" dirty="0" smtClean="0">
                <a:solidFill>
                  <a:schemeClr val="bg1">
                    <a:lumMod val="50000"/>
                  </a:schemeClr>
                </a:solidFill>
                <a:ea typeface="標楷體" pitchFamily="65" charset="-120"/>
              </a:rPr>
              <a:t>台灣</a:t>
            </a:r>
            <a:r>
              <a:rPr kumimoji="0" lang="en-US" altLang="zh-TW" sz="1400" b="1" u="sng" dirty="0" smtClean="0">
                <a:solidFill>
                  <a:schemeClr val="bg1">
                    <a:lumMod val="50000"/>
                  </a:schemeClr>
                </a:solidFill>
                <a:ea typeface="標楷體" pitchFamily="65" charset="-120"/>
              </a:rPr>
              <a:t>3.0</a:t>
            </a:r>
            <a:r>
              <a:rPr kumimoji="0" lang="zh-TW" altLang="en-US" sz="1400" b="1" u="sng" dirty="0" smtClean="0">
                <a:solidFill>
                  <a:schemeClr val="bg1">
                    <a:lumMod val="50000"/>
                  </a:schemeClr>
                </a:solidFill>
                <a:ea typeface="標楷體" pitchFamily="65" charset="-120"/>
              </a:rPr>
              <a:t>版</a:t>
            </a:r>
            <a:r>
              <a:rPr kumimoji="0" lang="zh-TW" altLang="en-US" sz="1400" b="1" dirty="0">
                <a:solidFill>
                  <a:schemeClr val="bg1">
                    <a:lumMod val="50000"/>
                  </a:schemeClr>
                </a:solidFill>
                <a:ea typeface="標楷體" pitchFamily="65" charset="-120"/>
              </a:rPr>
              <a:t>授權釋出</a:t>
            </a:r>
            <a:r>
              <a:rPr kumimoji="0" lang="en-US" altLang="zh-TW" sz="1400" b="1" dirty="0">
                <a:solidFill>
                  <a:schemeClr val="bg1">
                    <a:lumMod val="50000"/>
                  </a:schemeClr>
                </a:solidFill>
                <a:ea typeface="標楷體" pitchFamily="65" charset="-120"/>
              </a:rPr>
              <a:t>】</a:t>
            </a:r>
          </a:p>
        </p:txBody>
      </p:sp>
      <p:pic>
        <p:nvPicPr>
          <p:cNvPr id="7" name="Picture 15" descr="cc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38325" y="6443663"/>
            <a:ext cx="10048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1438" y="6494463"/>
            <a:ext cx="15906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0" descr="D:\全國通識網LOGO_0704.jp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62938" y="6143625"/>
            <a:ext cx="854075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6769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FTPTransfer\My Transfer\自然科學概論\照片\DSC04908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6243" name="內容版面配置區 2"/>
          <p:cNvSpPr>
            <a:spLocks noGrp="1"/>
          </p:cNvSpPr>
          <p:nvPr>
            <p:ph idx="4294967295"/>
          </p:nvPr>
        </p:nvSpPr>
        <p:spPr>
          <a:xfrm>
            <a:off x="685800" y="1981200"/>
            <a:ext cx="7772400" cy="211772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zh-TW" altLang="en-US" dirty="0">
                <a:solidFill>
                  <a:schemeClr val="bg1"/>
                </a:solidFill>
                <a:ea typeface="標楷體" pitchFamily="65" charset="-120"/>
              </a:rPr>
              <a:t>祂在人的心中，放入尋求這答案的動力，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zh-TW" altLang="en-US" dirty="0">
                <a:solidFill>
                  <a:schemeClr val="bg1"/>
                </a:solidFill>
                <a:ea typeface="標楷體" pitchFamily="65" charset="-120"/>
              </a:rPr>
              <a:t>從此人的心中，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zh-TW" altLang="en-US" dirty="0">
                <a:solidFill>
                  <a:schemeClr val="bg1"/>
                </a:solidFill>
                <a:ea typeface="標楷體" pitchFamily="65" charset="-120"/>
              </a:rPr>
              <a:t>尋找這神聖的目的，將永不止息，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zh-TW" altLang="en-US" dirty="0">
                <a:solidFill>
                  <a:schemeClr val="bg1"/>
                </a:solidFill>
                <a:ea typeface="標楷體" pitchFamily="65" charset="-120"/>
              </a:rPr>
              <a:t>這是我心</a:t>
            </a:r>
            <a:r>
              <a:rPr lang="zh-TW" altLang="en-US" dirty="0" smtClean="0">
                <a:solidFill>
                  <a:schemeClr val="bg1"/>
                </a:solidFill>
                <a:ea typeface="標楷體" pitchFamily="65" charset="-120"/>
              </a:rPr>
              <a:t>確信的。</a:t>
            </a:r>
            <a:endParaRPr lang="zh-TW" altLang="en-US" dirty="0">
              <a:solidFill>
                <a:schemeClr val="bg1"/>
              </a:solidFill>
              <a:ea typeface="標楷體" pitchFamily="65" charset="-12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438" y="6494463"/>
            <a:ext cx="15906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0" descr="D:\全國通識網LOGO_0704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62938" y="6143625"/>
            <a:ext cx="854075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1984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FTPTransfer\My Transfer\自然科學概論\照片\DSC04908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8291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620713"/>
            <a:ext cx="8229600" cy="550545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zh-TW" altLang="en-US">
                <a:solidFill>
                  <a:schemeClr val="bg1"/>
                </a:solidFill>
                <a:ea typeface="標楷體" pitchFamily="65" charset="-120"/>
              </a:rPr>
              <a:t>從此，若有人將他的思想與心智，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zh-TW" altLang="en-US">
                <a:solidFill>
                  <a:schemeClr val="bg1"/>
                </a:solidFill>
                <a:ea typeface="標楷體" pitchFamily="65" charset="-120"/>
              </a:rPr>
              <a:t>放在這神聖的問題上，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zh-TW" altLang="en-US">
                <a:solidFill>
                  <a:schemeClr val="bg1"/>
                </a:solidFill>
                <a:ea typeface="標楷體" pitchFamily="65" charset="-120"/>
              </a:rPr>
              <a:t>不只能夠豐富自己的心靈，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zh-TW" altLang="en-US">
                <a:solidFill>
                  <a:schemeClr val="bg1"/>
                </a:solidFill>
                <a:ea typeface="標楷體" pitchFamily="65" charset="-120"/>
              </a:rPr>
              <a:t>對人生有更深的了解與洞見，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zh-TW" altLang="en-US">
                <a:solidFill>
                  <a:schemeClr val="bg1"/>
                </a:solidFill>
                <a:ea typeface="標楷體" pitchFamily="65" charset="-120"/>
              </a:rPr>
              <a:t>而且能提昇人類的知識；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zh-TW" altLang="en-US">
                <a:solidFill>
                  <a:schemeClr val="bg1"/>
                </a:solidFill>
                <a:ea typeface="標楷體" pitchFamily="65" charset="-120"/>
              </a:rPr>
              <a:t>如同光亮，照在人類的文明上，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zh-TW" altLang="en-US">
                <a:solidFill>
                  <a:schemeClr val="bg1"/>
                </a:solidFill>
                <a:ea typeface="標楷體" pitchFamily="65" charset="-120"/>
              </a:rPr>
              <a:t>為飢渴的人，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zh-TW" altLang="en-US">
                <a:solidFill>
                  <a:schemeClr val="bg1"/>
                </a:solidFill>
                <a:ea typeface="標楷體" pitchFamily="65" charset="-120"/>
              </a:rPr>
              <a:t>提供知識的滿足與悟性的祝福。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zh-TW" altLang="en-US">
                <a:solidFill>
                  <a:schemeClr val="bg1"/>
                </a:solidFill>
                <a:ea typeface="標楷體" pitchFamily="65" charset="-120"/>
              </a:rPr>
              <a:t>眾人將稱讚他的名字，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zh-TW" altLang="en-US">
                <a:solidFill>
                  <a:schemeClr val="bg1"/>
                </a:solidFill>
                <a:ea typeface="標楷體" pitchFamily="65" charset="-120"/>
              </a:rPr>
              <a:t>給這人戴上最高的冠冕。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438" y="6494463"/>
            <a:ext cx="15906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0" descr="D:\全國通識網LOGO_0704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62938" y="6143625"/>
            <a:ext cx="854075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7241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FTPTransfer\My Transfer\自然科學概論\照片\DSC04908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0339" name="Rectangle 2"/>
          <p:cNvSpPr>
            <a:spLocks noGrp="1"/>
          </p:cNvSpPr>
          <p:nvPr>
            <p:ph type="body" idx="4294967295"/>
          </p:nvPr>
        </p:nvSpPr>
        <p:spPr>
          <a:xfrm>
            <a:off x="457200" y="928688"/>
            <a:ext cx="8229600" cy="519747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buFontTx/>
              <a:buNone/>
            </a:pPr>
            <a:r>
              <a:rPr lang="zh-TW" altLang="en-US" sz="3000" dirty="0">
                <a:solidFill>
                  <a:schemeClr val="bg1"/>
                </a:solidFill>
                <a:ea typeface="標楷體" pitchFamily="65" charset="-120"/>
              </a:rPr>
              <a:t>但是，時間像是吞噬人的漩渦，</a:t>
            </a:r>
          </a:p>
          <a:p>
            <a:pPr algn="ctr">
              <a:buFontTx/>
              <a:buNone/>
            </a:pPr>
            <a:r>
              <a:rPr lang="zh-TW" altLang="en-US" sz="3000" dirty="0">
                <a:solidFill>
                  <a:schemeClr val="bg1"/>
                </a:solidFill>
                <a:ea typeface="標楷體" pitchFamily="65" charset="-120"/>
              </a:rPr>
              <a:t>將一個世代、又一個世代的人吸入無底的幽暗，</a:t>
            </a:r>
          </a:p>
          <a:p>
            <a:pPr algn="ctr">
              <a:buFontTx/>
              <a:buNone/>
            </a:pPr>
            <a:r>
              <a:rPr lang="zh-TW" altLang="en-US" sz="3000" dirty="0">
                <a:solidFill>
                  <a:schemeClr val="bg1"/>
                </a:solidFill>
                <a:ea typeface="標楷體" pitchFamily="65" charset="-120"/>
              </a:rPr>
              <a:t>將眾人所誇耀的，</a:t>
            </a:r>
          </a:p>
          <a:p>
            <a:pPr algn="ctr">
              <a:buFontTx/>
              <a:buNone/>
            </a:pPr>
            <a:r>
              <a:rPr lang="zh-TW" altLang="en-US" sz="3000" dirty="0">
                <a:solidFill>
                  <a:schemeClr val="bg1"/>
                </a:solidFill>
                <a:ea typeface="標楷體" pitchFamily="65" charset="-120"/>
              </a:rPr>
              <a:t>歸於虛無。</a:t>
            </a:r>
          </a:p>
          <a:p>
            <a:pPr algn="ctr">
              <a:buFontTx/>
              <a:buNone/>
            </a:pPr>
            <a:r>
              <a:rPr lang="zh-TW" altLang="en-US" sz="3000" dirty="0">
                <a:solidFill>
                  <a:schemeClr val="bg1"/>
                </a:solidFill>
                <a:ea typeface="標楷體" pitchFamily="65" charset="-120"/>
              </a:rPr>
              <a:t>因此，每個時代，人類總在推出自己的偉人，</a:t>
            </a:r>
          </a:p>
          <a:p>
            <a:pPr algn="ctr">
              <a:buFontTx/>
              <a:buNone/>
            </a:pPr>
            <a:r>
              <a:rPr lang="zh-TW" altLang="en-US" sz="3000" dirty="0">
                <a:solidFill>
                  <a:schemeClr val="bg1"/>
                </a:solidFill>
                <a:ea typeface="標楷體" pitchFamily="65" charset="-120"/>
              </a:rPr>
              <a:t>給予屬人的誇耀。</a:t>
            </a:r>
          </a:p>
          <a:p>
            <a:pPr algn="ctr">
              <a:buFontTx/>
              <a:buNone/>
            </a:pPr>
            <a:r>
              <a:rPr lang="zh-TW" altLang="en-US" sz="3000" dirty="0">
                <a:solidFill>
                  <a:schemeClr val="bg1"/>
                </a:solidFill>
                <a:ea typeface="標楷體" pitchFamily="65" charset="-120"/>
              </a:rPr>
              <a:t>人類總在期待所做的，</a:t>
            </a:r>
          </a:p>
          <a:p>
            <a:pPr algn="ctr">
              <a:buFontTx/>
              <a:buNone/>
            </a:pPr>
            <a:r>
              <a:rPr lang="zh-TW" altLang="en-US" sz="3000" dirty="0">
                <a:solidFill>
                  <a:schemeClr val="bg1"/>
                </a:solidFill>
                <a:ea typeface="標楷體" pitchFamily="65" charset="-120"/>
              </a:rPr>
              <a:t>能讓人類脫離時間的吞噬，</a:t>
            </a:r>
          </a:p>
          <a:p>
            <a:pPr algn="ctr">
              <a:buFontTx/>
              <a:buNone/>
            </a:pPr>
            <a:r>
              <a:rPr lang="zh-TW" altLang="en-US" sz="3000" dirty="0">
                <a:solidFill>
                  <a:schemeClr val="bg1"/>
                </a:solidFill>
                <a:ea typeface="標楷體" pitchFamily="65" charset="-120"/>
              </a:rPr>
              <a:t>換來永遠的樂歌。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438" y="6494463"/>
            <a:ext cx="15906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0" descr="D:\全國通識網LOGO_0704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62938" y="6143625"/>
            <a:ext cx="854075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42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FTPTransfer\My Transfer\自然科學概論\照片\DSC04908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2387" name="Rectangle 2"/>
          <p:cNvSpPr>
            <a:spLocks noGrp="1"/>
          </p:cNvSpPr>
          <p:nvPr>
            <p:ph type="body" idx="4294967295"/>
          </p:nvPr>
        </p:nvSpPr>
        <p:spPr>
          <a:xfrm>
            <a:off x="457200" y="1412875"/>
            <a:ext cx="8229600" cy="423068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buFontTx/>
              <a:buNone/>
            </a:pPr>
            <a:r>
              <a:rPr lang="zh-TW" altLang="en-US">
                <a:solidFill>
                  <a:schemeClr val="bg1"/>
                </a:solidFill>
                <a:ea typeface="標楷體" pitchFamily="65" charset="-120"/>
              </a:rPr>
              <a:t>以前的世人如此，</a:t>
            </a:r>
          </a:p>
          <a:p>
            <a:pPr algn="ctr">
              <a:buFontTx/>
              <a:buNone/>
            </a:pPr>
            <a:r>
              <a:rPr lang="zh-TW" altLang="en-US">
                <a:solidFill>
                  <a:schemeClr val="bg1"/>
                </a:solidFill>
                <a:ea typeface="標楷體" pitchFamily="65" charset="-120"/>
              </a:rPr>
              <a:t>現代的世人如此，</a:t>
            </a:r>
          </a:p>
          <a:p>
            <a:pPr algn="ctr">
              <a:buFontTx/>
              <a:buNone/>
            </a:pPr>
            <a:r>
              <a:rPr lang="zh-TW" altLang="en-US">
                <a:solidFill>
                  <a:schemeClr val="bg1"/>
                </a:solidFill>
                <a:ea typeface="標楷體" pitchFamily="65" charset="-120"/>
              </a:rPr>
              <a:t>未來的世人也必如此，</a:t>
            </a:r>
          </a:p>
          <a:p>
            <a:pPr algn="ctr">
              <a:buFontTx/>
              <a:buNone/>
            </a:pPr>
            <a:r>
              <a:rPr lang="zh-TW" altLang="en-US">
                <a:solidFill>
                  <a:schemeClr val="bg1"/>
                </a:solidFill>
                <a:ea typeface="標楷體" pitchFamily="65" charset="-120"/>
              </a:rPr>
              <a:t>在重蹈一個很基本的錯誤。</a:t>
            </a:r>
          </a:p>
          <a:p>
            <a:pPr algn="ctr">
              <a:buFontTx/>
              <a:buNone/>
            </a:pPr>
            <a:r>
              <a:rPr lang="zh-TW" altLang="en-US">
                <a:solidFill>
                  <a:schemeClr val="bg1"/>
                </a:solidFill>
                <a:ea typeface="標楷體" pitchFamily="65" charset="-120"/>
              </a:rPr>
              <a:t>如同人類不斷使用古騰堡</a:t>
            </a:r>
          </a:p>
          <a:p>
            <a:pPr algn="ctr">
              <a:buFontTx/>
              <a:buNone/>
            </a:pPr>
            <a:r>
              <a:rPr lang="zh-TW" altLang="en-US">
                <a:solidFill>
                  <a:schemeClr val="bg1"/>
                </a:solidFill>
                <a:ea typeface="標楷體" pitchFamily="65" charset="-120"/>
              </a:rPr>
              <a:t>所發明的印刷鉛字，</a:t>
            </a:r>
          </a:p>
          <a:p>
            <a:pPr algn="ctr">
              <a:buFontTx/>
              <a:buNone/>
            </a:pPr>
            <a:r>
              <a:rPr lang="zh-TW" altLang="en-US">
                <a:solidFill>
                  <a:schemeClr val="bg1"/>
                </a:solidFill>
                <a:ea typeface="標楷體" pitchFamily="65" charset="-120"/>
              </a:rPr>
              <a:t>卻忽視印刷鉛字背後創造者的原意。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438" y="6494463"/>
            <a:ext cx="15906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0" descr="D:\全國通識網LOGO_0704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62938" y="6143625"/>
            <a:ext cx="854075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7368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FTPTransfer\My Transfer\自然科學概論\照片\DSC04908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4435" name="Rectangle 2"/>
          <p:cNvSpPr>
            <a:spLocks noGrp="1"/>
          </p:cNvSpPr>
          <p:nvPr>
            <p:ph type="body" idx="4294967295"/>
          </p:nvPr>
        </p:nvSpPr>
        <p:spPr>
          <a:xfrm>
            <a:off x="457200" y="692150"/>
            <a:ext cx="8229600" cy="576103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533400" indent="-533400" algn="ctr">
              <a:lnSpc>
                <a:spcPct val="80000"/>
              </a:lnSpc>
              <a:buFontTx/>
              <a:buNone/>
            </a:pPr>
            <a:r>
              <a:rPr lang="zh-TW" altLang="en-US" dirty="0">
                <a:solidFill>
                  <a:schemeClr val="bg1"/>
                </a:solidFill>
                <a:ea typeface="標楷體" pitchFamily="65" charset="-120"/>
              </a:rPr>
              <a:t>人類歌頌這些印刷的鉛字，</a:t>
            </a:r>
          </a:p>
          <a:p>
            <a:pPr marL="533400" indent="-533400" algn="ctr">
              <a:lnSpc>
                <a:spcPct val="80000"/>
              </a:lnSpc>
              <a:buFontTx/>
              <a:buNone/>
            </a:pPr>
            <a:r>
              <a:rPr lang="zh-TW" altLang="en-US" dirty="0">
                <a:solidFill>
                  <a:schemeClr val="bg1"/>
                </a:solidFill>
                <a:ea typeface="標楷體" pitchFamily="65" charset="-120"/>
              </a:rPr>
              <a:t>是建立人類文明的基石，</a:t>
            </a:r>
          </a:p>
          <a:p>
            <a:pPr marL="533400" indent="-533400" algn="ctr">
              <a:lnSpc>
                <a:spcPct val="80000"/>
              </a:lnSpc>
              <a:buFontTx/>
              <a:buNone/>
            </a:pPr>
            <a:r>
              <a:rPr lang="zh-TW" altLang="en-US" dirty="0">
                <a:solidFill>
                  <a:schemeClr val="bg1"/>
                </a:solidFill>
                <a:ea typeface="標楷體" pitchFamily="65" charset="-120"/>
              </a:rPr>
              <a:t>使多少研究的成果更容易呈現，</a:t>
            </a:r>
          </a:p>
          <a:p>
            <a:pPr marL="533400" indent="-533400" algn="ctr">
              <a:lnSpc>
                <a:spcPct val="80000"/>
              </a:lnSpc>
              <a:buFontTx/>
              <a:buNone/>
            </a:pPr>
            <a:r>
              <a:rPr lang="zh-TW" altLang="en-US" dirty="0">
                <a:solidFill>
                  <a:schemeClr val="bg1"/>
                </a:solidFill>
                <a:ea typeface="標楷體" pitchFamily="65" charset="-120"/>
              </a:rPr>
              <a:t>可以在上面建立永存的殿宇，</a:t>
            </a:r>
          </a:p>
          <a:p>
            <a:pPr marL="533400" indent="-533400" algn="ctr">
              <a:lnSpc>
                <a:spcPct val="80000"/>
              </a:lnSpc>
              <a:buFontTx/>
              <a:buNone/>
            </a:pPr>
            <a:r>
              <a:rPr lang="zh-TW" altLang="en-US" dirty="0">
                <a:solidFill>
                  <a:schemeClr val="bg1"/>
                </a:solidFill>
                <a:ea typeface="標楷體" pitchFamily="65" charset="-120"/>
              </a:rPr>
              <a:t>愈築愈高。</a:t>
            </a:r>
          </a:p>
          <a:p>
            <a:pPr marL="533400" indent="-533400" algn="ctr">
              <a:lnSpc>
                <a:spcPct val="80000"/>
              </a:lnSpc>
              <a:buFontTx/>
              <a:buNone/>
            </a:pPr>
            <a:r>
              <a:rPr lang="zh-TW" altLang="en-US" dirty="0">
                <a:solidFill>
                  <a:schemeClr val="bg1"/>
                </a:solidFill>
                <a:ea typeface="標楷體" pitchFamily="65" charset="-120"/>
              </a:rPr>
              <a:t>當建殿的工頭老邁，新的工頭立刻更換上，</a:t>
            </a:r>
          </a:p>
          <a:p>
            <a:pPr marL="533400" indent="-533400" algn="ctr">
              <a:lnSpc>
                <a:spcPct val="80000"/>
              </a:lnSpc>
              <a:buFontTx/>
              <a:buNone/>
            </a:pPr>
            <a:r>
              <a:rPr lang="zh-TW" altLang="en-US" dirty="0">
                <a:solidFill>
                  <a:schemeClr val="bg1"/>
                </a:solidFill>
                <a:ea typeface="標楷體" pitchFamily="65" charset="-120"/>
              </a:rPr>
              <a:t>有人頭昏了，包裹一下就會好轉，</a:t>
            </a:r>
          </a:p>
          <a:p>
            <a:pPr marL="533400" indent="-533400" algn="ctr">
              <a:lnSpc>
                <a:spcPct val="80000"/>
              </a:lnSpc>
              <a:buFontTx/>
              <a:buNone/>
            </a:pPr>
            <a:r>
              <a:rPr lang="zh-TW" altLang="en-US" dirty="0">
                <a:solidFill>
                  <a:schemeClr val="bg1"/>
                </a:solidFill>
                <a:ea typeface="標楷體" pitchFamily="65" charset="-120"/>
              </a:rPr>
              <a:t>有人累了，休息一下，力量重回。</a:t>
            </a:r>
          </a:p>
          <a:p>
            <a:pPr marL="533400" indent="-533400" algn="ctr">
              <a:lnSpc>
                <a:spcPct val="80000"/>
              </a:lnSpc>
              <a:buFontTx/>
              <a:buNone/>
            </a:pPr>
            <a:r>
              <a:rPr lang="zh-TW" altLang="en-US" dirty="0">
                <a:solidFill>
                  <a:schemeClr val="bg1"/>
                </a:solidFill>
                <a:ea typeface="標楷體" pitchFamily="65" charset="-120"/>
              </a:rPr>
              <a:t>眾人都甘心被鞭策。</a:t>
            </a:r>
          </a:p>
          <a:p>
            <a:pPr marL="533400" indent="-533400" algn="ctr">
              <a:lnSpc>
                <a:spcPct val="80000"/>
              </a:lnSpc>
              <a:buFontTx/>
              <a:buNone/>
            </a:pPr>
            <a:r>
              <a:rPr lang="zh-TW" altLang="en-US" dirty="0">
                <a:solidFill>
                  <a:schemeClr val="bg1"/>
                </a:solidFill>
                <a:ea typeface="標楷體" pitchFamily="65" charset="-120"/>
              </a:rPr>
              <a:t>即使現在所建的殿宇，未來只存斷瓦殘片，</a:t>
            </a:r>
          </a:p>
          <a:p>
            <a:pPr marL="533400" indent="-533400" algn="ctr">
              <a:lnSpc>
                <a:spcPct val="80000"/>
              </a:lnSpc>
              <a:buFontTx/>
              <a:buNone/>
            </a:pPr>
            <a:r>
              <a:rPr lang="zh-TW" altLang="en-US" dirty="0">
                <a:solidFill>
                  <a:schemeClr val="bg1"/>
                </a:solidFill>
                <a:ea typeface="標楷體" pitchFamily="65" charset="-120"/>
              </a:rPr>
              <a:t>人類仍然保持信心與狂熱。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438" y="6494463"/>
            <a:ext cx="15906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0" descr="D:\全國通識網LOGO_0704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62938" y="6143625"/>
            <a:ext cx="854075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2833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FTPTransfer\My Transfer\自然科學概論\照片\DSC04908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6483" name="Rectangle 2"/>
          <p:cNvSpPr>
            <a:spLocks noGrp="1"/>
          </p:cNvSpPr>
          <p:nvPr>
            <p:ph type="body" idx="4294967295"/>
          </p:nvPr>
        </p:nvSpPr>
        <p:spPr>
          <a:xfrm>
            <a:off x="685800" y="2006600"/>
            <a:ext cx="7772400" cy="300672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533400" indent="-533400" algn="ctr">
              <a:lnSpc>
                <a:spcPct val="80000"/>
              </a:lnSpc>
              <a:buFontTx/>
              <a:buNone/>
            </a:pPr>
            <a:r>
              <a:rPr lang="zh-TW" altLang="en-US">
                <a:solidFill>
                  <a:schemeClr val="bg1"/>
                </a:solidFill>
                <a:ea typeface="標楷體" pitchFamily="65" charset="-120"/>
              </a:rPr>
              <a:t>愈有權力、聰明、能力的人、</a:t>
            </a:r>
          </a:p>
          <a:p>
            <a:pPr marL="533400" indent="-533400" algn="ctr">
              <a:lnSpc>
                <a:spcPct val="80000"/>
              </a:lnSpc>
              <a:buFontTx/>
              <a:buNone/>
            </a:pPr>
            <a:r>
              <a:rPr lang="zh-TW" altLang="en-US">
                <a:solidFill>
                  <a:schemeClr val="bg1"/>
                </a:solidFill>
                <a:ea typeface="標楷體" pitchFamily="65" charset="-120"/>
              </a:rPr>
              <a:t>愈是堅信，靠自己的力量，</a:t>
            </a:r>
          </a:p>
          <a:p>
            <a:pPr marL="533400" indent="-533400" algn="ctr">
              <a:lnSpc>
                <a:spcPct val="80000"/>
              </a:lnSpc>
              <a:buFontTx/>
              <a:buNone/>
            </a:pPr>
            <a:r>
              <a:rPr lang="zh-TW" altLang="en-US">
                <a:solidFill>
                  <a:schemeClr val="bg1"/>
                </a:solidFill>
                <a:ea typeface="標楷體" pitchFamily="65" charset="-120"/>
              </a:rPr>
              <a:t>可以給人類一個全新、更好的生活，</a:t>
            </a:r>
          </a:p>
          <a:p>
            <a:pPr marL="533400" indent="-533400" algn="ctr">
              <a:lnSpc>
                <a:spcPct val="80000"/>
              </a:lnSpc>
              <a:buFontTx/>
              <a:buNone/>
            </a:pPr>
            <a:r>
              <a:rPr lang="zh-TW" altLang="en-US">
                <a:solidFill>
                  <a:schemeClr val="bg1"/>
                </a:solidFill>
                <a:ea typeface="標楷體" pitchFamily="65" charset="-120"/>
              </a:rPr>
              <a:t>努力絕不致歸於虛空。</a:t>
            </a:r>
          </a:p>
          <a:p>
            <a:pPr marL="533400" indent="-533400" algn="ctr">
              <a:lnSpc>
                <a:spcPct val="80000"/>
              </a:lnSpc>
              <a:buFontTx/>
              <a:buNone/>
            </a:pPr>
            <a:r>
              <a:rPr lang="zh-TW" altLang="en-US">
                <a:solidFill>
                  <a:schemeClr val="bg1"/>
                </a:solidFill>
                <a:ea typeface="標楷體" pitchFamily="65" charset="-120"/>
              </a:rPr>
              <a:t>願偉大的名聲歸於我們，</a:t>
            </a:r>
          </a:p>
          <a:p>
            <a:pPr marL="533400" indent="-533400" algn="ctr">
              <a:lnSpc>
                <a:spcPct val="80000"/>
              </a:lnSpc>
              <a:buFontTx/>
              <a:buNone/>
            </a:pPr>
            <a:r>
              <a:rPr lang="zh-TW" altLang="en-US">
                <a:solidFill>
                  <a:schemeClr val="bg1"/>
                </a:solidFill>
                <a:ea typeface="標楷體" pitchFamily="65" charset="-120"/>
              </a:rPr>
              <a:t>願我們在地上重建最快樂的殿堂。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438" y="6494463"/>
            <a:ext cx="15906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0" descr="D:\全國通識網LOGO_0704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62938" y="6143625"/>
            <a:ext cx="854075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7489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FTPTransfer\My Transfer\自然科學概論\照片\DSC04908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8531" name="Rectangle 2"/>
          <p:cNvSpPr>
            <a:spLocks noGrp="1"/>
          </p:cNvSpPr>
          <p:nvPr>
            <p:ph type="body" idx="4294967295"/>
          </p:nvPr>
        </p:nvSpPr>
        <p:spPr>
          <a:xfrm>
            <a:off x="685800" y="2006600"/>
            <a:ext cx="7772400" cy="307816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533400" indent="-533400" algn="ctr">
              <a:lnSpc>
                <a:spcPct val="80000"/>
              </a:lnSpc>
              <a:buFontTx/>
              <a:buNone/>
            </a:pPr>
            <a:r>
              <a:rPr lang="zh-TW" altLang="en-US" dirty="0">
                <a:solidFill>
                  <a:schemeClr val="bg1"/>
                </a:solidFill>
                <a:ea typeface="標楷體" pitchFamily="65" charset="-120"/>
              </a:rPr>
              <a:t>人類最大的偏差，</a:t>
            </a:r>
          </a:p>
          <a:p>
            <a:pPr marL="533400" indent="-533400" algn="ctr">
              <a:lnSpc>
                <a:spcPct val="80000"/>
              </a:lnSpc>
              <a:buFontTx/>
              <a:buNone/>
            </a:pPr>
            <a:r>
              <a:rPr lang="zh-TW" altLang="en-US" dirty="0">
                <a:solidFill>
                  <a:schemeClr val="bg1"/>
                </a:solidFill>
                <a:ea typeface="標楷體" pitchFamily="65" charset="-120"/>
              </a:rPr>
              <a:t>是他們崇拜最高對象的錯誤，</a:t>
            </a:r>
          </a:p>
          <a:p>
            <a:pPr marL="533400" indent="-533400" algn="ctr">
              <a:lnSpc>
                <a:spcPct val="80000"/>
              </a:lnSpc>
              <a:buFontTx/>
              <a:buNone/>
            </a:pPr>
            <a:r>
              <a:rPr lang="zh-TW" altLang="en-US" dirty="0">
                <a:solidFill>
                  <a:schemeClr val="bg1"/>
                </a:solidFill>
                <a:ea typeface="標楷體" pitchFamily="65" charset="-120"/>
              </a:rPr>
              <a:t>如果，有一天，古騰堡從墳墓中爬出來，</a:t>
            </a:r>
          </a:p>
          <a:p>
            <a:pPr marL="533400" indent="-533400" algn="ctr">
              <a:lnSpc>
                <a:spcPct val="80000"/>
              </a:lnSpc>
              <a:buFontTx/>
              <a:buNone/>
            </a:pPr>
            <a:r>
              <a:rPr lang="zh-TW" altLang="en-US" dirty="0">
                <a:solidFill>
                  <a:schemeClr val="bg1"/>
                </a:solidFill>
                <a:ea typeface="標楷體" pitchFamily="65" charset="-120"/>
              </a:rPr>
              <a:t>看到人類因他創造的鉛字而顛狂，</a:t>
            </a:r>
          </a:p>
          <a:p>
            <a:pPr marL="533400" indent="-533400" algn="ctr">
              <a:lnSpc>
                <a:spcPct val="80000"/>
              </a:lnSpc>
              <a:buFontTx/>
              <a:buNone/>
            </a:pPr>
            <a:r>
              <a:rPr lang="zh-TW" altLang="en-US" dirty="0">
                <a:solidFill>
                  <a:schemeClr val="bg1"/>
                </a:solidFill>
                <a:ea typeface="標楷體" pitchFamily="65" charset="-120"/>
              </a:rPr>
              <a:t>他會說，我的原意是願後來的世人，</a:t>
            </a:r>
          </a:p>
          <a:p>
            <a:pPr marL="533400" indent="-533400" algn="ctr">
              <a:lnSpc>
                <a:spcPct val="80000"/>
              </a:lnSpc>
              <a:buFontTx/>
              <a:buNone/>
            </a:pPr>
            <a:r>
              <a:rPr lang="zh-TW" altLang="en-US" dirty="0">
                <a:solidFill>
                  <a:schemeClr val="bg1"/>
                </a:solidFill>
                <a:ea typeface="標楷體" pitchFamily="65" charset="-120"/>
              </a:rPr>
              <a:t>能夠獲得真正的平安與生命。」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438" y="6494463"/>
            <a:ext cx="15906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0" descr="D:\全國通識網LOGO_0704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62938" y="6143625"/>
            <a:ext cx="854075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7849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554</Words>
  <Application>Microsoft Office PowerPoint</Application>
  <PresentationFormat>如螢幕大小 (4:3)</PresentationFormat>
  <Paragraphs>78</Paragraphs>
  <Slides>8</Slides>
  <Notes>8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Office 佈景主題</vt:lpstr>
      <vt:lpstr>我心確定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我心確定</dc:title>
  <dc:creator>Whitney</dc:creator>
  <cp:lastModifiedBy>Whitney</cp:lastModifiedBy>
  <cp:revision>2</cp:revision>
  <dcterms:created xsi:type="dcterms:W3CDTF">2012-05-08T01:54:54Z</dcterms:created>
  <dcterms:modified xsi:type="dcterms:W3CDTF">2012-05-08T02:09:14Z</dcterms:modified>
</cp:coreProperties>
</file>