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09" r:id="rId1"/>
  </p:sldMasterIdLst>
  <p:notesMasterIdLst>
    <p:notesMasterId r:id="rId30"/>
  </p:notesMasterIdLst>
  <p:handoutMasterIdLst>
    <p:handoutMasterId r:id="rId31"/>
  </p:handoutMasterIdLst>
  <p:sldIdLst>
    <p:sldId id="276" r:id="rId2"/>
    <p:sldId id="342" r:id="rId3"/>
    <p:sldId id="343" r:id="rId4"/>
    <p:sldId id="344" r:id="rId5"/>
    <p:sldId id="345" r:id="rId6"/>
    <p:sldId id="346" r:id="rId7"/>
    <p:sldId id="347" r:id="rId8"/>
    <p:sldId id="323" r:id="rId9"/>
    <p:sldId id="326" r:id="rId10"/>
    <p:sldId id="325" r:id="rId11"/>
    <p:sldId id="324" r:id="rId12"/>
    <p:sldId id="327" r:id="rId13"/>
    <p:sldId id="328" r:id="rId14"/>
    <p:sldId id="329" r:id="rId15"/>
    <p:sldId id="330" r:id="rId16"/>
    <p:sldId id="331" r:id="rId17"/>
    <p:sldId id="334" r:id="rId18"/>
    <p:sldId id="332" r:id="rId19"/>
    <p:sldId id="335" r:id="rId20"/>
    <p:sldId id="333" r:id="rId21"/>
    <p:sldId id="336" r:id="rId22"/>
    <p:sldId id="337" r:id="rId23"/>
    <p:sldId id="338" r:id="rId24"/>
    <p:sldId id="339" r:id="rId25"/>
    <p:sldId id="340" r:id="rId26"/>
    <p:sldId id="341" r:id="rId27"/>
    <p:sldId id="288" r:id="rId28"/>
    <p:sldId id="348" r:id="rId29"/>
  </p:sldIdLst>
  <p:sldSz cx="9144000" cy="5143500" type="screen16x9"/>
  <p:notesSz cx="6797675" cy="9874250"/>
  <p:defaultTextStyle>
    <a:defPPr>
      <a:defRPr lang="zh-TW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301B821-A1FF-4177-AEE7-76D212191A09}" styleName="中等深淺樣式 1 - 輔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FABFCF23-3B69-468F-B69F-88F6DE6A72F2}" styleName="中等深淺樣式 1 - 輔色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淺色樣式 1 - 輔色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淺色樣式 3 - 輔色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淺色樣式 2 - 輔色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505E3EF-67EA-436B-97B2-0124C06EBD24}" styleName="中等深淺樣式 4 - 輔色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1117" y="-361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CD7B0F-1EAE-F849-9A4E-E77EE2E2FAB4}" type="datetimeFigureOut">
              <a:rPr kumimoji="1" lang="zh-TW" altLang="en-US" smtClean="0"/>
              <a:pPr/>
              <a:t>2012/7/23</a:t>
            </a:fld>
            <a:endParaRPr kumimoji="1"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D23C4F-849F-494D-AA0D-CADDC805557F}" type="slidenum">
              <a:rPr kumimoji="1" lang="zh-TW" altLang="en-US" smtClean="0"/>
              <a:pPr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04700782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58882E-B4C9-6D4D-B7D6-B679C8DC2CBB}" type="datetimeFigureOut">
              <a:rPr kumimoji="1" lang="zh-TW" altLang="en-US" smtClean="0"/>
              <a:pPr/>
              <a:t>2012/7/23</a:t>
            </a:fld>
            <a:endParaRPr kumimoji="1"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09538" y="741363"/>
            <a:ext cx="657860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TW" altLang="en-US" smtClean="0"/>
              <a:t>按一下以編輯母片文字樣式</a:t>
            </a:r>
          </a:p>
          <a:p>
            <a:pPr lvl="1"/>
            <a:r>
              <a:rPr kumimoji="1" lang="zh-TW" altLang="en-US" smtClean="0"/>
              <a:t>第二層</a:t>
            </a:r>
          </a:p>
          <a:p>
            <a:pPr lvl="2"/>
            <a:r>
              <a:rPr kumimoji="1" lang="zh-TW" altLang="en-US" smtClean="0"/>
              <a:t>第三層</a:t>
            </a:r>
          </a:p>
          <a:p>
            <a:pPr lvl="3"/>
            <a:r>
              <a:rPr kumimoji="1" lang="zh-TW" altLang="en-US" smtClean="0"/>
              <a:t>第四層</a:t>
            </a:r>
          </a:p>
          <a:p>
            <a:pPr lvl="4"/>
            <a:r>
              <a:rPr kumimoji="1" lang="zh-TW" altLang="en-US" smtClean="0"/>
              <a:t>第五層</a:t>
            </a:r>
            <a:endParaRPr kumimoji="1"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1984C6-D189-EC4A-A15B-7102873EC78B}" type="slidenum">
              <a:rPr kumimoji="1" lang="zh-TW" altLang="en-US" smtClean="0"/>
              <a:pPr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53285498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標題 13"/>
          <p:cNvSpPr>
            <a:spLocks noGrp="1"/>
          </p:cNvSpPr>
          <p:nvPr>
            <p:ph type="ctrTitle"/>
          </p:nvPr>
        </p:nvSpPr>
        <p:spPr>
          <a:xfrm>
            <a:off x="1432560" y="269923"/>
            <a:ext cx="7406640" cy="1104138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22" name="子標題 21"/>
          <p:cNvSpPr>
            <a:spLocks noGrp="1"/>
          </p:cNvSpPr>
          <p:nvPr>
            <p:ph type="subTitle" idx="1"/>
          </p:nvPr>
        </p:nvSpPr>
        <p:spPr>
          <a:xfrm>
            <a:off x="1432560" y="1387548"/>
            <a:ext cx="7406640" cy="131445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TW" altLang="en-US" smtClean="0"/>
              <a:t> 按一下以編輯母片子標題樣式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8DB1A2-21E8-814B-BF84-6C75D94F5804}" type="datetime1">
              <a:rPr kumimoji="1" lang="zh-TW" altLang="en-US" smtClean="0"/>
              <a:pPr/>
              <a:t>2012/7/23</a:t>
            </a:fld>
            <a:endParaRPr kumimoji="1" lang="zh-TW" altLang="en-US"/>
          </a:p>
        </p:txBody>
      </p:sp>
      <p:sp>
        <p:nvSpPr>
          <p:cNvPr id="20" name="頁尾版面配置區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zh-TW" altLang="en-US"/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橢圓 7"/>
          <p:cNvSpPr/>
          <p:nvPr/>
        </p:nvSpPr>
        <p:spPr>
          <a:xfrm>
            <a:off x="921433" y="1060352"/>
            <a:ext cx="210312" cy="157734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橢圓 8"/>
          <p:cNvSpPr/>
          <p:nvPr/>
        </p:nvSpPr>
        <p:spPr>
          <a:xfrm>
            <a:off x="1157176" y="1008762"/>
            <a:ext cx="64008" cy="48006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23265B-B284-EB4A-99CB-623734C93569}" type="datetime1">
              <a:rPr kumimoji="1" lang="zh-TW" altLang="en-US" smtClean="0"/>
              <a:pPr/>
              <a:t>2012/7/23</a:t>
            </a:fld>
            <a:endParaRPr kumimoji="1"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67715-E298-D948-81B8-59252272370F}" type="slidenum">
              <a:rPr kumimoji="1" lang="zh-TW" altLang="en-US" smtClean="0"/>
              <a:pPr/>
              <a:t>‹#›</a:t>
            </a:fld>
            <a:endParaRPr kumimoji="1"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58000" y="205980"/>
            <a:ext cx="1828800" cy="4388644"/>
          </a:xfrm>
        </p:spPr>
        <p:txBody>
          <a:bodyPr vert="eaVert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143000" y="205980"/>
            <a:ext cx="5562600" cy="4388644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43AA47-8BDA-C84E-A551-D0819B0F586C}" type="datetime1">
              <a:rPr kumimoji="1" lang="zh-TW" altLang="en-US" smtClean="0"/>
              <a:pPr/>
              <a:t>2012/7/23</a:t>
            </a:fld>
            <a:endParaRPr kumimoji="1"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67715-E298-D948-81B8-59252272370F}" type="slidenum">
              <a:rPr kumimoji="1" lang="zh-TW" altLang="en-US" smtClean="0"/>
              <a:pPr/>
              <a:t>‹#›</a:t>
            </a:fld>
            <a:endParaRPr kumimoji="1"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35AB05-9DD6-B242-B99B-2C0DB21EBEFD}" type="datetime1">
              <a:rPr kumimoji="1" lang="zh-TW" altLang="en-US" smtClean="0"/>
              <a:pPr/>
              <a:t>2012/7/23</a:t>
            </a:fld>
            <a:endParaRPr kumimoji="1"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67715-E298-D948-81B8-59252272370F}" type="slidenum">
              <a:rPr kumimoji="1" lang="zh-TW" altLang="en-US" smtClean="0"/>
              <a:pPr/>
              <a:t>‹#›</a:t>
            </a:fld>
            <a:endParaRPr kumimoji="1"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2282890" y="-41"/>
            <a:ext cx="6858000" cy="5143541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78392" y="1950244"/>
            <a:ext cx="6400800" cy="17145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578392" y="800100"/>
            <a:ext cx="6400800" cy="1132284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406031-4283-314A-98E4-954EE643FC42}" type="datetime1">
              <a:rPr kumimoji="1" lang="zh-TW" altLang="en-US" smtClean="0"/>
              <a:pPr/>
              <a:t>2012/7/23</a:t>
            </a:fld>
            <a:endParaRPr kumimoji="1"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67715-E298-D948-81B8-59252272370F}" type="slidenum">
              <a:rPr kumimoji="1" lang="zh-TW" altLang="en-US" smtClean="0"/>
              <a:pPr/>
              <a:t>‹#›</a:t>
            </a:fld>
            <a:endParaRPr kumimoji="1" lang="zh-TW" altLang="en-US"/>
          </a:p>
        </p:txBody>
      </p:sp>
      <p:sp>
        <p:nvSpPr>
          <p:cNvPr id="10" name="矩形 9"/>
          <p:cNvSpPr/>
          <p:nvPr/>
        </p:nvSpPr>
        <p:spPr bwMode="invGray">
          <a:xfrm>
            <a:off x="2286000" y="0"/>
            <a:ext cx="76200" cy="5143541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橢圓 7"/>
          <p:cNvSpPr/>
          <p:nvPr/>
        </p:nvSpPr>
        <p:spPr>
          <a:xfrm>
            <a:off x="2172321" y="2110992"/>
            <a:ext cx="210312" cy="157734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橢圓 8"/>
          <p:cNvSpPr/>
          <p:nvPr/>
        </p:nvSpPr>
        <p:spPr>
          <a:xfrm>
            <a:off x="2408064" y="2059403"/>
            <a:ext cx="64008" cy="48006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35608" y="205740"/>
            <a:ext cx="7498080" cy="857250"/>
          </a:xfrm>
        </p:spPr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435608" y="1143000"/>
            <a:ext cx="3657600" cy="34975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276088" y="1143000"/>
            <a:ext cx="3657600" cy="34975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7184D2-FCB7-6146-A8A6-7A9309272972}" type="datetime1">
              <a:rPr kumimoji="1" lang="zh-TW" altLang="en-US" smtClean="0"/>
              <a:pPr/>
              <a:t>2012/7/23</a:t>
            </a:fld>
            <a:endParaRPr kumimoji="1"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67715-E298-D948-81B8-59252272370F}" type="slidenum">
              <a:rPr kumimoji="1" lang="zh-TW" altLang="en-US" smtClean="0"/>
              <a:pPr/>
              <a:t>‹#›</a:t>
            </a:fld>
            <a:endParaRPr kumimoji="1"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3870252"/>
            <a:ext cx="8229600" cy="85725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246209"/>
            <a:ext cx="4023360" cy="48006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63440" y="246209"/>
            <a:ext cx="4023360" cy="48006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727002"/>
            <a:ext cx="4023360" cy="30861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63440" y="727002"/>
            <a:ext cx="4023360" cy="30861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664D12-B51A-8A4E-9435-F1C9C0690D76}" type="datetime1">
              <a:rPr kumimoji="1" lang="zh-TW" altLang="en-US" smtClean="0"/>
              <a:pPr/>
              <a:t>2012/7/23</a:t>
            </a:fld>
            <a:endParaRPr kumimoji="1"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67715-E298-D948-81B8-59252272370F}" type="slidenum">
              <a:rPr kumimoji="1" lang="zh-TW" altLang="en-US" smtClean="0"/>
              <a:pPr/>
              <a:t>‹#›</a:t>
            </a:fld>
            <a:endParaRPr kumimoji="1"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35608" y="205740"/>
            <a:ext cx="7498080" cy="857250"/>
          </a:xfrm>
        </p:spPr>
        <p:txBody>
          <a:bodyPr anchor="ctr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2752A4-DFE1-434A-A7B6-766290C75FF8}" type="datetime1">
              <a:rPr kumimoji="1" lang="zh-TW" altLang="en-US" smtClean="0"/>
              <a:pPr/>
              <a:t>2012/7/23</a:t>
            </a:fld>
            <a:endParaRPr kumimoji="1"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67715-E298-D948-81B8-59252272370F}" type="slidenum">
              <a:rPr kumimoji="1" lang="zh-TW" altLang="en-US" smtClean="0"/>
              <a:pPr/>
              <a:t>‹#›</a:t>
            </a:fld>
            <a:endParaRPr kumimoji="1"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014984" y="0"/>
            <a:ext cx="8129016" cy="51435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10945F-F085-B74A-9306-60AE1B4C62B8}" type="datetime1">
              <a:rPr kumimoji="1" lang="zh-TW" altLang="en-US" smtClean="0"/>
              <a:pPr/>
              <a:t>2012/7/23</a:t>
            </a:fld>
            <a:endParaRPr kumimoji="1"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67715-E298-D948-81B8-59252272370F}" type="slidenum">
              <a:rPr kumimoji="1" lang="zh-TW" altLang="en-US" smtClean="0"/>
              <a:pPr/>
              <a:t>‹#›</a:t>
            </a:fld>
            <a:endParaRPr kumimoji="1" lang="zh-TW" altLang="en-US"/>
          </a:p>
        </p:txBody>
      </p:sp>
      <p:sp>
        <p:nvSpPr>
          <p:cNvPr id="6" name="矩形 5"/>
          <p:cNvSpPr/>
          <p:nvPr/>
        </p:nvSpPr>
        <p:spPr bwMode="invGray">
          <a:xfrm>
            <a:off x="1014984" y="-41"/>
            <a:ext cx="73152" cy="5143541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62583"/>
            <a:ext cx="3810000" cy="871538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055223"/>
            <a:ext cx="3810000" cy="523875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153400" cy="299442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469009-2016-BF40-BBA7-052798407399}" type="datetime1">
              <a:rPr kumimoji="1" lang="zh-TW" altLang="en-US" smtClean="0"/>
              <a:pPr/>
              <a:t>2012/7/23</a:t>
            </a:fld>
            <a:endParaRPr kumimoji="1"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67715-E298-D948-81B8-59252272370F}" type="slidenum">
              <a:rPr kumimoji="1" lang="zh-TW" altLang="en-US" smtClean="0"/>
              <a:pPr/>
              <a:t>‹#›</a:t>
            </a:fld>
            <a:endParaRPr kumimoji="1"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886896" y="800100"/>
            <a:ext cx="2743200" cy="14859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8AC703-C833-A54A-8BA1-360F2F035623}" type="datetime1">
              <a:rPr kumimoji="1" lang="zh-TW" altLang="en-US" smtClean="0"/>
              <a:pPr/>
              <a:t>2012/7/23</a:t>
            </a:fld>
            <a:endParaRPr kumimoji="1"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67715-E298-D948-81B8-59252272370F}" type="slidenum">
              <a:rPr kumimoji="1" lang="zh-TW" altLang="en-US" smtClean="0"/>
              <a:pPr/>
              <a:t>‹#›</a:t>
            </a:fld>
            <a:endParaRPr kumimoji="1"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762000" y="800100"/>
            <a:ext cx="4572000" cy="3429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838200" y="857253"/>
            <a:ext cx="4419600" cy="2635898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zh-TW" altLang="en-US" smtClean="0"/>
              <a:t>將圖片拖曳至版面配置區或按一下圖示以新增</a:t>
            </a:r>
            <a:endParaRPr kumimoji="0" lang="en-US" dirty="0"/>
          </a:p>
        </p:txBody>
      </p:sp>
      <p:sp>
        <p:nvSpPr>
          <p:cNvPr id="9" name="流程圖 8"/>
          <p:cNvSpPr/>
          <p:nvPr/>
        </p:nvSpPr>
        <p:spPr>
          <a:xfrm rot="19468671">
            <a:off x="396725" y="715756"/>
            <a:ext cx="685800" cy="153233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流程圖 9"/>
          <p:cNvSpPr/>
          <p:nvPr/>
        </p:nvSpPr>
        <p:spPr>
          <a:xfrm rot="2103354" flipH="1">
            <a:off x="5003667" y="702589"/>
            <a:ext cx="649224" cy="153233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8200" y="3600450"/>
            <a:ext cx="4419600" cy="5715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圓形圖 6"/>
          <p:cNvSpPr/>
          <p:nvPr/>
        </p:nvSpPr>
        <p:spPr>
          <a:xfrm>
            <a:off x="-815927" y="-611941"/>
            <a:ext cx="1638887" cy="1229165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橢圓 7"/>
          <p:cNvSpPr/>
          <p:nvPr/>
        </p:nvSpPr>
        <p:spPr>
          <a:xfrm>
            <a:off x="168817" y="15827"/>
            <a:ext cx="1702191" cy="1276643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甜甜圈 10"/>
          <p:cNvSpPr/>
          <p:nvPr/>
        </p:nvSpPr>
        <p:spPr>
          <a:xfrm rot="2315675">
            <a:off x="182882" y="791308"/>
            <a:ext cx="1125717" cy="826968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>
          <a:xfrm>
            <a:off x="1012874" y="-41"/>
            <a:ext cx="8131127" cy="5143541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標題版面配置區 4"/>
          <p:cNvSpPr>
            <a:spLocks noGrp="1"/>
          </p:cNvSpPr>
          <p:nvPr>
            <p:ph type="title"/>
          </p:nvPr>
        </p:nvSpPr>
        <p:spPr>
          <a:xfrm>
            <a:off x="1435608" y="205979"/>
            <a:ext cx="7498080" cy="85725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9" name="文字版面配置區 8"/>
          <p:cNvSpPr>
            <a:spLocks noGrp="1"/>
          </p:cNvSpPr>
          <p:nvPr>
            <p:ph type="body" idx="1"/>
          </p:nvPr>
        </p:nvSpPr>
        <p:spPr>
          <a:xfrm>
            <a:off x="1435608" y="1085850"/>
            <a:ext cx="7498080" cy="360045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zh-TW" altLang="en-US" dirty="0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dirty="0" smtClean="0"/>
              <a:t>第二層</a:t>
            </a:r>
          </a:p>
          <a:p>
            <a:pPr lvl="2" eaLnBrk="1" latinLnBrk="0" hangingPunct="1"/>
            <a:r>
              <a:rPr kumimoji="0" lang="zh-TW" altLang="en-US" dirty="0" smtClean="0"/>
              <a:t>第三層</a:t>
            </a:r>
          </a:p>
          <a:p>
            <a:pPr lvl="3" eaLnBrk="1" latinLnBrk="0" hangingPunct="1"/>
            <a:r>
              <a:rPr kumimoji="0" lang="zh-TW" altLang="en-US" dirty="0" smtClean="0"/>
              <a:t>第四層</a:t>
            </a:r>
          </a:p>
          <a:p>
            <a:pPr lvl="4" eaLnBrk="1" latinLnBrk="0" hangingPunct="1"/>
            <a:r>
              <a:rPr kumimoji="0" lang="zh-TW" altLang="en-US" dirty="0" smtClean="0"/>
              <a:t>第五層</a:t>
            </a:r>
            <a:endParaRPr kumimoji="0" lang="en-US" dirty="0"/>
          </a:p>
        </p:txBody>
      </p:sp>
      <p:sp>
        <p:nvSpPr>
          <p:cNvPr id="24" name="日期版面配置區 23"/>
          <p:cNvSpPr>
            <a:spLocks noGrp="1"/>
          </p:cNvSpPr>
          <p:nvPr>
            <p:ph type="dt" sz="half" idx="2"/>
          </p:nvPr>
        </p:nvSpPr>
        <p:spPr>
          <a:xfrm>
            <a:off x="3581400" y="4729162"/>
            <a:ext cx="2133600" cy="357188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E314448-D493-7E4D-BA70-DA2ADBEFD3AA}" type="datetime1">
              <a:rPr kumimoji="1" lang="zh-TW" altLang="en-US" smtClean="0"/>
              <a:pPr/>
              <a:t>2012/7/23</a:t>
            </a:fld>
            <a:endParaRPr kumimoji="1" lang="zh-TW" altLang="en-US" dirty="0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3"/>
          </p:nvPr>
        </p:nvSpPr>
        <p:spPr>
          <a:xfrm>
            <a:off x="5715000" y="4729162"/>
            <a:ext cx="2895600" cy="357188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kumimoji="1" lang="zh-TW" altLang="en-US" dirty="0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4"/>
          </p:nvPr>
        </p:nvSpPr>
        <p:spPr>
          <a:xfrm>
            <a:off x="8613648" y="4729162"/>
            <a:ext cx="457200" cy="357188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8967715-E298-D948-81B8-59252272370F}" type="slidenum">
              <a:rPr kumimoji="1" lang="zh-TW" altLang="en-US" smtClean="0"/>
              <a:pPr/>
              <a:t>‹#›</a:t>
            </a:fld>
            <a:endParaRPr kumimoji="1" lang="zh-TW" altLang="en-US" dirty="0"/>
          </a:p>
        </p:txBody>
      </p:sp>
      <p:sp>
        <p:nvSpPr>
          <p:cNvPr id="15" name="矩形 14"/>
          <p:cNvSpPr/>
          <p:nvPr/>
        </p:nvSpPr>
        <p:spPr bwMode="invGray">
          <a:xfrm>
            <a:off x="1014984" y="-41"/>
            <a:ext cx="73152" cy="5143541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pic>
        <p:nvPicPr>
          <p:cNvPr id="14" name="Picture 2" descr="C:\Users\user\Desktop\100-2TA\給助理的資料\NTUOCW logo (new)\ocw_black.pn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1187" y="4710127"/>
            <a:ext cx="1431925" cy="420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10" r:id="rId1"/>
    <p:sldLayoutId id="2147483911" r:id="rId2"/>
    <p:sldLayoutId id="2147483912" r:id="rId3"/>
    <p:sldLayoutId id="2147483913" r:id="rId4"/>
    <p:sldLayoutId id="2147483914" r:id="rId5"/>
    <p:sldLayoutId id="2147483915" r:id="rId6"/>
    <p:sldLayoutId id="2147483916" r:id="rId7"/>
    <p:sldLayoutId id="2147483917" r:id="rId8"/>
    <p:sldLayoutId id="2147483918" r:id="rId9"/>
    <p:sldLayoutId id="2147483919" r:id="rId10"/>
    <p:sldLayoutId id="2147483920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creativecommons.org/licenses/by-nc-sa/3.0/tw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hyperlink" Target="http://ocw.aca.ntu.edu.tw/ntu-ocw/index.php/ocw/copyright_declaration" TargetMode="External"/><Relationship Id="rId4" Type="http://schemas.openxmlformats.org/officeDocument/2006/relationships/hyperlink" Target="http://office.microsoft.com/zh-hk/HA010152965.aspx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ocw.aca.ntu.edu.tw/ntu-ocw/index.php/ocw/copyright_declaration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ocw.aca.ntu.edu.tw/ntu-ocw/index.php/ocw/copyright_declaration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ocw.aca.ntu.edu.tw/ntu-ocw/index.php/ocw/copyright_declaration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ocw.aca.ntu.edu.tw/ntu-ocw/index.php/ocw/copyright_declaration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ocw.aca.ntu.edu.tw/ntu-ocw/index.php/ocw/copyright_declaration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ocw.aca.ntu.edu.tw/ntu-ocw/index.php/ocw/copyright_declaration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ocw.aca.ntu.edu.tw/ntu-ocw/index.php/ocw/copyright_declaration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ocw.aca.ntu.edu.tw/ntu-ocw/index.php/ocw/copyright_declaration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ocw.aca.ntu.edu.tw/ntu-ocw/index.php/ocw/copyright_declaration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ocw.aca.ntu.edu.tw/ntu-ocw/index.php/ocw/copyright_declaration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ocw.aca.ntu.edu.tw/ntu-ocw/index.php/ocw/copyright_declaration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ocw.aca.ntu.edu.tw/ntu-ocw/index.php/ocw/copyright_declaration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ocw.aca.ntu.edu.tw/ntu-ocw/index.php/ocw/copyright_declaration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ocw.aca.ntu.edu.tw/ntu-ocw/index.php/ocw/copyright_declaration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ocw.aca.ntu.edu.tw/ntu-ocw/index.php/ocw/copyright_declaration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ocw.aca.ntu.edu.tw/ntu-ocw/index.php/ocw/copyright_declaration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ocw.aca.ntu.edu.tw/ntu-ocw/index.php/ocw/copyright_declaration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ocw.aca.ntu.edu.tw/ntu-ocw/index.php/ocw/copyright_declaration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office.microsoft.com/zh-hk/HA010152965.aspx" TargetMode="Externa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7.png"/><Relationship Id="rId4" Type="http://schemas.openxmlformats.org/officeDocument/2006/relationships/hyperlink" Target="http://ocw.aca.ntu.edu.tw/ntu-ocw/index.php/ocw/copyright_declaration" TargetMode="Externa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sa/3.0/deed.en" TargetMode="External"/><Relationship Id="rId7" Type="http://schemas.openxmlformats.org/officeDocument/2006/relationships/hyperlink" Target="http://ocw.aca.ntu.edu.tw/ntu-ocw/index.php/ocw/copyright_declaration" TargetMode="External"/><Relationship Id="rId2" Type="http://schemas.openxmlformats.org/officeDocument/2006/relationships/hyperlink" Target="http://commons.wikimedia.org/wiki/File:Service_tennis_Ljubicic.jpg" TargetMode="Externa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image" Target="../media/image5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ocw.aca.ntu.edu.tw/ntu-ocw/index.php/ocw/copyright_declaration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ocw.aca.ntu.edu.tw/ntu-ocw/index.php/ocw/copyright_declaration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ocw.aca.ntu.edu.tw/ntu-ocw/index.php/ocw/copyright_declaration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ocw.aca.ntu.edu.tw/ntu-ocw/index.php/ocw/copyright_declaration" TargetMode="External"/><Relationship Id="rId5" Type="http://schemas.openxmlformats.org/officeDocument/2006/relationships/image" Target="../media/image6.png"/><Relationship Id="rId4" Type="http://schemas.openxmlformats.org/officeDocument/2006/relationships/hyperlink" Target="http://creativecommons.org/licenses/by-sa/2.5/deed.fr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ocw.aca.ntu.edu.tw/ntu-ocw/index.php/ocw/copyright_declaration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ocw.aca.ntu.edu.tw/ntu-ocw/index.php/ocw/copyright_declaration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ocw.aca.ntu.edu.tw/ntu-ocw/index.php/ocw/copyright_declaration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094921" y="449965"/>
            <a:ext cx="1883848" cy="857250"/>
          </a:xfrm>
        </p:spPr>
        <p:txBody>
          <a:bodyPr>
            <a:noAutofit/>
          </a:bodyPr>
          <a:lstStyle/>
          <a:p>
            <a:r>
              <a:rPr kumimoji="1" lang="zh-TW" altLang="en-US" sz="6000" dirty="0" smtClean="0">
                <a:solidFill>
                  <a:schemeClr val="accent2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法文</a:t>
            </a:r>
            <a:endParaRPr kumimoji="1" lang="zh-TW" altLang="en-US" sz="6000" dirty="0">
              <a:solidFill>
                <a:schemeClr val="accent2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076629CB-7937-4506-A327-ACF88B95BB03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" name="文字方塊 2"/>
          <p:cNvSpPr txBox="1"/>
          <p:nvPr/>
        </p:nvSpPr>
        <p:spPr>
          <a:xfrm>
            <a:off x="2044700" y="1612967"/>
            <a:ext cx="62611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標楷體" pitchFamily="65" charset="-120"/>
                <a:ea typeface="標楷體" pitchFamily="65" charset="-120"/>
              </a:rPr>
              <a:t>第</a:t>
            </a:r>
            <a:r>
              <a:rPr lang="zh-TW" altLang="en-US" sz="2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標楷體" pitchFamily="65" charset="-120"/>
                <a:ea typeface="標楷體" pitchFamily="65" charset="-120"/>
              </a:rPr>
              <a:t>十</a:t>
            </a:r>
            <a:r>
              <a:rPr lang="zh-TW" altLang="en-US" sz="2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標楷體" pitchFamily="65" charset="-120"/>
                <a:ea typeface="標楷體" pitchFamily="65" charset="-120"/>
              </a:rPr>
              <a:t>單元  </a:t>
            </a:r>
            <a:r>
              <a:rPr lang="fr-FR" altLang="zh-TW" sz="22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標楷體" pitchFamily="65" charset="-120"/>
              </a:rPr>
              <a:t>Comment décrire une personne ?</a:t>
            </a:r>
          </a:p>
          <a:p>
            <a:r>
              <a:rPr lang="fr-FR" altLang="zh-TW" sz="22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標楷體" pitchFamily="65" charset="-120"/>
              </a:rPr>
              <a:t>			</a:t>
            </a:r>
            <a:r>
              <a:rPr lang="zh-TW" altLang="en-US" sz="2200" b="1" dirty="0">
                <a:solidFill>
                  <a:schemeClr val="tx1">
                    <a:lumMod val="65000"/>
                    <a:lumOff val="35000"/>
                  </a:schemeClr>
                </a:solidFill>
                <a:ea typeface="標楷體" pitchFamily="65" charset="-120"/>
              </a:rPr>
              <a:t>如何描述一</a:t>
            </a:r>
            <a:r>
              <a:rPr lang="zh-TW" altLang="en-US" sz="22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標楷體" pitchFamily="65" charset="-120"/>
              </a:rPr>
              <a:t>個人？</a:t>
            </a:r>
            <a:r>
              <a:rPr lang="en-US" altLang="zh-TW" sz="2200" b="1" dirty="0">
                <a:solidFill>
                  <a:schemeClr val="tx1">
                    <a:lumMod val="65000"/>
                    <a:lumOff val="35000"/>
                  </a:schemeClr>
                </a:solidFill>
                <a:ea typeface="標楷體" pitchFamily="65" charset="-120"/>
              </a:rPr>
              <a:t>——</a:t>
            </a:r>
            <a:r>
              <a:rPr lang="zh-TW" altLang="en-US" sz="2200" b="1" dirty="0">
                <a:solidFill>
                  <a:schemeClr val="tx1">
                    <a:lumMod val="65000"/>
                    <a:lumOff val="35000"/>
                  </a:schemeClr>
                </a:solidFill>
                <a:ea typeface="標楷體" pitchFamily="65" charset="-120"/>
              </a:rPr>
              <a:t>人物性格描述</a:t>
            </a:r>
            <a:endParaRPr lang="zh-TW" altLang="en-US" sz="2200" b="1" dirty="0">
              <a:solidFill>
                <a:schemeClr val="tx1">
                  <a:lumMod val="65000"/>
                  <a:lumOff val="35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0" name="內容版面配置區 11"/>
          <p:cNvSpPr txBox="1">
            <a:spLocks/>
          </p:cNvSpPr>
          <p:nvPr/>
        </p:nvSpPr>
        <p:spPr>
          <a:xfrm>
            <a:off x="3113794" y="2506083"/>
            <a:ext cx="3920051" cy="643559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82296" indent="0">
              <a:buFont typeface="Wingdings 2"/>
              <a:buNone/>
            </a:pPr>
            <a:r>
              <a:rPr kumimoji="1" lang="zh-TW" altLang="en-US" sz="2800" dirty="0" smtClean="0">
                <a:latin typeface="標楷體" pitchFamily="65" charset="-120"/>
                <a:ea typeface="標楷體" pitchFamily="65" charset="-120"/>
              </a:rPr>
              <a:t>授課教師：歐德尼教授</a:t>
            </a:r>
            <a:endParaRPr kumimoji="1" lang="zh-TW" altLang="en-US" sz="2800" dirty="0">
              <a:latin typeface="標楷體" pitchFamily="65" charset="-120"/>
              <a:ea typeface="標楷體" pitchFamily="65" charset="-120"/>
            </a:endParaRPr>
          </a:p>
        </p:txBody>
      </p:sp>
      <p:grpSp>
        <p:nvGrpSpPr>
          <p:cNvPr id="11" name="群組 26"/>
          <p:cNvGrpSpPr>
            <a:grpSpLocks/>
          </p:cNvGrpSpPr>
          <p:nvPr/>
        </p:nvGrpSpPr>
        <p:grpSpPr bwMode="auto">
          <a:xfrm>
            <a:off x="2794710" y="3457569"/>
            <a:ext cx="4700111" cy="492443"/>
            <a:chOff x="2667595" y="5395118"/>
            <a:chExt cx="3404347" cy="378616"/>
          </a:xfrm>
        </p:grpSpPr>
        <p:sp>
          <p:nvSpPr>
            <p:cNvPr id="13" name="矩形 18"/>
            <p:cNvSpPr>
              <a:spLocks noChangeArrowheads="1"/>
            </p:cNvSpPr>
            <p:nvPr/>
          </p:nvSpPr>
          <p:spPr bwMode="auto">
            <a:xfrm>
              <a:off x="3265634" y="5395118"/>
              <a:ext cx="2806308" cy="3786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just"/>
              <a:r>
                <a:rPr kumimoji="0" lang="en-US" altLang="zh-TW" sz="1300" b="1" dirty="0">
                  <a:latin typeface="Times New Roman" pitchFamily="18" charset="0"/>
                  <a:ea typeface="標楷體" pitchFamily="65" charset="-120"/>
                </a:rPr>
                <a:t>【</a:t>
              </a:r>
              <a:r>
                <a:rPr kumimoji="0" lang="zh-TW" altLang="en-US" sz="1300" b="1" dirty="0">
                  <a:latin typeface="Times New Roman" pitchFamily="18" charset="0"/>
                  <a:ea typeface="標楷體" pitchFamily="65" charset="-120"/>
                </a:rPr>
                <a:t>本著作除另有註明外，採取</a:t>
              </a:r>
              <a:r>
                <a:rPr kumimoji="0" lang="zh-TW" altLang="en-US" sz="1300" b="1" u="sng" dirty="0">
                  <a:latin typeface="Times New Roman" pitchFamily="18" charset="0"/>
                  <a:ea typeface="標楷體" pitchFamily="65" charset="-120"/>
                  <a:hlinkClick r:id="rId2"/>
                </a:rPr>
                <a:t>創用</a:t>
              </a:r>
              <a:r>
                <a:rPr kumimoji="0" lang="en-US" altLang="zh-TW" sz="1300" b="1" u="sng" dirty="0">
                  <a:latin typeface="Times New Roman" pitchFamily="18" charset="0"/>
                  <a:ea typeface="標楷體" pitchFamily="65" charset="-120"/>
                  <a:hlinkClick r:id="rId2"/>
                </a:rPr>
                <a:t>CC</a:t>
              </a:r>
              <a:r>
                <a:rPr kumimoji="0" lang="zh-TW" altLang="en-US" sz="1300" b="1" u="sng" dirty="0">
                  <a:latin typeface="Times New Roman" pitchFamily="18" charset="0"/>
                  <a:ea typeface="標楷體" pitchFamily="65" charset="-120"/>
                  <a:hlinkClick r:id="rId2"/>
                </a:rPr>
                <a:t>「姓名標示－非商業性－相同方式分享」台灣</a:t>
              </a:r>
              <a:r>
                <a:rPr kumimoji="0" lang="en-US" altLang="zh-TW" sz="1300" b="1" u="sng" dirty="0">
                  <a:latin typeface="Times New Roman" pitchFamily="18" charset="0"/>
                  <a:ea typeface="標楷體" pitchFamily="65" charset="-120"/>
                  <a:hlinkClick r:id="rId2"/>
                </a:rPr>
                <a:t>3.0</a:t>
              </a:r>
              <a:r>
                <a:rPr kumimoji="0" lang="zh-TW" altLang="en-US" sz="1300" b="1" u="sng" dirty="0">
                  <a:latin typeface="Times New Roman" pitchFamily="18" charset="0"/>
                  <a:ea typeface="標楷體" pitchFamily="65" charset="-120"/>
                  <a:hlinkClick r:id="rId2"/>
                </a:rPr>
                <a:t>版</a:t>
              </a:r>
              <a:r>
                <a:rPr kumimoji="0" lang="zh-TW" altLang="en-US" sz="1300" b="1" dirty="0">
                  <a:latin typeface="Times New Roman" pitchFamily="18" charset="0"/>
                  <a:ea typeface="標楷體" pitchFamily="65" charset="-120"/>
                </a:rPr>
                <a:t>授權釋出</a:t>
              </a:r>
              <a:r>
                <a:rPr kumimoji="0" lang="en-US" altLang="zh-TW" sz="1300" b="1" dirty="0">
                  <a:latin typeface="Times New Roman" pitchFamily="18" charset="0"/>
                  <a:ea typeface="標楷體" pitchFamily="65" charset="-120"/>
                </a:rPr>
                <a:t>】</a:t>
              </a:r>
            </a:p>
          </p:txBody>
        </p:sp>
        <p:pic>
          <p:nvPicPr>
            <p:cNvPr id="14" name="Picture 15" descr="cc">
              <a:hlinkClick r:id="rId2"/>
            </p:cNvPr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667595" y="5479137"/>
              <a:ext cx="598039" cy="2144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2" name="文字方塊 11"/>
          <p:cNvSpPr txBox="1"/>
          <p:nvPr/>
        </p:nvSpPr>
        <p:spPr>
          <a:xfrm>
            <a:off x="2781126" y="4064546"/>
            <a:ext cx="48922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200" dirty="0" smtClean="0">
                <a:latin typeface="標楷體" pitchFamily="65" charset="-120"/>
                <a:ea typeface="標楷體" pitchFamily="65" charset="-120"/>
              </a:rPr>
              <a:t>本課程指定教材為</a:t>
            </a:r>
            <a:r>
              <a:rPr lang="en-US" altLang="zh-TW" sz="1200" dirty="0">
                <a:latin typeface="Calibri" pitchFamily="34" charset="0"/>
                <a:ea typeface="標楷體" pitchFamily="65" charset="-120"/>
                <a:cs typeface="Calibri" pitchFamily="34" charset="0"/>
              </a:rPr>
              <a:t>Annie </a:t>
            </a:r>
            <a:r>
              <a:rPr lang="en-US" altLang="zh-TW" sz="1200" dirty="0" err="1">
                <a:latin typeface="Calibri" pitchFamily="34" charset="0"/>
                <a:ea typeface="標楷體" pitchFamily="65" charset="-120"/>
                <a:cs typeface="Calibri" pitchFamily="34" charset="0"/>
              </a:rPr>
              <a:t>Berthet</a:t>
            </a:r>
            <a:r>
              <a:rPr lang="en-US" altLang="zh-TW" sz="1200" dirty="0">
                <a:latin typeface="Calibri" pitchFamily="34" charset="0"/>
                <a:ea typeface="標楷體" pitchFamily="65" charset="-120"/>
                <a:cs typeface="Calibri" pitchFamily="34" charset="0"/>
              </a:rPr>
              <a:t>, Catherine </a:t>
            </a:r>
            <a:r>
              <a:rPr lang="en-US" altLang="zh-TW" sz="1200" dirty="0" err="1">
                <a:latin typeface="Calibri" pitchFamily="34" charset="0"/>
                <a:ea typeface="標楷體" pitchFamily="65" charset="-120"/>
                <a:cs typeface="Calibri" pitchFamily="34" charset="0"/>
              </a:rPr>
              <a:t>Hugot</a:t>
            </a:r>
            <a:r>
              <a:rPr lang="en-US" altLang="zh-TW" sz="1200" dirty="0">
                <a:latin typeface="Calibri" pitchFamily="34" charset="0"/>
                <a:ea typeface="標楷體" pitchFamily="65" charset="-120"/>
                <a:cs typeface="Calibri" pitchFamily="34" charset="0"/>
              </a:rPr>
              <a:t>, </a:t>
            </a:r>
            <a:r>
              <a:rPr lang="en-US" altLang="zh-TW" sz="1200" dirty="0" err="1" smtClean="0">
                <a:latin typeface="Calibri" pitchFamily="34" charset="0"/>
                <a:ea typeface="標楷體" pitchFamily="65" charset="-120"/>
                <a:cs typeface="Calibri" pitchFamily="34" charset="0"/>
              </a:rPr>
              <a:t>Véronique</a:t>
            </a:r>
            <a:r>
              <a:rPr lang="en-US" altLang="zh-TW" sz="1200" dirty="0" smtClean="0">
                <a:latin typeface="Calibri" pitchFamily="34" charset="0"/>
                <a:ea typeface="標楷體" pitchFamily="65" charset="-120"/>
                <a:cs typeface="Calibri" pitchFamily="34" charset="0"/>
              </a:rPr>
              <a:t> M. </a:t>
            </a:r>
            <a:r>
              <a:rPr lang="en-US" altLang="zh-TW" sz="1200" dirty="0" err="1">
                <a:latin typeface="Calibri" pitchFamily="34" charset="0"/>
                <a:ea typeface="標楷體" pitchFamily="65" charset="-120"/>
                <a:cs typeface="Calibri" pitchFamily="34" charset="0"/>
              </a:rPr>
              <a:t>Kizirian</a:t>
            </a:r>
            <a:r>
              <a:rPr lang="en-US" altLang="zh-TW" sz="1200" dirty="0">
                <a:latin typeface="Calibri" pitchFamily="34" charset="0"/>
                <a:ea typeface="標楷體" pitchFamily="65" charset="-120"/>
                <a:cs typeface="Calibri" pitchFamily="34" charset="0"/>
              </a:rPr>
              <a:t>, </a:t>
            </a:r>
            <a:r>
              <a:rPr lang="en-US" altLang="zh-TW" sz="1200" dirty="0" err="1">
                <a:latin typeface="Calibri" pitchFamily="34" charset="0"/>
                <a:ea typeface="標楷體" pitchFamily="65" charset="-120"/>
                <a:cs typeface="Calibri" pitchFamily="34" charset="0"/>
              </a:rPr>
              <a:t>Béatrix</a:t>
            </a:r>
            <a:r>
              <a:rPr lang="en-US" altLang="zh-TW" sz="1200" dirty="0">
                <a:latin typeface="Calibri" pitchFamily="34" charset="0"/>
                <a:ea typeface="標楷體" pitchFamily="65" charset="-120"/>
                <a:cs typeface="Calibri" pitchFamily="34" charset="0"/>
              </a:rPr>
              <a:t> </a:t>
            </a:r>
            <a:r>
              <a:rPr lang="en-US" altLang="zh-TW" sz="1200" dirty="0" err="1">
                <a:latin typeface="Calibri" pitchFamily="34" charset="0"/>
                <a:ea typeface="標楷體" pitchFamily="65" charset="-120"/>
                <a:cs typeface="Calibri" pitchFamily="34" charset="0"/>
              </a:rPr>
              <a:t>Sampsonis</a:t>
            </a:r>
            <a:r>
              <a:rPr lang="en-US" altLang="zh-TW" sz="1200" dirty="0">
                <a:latin typeface="Calibri" pitchFamily="34" charset="0"/>
                <a:ea typeface="標楷體" pitchFamily="65" charset="-120"/>
                <a:cs typeface="Calibri" pitchFamily="34" charset="0"/>
              </a:rPr>
              <a:t>, Monique </a:t>
            </a:r>
            <a:r>
              <a:rPr lang="en-US" altLang="zh-TW" sz="1200" dirty="0" err="1">
                <a:latin typeface="Calibri" pitchFamily="34" charset="0"/>
                <a:ea typeface="標楷體" pitchFamily="65" charset="-120"/>
                <a:cs typeface="Calibri" pitchFamily="34" charset="0"/>
              </a:rPr>
              <a:t>Waendendries</a:t>
            </a:r>
            <a:r>
              <a:rPr lang="en-US" altLang="zh-TW" sz="1200" dirty="0">
                <a:latin typeface="Calibri" pitchFamily="34" charset="0"/>
                <a:ea typeface="標楷體" pitchFamily="65" charset="-120"/>
                <a:cs typeface="Calibri" pitchFamily="34" charset="0"/>
              </a:rPr>
              <a:t> (</a:t>
            </a:r>
            <a:r>
              <a:rPr lang="en-US" altLang="zh-TW" sz="1200" dirty="0" smtClean="0">
                <a:latin typeface="Calibri" pitchFamily="34" charset="0"/>
                <a:ea typeface="標楷體" pitchFamily="65" charset="-120"/>
                <a:cs typeface="Calibri" pitchFamily="34" charset="0"/>
              </a:rPr>
              <a:t>2006).</a:t>
            </a:r>
            <a:r>
              <a:rPr lang="zh-TW" altLang="en-US" sz="1200" dirty="0" smtClean="0">
                <a:latin typeface="Calibri" pitchFamily="34" charset="0"/>
                <a:ea typeface="標楷體" pitchFamily="65" charset="-120"/>
                <a:cs typeface="Calibri" pitchFamily="34" charset="0"/>
              </a:rPr>
              <a:t> </a:t>
            </a:r>
            <a:r>
              <a:rPr lang="en-US" altLang="zh-TW" sz="1200" dirty="0">
                <a:latin typeface="Calibri" pitchFamily="34" charset="0"/>
                <a:ea typeface="標楷體" pitchFamily="65" charset="-120"/>
                <a:cs typeface="Calibri" pitchFamily="34" charset="0"/>
              </a:rPr>
              <a:t>Alter Ego 1.</a:t>
            </a:r>
            <a:r>
              <a:rPr lang="zh-TW" altLang="en-US" sz="1200" dirty="0" smtClean="0">
                <a:latin typeface="Calibri" pitchFamily="34" charset="0"/>
                <a:ea typeface="標楷體" pitchFamily="65" charset="-120"/>
                <a:cs typeface="Calibri" pitchFamily="34" charset="0"/>
              </a:rPr>
              <a:t> </a:t>
            </a:r>
            <a:r>
              <a:rPr lang="en-US" altLang="zh-TW" sz="1200" dirty="0"/>
              <a:t>Hachette</a:t>
            </a:r>
            <a:r>
              <a:rPr lang="zh-TW" altLang="en-US" sz="1200" dirty="0" smtClean="0">
                <a:latin typeface="Calibri" pitchFamily="34" charset="0"/>
                <a:ea typeface="標楷體" pitchFamily="65" charset="-120"/>
                <a:cs typeface="Calibri" pitchFamily="34" charset="0"/>
              </a:rPr>
              <a:t>。</a:t>
            </a:r>
            <a:r>
              <a:rPr lang="en-US" altLang="zh-TW" sz="1200" dirty="0" smtClean="0">
                <a:latin typeface="Calibri" pitchFamily="34" charset="0"/>
                <a:ea typeface="標楷體" pitchFamily="65" charset="-120"/>
                <a:cs typeface="Calibri" pitchFamily="34" charset="0"/>
              </a:rPr>
              <a:t> </a:t>
            </a:r>
            <a:r>
              <a:rPr lang="zh-TW" altLang="en-US" sz="1200" dirty="0" smtClean="0">
                <a:latin typeface="標楷體" pitchFamily="65" charset="-120"/>
                <a:ea typeface="標楷體" pitchFamily="65" charset="-120"/>
              </a:rPr>
              <a:t>本講義僅引用部分內容，請讀者自行準備。</a:t>
            </a:r>
            <a:endParaRPr lang="zh-TW" altLang="en-US" sz="1200" dirty="0">
              <a:latin typeface="標楷體" pitchFamily="65" charset="-120"/>
              <a:ea typeface="標楷體" pitchFamily="65" charset="-120"/>
            </a:endParaRPr>
          </a:p>
        </p:txBody>
      </p:sp>
      <p:grpSp>
        <p:nvGrpSpPr>
          <p:cNvPr id="15" name="群組 10"/>
          <p:cNvGrpSpPr/>
          <p:nvPr/>
        </p:nvGrpSpPr>
        <p:grpSpPr>
          <a:xfrm>
            <a:off x="179512" y="4845809"/>
            <a:ext cx="6552704" cy="246221"/>
            <a:chOff x="268121" y="4689948"/>
            <a:chExt cx="6552704" cy="246221"/>
          </a:xfrm>
          <a:noFill/>
        </p:grpSpPr>
        <p:sp>
          <p:nvSpPr>
            <p:cNvPr id="16" name="矩形 15"/>
            <p:cNvSpPr/>
            <p:nvPr/>
          </p:nvSpPr>
          <p:spPr>
            <a:xfrm>
              <a:off x="412113" y="4689948"/>
              <a:ext cx="6408712" cy="246221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r>
                <a:rPr lang="zh-TW" altLang="zh-TW" sz="1000" dirty="0">
                  <a:solidFill>
                    <a:schemeClr val="dk1"/>
                  </a:solidFill>
                  <a:latin typeface="標楷體" pitchFamily="65" charset="-120"/>
                  <a:ea typeface="標楷體" pitchFamily="65" charset="-120"/>
                </a:rPr>
                <a:t>本作品轉載自</a:t>
              </a:r>
              <a:r>
                <a:rPr lang="en-US" altLang="zh-TW" sz="1000" dirty="0">
                  <a:solidFill>
                    <a:schemeClr val="dk1"/>
                  </a:solidFill>
                  <a:latin typeface="標楷體" pitchFamily="65" charset="-120"/>
                  <a:ea typeface="標楷體" pitchFamily="65" charset="-120"/>
                </a:rPr>
                <a:t>Microsoft Office 2007</a:t>
              </a:r>
              <a:r>
                <a:rPr lang="zh-TW" altLang="zh-TW" sz="1000" dirty="0">
                  <a:solidFill>
                    <a:schemeClr val="dk1"/>
                  </a:solidFill>
                  <a:latin typeface="標楷體" pitchFamily="65" charset="-120"/>
                  <a:ea typeface="標楷體" pitchFamily="65" charset="-120"/>
                </a:rPr>
                <a:t>多媒體藝廊，依據</a:t>
              </a:r>
              <a:r>
                <a:rPr lang="en-US" altLang="zh-TW" sz="1000" u="sng" dirty="0" err="1">
                  <a:solidFill>
                    <a:schemeClr val="dk1"/>
                  </a:solidFill>
                  <a:latin typeface="標楷體" pitchFamily="65" charset="-120"/>
                  <a:ea typeface="標楷體" pitchFamily="65" charset="-120"/>
                  <a:hlinkClick r:id="rId4"/>
                </a:rPr>
                <a:t>Microsoft服務合約</a:t>
              </a:r>
              <a:r>
                <a:rPr lang="zh-TW" altLang="zh-TW" sz="1000" dirty="0">
                  <a:solidFill>
                    <a:schemeClr val="dk1"/>
                  </a:solidFill>
                  <a:latin typeface="標楷體" pitchFamily="65" charset="-120"/>
                  <a:ea typeface="標楷體" pitchFamily="65" charset="-120"/>
                </a:rPr>
                <a:t>及著作權法第</a:t>
              </a:r>
              <a:r>
                <a:rPr lang="en-US" altLang="zh-TW" sz="1000" dirty="0">
                  <a:solidFill>
                    <a:schemeClr val="dk1"/>
                  </a:solidFill>
                  <a:latin typeface="標楷體" pitchFamily="65" charset="-120"/>
                  <a:ea typeface="標楷體" pitchFamily="65" charset="-120"/>
                </a:rPr>
                <a:t>46</a:t>
              </a:r>
              <a:r>
                <a:rPr lang="zh-TW" altLang="zh-TW" sz="1000" dirty="0">
                  <a:solidFill>
                    <a:schemeClr val="dk1"/>
                  </a:solidFill>
                  <a:latin typeface="標楷體" pitchFamily="65" charset="-120"/>
                  <a:ea typeface="標楷體" pitchFamily="65" charset="-120"/>
                </a:rPr>
                <a:t>、</a:t>
              </a:r>
              <a:r>
                <a:rPr lang="en-US" altLang="zh-TW" sz="1000" dirty="0">
                  <a:solidFill>
                    <a:schemeClr val="dk1"/>
                  </a:solidFill>
                  <a:latin typeface="標楷體" pitchFamily="65" charset="-120"/>
                  <a:ea typeface="標楷體" pitchFamily="65" charset="-120"/>
                </a:rPr>
                <a:t>52</a:t>
              </a:r>
              <a:r>
                <a:rPr lang="zh-TW" altLang="zh-TW" sz="1000" dirty="0">
                  <a:solidFill>
                    <a:schemeClr val="dk1"/>
                  </a:solidFill>
                  <a:latin typeface="標楷體" pitchFamily="65" charset="-120"/>
                  <a:ea typeface="標楷體" pitchFamily="65" charset="-120"/>
                </a:rPr>
                <a:t>、</a:t>
              </a:r>
              <a:r>
                <a:rPr lang="en-US" altLang="zh-TW" sz="1000" dirty="0">
                  <a:solidFill>
                    <a:schemeClr val="dk1"/>
                  </a:solidFill>
                  <a:latin typeface="標楷體" pitchFamily="65" charset="-120"/>
                  <a:ea typeface="標楷體" pitchFamily="65" charset="-120"/>
                </a:rPr>
                <a:t>65</a:t>
              </a:r>
              <a:r>
                <a:rPr lang="zh-TW" altLang="zh-TW" sz="1000" dirty="0">
                  <a:solidFill>
                    <a:schemeClr val="dk1"/>
                  </a:solidFill>
                  <a:latin typeface="標楷體" pitchFamily="65" charset="-120"/>
                  <a:ea typeface="標楷體" pitchFamily="65" charset="-120"/>
                </a:rPr>
                <a:t>條合理</a:t>
              </a:r>
              <a:r>
                <a:rPr lang="zh-TW" altLang="zh-TW" sz="1000" dirty="0" smtClean="0">
                  <a:solidFill>
                    <a:schemeClr val="dk1"/>
                  </a:solidFill>
                  <a:latin typeface="標楷體" pitchFamily="65" charset="-120"/>
                  <a:ea typeface="標楷體" pitchFamily="65" charset="-120"/>
                </a:rPr>
                <a:t>使用</a:t>
              </a:r>
              <a:r>
                <a:rPr lang="zh-TW" altLang="en-US" sz="1000" dirty="0" smtClean="0">
                  <a:solidFill>
                    <a:schemeClr val="dk1"/>
                  </a:solidFill>
                  <a:latin typeface="標楷體" pitchFamily="65" charset="-120"/>
                  <a:ea typeface="標楷體" pitchFamily="65" charset="-120"/>
                </a:rPr>
                <a:t>。</a:t>
              </a:r>
              <a:endParaRPr lang="zh-TW" altLang="en-US" sz="1000" dirty="0" smtClean="0"/>
            </a:p>
          </p:txBody>
        </p:sp>
        <p:pic>
          <p:nvPicPr>
            <p:cNvPr id="17" name="Picture 77">
              <a:hlinkClick r:id="rId5"/>
            </p:cNvPr>
            <p:cNvPicPr/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8121" y="4720169"/>
              <a:ext cx="216000" cy="216000"/>
            </a:xfrm>
            <a:prstGeom prst="rect">
              <a:avLst/>
            </a:prstGeom>
            <a:grpFill/>
            <a:ln>
              <a:noFill/>
            </a:ln>
            <a:effectLst/>
            <a:extLst/>
          </p:spPr>
        </p:pic>
      </p:grpSp>
    </p:spTree>
    <p:extLst>
      <p:ext uri="{BB962C8B-B14F-4D97-AF65-F5344CB8AC3E}">
        <p14:creationId xmlns:p14="http://schemas.microsoft.com/office/powerpoint/2010/main" val="3724035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35608" y="205978"/>
            <a:ext cx="7498080" cy="1042251"/>
          </a:xfrm>
        </p:spPr>
        <p:txBody>
          <a:bodyPr>
            <a:normAutofit fontScale="90000"/>
          </a:bodyPr>
          <a:lstStyle/>
          <a:p>
            <a:r>
              <a:rPr kumimoji="1" lang="fr-FR" altLang="zh-TW" dirty="0">
                <a:solidFill>
                  <a:schemeClr val="accent2">
                    <a:lumMod val="50000"/>
                  </a:schemeClr>
                </a:solidFill>
              </a:rPr>
              <a:t>Comment parler des qualités et des défauts d’une personne.</a:t>
            </a:r>
            <a:endParaRPr kumimoji="1" lang="zh-TW" alt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435608" y="1364342"/>
            <a:ext cx="7498080" cy="3236687"/>
          </a:xfrm>
        </p:spPr>
        <p:txBody>
          <a:bodyPr>
            <a:noAutofit/>
          </a:bodyPr>
          <a:lstStyle/>
          <a:p>
            <a:pPr marL="82296" indent="0">
              <a:buNone/>
            </a:pPr>
            <a:r>
              <a:rPr kumimoji="1" lang="zh-TW" altLang="en-US" sz="1800" dirty="0" smtClean="0">
                <a:ea typeface="標楷體" pitchFamily="65" charset="-120"/>
                <a:cs typeface="Gill Sans MT"/>
              </a:rPr>
              <a:t>上課補充</a:t>
            </a:r>
            <a:endParaRPr kumimoji="1" lang="en-US" altLang="zh-TW" sz="1800" dirty="0" smtClean="0">
              <a:ea typeface="標楷體" pitchFamily="65" charset="-120"/>
              <a:cs typeface="Gill Sans MT"/>
            </a:endParaRPr>
          </a:p>
          <a:p>
            <a:pPr lvl="1"/>
            <a:r>
              <a:rPr lang="fr-FR" altLang="zh-TW" sz="2000" dirty="0" smtClean="0"/>
              <a:t>Elle </a:t>
            </a:r>
            <a:r>
              <a:rPr lang="fr-FR" altLang="zh-TW" sz="2000" dirty="0"/>
              <a:t>pleure souvent, elle est </a:t>
            </a:r>
            <a:r>
              <a:rPr lang="fr-FR" altLang="zh-TW" sz="2000" dirty="0" smtClean="0"/>
              <a:t>...................................................................</a:t>
            </a:r>
            <a:endParaRPr lang="fr-FR" altLang="zh-TW" sz="2000" dirty="0"/>
          </a:p>
          <a:p>
            <a:pPr lvl="1"/>
            <a:r>
              <a:rPr lang="fr-FR" altLang="zh-TW" sz="2000" dirty="0"/>
              <a:t>Il n' a pas les pieds sur terre, c'est un </a:t>
            </a:r>
            <a:r>
              <a:rPr lang="fr-FR" altLang="zh-TW" sz="2000" dirty="0" smtClean="0"/>
              <a:t>..................................................</a:t>
            </a:r>
            <a:endParaRPr lang="fr-FR" altLang="zh-TW" sz="2000" dirty="0"/>
          </a:p>
          <a:p>
            <a:pPr lvl="1"/>
            <a:r>
              <a:rPr lang="fr-FR" altLang="zh-TW" sz="2000" dirty="0"/>
              <a:t>Il n'aime pas qu'un homme regarde sa femme, il est </a:t>
            </a:r>
            <a:r>
              <a:rPr lang="fr-FR" altLang="zh-TW" sz="2000" dirty="0" smtClean="0"/>
              <a:t>........................</a:t>
            </a:r>
            <a:endParaRPr lang="fr-FR" altLang="zh-TW" sz="2000" dirty="0"/>
          </a:p>
          <a:p>
            <a:pPr lvl="1"/>
            <a:r>
              <a:rPr lang="fr-FR" altLang="zh-TW" sz="2000" dirty="0"/>
              <a:t>Elle aime, elle est </a:t>
            </a:r>
            <a:r>
              <a:rPr lang="fr-FR" altLang="zh-TW" sz="2000" dirty="0" smtClean="0"/>
              <a:t>......................................................................................</a:t>
            </a:r>
            <a:endParaRPr lang="fr-FR" altLang="zh-TW" sz="2000" dirty="0"/>
          </a:p>
          <a:p>
            <a:pPr lvl="1"/>
            <a:r>
              <a:rPr lang="fr-FR" altLang="zh-TW" sz="2000" dirty="0"/>
              <a:t>Il ne s'intéresse à rien, il est </a:t>
            </a:r>
            <a:r>
              <a:rPr lang="fr-FR" altLang="zh-TW" sz="2000" dirty="0" smtClean="0"/>
              <a:t>...................................................................</a:t>
            </a:r>
            <a:endParaRPr lang="fr-FR" altLang="zh-TW" sz="2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67715-E298-D948-81B8-59252272370F}" type="slidenum">
              <a:rPr kumimoji="1" lang="zh-TW" altLang="en-US" smtClean="0"/>
              <a:pPr/>
              <a:t>10</a:t>
            </a:fld>
            <a:endParaRPr kumimoji="1" lang="zh-TW" altLang="en-US"/>
          </a:p>
        </p:txBody>
      </p:sp>
      <p:sp>
        <p:nvSpPr>
          <p:cNvPr id="5" name="文字方塊 4"/>
          <p:cNvSpPr txBox="1"/>
          <p:nvPr/>
        </p:nvSpPr>
        <p:spPr>
          <a:xfrm>
            <a:off x="2353127" y="3811099"/>
            <a:ext cx="3514274" cy="715089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zh-TW" dirty="0" err="1" smtClean="0">
                <a:ea typeface="標楷體" pitchFamily="65" charset="-120"/>
                <a:cs typeface="Gill Sans MT"/>
              </a:rPr>
              <a:t>pleurer</a:t>
            </a:r>
            <a:r>
              <a:rPr kumimoji="1" lang="en-US" altLang="zh-TW" dirty="0" smtClean="0">
                <a:ea typeface="標楷體" pitchFamily="65" charset="-120"/>
                <a:cs typeface="Gill Sans MT"/>
              </a:rPr>
              <a:t>	</a:t>
            </a:r>
            <a:r>
              <a:rPr kumimoji="1" lang="zh-TW" altLang="en-US" dirty="0" smtClean="0">
                <a:ea typeface="標楷體" pitchFamily="65" charset="-120"/>
                <a:cs typeface="Gill Sans MT"/>
              </a:rPr>
              <a:t>哭泣</a:t>
            </a:r>
            <a:endParaRPr kumimoji="1" lang="en-US" altLang="zh-TW" dirty="0" smtClean="0">
              <a:ea typeface="標楷體" pitchFamily="65" charset="-120"/>
              <a:cs typeface="Gill Sans MT"/>
            </a:endParaRPr>
          </a:p>
          <a:p>
            <a:r>
              <a:rPr kumimoji="1" lang="en-US" altLang="zh-TW" dirty="0" err="1" smtClean="0">
                <a:ea typeface="標楷體" pitchFamily="65" charset="-120"/>
                <a:cs typeface="Gill Sans MT"/>
              </a:rPr>
              <a:t>avoir</a:t>
            </a:r>
            <a:r>
              <a:rPr kumimoji="1" lang="en-US" altLang="zh-TW" dirty="0" smtClean="0">
                <a:ea typeface="標楷體" pitchFamily="65" charset="-120"/>
                <a:cs typeface="Gill Sans MT"/>
              </a:rPr>
              <a:t> les </a:t>
            </a:r>
            <a:r>
              <a:rPr kumimoji="1" lang="en-US" altLang="zh-TW" dirty="0" err="1">
                <a:ea typeface="標楷體" pitchFamily="65" charset="-120"/>
                <a:cs typeface="Gill Sans MT"/>
              </a:rPr>
              <a:t>pieds</a:t>
            </a:r>
            <a:r>
              <a:rPr kumimoji="1" lang="en-US" altLang="zh-TW" dirty="0">
                <a:ea typeface="標楷體" pitchFamily="65" charset="-120"/>
                <a:cs typeface="Gill Sans MT"/>
              </a:rPr>
              <a:t> </a:t>
            </a:r>
            <a:r>
              <a:rPr kumimoji="1" lang="en-US" altLang="zh-TW" dirty="0" err="1">
                <a:ea typeface="標楷體" pitchFamily="65" charset="-120"/>
                <a:cs typeface="Gill Sans MT"/>
              </a:rPr>
              <a:t>sur</a:t>
            </a:r>
            <a:r>
              <a:rPr kumimoji="1" lang="en-US" altLang="zh-TW" dirty="0">
                <a:ea typeface="標楷體" pitchFamily="65" charset="-120"/>
                <a:cs typeface="Gill Sans MT"/>
              </a:rPr>
              <a:t> </a:t>
            </a:r>
            <a:r>
              <a:rPr kumimoji="1" lang="en-US" altLang="zh-TW" dirty="0" err="1" smtClean="0">
                <a:ea typeface="標楷體" pitchFamily="65" charset="-120"/>
                <a:cs typeface="Gill Sans MT"/>
              </a:rPr>
              <a:t>terre</a:t>
            </a:r>
            <a:r>
              <a:rPr kumimoji="1" lang="en-US" altLang="zh-TW" dirty="0" smtClean="0">
                <a:ea typeface="標楷體" pitchFamily="65" charset="-120"/>
                <a:cs typeface="Gill Sans MT"/>
              </a:rPr>
              <a:t>	</a:t>
            </a:r>
            <a:r>
              <a:rPr kumimoji="1" lang="zh-TW" altLang="en-US" dirty="0" smtClean="0">
                <a:ea typeface="標楷體" pitchFamily="65" charset="-120"/>
                <a:cs typeface="Gill Sans MT"/>
              </a:rPr>
              <a:t>腳踏實地</a:t>
            </a:r>
            <a:endParaRPr kumimoji="1" lang="en-US" altLang="zh-TW" dirty="0">
              <a:ea typeface="標楷體" pitchFamily="65" charset="-120"/>
              <a:cs typeface="Gill Sans MT"/>
            </a:endParaRPr>
          </a:p>
        </p:txBody>
      </p:sp>
      <p:pic>
        <p:nvPicPr>
          <p:cNvPr id="8" name="Picture 77">
            <a:hlinkClick r:id="rId2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876030"/>
            <a:ext cx="216000" cy="216000"/>
          </a:xfrm>
          <a:prstGeom prst="rect">
            <a:avLst/>
          </a:prstGeom>
          <a:noFill/>
          <a:ln>
            <a:noFill/>
          </a:ln>
          <a:effectLst/>
          <a:extLst/>
        </p:spPr>
      </p:pic>
    </p:spTree>
    <p:extLst>
      <p:ext uri="{BB962C8B-B14F-4D97-AF65-F5344CB8AC3E}">
        <p14:creationId xmlns:p14="http://schemas.microsoft.com/office/powerpoint/2010/main" val="1259241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35608" y="205978"/>
            <a:ext cx="7498080" cy="1042251"/>
          </a:xfrm>
        </p:spPr>
        <p:txBody>
          <a:bodyPr>
            <a:normAutofit fontScale="90000"/>
          </a:bodyPr>
          <a:lstStyle/>
          <a:p>
            <a:r>
              <a:rPr kumimoji="1" lang="fr-FR" altLang="zh-TW" dirty="0">
                <a:solidFill>
                  <a:schemeClr val="accent2">
                    <a:lumMod val="50000"/>
                  </a:schemeClr>
                </a:solidFill>
              </a:rPr>
              <a:t>Comment parler des qualités et des défauts d’une personne.</a:t>
            </a:r>
            <a:endParaRPr kumimoji="1" lang="zh-TW" alt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435608" y="1364342"/>
            <a:ext cx="7498080" cy="3236687"/>
          </a:xfrm>
        </p:spPr>
        <p:txBody>
          <a:bodyPr>
            <a:noAutofit/>
          </a:bodyPr>
          <a:lstStyle/>
          <a:p>
            <a:pPr marL="82296" indent="0">
              <a:buNone/>
            </a:pPr>
            <a:r>
              <a:rPr kumimoji="1" lang="zh-TW" altLang="en-US" sz="1800" dirty="0" smtClean="0">
                <a:ea typeface="標楷體" pitchFamily="65" charset="-120"/>
                <a:cs typeface="Gill Sans MT"/>
              </a:rPr>
              <a:t>上課補充</a:t>
            </a:r>
            <a:endParaRPr kumimoji="1" lang="en-US" altLang="zh-TW" sz="1800" dirty="0" smtClean="0">
              <a:ea typeface="標楷體" pitchFamily="65" charset="-120"/>
              <a:cs typeface="Gill Sans MT"/>
            </a:endParaRPr>
          </a:p>
          <a:p>
            <a:pPr lvl="1"/>
            <a:r>
              <a:rPr lang="fr-FR" altLang="zh-TW" sz="2000" dirty="0" smtClean="0"/>
              <a:t>Elle </a:t>
            </a:r>
            <a:r>
              <a:rPr lang="fr-FR" altLang="zh-TW" sz="2000" dirty="0"/>
              <a:t>pleure souvent, elle est </a:t>
            </a:r>
            <a:r>
              <a:rPr lang="fr-FR" altLang="zh-TW" sz="2000" dirty="0" smtClean="0">
                <a:solidFill>
                  <a:srgbClr val="FF0000"/>
                </a:solidFill>
              </a:rPr>
              <a:t>triste</a:t>
            </a:r>
            <a:r>
              <a:rPr lang="en-US" altLang="zh-TW" sz="2000" dirty="0" smtClean="0"/>
              <a:t>.</a:t>
            </a:r>
            <a:endParaRPr lang="fr-FR" altLang="zh-TW" sz="2000" dirty="0" smtClean="0"/>
          </a:p>
          <a:p>
            <a:pPr lvl="1"/>
            <a:r>
              <a:rPr lang="fr-FR" altLang="zh-TW" sz="2000" dirty="0" smtClean="0"/>
              <a:t>Il </a:t>
            </a:r>
            <a:r>
              <a:rPr lang="fr-FR" altLang="zh-TW" sz="2000" dirty="0"/>
              <a:t>n' a pas les pieds sur terre, c'est un </a:t>
            </a:r>
            <a:r>
              <a:rPr lang="fr-FR" altLang="zh-TW" sz="2000" dirty="0" smtClean="0">
                <a:solidFill>
                  <a:srgbClr val="FF0000"/>
                </a:solidFill>
              </a:rPr>
              <a:t>idéaliste</a:t>
            </a:r>
            <a:r>
              <a:rPr lang="fr-FR" altLang="zh-TW" sz="2000" dirty="0" smtClean="0"/>
              <a:t>.</a:t>
            </a:r>
            <a:endParaRPr lang="fr-FR" altLang="zh-TW" sz="2000" dirty="0"/>
          </a:p>
          <a:p>
            <a:pPr lvl="1"/>
            <a:r>
              <a:rPr lang="fr-FR" altLang="zh-TW" sz="2000" dirty="0" smtClean="0"/>
              <a:t>Il </a:t>
            </a:r>
            <a:r>
              <a:rPr lang="fr-FR" altLang="zh-TW" sz="2000" dirty="0"/>
              <a:t>n'aime pas qu'un homme regarde sa femme, il est </a:t>
            </a:r>
            <a:r>
              <a:rPr lang="fr-FR" altLang="zh-TW" sz="2000" dirty="0" smtClean="0">
                <a:solidFill>
                  <a:srgbClr val="FF0000"/>
                </a:solidFill>
              </a:rPr>
              <a:t>jaloux</a:t>
            </a:r>
            <a:r>
              <a:rPr lang="fr-FR" altLang="zh-TW" sz="2000" dirty="0" smtClean="0"/>
              <a:t>.</a:t>
            </a:r>
            <a:endParaRPr lang="fr-FR" altLang="zh-TW" sz="2000" dirty="0"/>
          </a:p>
          <a:p>
            <a:pPr lvl="1"/>
            <a:r>
              <a:rPr lang="fr-FR" altLang="zh-TW" sz="2000" dirty="0"/>
              <a:t>Elle aime, elle est </a:t>
            </a:r>
            <a:r>
              <a:rPr lang="fr-FR" altLang="zh-TW" sz="2000" dirty="0" smtClean="0">
                <a:solidFill>
                  <a:srgbClr val="FF0000"/>
                </a:solidFill>
              </a:rPr>
              <a:t>amoureuse</a:t>
            </a:r>
            <a:r>
              <a:rPr lang="fr-FR" altLang="zh-TW" sz="2000" dirty="0" smtClean="0"/>
              <a:t>.</a:t>
            </a:r>
            <a:endParaRPr lang="fr-FR" altLang="zh-TW" sz="2000" dirty="0"/>
          </a:p>
          <a:p>
            <a:pPr lvl="1"/>
            <a:r>
              <a:rPr lang="fr-FR" altLang="zh-TW" sz="2000" dirty="0"/>
              <a:t>Il ne s'intéresse à rien, il est </a:t>
            </a:r>
            <a:r>
              <a:rPr lang="fr-FR" altLang="zh-TW" sz="2000" dirty="0" smtClean="0">
                <a:solidFill>
                  <a:srgbClr val="FF0000"/>
                </a:solidFill>
              </a:rPr>
              <a:t>indifférent</a:t>
            </a:r>
            <a:r>
              <a:rPr lang="fr-FR" altLang="zh-TW" sz="2000" dirty="0" smtClean="0"/>
              <a:t>.</a:t>
            </a:r>
            <a:endParaRPr lang="fr-FR" altLang="zh-TW" sz="2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67715-E298-D948-81B8-59252272370F}" type="slidenum">
              <a:rPr kumimoji="1" lang="zh-TW" altLang="en-US" smtClean="0"/>
              <a:pPr/>
              <a:t>11</a:t>
            </a:fld>
            <a:endParaRPr kumimoji="1" lang="zh-TW" altLang="en-US"/>
          </a:p>
        </p:txBody>
      </p:sp>
      <p:pic>
        <p:nvPicPr>
          <p:cNvPr id="7" name="Picture 77">
            <a:hlinkClick r:id="rId2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876030"/>
            <a:ext cx="216000" cy="216000"/>
          </a:xfrm>
          <a:prstGeom prst="rect">
            <a:avLst/>
          </a:prstGeom>
          <a:noFill/>
          <a:ln>
            <a:noFill/>
          </a:ln>
          <a:effectLst/>
          <a:extLst/>
        </p:spPr>
      </p:pic>
    </p:spTree>
    <p:extLst>
      <p:ext uri="{BB962C8B-B14F-4D97-AF65-F5344CB8AC3E}">
        <p14:creationId xmlns:p14="http://schemas.microsoft.com/office/powerpoint/2010/main" val="710910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35608" y="205978"/>
            <a:ext cx="7498080" cy="1042251"/>
          </a:xfrm>
        </p:spPr>
        <p:txBody>
          <a:bodyPr>
            <a:normAutofit fontScale="90000"/>
          </a:bodyPr>
          <a:lstStyle/>
          <a:p>
            <a:r>
              <a:rPr kumimoji="1" lang="fr-FR" altLang="zh-TW" dirty="0">
                <a:solidFill>
                  <a:schemeClr val="accent2">
                    <a:lumMod val="50000"/>
                  </a:schemeClr>
                </a:solidFill>
              </a:rPr>
              <a:t>Comment parler des qualités et des défauts d’une personne.</a:t>
            </a:r>
            <a:endParaRPr kumimoji="1" lang="zh-TW" alt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435608" y="1364342"/>
            <a:ext cx="7498080" cy="3236687"/>
          </a:xfrm>
        </p:spPr>
        <p:txBody>
          <a:bodyPr>
            <a:noAutofit/>
          </a:bodyPr>
          <a:lstStyle/>
          <a:p>
            <a:pPr marL="82296" indent="0">
              <a:buNone/>
            </a:pPr>
            <a:r>
              <a:rPr kumimoji="1" lang="zh-TW" altLang="en-US" sz="1800" dirty="0" smtClean="0">
                <a:ea typeface="標楷體" pitchFamily="65" charset="-120"/>
                <a:cs typeface="Gill Sans MT"/>
              </a:rPr>
              <a:t>上課補充</a:t>
            </a:r>
            <a:endParaRPr kumimoji="1" lang="en-US" altLang="zh-TW" sz="1800" dirty="0" smtClean="0">
              <a:ea typeface="標楷體" pitchFamily="65" charset="-120"/>
              <a:cs typeface="Gill Sans MT"/>
            </a:endParaRPr>
          </a:p>
          <a:p>
            <a:r>
              <a:rPr kumimoji="1" lang="en-US" altLang="zh-TW" sz="1800" b="1" dirty="0">
                <a:ea typeface="標楷體" pitchFamily="65" charset="-120"/>
                <a:cs typeface="Gill Sans MT"/>
              </a:rPr>
              <a:t>2. </a:t>
            </a:r>
            <a:r>
              <a:rPr kumimoji="1" lang="en-US" altLang="zh-TW" sz="1800" b="1" dirty="0" err="1">
                <a:ea typeface="標楷體" pitchFamily="65" charset="-120"/>
                <a:cs typeface="Gill Sans MT"/>
              </a:rPr>
              <a:t>Trouvez</a:t>
            </a:r>
            <a:r>
              <a:rPr kumimoji="1" lang="en-US" altLang="zh-TW" sz="1800" b="1" dirty="0">
                <a:ea typeface="標楷體" pitchFamily="65" charset="-120"/>
                <a:cs typeface="Gill Sans MT"/>
              </a:rPr>
              <a:t> le contraire</a:t>
            </a:r>
            <a:r>
              <a:rPr kumimoji="1" lang="en-US" altLang="zh-TW" sz="1800" b="1" dirty="0" smtClean="0">
                <a:ea typeface="標楷體" pitchFamily="65" charset="-120"/>
                <a:cs typeface="Gill Sans MT"/>
              </a:rPr>
              <a:t>.</a:t>
            </a:r>
            <a:br>
              <a:rPr kumimoji="1" lang="en-US" altLang="zh-TW" sz="1800" b="1" dirty="0" smtClean="0">
                <a:ea typeface="標楷體" pitchFamily="65" charset="-120"/>
                <a:cs typeface="Gill Sans MT"/>
              </a:rPr>
            </a:br>
            <a:r>
              <a:rPr lang="fr-FR" altLang="zh-TW" sz="1800" i="1" dirty="0"/>
              <a:t>Choisissez parmi les propositions suivantes : </a:t>
            </a:r>
            <a:r>
              <a:rPr lang="fr-FR" altLang="zh-TW" sz="1800" dirty="0"/>
              <a:t>énervé / indépendant / intéressant / compliqué / antipathique / fort / optimiste / maladroit / généreux / sensible / courageux / bavard / joyeux / réaliste</a:t>
            </a:r>
            <a:endParaRPr lang="zh-TW" altLang="zh-TW" sz="1800" dirty="0"/>
          </a:p>
          <a:p>
            <a:pPr marL="82296" indent="0">
              <a:buNone/>
            </a:pPr>
            <a:endParaRPr kumimoji="1" lang="en-US" altLang="zh-TW" sz="1800" dirty="0" smtClean="0">
              <a:ea typeface="標楷體" pitchFamily="65" charset="-120"/>
              <a:cs typeface="Gill Sans MT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67715-E298-D948-81B8-59252272370F}" type="slidenum">
              <a:rPr kumimoji="1" lang="zh-TW" altLang="en-US" smtClean="0"/>
              <a:pPr/>
              <a:t>12</a:t>
            </a:fld>
            <a:endParaRPr kumimoji="1" lang="zh-TW" altLang="en-US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3925730"/>
              </p:ext>
            </p:extLst>
          </p:nvPr>
        </p:nvGraphicFramePr>
        <p:xfrm>
          <a:off x="1739900" y="2906712"/>
          <a:ext cx="7010400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36800"/>
                <a:gridCol w="2336800"/>
                <a:gridCol w="2336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TW" dirty="0" err="1" smtClean="0"/>
                        <a:t>triste</a:t>
                      </a:r>
                      <a:r>
                        <a:rPr lang="en-US" altLang="zh-TW" dirty="0" smtClean="0"/>
                        <a:t> 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err="1" smtClean="0"/>
                        <a:t>égoïste</a:t>
                      </a:r>
                      <a:r>
                        <a:rPr lang="en-US" altLang="zh-TW" dirty="0" smtClean="0"/>
                        <a:t> 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err="1" smtClean="0"/>
                        <a:t>ennuyeux</a:t>
                      </a:r>
                      <a:r>
                        <a:rPr lang="en-US" altLang="zh-TW" dirty="0" smtClean="0"/>
                        <a:t> ≠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err="1" smtClean="0"/>
                        <a:t>dépendant</a:t>
                      </a:r>
                      <a:r>
                        <a:rPr lang="en-US" altLang="zh-TW" dirty="0" smtClean="0"/>
                        <a:t> 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err="1" smtClean="0"/>
                        <a:t>sympathique</a:t>
                      </a:r>
                      <a:r>
                        <a:rPr lang="en-US" altLang="zh-TW" dirty="0" smtClean="0"/>
                        <a:t> 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err="1" smtClean="0"/>
                        <a:t>peureux</a:t>
                      </a:r>
                      <a:r>
                        <a:rPr lang="en-US" altLang="zh-TW" dirty="0" smtClean="0"/>
                        <a:t> ≠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simple 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fragile 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err="1" smtClean="0"/>
                        <a:t>silencieux</a:t>
                      </a:r>
                      <a:r>
                        <a:rPr lang="en-US" altLang="zh-TW" dirty="0" smtClean="0"/>
                        <a:t> ≠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err="1" smtClean="0"/>
                        <a:t>idéaliste</a:t>
                      </a:r>
                      <a:r>
                        <a:rPr lang="en-US" altLang="zh-TW" dirty="0" smtClean="0"/>
                        <a:t> 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adroit 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err="1" smtClean="0"/>
                        <a:t>indifférent</a:t>
                      </a:r>
                      <a:r>
                        <a:rPr lang="en-US" altLang="zh-TW" dirty="0" smtClean="0"/>
                        <a:t> ≠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err="1" smtClean="0"/>
                        <a:t>pessimiste</a:t>
                      </a:r>
                      <a:r>
                        <a:rPr lang="en-US" altLang="zh-TW" dirty="0" smtClean="0"/>
                        <a:t> 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err="1" smtClean="0"/>
                        <a:t>calme</a:t>
                      </a:r>
                      <a:r>
                        <a:rPr lang="en-US" altLang="zh-TW" dirty="0" smtClean="0"/>
                        <a:t> 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</a:tbl>
          </a:graphicData>
        </a:graphic>
      </p:graphicFrame>
      <p:pic>
        <p:nvPicPr>
          <p:cNvPr id="9" name="Picture 77">
            <a:hlinkClick r:id="rId2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876030"/>
            <a:ext cx="216000" cy="216000"/>
          </a:xfrm>
          <a:prstGeom prst="rect">
            <a:avLst/>
          </a:prstGeom>
          <a:noFill/>
          <a:ln>
            <a:noFill/>
          </a:ln>
          <a:effectLst/>
          <a:extLst/>
        </p:spPr>
      </p:pic>
    </p:spTree>
    <p:extLst>
      <p:ext uri="{BB962C8B-B14F-4D97-AF65-F5344CB8AC3E}">
        <p14:creationId xmlns:p14="http://schemas.microsoft.com/office/powerpoint/2010/main" val="2360495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35608" y="205978"/>
            <a:ext cx="7498080" cy="1042251"/>
          </a:xfrm>
        </p:spPr>
        <p:txBody>
          <a:bodyPr>
            <a:normAutofit fontScale="90000"/>
          </a:bodyPr>
          <a:lstStyle/>
          <a:p>
            <a:r>
              <a:rPr kumimoji="1" lang="fr-FR" altLang="zh-TW" dirty="0">
                <a:solidFill>
                  <a:schemeClr val="accent2">
                    <a:lumMod val="50000"/>
                  </a:schemeClr>
                </a:solidFill>
              </a:rPr>
              <a:t>Comment parler des qualités et des défauts d’une personne.</a:t>
            </a:r>
            <a:endParaRPr kumimoji="1" lang="zh-TW" alt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435608" y="1364342"/>
            <a:ext cx="7498080" cy="3236687"/>
          </a:xfrm>
        </p:spPr>
        <p:txBody>
          <a:bodyPr>
            <a:noAutofit/>
          </a:bodyPr>
          <a:lstStyle/>
          <a:p>
            <a:pPr marL="82296" indent="0">
              <a:buNone/>
            </a:pPr>
            <a:r>
              <a:rPr kumimoji="1" lang="zh-TW" altLang="en-US" sz="1800" dirty="0" smtClean="0">
                <a:ea typeface="標楷體" pitchFamily="65" charset="-120"/>
                <a:cs typeface="Gill Sans MT"/>
              </a:rPr>
              <a:t>上課補充</a:t>
            </a:r>
            <a:endParaRPr kumimoji="1" lang="en-US" altLang="zh-TW" sz="1800" dirty="0" smtClean="0">
              <a:ea typeface="標楷體" pitchFamily="65" charset="-120"/>
              <a:cs typeface="Gill Sans MT"/>
            </a:endParaRPr>
          </a:p>
          <a:p>
            <a:r>
              <a:rPr kumimoji="1" lang="en-US" altLang="zh-TW" sz="1800" b="1" dirty="0">
                <a:ea typeface="標楷體" pitchFamily="65" charset="-120"/>
                <a:cs typeface="Gill Sans MT"/>
              </a:rPr>
              <a:t>2. </a:t>
            </a:r>
            <a:r>
              <a:rPr kumimoji="1" lang="en-US" altLang="zh-TW" sz="1800" b="1" dirty="0" err="1">
                <a:ea typeface="標楷體" pitchFamily="65" charset="-120"/>
                <a:cs typeface="Gill Sans MT"/>
              </a:rPr>
              <a:t>Trouvez</a:t>
            </a:r>
            <a:r>
              <a:rPr kumimoji="1" lang="en-US" altLang="zh-TW" sz="1800" b="1" dirty="0">
                <a:ea typeface="標楷體" pitchFamily="65" charset="-120"/>
                <a:cs typeface="Gill Sans MT"/>
              </a:rPr>
              <a:t> le contraire</a:t>
            </a:r>
            <a:r>
              <a:rPr kumimoji="1" lang="en-US" altLang="zh-TW" sz="1800" b="1" dirty="0" smtClean="0">
                <a:ea typeface="標楷體" pitchFamily="65" charset="-120"/>
                <a:cs typeface="Gill Sans MT"/>
              </a:rPr>
              <a:t>.</a:t>
            </a:r>
            <a:endParaRPr lang="zh-TW" altLang="zh-TW" sz="1800" b="1" dirty="0">
              <a:solidFill>
                <a:srgbClr val="FF0000"/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67715-E298-D948-81B8-59252272370F}" type="slidenum">
              <a:rPr kumimoji="1" lang="zh-TW" altLang="en-US" smtClean="0"/>
              <a:pPr/>
              <a:t>13</a:t>
            </a:fld>
            <a:endParaRPr kumimoji="1" lang="zh-TW" altLang="en-US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5398163"/>
              </p:ext>
            </p:extLst>
          </p:nvPr>
        </p:nvGraphicFramePr>
        <p:xfrm>
          <a:off x="1336548" y="2232161"/>
          <a:ext cx="7734300" cy="2392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59958"/>
                <a:gridCol w="2584593"/>
                <a:gridCol w="288974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TW" baseline="0" dirty="0" err="1" smtClean="0">
                          <a:ea typeface="標楷體" pitchFamily="65" charset="-120"/>
                        </a:rPr>
                        <a:t>triste</a:t>
                      </a:r>
                      <a:r>
                        <a:rPr lang="en-US" altLang="zh-TW" baseline="0" dirty="0" smtClean="0">
                          <a:ea typeface="標楷體" pitchFamily="65" charset="-120"/>
                        </a:rPr>
                        <a:t> ≠ </a:t>
                      </a:r>
                      <a:r>
                        <a:rPr lang="fr-FR" altLang="zh-TW" sz="1800" baseline="0" dirty="0" smtClean="0">
                          <a:solidFill>
                            <a:srgbClr val="FF0000"/>
                          </a:solidFill>
                          <a:ea typeface="標楷體" pitchFamily="65" charset="-120"/>
                        </a:rPr>
                        <a:t>joyeux </a:t>
                      </a:r>
                      <a:endParaRPr lang="en-US" altLang="zh-TW" baseline="0" dirty="0" smtClean="0"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baseline="0" dirty="0" err="1" smtClean="0">
                          <a:ea typeface="標楷體" pitchFamily="65" charset="-120"/>
                        </a:rPr>
                        <a:t>égoïste</a:t>
                      </a:r>
                      <a:r>
                        <a:rPr lang="en-US" altLang="zh-TW" baseline="0" dirty="0" smtClean="0">
                          <a:ea typeface="標楷體" pitchFamily="65" charset="-120"/>
                        </a:rPr>
                        <a:t> ≠ </a:t>
                      </a:r>
                      <a:r>
                        <a:rPr lang="fr-FR" altLang="zh-TW" sz="1800" baseline="0" dirty="0" smtClean="0">
                          <a:solidFill>
                            <a:srgbClr val="FF0000"/>
                          </a:solidFill>
                          <a:ea typeface="標楷體" pitchFamily="65" charset="-120"/>
                        </a:rPr>
                        <a:t>généreux </a:t>
                      </a:r>
                      <a:endParaRPr lang="en-US" altLang="zh-TW" baseline="0" dirty="0" smtClean="0"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baseline="0" dirty="0" err="1" smtClean="0">
                          <a:ea typeface="標楷體" pitchFamily="65" charset="-120"/>
                        </a:rPr>
                        <a:t>ennuyeux</a:t>
                      </a:r>
                      <a:r>
                        <a:rPr lang="en-US" altLang="zh-TW" baseline="0" dirty="0" smtClean="0">
                          <a:ea typeface="標楷體" pitchFamily="65" charset="-120"/>
                        </a:rPr>
                        <a:t> ≠ </a:t>
                      </a:r>
                      <a:r>
                        <a:rPr lang="fr-FR" altLang="zh-TW" sz="1800" baseline="0" dirty="0" smtClean="0">
                          <a:solidFill>
                            <a:srgbClr val="FF0000"/>
                          </a:solidFill>
                          <a:ea typeface="標楷體" pitchFamily="65" charset="-120"/>
                        </a:rPr>
                        <a:t>intéressant </a:t>
                      </a:r>
                      <a:endParaRPr lang="en-US" altLang="zh-TW" baseline="0" dirty="0" smtClean="0">
                        <a:ea typeface="標楷體" pitchFamily="65" charset="-12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baseline="0" dirty="0" err="1" smtClean="0">
                          <a:ea typeface="標楷體" pitchFamily="65" charset="-120"/>
                        </a:rPr>
                        <a:t>dépendant</a:t>
                      </a:r>
                      <a:r>
                        <a:rPr lang="en-US" altLang="zh-TW" baseline="0" dirty="0" smtClean="0">
                          <a:ea typeface="標楷體" pitchFamily="65" charset="-120"/>
                        </a:rPr>
                        <a:t> ≠ </a:t>
                      </a:r>
                      <a:r>
                        <a:rPr lang="fr-FR" altLang="zh-TW" sz="1800" baseline="0" dirty="0" smtClean="0">
                          <a:solidFill>
                            <a:srgbClr val="FF0000"/>
                          </a:solidFill>
                          <a:ea typeface="標楷體" pitchFamily="65" charset="-120"/>
                        </a:rPr>
                        <a:t>indépendant </a:t>
                      </a:r>
                      <a:endParaRPr lang="en-US" altLang="zh-TW" baseline="0" dirty="0" smtClean="0"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baseline="0" dirty="0" err="1" smtClean="0">
                          <a:ea typeface="標楷體" pitchFamily="65" charset="-120"/>
                        </a:rPr>
                        <a:t>sympathique</a:t>
                      </a:r>
                      <a:r>
                        <a:rPr lang="en-US" altLang="zh-TW" baseline="0" dirty="0" smtClean="0">
                          <a:ea typeface="標楷體" pitchFamily="65" charset="-120"/>
                        </a:rPr>
                        <a:t> ≠ </a:t>
                      </a:r>
                      <a:r>
                        <a:rPr lang="fr-FR" altLang="zh-TW" sz="1800" baseline="0" dirty="0" smtClean="0">
                          <a:solidFill>
                            <a:srgbClr val="FF0000"/>
                          </a:solidFill>
                          <a:ea typeface="標楷體" pitchFamily="65" charset="-120"/>
                        </a:rPr>
                        <a:t>antipathique(</a:t>
                      </a:r>
                      <a:r>
                        <a:rPr lang="zh-TW" altLang="en-US" sz="1800" baseline="0" dirty="0" smtClean="0">
                          <a:solidFill>
                            <a:srgbClr val="FF0000"/>
                          </a:solidFill>
                          <a:ea typeface="標楷體" pitchFamily="65" charset="-120"/>
                        </a:rPr>
                        <a:t>令人討厭的</a:t>
                      </a:r>
                      <a:r>
                        <a:rPr lang="fr-FR" altLang="zh-TW" sz="1800" baseline="0" dirty="0" smtClean="0">
                          <a:solidFill>
                            <a:srgbClr val="FF0000"/>
                          </a:solidFill>
                          <a:ea typeface="標楷體" pitchFamily="65" charset="-120"/>
                        </a:rPr>
                        <a:t>)</a:t>
                      </a:r>
                      <a:endParaRPr lang="en-US" altLang="zh-TW" baseline="0" dirty="0" smtClean="0"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baseline="0" dirty="0" err="1" smtClean="0">
                          <a:ea typeface="標楷體" pitchFamily="65" charset="-120"/>
                        </a:rPr>
                        <a:t>peureux</a:t>
                      </a:r>
                      <a:r>
                        <a:rPr lang="en-US" altLang="zh-TW" baseline="0" dirty="0" smtClean="0">
                          <a:ea typeface="標楷體" pitchFamily="65" charset="-120"/>
                        </a:rPr>
                        <a:t>(</a:t>
                      </a:r>
                      <a:r>
                        <a:rPr lang="zh-TW" altLang="en-US" baseline="0" dirty="0" smtClean="0">
                          <a:ea typeface="標楷體" pitchFamily="65" charset="-120"/>
                        </a:rPr>
                        <a:t>膽怯的</a:t>
                      </a:r>
                      <a:r>
                        <a:rPr lang="en-US" altLang="zh-TW" baseline="0" dirty="0" smtClean="0">
                          <a:ea typeface="標楷體" pitchFamily="65" charset="-120"/>
                        </a:rPr>
                        <a:t>) ≠ </a:t>
                      </a:r>
                      <a:r>
                        <a:rPr lang="fr-FR" altLang="zh-TW" sz="1800" baseline="0" dirty="0" smtClean="0">
                          <a:solidFill>
                            <a:srgbClr val="FF0000"/>
                          </a:solidFill>
                          <a:ea typeface="標楷體" pitchFamily="65" charset="-120"/>
                        </a:rPr>
                        <a:t>courageux </a:t>
                      </a:r>
                      <a:endParaRPr lang="en-US" altLang="zh-TW" baseline="0" dirty="0" smtClean="0">
                        <a:ea typeface="標楷體" pitchFamily="65" charset="-12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baseline="0" dirty="0" smtClean="0">
                          <a:ea typeface="標楷體" pitchFamily="65" charset="-120"/>
                        </a:rPr>
                        <a:t>simple ≠ </a:t>
                      </a:r>
                      <a:r>
                        <a:rPr lang="fr-FR" altLang="zh-TW" sz="1800" baseline="0" dirty="0" smtClean="0">
                          <a:solidFill>
                            <a:srgbClr val="FF0000"/>
                          </a:solidFill>
                          <a:ea typeface="標楷體" pitchFamily="65" charset="-120"/>
                        </a:rPr>
                        <a:t>compliqué </a:t>
                      </a:r>
                      <a:endParaRPr lang="en-US" altLang="zh-TW" baseline="0" dirty="0" smtClean="0"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baseline="0" dirty="0" smtClean="0">
                          <a:ea typeface="標楷體" pitchFamily="65" charset="-120"/>
                        </a:rPr>
                        <a:t>fragile(</a:t>
                      </a:r>
                      <a:r>
                        <a:rPr lang="zh-TW" altLang="en-US" baseline="0" dirty="0" smtClean="0">
                          <a:ea typeface="標楷體" pitchFamily="65" charset="-120"/>
                        </a:rPr>
                        <a:t>脆弱的</a:t>
                      </a:r>
                      <a:r>
                        <a:rPr lang="en-US" altLang="zh-TW" baseline="0" dirty="0" smtClean="0">
                          <a:ea typeface="標楷體" pitchFamily="65" charset="-120"/>
                        </a:rPr>
                        <a:t>) ≠ </a:t>
                      </a:r>
                      <a:r>
                        <a:rPr lang="fr-FR" altLang="zh-TW" sz="1800" baseline="0" dirty="0" smtClean="0">
                          <a:solidFill>
                            <a:srgbClr val="FF0000"/>
                          </a:solidFill>
                          <a:ea typeface="標楷體" pitchFamily="65" charset="-120"/>
                        </a:rPr>
                        <a:t>fort </a:t>
                      </a:r>
                      <a:endParaRPr lang="en-US" altLang="zh-TW" baseline="0" dirty="0" smtClean="0"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baseline="0" dirty="0" err="1" smtClean="0">
                          <a:ea typeface="標楷體" pitchFamily="65" charset="-120"/>
                        </a:rPr>
                        <a:t>silencieux</a:t>
                      </a:r>
                      <a:r>
                        <a:rPr lang="en-US" altLang="zh-TW" baseline="0" dirty="0" smtClean="0">
                          <a:ea typeface="標楷體" pitchFamily="65" charset="-120"/>
                        </a:rPr>
                        <a:t> ≠ </a:t>
                      </a:r>
                      <a:r>
                        <a:rPr lang="fr-FR" altLang="zh-TW" sz="1800" baseline="0" dirty="0" smtClean="0">
                          <a:solidFill>
                            <a:srgbClr val="FF0000"/>
                          </a:solidFill>
                          <a:ea typeface="標楷體" pitchFamily="65" charset="-120"/>
                        </a:rPr>
                        <a:t>bavard(</a:t>
                      </a:r>
                      <a:r>
                        <a:rPr lang="zh-TW" altLang="en-US" sz="1800" baseline="0" dirty="0" smtClean="0">
                          <a:solidFill>
                            <a:srgbClr val="FF0000"/>
                          </a:solidFill>
                          <a:ea typeface="標楷體" pitchFamily="65" charset="-120"/>
                        </a:rPr>
                        <a:t>吵鬧的</a:t>
                      </a:r>
                      <a:r>
                        <a:rPr lang="fr-FR" altLang="zh-TW" sz="1800" baseline="0" dirty="0" smtClean="0">
                          <a:solidFill>
                            <a:srgbClr val="FF0000"/>
                          </a:solidFill>
                          <a:ea typeface="標楷體" pitchFamily="65" charset="-120"/>
                        </a:rPr>
                        <a:t>)</a:t>
                      </a:r>
                      <a:endParaRPr lang="en-US" altLang="zh-TW" baseline="0" dirty="0" smtClean="0">
                        <a:ea typeface="標楷體" pitchFamily="65" charset="-12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baseline="0" dirty="0" err="1" smtClean="0">
                          <a:ea typeface="標楷體" pitchFamily="65" charset="-120"/>
                        </a:rPr>
                        <a:t>idéaliste</a:t>
                      </a:r>
                      <a:r>
                        <a:rPr lang="en-US" altLang="zh-TW" baseline="0" dirty="0" smtClean="0">
                          <a:ea typeface="標楷體" pitchFamily="65" charset="-120"/>
                        </a:rPr>
                        <a:t> ≠ </a:t>
                      </a:r>
                      <a:r>
                        <a:rPr lang="fr-FR" altLang="zh-TW" sz="1800" baseline="0" dirty="0" smtClean="0">
                          <a:solidFill>
                            <a:srgbClr val="FF0000"/>
                          </a:solidFill>
                          <a:ea typeface="標楷體" pitchFamily="65" charset="-120"/>
                        </a:rPr>
                        <a:t>réaliste</a:t>
                      </a:r>
                      <a:endParaRPr lang="en-US" altLang="zh-TW" baseline="0" dirty="0" smtClean="0"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baseline="0" dirty="0" smtClean="0">
                          <a:ea typeface="標楷體" pitchFamily="65" charset="-120"/>
                        </a:rPr>
                        <a:t>adroit(</a:t>
                      </a:r>
                      <a:r>
                        <a:rPr lang="zh-TW" altLang="en-US" baseline="0" dirty="0" smtClean="0">
                          <a:ea typeface="標楷體" pitchFamily="65" charset="-120"/>
                        </a:rPr>
                        <a:t>敏捷的</a:t>
                      </a:r>
                      <a:r>
                        <a:rPr lang="en-US" altLang="zh-TW" baseline="0" dirty="0" smtClean="0">
                          <a:ea typeface="標楷體" pitchFamily="65" charset="-120"/>
                        </a:rPr>
                        <a:t>) ≠ </a:t>
                      </a:r>
                      <a:r>
                        <a:rPr lang="fr-FR" altLang="zh-TW" sz="1800" baseline="0" dirty="0" smtClean="0">
                          <a:solidFill>
                            <a:srgbClr val="FF0000"/>
                          </a:solidFill>
                          <a:ea typeface="標楷體" pitchFamily="65" charset="-120"/>
                        </a:rPr>
                        <a:t>maladroit(</a:t>
                      </a:r>
                      <a:r>
                        <a:rPr lang="zh-TW" altLang="en-US" sz="1800" baseline="0" dirty="0" smtClean="0">
                          <a:solidFill>
                            <a:srgbClr val="FF0000"/>
                          </a:solidFill>
                          <a:ea typeface="標楷體" pitchFamily="65" charset="-120"/>
                        </a:rPr>
                        <a:t>笨拙的</a:t>
                      </a:r>
                      <a:r>
                        <a:rPr lang="fr-FR" altLang="zh-TW" sz="1800" baseline="0" dirty="0" smtClean="0">
                          <a:solidFill>
                            <a:srgbClr val="FF0000"/>
                          </a:solidFill>
                          <a:ea typeface="標楷體" pitchFamily="65" charset="-120"/>
                        </a:rPr>
                        <a:t>)</a:t>
                      </a:r>
                      <a:endParaRPr lang="en-US" altLang="zh-TW" baseline="0" dirty="0" smtClean="0"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baseline="0" dirty="0" err="1" smtClean="0">
                          <a:ea typeface="標楷體" pitchFamily="65" charset="-120"/>
                        </a:rPr>
                        <a:t>indifférent</a:t>
                      </a:r>
                      <a:r>
                        <a:rPr lang="en-US" altLang="zh-TW" baseline="0" dirty="0" smtClean="0">
                          <a:ea typeface="標楷體" pitchFamily="65" charset="-120"/>
                        </a:rPr>
                        <a:t> ≠ </a:t>
                      </a:r>
                      <a:r>
                        <a:rPr lang="fr-FR" altLang="zh-TW" sz="1800" baseline="0" dirty="0" smtClean="0">
                          <a:solidFill>
                            <a:srgbClr val="FF0000"/>
                          </a:solidFill>
                          <a:ea typeface="標楷體" pitchFamily="65" charset="-120"/>
                        </a:rPr>
                        <a:t>sensible </a:t>
                      </a:r>
                      <a:endParaRPr lang="en-US" altLang="zh-TW" baseline="0" dirty="0" smtClean="0">
                        <a:ea typeface="標楷體" pitchFamily="65" charset="-12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baseline="0" dirty="0" err="1" smtClean="0">
                          <a:ea typeface="標楷體" pitchFamily="65" charset="-120"/>
                        </a:rPr>
                        <a:t>pessimiste</a:t>
                      </a:r>
                      <a:r>
                        <a:rPr lang="en-US" altLang="zh-TW" baseline="0" dirty="0" smtClean="0">
                          <a:ea typeface="標楷體" pitchFamily="65" charset="-120"/>
                        </a:rPr>
                        <a:t> ≠ </a:t>
                      </a:r>
                      <a:r>
                        <a:rPr lang="fr-FR" altLang="zh-TW" sz="1800" baseline="0" dirty="0" smtClean="0">
                          <a:solidFill>
                            <a:srgbClr val="FF0000"/>
                          </a:solidFill>
                          <a:ea typeface="標楷體" pitchFamily="65" charset="-120"/>
                        </a:rPr>
                        <a:t>optimiste </a:t>
                      </a:r>
                      <a:endParaRPr lang="en-US" altLang="zh-TW" baseline="0" dirty="0" smtClean="0"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baseline="0" dirty="0" err="1" smtClean="0">
                          <a:ea typeface="標楷體" pitchFamily="65" charset="-120"/>
                        </a:rPr>
                        <a:t>calme</a:t>
                      </a:r>
                      <a:r>
                        <a:rPr lang="en-US" altLang="zh-TW" baseline="0" dirty="0" smtClean="0">
                          <a:ea typeface="標楷體" pitchFamily="65" charset="-120"/>
                        </a:rPr>
                        <a:t> ≠ </a:t>
                      </a:r>
                      <a:r>
                        <a:rPr lang="fr-FR" altLang="zh-TW" sz="1800" baseline="0" dirty="0" smtClean="0">
                          <a:solidFill>
                            <a:srgbClr val="FF0000"/>
                          </a:solidFill>
                          <a:ea typeface="標楷體" pitchFamily="65" charset="-120"/>
                        </a:rPr>
                        <a:t>énervé(</a:t>
                      </a:r>
                      <a:r>
                        <a:rPr lang="zh-TW" altLang="en-US" sz="1800" baseline="0" dirty="0" smtClean="0">
                          <a:solidFill>
                            <a:srgbClr val="FF0000"/>
                          </a:solidFill>
                          <a:ea typeface="標楷體" pitchFamily="65" charset="-120"/>
                        </a:rPr>
                        <a:t>緊張的</a:t>
                      </a:r>
                      <a:r>
                        <a:rPr lang="fr-FR" altLang="zh-TW" sz="1800" baseline="0" dirty="0" smtClean="0">
                          <a:solidFill>
                            <a:srgbClr val="FF0000"/>
                          </a:solidFill>
                          <a:ea typeface="標楷體" pitchFamily="65" charset="-120"/>
                        </a:rPr>
                        <a:t>)</a:t>
                      </a:r>
                      <a:endParaRPr lang="en-US" altLang="zh-TW" baseline="0" dirty="0" smtClean="0"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baseline="0" dirty="0">
                        <a:ea typeface="標楷體" pitchFamily="65" charset="-120"/>
                      </a:endParaRPr>
                    </a:p>
                  </a:txBody>
                  <a:tcP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</a:tbl>
          </a:graphicData>
        </a:graphic>
      </p:graphicFrame>
      <p:pic>
        <p:nvPicPr>
          <p:cNvPr id="9" name="Picture 77">
            <a:hlinkClick r:id="rId2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876030"/>
            <a:ext cx="216000" cy="216000"/>
          </a:xfrm>
          <a:prstGeom prst="rect">
            <a:avLst/>
          </a:prstGeom>
          <a:noFill/>
          <a:ln>
            <a:noFill/>
          </a:ln>
          <a:effectLst/>
          <a:extLst/>
        </p:spPr>
      </p:pic>
    </p:spTree>
    <p:extLst>
      <p:ext uri="{BB962C8B-B14F-4D97-AF65-F5344CB8AC3E}">
        <p14:creationId xmlns:p14="http://schemas.microsoft.com/office/powerpoint/2010/main" val="2216981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35608" y="205978"/>
            <a:ext cx="7498080" cy="1042251"/>
          </a:xfrm>
        </p:spPr>
        <p:txBody>
          <a:bodyPr>
            <a:normAutofit fontScale="90000"/>
          </a:bodyPr>
          <a:lstStyle/>
          <a:p>
            <a:r>
              <a:rPr kumimoji="1" lang="fr-FR" altLang="zh-TW" dirty="0">
                <a:solidFill>
                  <a:schemeClr val="accent2">
                    <a:lumMod val="50000"/>
                  </a:schemeClr>
                </a:solidFill>
              </a:rPr>
              <a:t>Comment parler des qualités et des défauts d’une personne.</a:t>
            </a:r>
            <a:endParaRPr kumimoji="1" lang="zh-TW" alt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435608" y="1364342"/>
            <a:ext cx="7498080" cy="3236687"/>
          </a:xfrm>
        </p:spPr>
        <p:txBody>
          <a:bodyPr>
            <a:noAutofit/>
          </a:bodyPr>
          <a:lstStyle/>
          <a:p>
            <a:pPr marL="82296" indent="0">
              <a:buNone/>
            </a:pPr>
            <a:r>
              <a:rPr kumimoji="1" lang="zh-TW" altLang="en-US" sz="1800" dirty="0" smtClean="0">
                <a:ea typeface="標楷體" pitchFamily="65" charset="-120"/>
                <a:cs typeface="Gill Sans MT"/>
              </a:rPr>
              <a:t>上課補充</a:t>
            </a:r>
            <a:endParaRPr kumimoji="1" lang="en-US" altLang="zh-TW" sz="1800" dirty="0" smtClean="0">
              <a:ea typeface="標楷體" pitchFamily="65" charset="-120"/>
              <a:cs typeface="Gill Sans MT"/>
            </a:endParaRPr>
          </a:p>
          <a:p>
            <a:r>
              <a:rPr kumimoji="1" lang="en-US" altLang="zh-TW" sz="1800" b="1" dirty="0">
                <a:ea typeface="標楷體" pitchFamily="65" charset="-120"/>
                <a:cs typeface="Gill Sans MT"/>
              </a:rPr>
              <a:t>3. </a:t>
            </a:r>
            <a:r>
              <a:rPr kumimoji="1" lang="en-US" altLang="zh-TW" sz="1800" b="1" dirty="0" err="1">
                <a:ea typeface="標楷體" pitchFamily="65" charset="-120"/>
                <a:cs typeface="Gill Sans MT"/>
              </a:rPr>
              <a:t>Trouvez</a:t>
            </a:r>
            <a:r>
              <a:rPr kumimoji="1" lang="en-US" altLang="zh-TW" sz="1800" b="1" dirty="0">
                <a:ea typeface="標楷體" pitchFamily="65" charset="-120"/>
                <a:cs typeface="Gill Sans MT"/>
              </a:rPr>
              <a:t> un </a:t>
            </a:r>
            <a:r>
              <a:rPr kumimoji="1" lang="en-US" altLang="zh-TW" sz="1800" b="1" dirty="0" err="1">
                <a:ea typeface="標楷體" pitchFamily="65" charset="-120"/>
                <a:cs typeface="Gill Sans MT"/>
              </a:rPr>
              <a:t>synonyme</a:t>
            </a:r>
            <a:r>
              <a:rPr kumimoji="1" lang="en-US" altLang="zh-TW" sz="1800" b="1" dirty="0" smtClean="0">
                <a:ea typeface="標楷體" pitchFamily="65" charset="-120"/>
                <a:cs typeface="Gill Sans MT"/>
              </a:rPr>
              <a:t>.</a:t>
            </a:r>
            <a:r>
              <a:rPr kumimoji="1" lang="en-US" altLang="zh-TW" sz="1800" dirty="0" smtClean="0">
                <a:ea typeface="標楷體" pitchFamily="65" charset="-120"/>
                <a:cs typeface="Gill Sans MT"/>
              </a:rPr>
              <a:t/>
            </a:r>
            <a:br>
              <a:rPr kumimoji="1" lang="en-US" altLang="zh-TW" sz="1800" dirty="0" smtClean="0">
                <a:ea typeface="標楷體" pitchFamily="65" charset="-120"/>
                <a:cs typeface="Gill Sans MT"/>
              </a:rPr>
            </a:br>
            <a:r>
              <a:rPr lang="en-US" altLang="zh-TW" sz="1800" i="1" dirty="0" err="1"/>
              <a:t>Choisissez</a:t>
            </a:r>
            <a:r>
              <a:rPr lang="en-US" altLang="zh-TW" sz="1800" i="1" dirty="0"/>
              <a:t> </a:t>
            </a:r>
            <a:r>
              <a:rPr lang="en-US" altLang="zh-TW" sz="1800" i="1" dirty="0" err="1"/>
              <a:t>parmi</a:t>
            </a:r>
            <a:r>
              <a:rPr lang="en-US" altLang="zh-TW" sz="1800" i="1" dirty="0"/>
              <a:t> les propositions </a:t>
            </a:r>
            <a:r>
              <a:rPr lang="en-US" altLang="zh-TW" sz="1800" i="1" dirty="0" err="1"/>
              <a:t>suivantes</a:t>
            </a:r>
            <a:r>
              <a:rPr lang="en-US" altLang="zh-TW" sz="1800" i="1" dirty="0"/>
              <a:t> : </a:t>
            </a:r>
            <a:r>
              <a:rPr lang="en-US" altLang="zh-TW" sz="1800" dirty="0" err="1"/>
              <a:t>comique</a:t>
            </a:r>
            <a:r>
              <a:rPr lang="en-US" altLang="zh-TW" sz="1800" dirty="0"/>
              <a:t> </a:t>
            </a:r>
            <a:r>
              <a:rPr lang="en-US" altLang="zh-TW" sz="1800" i="1" dirty="0"/>
              <a:t>/ </a:t>
            </a:r>
            <a:r>
              <a:rPr lang="en-US" altLang="zh-TW" sz="1800" dirty="0" err="1"/>
              <a:t>timide</a:t>
            </a:r>
            <a:r>
              <a:rPr lang="en-US" altLang="zh-TW" sz="1800" dirty="0"/>
              <a:t> </a:t>
            </a:r>
            <a:r>
              <a:rPr lang="en-US" altLang="zh-TW" sz="1800" i="1" dirty="0"/>
              <a:t>/ </a:t>
            </a:r>
            <a:r>
              <a:rPr lang="en-US" altLang="zh-TW" sz="1800" dirty="0" err="1"/>
              <a:t>crédule</a:t>
            </a:r>
            <a:r>
              <a:rPr lang="en-US" altLang="zh-TW" sz="1800" dirty="0"/>
              <a:t> / </a:t>
            </a:r>
            <a:r>
              <a:rPr lang="en-US" altLang="zh-TW" sz="1800" dirty="0" err="1"/>
              <a:t>gai</a:t>
            </a:r>
            <a:r>
              <a:rPr lang="en-US" altLang="zh-TW" sz="1800" dirty="0"/>
              <a:t> / insensible / </a:t>
            </a:r>
            <a:r>
              <a:rPr lang="en-US" altLang="zh-TW" sz="1800" dirty="0" err="1"/>
              <a:t>autonome</a:t>
            </a:r>
            <a:r>
              <a:rPr lang="en-US" altLang="zh-TW" sz="1800" dirty="0"/>
              <a:t> / </a:t>
            </a:r>
            <a:r>
              <a:rPr lang="en-US" altLang="zh-TW" sz="1800" dirty="0" err="1" smtClean="0"/>
              <a:t>rêveur</a:t>
            </a:r>
            <a:endParaRPr lang="en-US" altLang="zh-TW" sz="1800" dirty="0" smtClean="0"/>
          </a:p>
          <a:p>
            <a:pPr marL="82296" indent="0">
              <a:buNone/>
            </a:pPr>
            <a:endParaRPr lang="en-US" altLang="zh-TW" sz="18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67715-E298-D948-81B8-59252272370F}" type="slidenum">
              <a:rPr kumimoji="1" lang="zh-TW" altLang="en-US" smtClean="0"/>
              <a:pPr/>
              <a:t>14</a:t>
            </a:fld>
            <a:endParaRPr kumimoji="1" lang="zh-TW" altLang="en-US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5338185"/>
              </p:ext>
            </p:extLst>
          </p:nvPr>
        </p:nvGraphicFramePr>
        <p:xfrm>
          <a:off x="2006600" y="2736850"/>
          <a:ext cx="6096000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fr-FR" altLang="zh-TW" dirty="0" smtClean="0"/>
                        <a:t>indépendant 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zh-TW" dirty="0" smtClean="0"/>
                        <a:t>idéaliste =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zh-TW" dirty="0" smtClean="0"/>
                        <a:t>joyeux 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zh-TW" dirty="0" smtClean="0"/>
                        <a:t>réservé =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zh-TW" dirty="0" smtClean="0"/>
                        <a:t>naïf 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zh-TW" dirty="0" smtClean="0"/>
                        <a:t>amusant =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zh-TW" dirty="0" smtClean="0"/>
                        <a:t>indifférent 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</a:tbl>
          </a:graphicData>
        </a:graphic>
      </p:graphicFrame>
      <p:pic>
        <p:nvPicPr>
          <p:cNvPr id="8" name="Picture 77">
            <a:hlinkClick r:id="rId2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876030"/>
            <a:ext cx="216000" cy="216000"/>
          </a:xfrm>
          <a:prstGeom prst="rect">
            <a:avLst/>
          </a:prstGeom>
          <a:noFill/>
          <a:ln>
            <a:noFill/>
          </a:ln>
          <a:effectLst/>
          <a:extLst/>
        </p:spPr>
      </p:pic>
    </p:spTree>
    <p:extLst>
      <p:ext uri="{BB962C8B-B14F-4D97-AF65-F5344CB8AC3E}">
        <p14:creationId xmlns:p14="http://schemas.microsoft.com/office/powerpoint/2010/main" val="1944881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35608" y="205978"/>
            <a:ext cx="7498080" cy="1042251"/>
          </a:xfrm>
        </p:spPr>
        <p:txBody>
          <a:bodyPr>
            <a:normAutofit fontScale="90000"/>
          </a:bodyPr>
          <a:lstStyle/>
          <a:p>
            <a:r>
              <a:rPr kumimoji="1" lang="fr-FR" altLang="zh-TW" dirty="0">
                <a:solidFill>
                  <a:schemeClr val="accent2">
                    <a:lumMod val="50000"/>
                  </a:schemeClr>
                </a:solidFill>
              </a:rPr>
              <a:t>Comment parler des qualités et des défauts d’une personne.</a:t>
            </a:r>
            <a:endParaRPr kumimoji="1" lang="zh-TW" alt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435608" y="1364342"/>
            <a:ext cx="7498080" cy="3236687"/>
          </a:xfrm>
        </p:spPr>
        <p:txBody>
          <a:bodyPr>
            <a:noAutofit/>
          </a:bodyPr>
          <a:lstStyle/>
          <a:p>
            <a:pPr marL="82296" indent="0">
              <a:buNone/>
            </a:pPr>
            <a:r>
              <a:rPr kumimoji="1" lang="zh-TW" altLang="en-US" sz="1800" dirty="0" smtClean="0">
                <a:ea typeface="標楷體" pitchFamily="65" charset="-120"/>
                <a:cs typeface="Gill Sans MT"/>
              </a:rPr>
              <a:t>上課補充</a:t>
            </a:r>
            <a:endParaRPr kumimoji="1" lang="en-US" altLang="zh-TW" sz="1800" dirty="0" smtClean="0">
              <a:ea typeface="標楷體" pitchFamily="65" charset="-120"/>
              <a:cs typeface="Gill Sans MT"/>
            </a:endParaRPr>
          </a:p>
          <a:p>
            <a:r>
              <a:rPr kumimoji="1" lang="en-US" altLang="zh-TW" sz="1800" b="1" dirty="0">
                <a:ea typeface="標楷體" pitchFamily="65" charset="-120"/>
                <a:cs typeface="Gill Sans MT"/>
              </a:rPr>
              <a:t>3. </a:t>
            </a:r>
            <a:r>
              <a:rPr kumimoji="1" lang="en-US" altLang="zh-TW" sz="1800" b="1" dirty="0" err="1">
                <a:ea typeface="標楷體" pitchFamily="65" charset="-120"/>
                <a:cs typeface="Gill Sans MT"/>
              </a:rPr>
              <a:t>Trouvez</a:t>
            </a:r>
            <a:r>
              <a:rPr kumimoji="1" lang="en-US" altLang="zh-TW" sz="1800" b="1" dirty="0">
                <a:ea typeface="標楷體" pitchFamily="65" charset="-120"/>
                <a:cs typeface="Gill Sans MT"/>
              </a:rPr>
              <a:t> un </a:t>
            </a:r>
            <a:r>
              <a:rPr kumimoji="1" lang="en-US" altLang="zh-TW" sz="1800" b="1" dirty="0" err="1">
                <a:ea typeface="標楷體" pitchFamily="65" charset="-120"/>
                <a:cs typeface="Gill Sans MT"/>
              </a:rPr>
              <a:t>synonyme</a:t>
            </a:r>
            <a:r>
              <a:rPr kumimoji="1" lang="en-US" altLang="zh-TW" sz="1800" b="1" dirty="0" smtClean="0">
                <a:ea typeface="標楷體" pitchFamily="65" charset="-120"/>
                <a:cs typeface="Gill Sans MT"/>
              </a:rPr>
              <a:t>.</a:t>
            </a:r>
            <a:endParaRPr lang="en-US" altLang="zh-TW" sz="18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67715-E298-D948-81B8-59252272370F}" type="slidenum">
              <a:rPr kumimoji="1" lang="zh-TW" altLang="en-US" smtClean="0"/>
              <a:pPr/>
              <a:t>15</a:t>
            </a:fld>
            <a:endParaRPr kumimoji="1" lang="zh-TW" altLang="en-US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0191423"/>
              </p:ext>
            </p:extLst>
          </p:nvPr>
        </p:nvGraphicFramePr>
        <p:xfrm>
          <a:off x="1778000" y="2178050"/>
          <a:ext cx="6959600" cy="1752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79800"/>
                <a:gridCol w="3479800"/>
              </a:tblGrid>
              <a:tr h="370840">
                <a:tc>
                  <a:txBody>
                    <a:bodyPr/>
                    <a:lstStyle/>
                    <a:p>
                      <a:r>
                        <a:rPr lang="fr-FR" altLang="zh-TW" baseline="0" dirty="0" smtClean="0">
                          <a:ea typeface="標楷體" pitchFamily="65" charset="-120"/>
                        </a:rPr>
                        <a:t>indépendant = </a:t>
                      </a:r>
                      <a:r>
                        <a:rPr lang="en-US" altLang="zh-TW" sz="1800" baseline="0" dirty="0" err="1" smtClean="0">
                          <a:solidFill>
                            <a:srgbClr val="FF0000"/>
                          </a:solidFill>
                          <a:ea typeface="標楷體" pitchFamily="65" charset="-120"/>
                        </a:rPr>
                        <a:t>autonome</a:t>
                      </a:r>
                      <a:r>
                        <a:rPr lang="en-US" altLang="zh-TW" sz="1800" baseline="0" dirty="0" smtClean="0">
                          <a:solidFill>
                            <a:srgbClr val="FF0000"/>
                          </a:solidFill>
                          <a:ea typeface="標楷體" pitchFamily="65" charset="-120"/>
                        </a:rPr>
                        <a:t>(</a:t>
                      </a:r>
                      <a:r>
                        <a:rPr lang="zh-TW" altLang="en-US" sz="1800" baseline="0" dirty="0" smtClean="0">
                          <a:solidFill>
                            <a:srgbClr val="FF0000"/>
                          </a:solidFill>
                          <a:ea typeface="標楷體" pitchFamily="65" charset="-120"/>
                        </a:rPr>
                        <a:t>自主的</a:t>
                      </a:r>
                      <a:r>
                        <a:rPr lang="en-US" altLang="zh-TW" sz="1800" baseline="0" dirty="0" smtClean="0">
                          <a:solidFill>
                            <a:srgbClr val="FF0000"/>
                          </a:solidFill>
                          <a:ea typeface="標楷體" pitchFamily="65" charset="-120"/>
                        </a:rPr>
                        <a:t>)</a:t>
                      </a:r>
                      <a:endParaRPr lang="fr-FR" altLang="zh-TW" baseline="0" dirty="0" smtClean="0"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zh-TW" baseline="0" dirty="0" smtClean="0">
                          <a:ea typeface="標楷體" pitchFamily="65" charset="-120"/>
                        </a:rPr>
                        <a:t>idéaliste = </a:t>
                      </a:r>
                      <a:r>
                        <a:rPr lang="en-US" altLang="zh-TW" sz="1800" baseline="0" dirty="0" err="1" smtClean="0">
                          <a:solidFill>
                            <a:srgbClr val="FF0000"/>
                          </a:solidFill>
                          <a:ea typeface="標楷體" pitchFamily="65" charset="-120"/>
                        </a:rPr>
                        <a:t>rêveur</a:t>
                      </a:r>
                      <a:endParaRPr lang="fr-FR" altLang="zh-TW" baseline="0" dirty="0" smtClean="0">
                        <a:ea typeface="標楷體" pitchFamily="65" charset="-12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zh-TW" baseline="0" dirty="0" smtClean="0">
                          <a:ea typeface="標楷體" pitchFamily="65" charset="-120"/>
                        </a:rPr>
                        <a:t>joyeux = </a:t>
                      </a:r>
                      <a:r>
                        <a:rPr lang="en-US" altLang="zh-TW" sz="1800" baseline="0" dirty="0" err="1" smtClean="0">
                          <a:solidFill>
                            <a:srgbClr val="FF0000"/>
                          </a:solidFill>
                          <a:ea typeface="標楷體" pitchFamily="65" charset="-120"/>
                        </a:rPr>
                        <a:t>gai</a:t>
                      </a:r>
                      <a:r>
                        <a:rPr lang="en-US" altLang="zh-TW" sz="1800" baseline="0" dirty="0" smtClean="0">
                          <a:solidFill>
                            <a:srgbClr val="FF0000"/>
                          </a:solidFill>
                          <a:ea typeface="標楷體" pitchFamily="65" charset="-120"/>
                        </a:rPr>
                        <a:t> </a:t>
                      </a:r>
                      <a:endParaRPr lang="fr-FR" altLang="zh-TW" baseline="0" dirty="0" smtClean="0"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zh-TW" baseline="0" dirty="0" smtClean="0">
                          <a:ea typeface="標楷體" pitchFamily="65" charset="-120"/>
                        </a:rPr>
                        <a:t>réservé(</a:t>
                      </a:r>
                      <a:r>
                        <a:rPr lang="zh-TW" altLang="en-US" baseline="0" dirty="0" smtClean="0">
                          <a:ea typeface="標楷體" pitchFamily="65" charset="-120"/>
                        </a:rPr>
                        <a:t>謹慎的</a:t>
                      </a:r>
                      <a:r>
                        <a:rPr lang="fr-FR" altLang="zh-TW" baseline="0" dirty="0" smtClean="0">
                          <a:ea typeface="標楷體" pitchFamily="65" charset="-120"/>
                        </a:rPr>
                        <a:t>) = </a:t>
                      </a:r>
                      <a:r>
                        <a:rPr lang="en-US" altLang="zh-TW" sz="1800" baseline="0" dirty="0" err="1" smtClean="0">
                          <a:solidFill>
                            <a:srgbClr val="FF0000"/>
                          </a:solidFill>
                          <a:ea typeface="標楷體" pitchFamily="65" charset="-120"/>
                        </a:rPr>
                        <a:t>timide</a:t>
                      </a:r>
                      <a:r>
                        <a:rPr lang="en-US" altLang="zh-TW" sz="1800" baseline="0" dirty="0" smtClean="0">
                          <a:solidFill>
                            <a:srgbClr val="FF0000"/>
                          </a:solidFill>
                          <a:ea typeface="標楷體" pitchFamily="65" charset="-120"/>
                        </a:rPr>
                        <a:t> </a:t>
                      </a:r>
                      <a:endParaRPr lang="fr-FR" altLang="zh-TW" baseline="0" dirty="0" smtClean="0">
                        <a:ea typeface="標楷體" pitchFamily="65" charset="-12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zh-TW" baseline="0" dirty="0" smtClean="0">
                          <a:ea typeface="標楷體" pitchFamily="65" charset="-120"/>
                        </a:rPr>
                        <a:t>naïf = </a:t>
                      </a:r>
                      <a:r>
                        <a:rPr lang="en-US" altLang="zh-TW" sz="1800" baseline="0" dirty="0" err="1" smtClean="0">
                          <a:solidFill>
                            <a:srgbClr val="FF0000"/>
                          </a:solidFill>
                          <a:ea typeface="標楷體" pitchFamily="65" charset="-120"/>
                        </a:rPr>
                        <a:t>crédule</a:t>
                      </a:r>
                      <a:r>
                        <a:rPr lang="en-US" altLang="zh-TW" sz="1800" baseline="0" dirty="0" smtClean="0">
                          <a:solidFill>
                            <a:srgbClr val="FF0000"/>
                          </a:solidFill>
                          <a:ea typeface="標楷體" pitchFamily="65" charset="-120"/>
                        </a:rPr>
                        <a:t> </a:t>
                      </a:r>
                      <a:endParaRPr lang="fr-FR" altLang="zh-TW" baseline="0" dirty="0" smtClean="0"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zh-TW" baseline="0" dirty="0" smtClean="0">
                          <a:ea typeface="標楷體" pitchFamily="65" charset="-120"/>
                        </a:rPr>
                        <a:t>amusant(</a:t>
                      </a:r>
                      <a:r>
                        <a:rPr lang="zh-TW" altLang="en-US" baseline="0" dirty="0" smtClean="0">
                          <a:ea typeface="標楷體" pitchFamily="65" charset="-120"/>
                        </a:rPr>
                        <a:t>有趣的</a:t>
                      </a:r>
                      <a:r>
                        <a:rPr lang="fr-FR" altLang="zh-TW" baseline="0" dirty="0" smtClean="0">
                          <a:ea typeface="標楷體" pitchFamily="65" charset="-120"/>
                        </a:rPr>
                        <a:t>) =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aseline="0" dirty="0" err="1" smtClean="0">
                          <a:solidFill>
                            <a:srgbClr val="FF0000"/>
                          </a:solidFill>
                          <a:ea typeface="標楷體" pitchFamily="65" charset="-120"/>
                        </a:rPr>
                        <a:t>comique</a:t>
                      </a:r>
                      <a:r>
                        <a:rPr lang="en-US" altLang="zh-TW" sz="1800" baseline="0" dirty="0" smtClean="0">
                          <a:solidFill>
                            <a:srgbClr val="FF0000"/>
                          </a:solidFill>
                          <a:ea typeface="標楷體" pitchFamily="65" charset="-120"/>
                        </a:rPr>
                        <a:t>(</a:t>
                      </a:r>
                      <a:r>
                        <a:rPr lang="zh-TW" altLang="en-US" sz="1800" baseline="0" dirty="0" smtClean="0">
                          <a:solidFill>
                            <a:srgbClr val="FF0000"/>
                          </a:solidFill>
                          <a:ea typeface="標楷體" pitchFamily="65" charset="-120"/>
                        </a:rPr>
                        <a:t>好笑的、滑稽的</a:t>
                      </a:r>
                      <a:r>
                        <a:rPr lang="en-US" altLang="zh-TW" sz="1800" baseline="0" dirty="0" smtClean="0">
                          <a:solidFill>
                            <a:srgbClr val="FF0000"/>
                          </a:solidFill>
                          <a:ea typeface="標楷體" pitchFamily="65" charset="-120"/>
                        </a:rPr>
                        <a:t>) </a:t>
                      </a:r>
                      <a:endParaRPr lang="fr-FR" altLang="zh-TW" baseline="0" dirty="0" smtClean="0">
                        <a:ea typeface="標楷體" pitchFamily="65" charset="-12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zh-TW" baseline="0" dirty="0" smtClean="0">
                          <a:ea typeface="標楷體" pitchFamily="65" charset="-120"/>
                        </a:rPr>
                        <a:t>indifférent = </a:t>
                      </a:r>
                      <a:r>
                        <a:rPr lang="en-US" altLang="zh-TW" sz="1800" baseline="0" dirty="0" smtClean="0">
                          <a:solidFill>
                            <a:srgbClr val="FF0000"/>
                          </a:solidFill>
                          <a:ea typeface="標楷體" pitchFamily="65" charset="-120"/>
                        </a:rPr>
                        <a:t>insensible(</a:t>
                      </a:r>
                      <a:r>
                        <a:rPr lang="zh-TW" altLang="en-US" sz="1800" baseline="0" dirty="0" smtClean="0">
                          <a:solidFill>
                            <a:srgbClr val="FF0000"/>
                          </a:solidFill>
                          <a:ea typeface="標楷體" pitchFamily="65" charset="-120"/>
                        </a:rPr>
                        <a:t>麻木的</a:t>
                      </a:r>
                      <a:r>
                        <a:rPr lang="en-US" altLang="zh-TW" sz="1800" baseline="0" dirty="0" smtClean="0">
                          <a:solidFill>
                            <a:srgbClr val="FF0000"/>
                          </a:solidFill>
                          <a:ea typeface="標楷體" pitchFamily="65" charset="-120"/>
                        </a:rPr>
                        <a:t>)</a:t>
                      </a:r>
                      <a:endParaRPr lang="fr-FR" altLang="zh-TW" baseline="0" dirty="0" smtClean="0"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baseline="0" dirty="0">
                        <a:ea typeface="標楷體" pitchFamily="65" charset="-120"/>
                      </a:endParaRPr>
                    </a:p>
                  </a:txBody>
                  <a:tcP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</a:tbl>
          </a:graphicData>
        </a:graphic>
      </p:graphicFrame>
      <p:sp>
        <p:nvSpPr>
          <p:cNvPr id="6" name="文字方塊 5"/>
          <p:cNvSpPr txBox="1"/>
          <p:nvPr/>
        </p:nvSpPr>
        <p:spPr>
          <a:xfrm>
            <a:off x="1934026" y="4192406"/>
            <a:ext cx="5330374" cy="408623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zh-TW" dirty="0" err="1">
                <a:ea typeface="標楷體" pitchFamily="65" charset="-120"/>
                <a:cs typeface="Gill Sans MT"/>
              </a:rPr>
              <a:t>crédule</a:t>
            </a:r>
            <a:r>
              <a:rPr kumimoji="1" lang="en-US" altLang="zh-TW" dirty="0">
                <a:ea typeface="標楷體" pitchFamily="65" charset="-120"/>
                <a:cs typeface="Gill Sans MT"/>
              </a:rPr>
              <a:t> </a:t>
            </a:r>
            <a:r>
              <a:rPr kumimoji="1" lang="en-US" altLang="zh-TW" dirty="0" smtClean="0">
                <a:ea typeface="標楷體" pitchFamily="65" charset="-120"/>
                <a:cs typeface="Gill Sans MT"/>
              </a:rPr>
              <a:t>= </a:t>
            </a:r>
            <a:r>
              <a:rPr kumimoji="1" lang="en-US" altLang="zh-TW" dirty="0" err="1" smtClean="0">
                <a:ea typeface="標楷體" pitchFamily="65" charset="-120"/>
                <a:cs typeface="Gill Sans MT"/>
              </a:rPr>
              <a:t>croire</a:t>
            </a:r>
            <a:r>
              <a:rPr kumimoji="1" lang="en-US" altLang="zh-TW" dirty="0" smtClean="0">
                <a:ea typeface="標楷體" pitchFamily="65" charset="-120"/>
                <a:cs typeface="Gill Sans MT"/>
              </a:rPr>
              <a:t> tout et tout le monde  </a:t>
            </a:r>
            <a:r>
              <a:rPr kumimoji="1" lang="zh-TW" altLang="en-US" dirty="0" smtClean="0">
                <a:ea typeface="標楷體" pitchFamily="65" charset="-120"/>
                <a:cs typeface="Gill Sans MT"/>
              </a:rPr>
              <a:t>相信全世界</a:t>
            </a:r>
            <a:endParaRPr kumimoji="1" lang="en-US" altLang="zh-TW" dirty="0">
              <a:ea typeface="標楷體" pitchFamily="65" charset="-120"/>
              <a:cs typeface="Gill Sans MT"/>
            </a:endParaRPr>
          </a:p>
        </p:txBody>
      </p:sp>
      <p:pic>
        <p:nvPicPr>
          <p:cNvPr id="9" name="Picture 77">
            <a:hlinkClick r:id="rId2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876030"/>
            <a:ext cx="216000" cy="216000"/>
          </a:xfrm>
          <a:prstGeom prst="rect">
            <a:avLst/>
          </a:prstGeom>
          <a:noFill/>
          <a:ln>
            <a:noFill/>
          </a:ln>
          <a:effectLst/>
          <a:extLst/>
        </p:spPr>
      </p:pic>
    </p:spTree>
    <p:extLst>
      <p:ext uri="{BB962C8B-B14F-4D97-AF65-F5344CB8AC3E}">
        <p14:creationId xmlns:p14="http://schemas.microsoft.com/office/powerpoint/2010/main" val="795952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35608" y="205978"/>
            <a:ext cx="7498080" cy="1042251"/>
          </a:xfrm>
        </p:spPr>
        <p:txBody>
          <a:bodyPr>
            <a:normAutofit fontScale="90000"/>
          </a:bodyPr>
          <a:lstStyle/>
          <a:p>
            <a:r>
              <a:rPr kumimoji="1" lang="fr-FR" altLang="zh-TW" dirty="0">
                <a:solidFill>
                  <a:schemeClr val="accent2">
                    <a:lumMod val="50000"/>
                  </a:schemeClr>
                </a:solidFill>
              </a:rPr>
              <a:t>Comment parler des qualités et des défauts d’une personne.</a:t>
            </a:r>
            <a:endParaRPr kumimoji="1" lang="zh-TW" alt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435608" y="1364342"/>
            <a:ext cx="7498080" cy="3236687"/>
          </a:xfrm>
        </p:spPr>
        <p:txBody>
          <a:bodyPr>
            <a:noAutofit/>
          </a:bodyPr>
          <a:lstStyle/>
          <a:p>
            <a:pPr marL="82296" indent="0">
              <a:buNone/>
            </a:pPr>
            <a:r>
              <a:rPr kumimoji="1" lang="zh-TW" altLang="en-US" sz="1800" dirty="0" smtClean="0">
                <a:ea typeface="標楷體" pitchFamily="65" charset="-120"/>
                <a:cs typeface="Gill Sans MT"/>
              </a:rPr>
              <a:t>上課補充</a:t>
            </a:r>
            <a:endParaRPr kumimoji="1" lang="en-US" altLang="zh-TW" sz="1800" dirty="0" smtClean="0">
              <a:ea typeface="標楷體" pitchFamily="65" charset="-120"/>
              <a:cs typeface="Gill Sans MT"/>
            </a:endParaRPr>
          </a:p>
          <a:p>
            <a:r>
              <a:rPr kumimoji="1" lang="fr-FR" altLang="zh-TW" sz="1800" b="1" dirty="0">
                <a:ea typeface="標楷體" pitchFamily="65" charset="-120"/>
                <a:cs typeface="Gill Sans MT"/>
              </a:rPr>
              <a:t>4. Trouvez le féminin et le masculin.</a:t>
            </a:r>
            <a:endParaRPr lang="en-US" altLang="zh-TW" sz="18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67715-E298-D948-81B8-59252272370F}" type="slidenum">
              <a:rPr kumimoji="1" lang="zh-TW" altLang="en-US" smtClean="0"/>
              <a:pPr/>
              <a:t>16</a:t>
            </a:fld>
            <a:endParaRPr kumimoji="1" lang="zh-TW" altLang="en-US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1876283"/>
              </p:ext>
            </p:extLst>
          </p:nvPr>
        </p:nvGraphicFramePr>
        <p:xfrm>
          <a:off x="1701800" y="2133282"/>
          <a:ext cx="7231887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0629"/>
                <a:gridCol w="2410629"/>
                <a:gridCol w="2410629"/>
              </a:tblGrid>
              <a:tr h="370840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err="1" smtClean="0"/>
                        <a:t>Masculin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err="1" smtClean="0"/>
                        <a:t>Féminin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altLang="zh-TW" dirty="0" smtClean="0"/>
                        <a:t>courageux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zh-TW" dirty="0" smtClean="0"/>
                        <a:t>intelligent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zh-TW" dirty="0" smtClean="0"/>
                        <a:t>pessimiste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zh-TW" dirty="0" smtClean="0"/>
                        <a:t>naïf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zh-TW" dirty="0" smtClean="0"/>
                        <a:t>bruyant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zh-TW" dirty="0" smtClean="0"/>
                        <a:t>créative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9" name="Picture 77">
            <a:hlinkClick r:id="rId2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876030"/>
            <a:ext cx="216000" cy="216000"/>
          </a:xfrm>
          <a:prstGeom prst="rect">
            <a:avLst/>
          </a:prstGeom>
          <a:noFill/>
          <a:ln>
            <a:noFill/>
          </a:ln>
          <a:effectLst/>
          <a:extLst/>
        </p:spPr>
      </p:pic>
    </p:spTree>
    <p:extLst>
      <p:ext uri="{BB962C8B-B14F-4D97-AF65-F5344CB8AC3E}">
        <p14:creationId xmlns:p14="http://schemas.microsoft.com/office/powerpoint/2010/main" val="1574723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35608" y="205978"/>
            <a:ext cx="7498080" cy="1042251"/>
          </a:xfrm>
        </p:spPr>
        <p:txBody>
          <a:bodyPr>
            <a:normAutofit fontScale="90000"/>
          </a:bodyPr>
          <a:lstStyle/>
          <a:p>
            <a:r>
              <a:rPr kumimoji="1" lang="fr-FR" altLang="zh-TW" dirty="0">
                <a:solidFill>
                  <a:schemeClr val="accent2">
                    <a:lumMod val="50000"/>
                  </a:schemeClr>
                </a:solidFill>
              </a:rPr>
              <a:t>Comment parler des qualités et des défauts d’une personne.</a:t>
            </a:r>
            <a:endParaRPr kumimoji="1" lang="zh-TW" alt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435608" y="1364342"/>
            <a:ext cx="7498080" cy="3236687"/>
          </a:xfrm>
        </p:spPr>
        <p:txBody>
          <a:bodyPr>
            <a:noAutofit/>
          </a:bodyPr>
          <a:lstStyle/>
          <a:p>
            <a:pPr marL="82296" indent="0">
              <a:buNone/>
            </a:pPr>
            <a:r>
              <a:rPr kumimoji="1" lang="zh-TW" altLang="en-US" sz="1800" dirty="0" smtClean="0">
                <a:ea typeface="標楷體" pitchFamily="65" charset="-120"/>
                <a:cs typeface="Gill Sans MT"/>
              </a:rPr>
              <a:t>上課補充</a:t>
            </a:r>
            <a:endParaRPr kumimoji="1" lang="en-US" altLang="zh-TW" sz="1800" dirty="0" smtClean="0">
              <a:ea typeface="標楷體" pitchFamily="65" charset="-120"/>
              <a:cs typeface="Gill Sans MT"/>
            </a:endParaRPr>
          </a:p>
          <a:p>
            <a:r>
              <a:rPr kumimoji="1" lang="fr-FR" altLang="zh-TW" sz="1800" b="1" dirty="0">
                <a:ea typeface="標楷體" pitchFamily="65" charset="-120"/>
                <a:cs typeface="Gill Sans MT"/>
              </a:rPr>
              <a:t>4. Trouvez le féminin et le masculin.</a:t>
            </a:r>
            <a:endParaRPr lang="en-US" altLang="zh-TW" sz="18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67715-E298-D948-81B8-59252272370F}" type="slidenum">
              <a:rPr kumimoji="1" lang="zh-TW" altLang="en-US" smtClean="0"/>
              <a:pPr/>
              <a:t>17</a:t>
            </a:fld>
            <a:endParaRPr kumimoji="1" lang="zh-TW" altLang="en-US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5571012"/>
              </p:ext>
            </p:extLst>
          </p:nvPr>
        </p:nvGraphicFramePr>
        <p:xfrm>
          <a:off x="1701800" y="2133282"/>
          <a:ext cx="7231887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0629"/>
                <a:gridCol w="2410629"/>
                <a:gridCol w="2410629"/>
              </a:tblGrid>
              <a:tr h="370840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err="1" smtClean="0"/>
                        <a:t>Masculin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err="1" smtClean="0"/>
                        <a:t>Féminin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altLang="zh-TW" dirty="0" smtClean="0"/>
                        <a:t>courageux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V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altLang="zh-TW" dirty="0" smtClean="0"/>
                        <a:t>courageu</a:t>
                      </a:r>
                      <a:r>
                        <a:rPr lang="en-US" altLang="zh-TW" dirty="0" smtClean="0">
                          <a:solidFill>
                            <a:srgbClr val="FF0000"/>
                          </a:solidFill>
                        </a:rPr>
                        <a:t>se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zh-TW" dirty="0" smtClean="0"/>
                        <a:t>intelligent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V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altLang="zh-TW" dirty="0" smtClean="0"/>
                        <a:t>intelligent</a:t>
                      </a:r>
                      <a:r>
                        <a:rPr lang="fr-FR" altLang="zh-TW" dirty="0" smtClean="0">
                          <a:solidFill>
                            <a:srgbClr val="FF0000"/>
                          </a:solidFill>
                        </a:rPr>
                        <a:t>e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zh-TW" dirty="0" smtClean="0"/>
                        <a:t>pessimiste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V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V</a:t>
                      </a:r>
                      <a:endParaRPr lang="zh-TW" alt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zh-TW" dirty="0" smtClean="0"/>
                        <a:t>naïf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V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altLang="zh-TW" dirty="0" smtClean="0"/>
                        <a:t>naï</a:t>
                      </a:r>
                      <a:r>
                        <a:rPr lang="fr-FR" altLang="zh-TW" dirty="0" smtClean="0">
                          <a:solidFill>
                            <a:srgbClr val="FF0000"/>
                          </a:solidFill>
                        </a:rPr>
                        <a:t>ve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zh-TW" dirty="0" smtClean="0"/>
                        <a:t>bruyant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V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V</a:t>
                      </a:r>
                      <a:endParaRPr lang="zh-TW" alt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zh-TW" dirty="0" smtClean="0"/>
                        <a:t>créative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altLang="zh-TW" dirty="0" smtClean="0"/>
                        <a:t>créatif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V</a:t>
                      </a:r>
                      <a:endParaRPr lang="zh-TW" altLang="en-US" dirty="0" smtClean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9" name="Picture 77">
            <a:hlinkClick r:id="rId2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876030"/>
            <a:ext cx="216000" cy="216000"/>
          </a:xfrm>
          <a:prstGeom prst="rect">
            <a:avLst/>
          </a:prstGeom>
          <a:noFill/>
          <a:ln>
            <a:noFill/>
          </a:ln>
          <a:effectLst/>
          <a:extLst/>
        </p:spPr>
      </p:pic>
    </p:spTree>
    <p:extLst>
      <p:ext uri="{BB962C8B-B14F-4D97-AF65-F5344CB8AC3E}">
        <p14:creationId xmlns:p14="http://schemas.microsoft.com/office/powerpoint/2010/main" val="1634333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35608" y="205978"/>
            <a:ext cx="7498080" cy="1042251"/>
          </a:xfrm>
        </p:spPr>
        <p:txBody>
          <a:bodyPr>
            <a:normAutofit fontScale="90000"/>
          </a:bodyPr>
          <a:lstStyle/>
          <a:p>
            <a:r>
              <a:rPr kumimoji="1" lang="fr-FR" altLang="zh-TW" dirty="0">
                <a:solidFill>
                  <a:schemeClr val="accent2">
                    <a:lumMod val="50000"/>
                  </a:schemeClr>
                </a:solidFill>
              </a:rPr>
              <a:t>Comment parler des qualités et des défauts d’une personne.</a:t>
            </a:r>
            <a:endParaRPr kumimoji="1" lang="zh-TW" alt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435608" y="1364342"/>
            <a:ext cx="7498080" cy="3236687"/>
          </a:xfrm>
        </p:spPr>
        <p:txBody>
          <a:bodyPr>
            <a:noAutofit/>
          </a:bodyPr>
          <a:lstStyle/>
          <a:p>
            <a:pPr marL="82296" indent="0">
              <a:buNone/>
            </a:pPr>
            <a:r>
              <a:rPr kumimoji="1" lang="zh-TW" altLang="en-US" sz="1800" dirty="0" smtClean="0">
                <a:ea typeface="標楷體" pitchFamily="65" charset="-120"/>
                <a:cs typeface="Gill Sans MT"/>
              </a:rPr>
              <a:t>上課補充</a:t>
            </a:r>
            <a:endParaRPr kumimoji="1" lang="en-US" altLang="zh-TW" sz="1800" dirty="0" smtClean="0">
              <a:ea typeface="標楷體" pitchFamily="65" charset="-120"/>
              <a:cs typeface="Gill Sans MT"/>
            </a:endParaRPr>
          </a:p>
          <a:p>
            <a:r>
              <a:rPr kumimoji="1" lang="fr-FR" altLang="zh-TW" sz="1800" b="1" dirty="0">
                <a:ea typeface="標楷體" pitchFamily="65" charset="-120"/>
                <a:cs typeface="Gill Sans MT"/>
              </a:rPr>
              <a:t>4. Trouvez le féminin et le masculin.</a:t>
            </a:r>
            <a:endParaRPr lang="en-US" altLang="zh-TW" sz="18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67715-E298-D948-81B8-59252272370F}" type="slidenum">
              <a:rPr kumimoji="1" lang="zh-TW" altLang="en-US" smtClean="0"/>
              <a:pPr/>
              <a:t>18</a:t>
            </a:fld>
            <a:endParaRPr kumimoji="1" lang="zh-TW" altLang="en-US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218221"/>
              </p:ext>
            </p:extLst>
          </p:nvPr>
        </p:nvGraphicFramePr>
        <p:xfrm>
          <a:off x="1701800" y="2133282"/>
          <a:ext cx="7231887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0629"/>
                <a:gridCol w="2410629"/>
                <a:gridCol w="2410629"/>
              </a:tblGrid>
              <a:tr h="370840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err="1" smtClean="0"/>
                        <a:t>Masculin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err="1" smtClean="0"/>
                        <a:t>Féminin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baseline="0" dirty="0" smtClean="0">
                          <a:ea typeface="標楷體" pitchFamily="65" charset="-120"/>
                        </a:rPr>
                        <a:t>naturel</a:t>
                      </a:r>
                      <a:endParaRPr lang="zh-TW" altLang="en-US" baseline="0" dirty="0"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altLang="zh-TW" sz="18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標楷體" pitchFamily="65" charset="-120"/>
                          <a:cs typeface="+mn-cs"/>
                        </a:rPr>
                        <a:t>énervée</a:t>
                      </a:r>
                      <a:endParaRPr lang="zh-TW" altLang="en-US" baseline="0" dirty="0"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altLang="zh-TW" sz="18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標楷體" pitchFamily="65" charset="-120"/>
                          <a:cs typeface="+mn-cs"/>
                        </a:rPr>
                        <a:t>dynamique</a:t>
                      </a:r>
                      <a:endParaRPr lang="zh-TW" altLang="en-US" baseline="0" dirty="0"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altLang="zh-TW" sz="18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標楷體" pitchFamily="65" charset="-120"/>
                          <a:cs typeface="+mn-cs"/>
                        </a:rPr>
                        <a:t>bavarde</a:t>
                      </a:r>
                      <a:r>
                        <a:rPr kumimoji="0" lang="en-US" altLang="zh-TW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標楷體" pitchFamily="65" charset="-120"/>
                          <a:cs typeface="+mn-cs"/>
                        </a:rPr>
                        <a:t>  </a:t>
                      </a:r>
                      <a:r>
                        <a:rPr kumimoji="0" lang="zh-TW" altLang="en-US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標楷體" pitchFamily="65" charset="-120"/>
                          <a:cs typeface="+mn-cs"/>
                        </a:rPr>
                        <a:t>愛講話的</a:t>
                      </a:r>
                      <a:endParaRPr lang="zh-TW" altLang="en-US" baseline="0" dirty="0"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altLang="zh-TW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標楷體" pitchFamily="65" charset="-120"/>
                          <a:cs typeface="+mn-cs"/>
                        </a:rPr>
                        <a:t>sensible</a:t>
                      </a:r>
                      <a:endParaRPr lang="zh-TW" altLang="en-US" baseline="0" dirty="0"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altLang="zh-TW" sz="18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標楷體" pitchFamily="65" charset="-120"/>
                          <a:cs typeface="+mn-cs"/>
                        </a:rPr>
                        <a:t>fière</a:t>
                      </a:r>
                      <a:r>
                        <a:rPr kumimoji="0" lang="en-US" altLang="zh-TW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標楷體" pitchFamily="65" charset="-120"/>
                          <a:cs typeface="+mn-cs"/>
                        </a:rPr>
                        <a:t>  </a:t>
                      </a:r>
                      <a:r>
                        <a:rPr kumimoji="0" lang="zh-TW" altLang="en-US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標楷體" pitchFamily="65" charset="-120"/>
                          <a:cs typeface="+mn-cs"/>
                        </a:rPr>
                        <a:t>驕傲的</a:t>
                      </a:r>
                      <a:endParaRPr lang="zh-TW" altLang="en-US" baseline="0" dirty="0"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9" name="Picture 77">
            <a:hlinkClick r:id="rId2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876030"/>
            <a:ext cx="216000" cy="216000"/>
          </a:xfrm>
          <a:prstGeom prst="rect">
            <a:avLst/>
          </a:prstGeom>
          <a:noFill/>
          <a:ln>
            <a:noFill/>
          </a:ln>
          <a:effectLst/>
          <a:extLst/>
        </p:spPr>
      </p:pic>
    </p:spTree>
    <p:extLst>
      <p:ext uri="{BB962C8B-B14F-4D97-AF65-F5344CB8AC3E}">
        <p14:creationId xmlns:p14="http://schemas.microsoft.com/office/powerpoint/2010/main" val="2674133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35608" y="205978"/>
            <a:ext cx="7498080" cy="1042251"/>
          </a:xfrm>
        </p:spPr>
        <p:txBody>
          <a:bodyPr>
            <a:normAutofit fontScale="90000"/>
          </a:bodyPr>
          <a:lstStyle/>
          <a:p>
            <a:r>
              <a:rPr kumimoji="1" lang="fr-FR" altLang="zh-TW" dirty="0">
                <a:solidFill>
                  <a:schemeClr val="accent2">
                    <a:lumMod val="50000"/>
                  </a:schemeClr>
                </a:solidFill>
              </a:rPr>
              <a:t>Comment parler des qualités et des défauts d’une personne.</a:t>
            </a:r>
            <a:endParaRPr kumimoji="1" lang="zh-TW" alt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435608" y="1364342"/>
            <a:ext cx="7498080" cy="3236687"/>
          </a:xfrm>
        </p:spPr>
        <p:txBody>
          <a:bodyPr>
            <a:noAutofit/>
          </a:bodyPr>
          <a:lstStyle/>
          <a:p>
            <a:pPr marL="82296" indent="0">
              <a:buNone/>
            </a:pPr>
            <a:r>
              <a:rPr kumimoji="1" lang="zh-TW" altLang="en-US" sz="1800" dirty="0" smtClean="0">
                <a:ea typeface="標楷體" pitchFamily="65" charset="-120"/>
                <a:cs typeface="Gill Sans MT"/>
              </a:rPr>
              <a:t>上課補充</a:t>
            </a:r>
            <a:endParaRPr kumimoji="1" lang="en-US" altLang="zh-TW" sz="1800" dirty="0" smtClean="0">
              <a:ea typeface="標楷體" pitchFamily="65" charset="-120"/>
              <a:cs typeface="Gill Sans MT"/>
            </a:endParaRPr>
          </a:p>
          <a:p>
            <a:r>
              <a:rPr kumimoji="1" lang="fr-FR" altLang="zh-TW" sz="1800" b="1" dirty="0">
                <a:ea typeface="標楷體" pitchFamily="65" charset="-120"/>
                <a:cs typeface="Gill Sans MT"/>
              </a:rPr>
              <a:t>4. Trouvez le féminin et le masculin.</a:t>
            </a:r>
            <a:endParaRPr lang="en-US" altLang="zh-TW" sz="18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67715-E298-D948-81B8-59252272370F}" type="slidenum">
              <a:rPr kumimoji="1" lang="zh-TW" altLang="en-US" smtClean="0"/>
              <a:pPr/>
              <a:t>19</a:t>
            </a:fld>
            <a:endParaRPr kumimoji="1" lang="zh-TW" altLang="en-US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6924460"/>
              </p:ext>
            </p:extLst>
          </p:nvPr>
        </p:nvGraphicFramePr>
        <p:xfrm>
          <a:off x="1701800" y="2133282"/>
          <a:ext cx="7231887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0629"/>
                <a:gridCol w="2410629"/>
                <a:gridCol w="2410629"/>
              </a:tblGrid>
              <a:tr h="370840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err="1" smtClean="0"/>
                        <a:t>Masculin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err="1" smtClean="0"/>
                        <a:t>Féminin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baseline="0" dirty="0" smtClean="0">
                          <a:ea typeface="標楷體" pitchFamily="65" charset="-120"/>
                        </a:rPr>
                        <a:t>naturel</a:t>
                      </a:r>
                      <a:endParaRPr lang="zh-TW" altLang="en-US" baseline="0" dirty="0"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V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err="1" smtClean="0"/>
                        <a:t>naturel</a:t>
                      </a:r>
                      <a:r>
                        <a:rPr lang="en-US" altLang="zh-TW" dirty="0" err="1" smtClean="0">
                          <a:solidFill>
                            <a:srgbClr val="FF0000"/>
                          </a:solidFill>
                        </a:rPr>
                        <a:t>le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altLang="zh-TW" sz="18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標楷體" pitchFamily="65" charset="-120"/>
                          <a:cs typeface="+mn-cs"/>
                        </a:rPr>
                        <a:t>énervée</a:t>
                      </a:r>
                      <a:endParaRPr lang="zh-TW" altLang="en-US" baseline="0" dirty="0"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altLang="zh-TW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énervé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V</a:t>
                      </a:r>
                      <a:endParaRPr lang="zh-TW" alt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altLang="zh-TW" sz="18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標楷體" pitchFamily="65" charset="-120"/>
                          <a:cs typeface="+mn-cs"/>
                        </a:rPr>
                        <a:t>dynamique</a:t>
                      </a:r>
                      <a:endParaRPr lang="zh-TW" altLang="en-US" baseline="0" dirty="0"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V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V</a:t>
                      </a:r>
                      <a:endParaRPr lang="zh-TW" alt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altLang="zh-TW" sz="18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標楷體" pitchFamily="65" charset="-120"/>
                          <a:cs typeface="+mn-cs"/>
                        </a:rPr>
                        <a:t>bavarde</a:t>
                      </a:r>
                      <a:r>
                        <a:rPr kumimoji="0" lang="en-US" altLang="zh-TW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標楷體" pitchFamily="65" charset="-120"/>
                          <a:cs typeface="+mn-cs"/>
                        </a:rPr>
                        <a:t>  </a:t>
                      </a:r>
                      <a:r>
                        <a:rPr kumimoji="0" lang="zh-TW" altLang="en-US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標楷體" pitchFamily="65" charset="-120"/>
                          <a:cs typeface="+mn-cs"/>
                        </a:rPr>
                        <a:t>愛講話的</a:t>
                      </a:r>
                      <a:endParaRPr lang="zh-TW" altLang="en-US" baseline="0" dirty="0"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altLang="zh-TW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bavard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V</a:t>
                      </a:r>
                      <a:endParaRPr lang="zh-TW" alt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altLang="zh-TW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標楷體" pitchFamily="65" charset="-120"/>
                          <a:cs typeface="+mn-cs"/>
                        </a:rPr>
                        <a:t>sensible</a:t>
                      </a:r>
                      <a:endParaRPr lang="zh-TW" altLang="en-US" baseline="0" dirty="0"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V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V</a:t>
                      </a:r>
                      <a:endParaRPr lang="zh-TW" alt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altLang="zh-TW" sz="18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標楷體" pitchFamily="65" charset="-120"/>
                          <a:cs typeface="+mn-cs"/>
                        </a:rPr>
                        <a:t>fière</a:t>
                      </a:r>
                      <a:r>
                        <a:rPr kumimoji="0" lang="en-US" altLang="zh-TW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標楷體" pitchFamily="65" charset="-120"/>
                          <a:cs typeface="+mn-cs"/>
                        </a:rPr>
                        <a:t>  </a:t>
                      </a:r>
                      <a:r>
                        <a:rPr kumimoji="0" lang="zh-TW" altLang="en-US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標楷體" pitchFamily="65" charset="-120"/>
                          <a:cs typeface="+mn-cs"/>
                        </a:rPr>
                        <a:t>驕傲的</a:t>
                      </a:r>
                      <a:endParaRPr lang="zh-TW" altLang="en-US" baseline="0" dirty="0"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altLang="zh-TW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fier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V</a:t>
                      </a:r>
                      <a:endParaRPr lang="zh-TW" altLang="en-US" dirty="0" smtClean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9" name="Picture 77">
            <a:hlinkClick r:id="rId2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876030"/>
            <a:ext cx="216000" cy="216000"/>
          </a:xfrm>
          <a:prstGeom prst="rect">
            <a:avLst/>
          </a:prstGeom>
          <a:noFill/>
          <a:ln>
            <a:noFill/>
          </a:ln>
          <a:effectLst/>
          <a:extLst/>
        </p:spPr>
      </p:pic>
    </p:spTree>
    <p:extLst>
      <p:ext uri="{BB962C8B-B14F-4D97-AF65-F5344CB8AC3E}">
        <p14:creationId xmlns:p14="http://schemas.microsoft.com/office/powerpoint/2010/main" val="3844524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zh-TW" sz="4000" dirty="0" err="1">
                <a:solidFill>
                  <a:schemeClr val="accent2">
                    <a:lumMod val="50000"/>
                  </a:schemeClr>
                </a:solidFill>
              </a:rPr>
              <a:t>Caractériser</a:t>
            </a:r>
            <a:r>
              <a:rPr kumimoji="1" lang="en-US" altLang="zh-TW" sz="40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kumimoji="1" lang="en-US" altLang="zh-TW" sz="4000" dirty="0" err="1">
                <a:solidFill>
                  <a:schemeClr val="accent2">
                    <a:lumMod val="50000"/>
                  </a:schemeClr>
                </a:solidFill>
              </a:rPr>
              <a:t>une</a:t>
            </a:r>
            <a:r>
              <a:rPr kumimoji="1" lang="en-US" altLang="zh-TW" sz="40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kumimoji="1" lang="en-US" altLang="zh-TW" sz="4000" dirty="0" err="1">
                <a:solidFill>
                  <a:schemeClr val="accent2">
                    <a:lumMod val="50000"/>
                  </a:schemeClr>
                </a:solidFill>
              </a:rPr>
              <a:t>personne</a:t>
            </a:r>
            <a:endParaRPr kumimoji="1" lang="zh-TW" altLang="en-US" sz="40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435608" y="1085850"/>
            <a:ext cx="7498080" cy="3067050"/>
          </a:xfrm>
        </p:spPr>
        <p:txBody>
          <a:bodyPr>
            <a:normAutofit fontScale="92500"/>
          </a:bodyPr>
          <a:lstStyle/>
          <a:p>
            <a:pPr marL="82296" indent="0">
              <a:buNone/>
            </a:pPr>
            <a:r>
              <a:rPr lang="zh-TW" altLang="en-US" sz="2600" dirty="0">
                <a:ea typeface="標楷體" pitchFamily="65" charset="-120"/>
              </a:rPr>
              <a:t>課本</a:t>
            </a:r>
            <a:r>
              <a:rPr lang="en-US" altLang="zh-TW" sz="2600" dirty="0" smtClean="0">
                <a:ea typeface="標楷體" pitchFamily="65" charset="-120"/>
              </a:rPr>
              <a:t>p.57</a:t>
            </a:r>
          </a:p>
          <a:p>
            <a:r>
              <a:rPr lang="en-US" altLang="zh-TW" sz="2600" dirty="0" smtClean="0">
                <a:ea typeface="標楷體" pitchFamily="65" charset="-120"/>
              </a:rPr>
              <a:t>2. </a:t>
            </a:r>
            <a:r>
              <a:rPr lang="zh-TW" altLang="en-US" sz="2600" dirty="0" smtClean="0">
                <a:ea typeface="標楷體" pitchFamily="65" charset="-120"/>
              </a:rPr>
              <a:t>分類：</a:t>
            </a:r>
            <a:r>
              <a:rPr lang="en-US" altLang="zh-TW" sz="2600" dirty="0" err="1" smtClean="0">
                <a:ea typeface="標楷體" pitchFamily="65" charset="-120"/>
              </a:rPr>
              <a:t>Caractéristiques</a:t>
            </a:r>
            <a:r>
              <a:rPr lang="en-US" altLang="zh-TW" sz="2600" dirty="0" smtClean="0">
                <a:ea typeface="標楷體" pitchFamily="65" charset="-120"/>
              </a:rPr>
              <a:t> </a:t>
            </a:r>
            <a:r>
              <a:rPr lang="en-US" altLang="zh-TW" sz="2600" dirty="0">
                <a:ea typeface="標楷體" pitchFamily="65" charset="-120"/>
              </a:rPr>
              <a:t>physiques </a:t>
            </a:r>
            <a:r>
              <a:rPr lang="en-US" altLang="zh-TW" sz="2600" dirty="0" smtClean="0">
                <a:ea typeface="標楷體" pitchFamily="65" charset="-120"/>
              </a:rPr>
              <a:t>vs.</a:t>
            </a:r>
            <a:r>
              <a:rPr lang="en-US" altLang="zh-TW" sz="2600" dirty="0">
                <a:ea typeface="標楷體" pitchFamily="65" charset="-120"/>
              </a:rPr>
              <a:t> </a:t>
            </a:r>
            <a:r>
              <a:rPr lang="en-US" altLang="zh-TW" sz="2600" dirty="0" err="1">
                <a:ea typeface="標楷體" pitchFamily="65" charset="-120"/>
              </a:rPr>
              <a:t>psychologiques</a:t>
            </a:r>
            <a:r>
              <a:rPr lang="en-US" altLang="zh-TW" sz="2600" dirty="0">
                <a:ea typeface="標楷體" pitchFamily="65" charset="-120"/>
              </a:rPr>
              <a:t> </a:t>
            </a:r>
          </a:p>
          <a:p>
            <a:pPr lvl="1"/>
            <a:r>
              <a:rPr lang="en-US" altLang="zh-TW" dirty="0">
                <a:ea typeface="標楷體" pitchFamily="65" charset="-120"/>
              </a:rPr>
              <a:t>physiques : </a:t>
            </a:r>
            <a:r>
              <a:rPr lang="en-US" altLang="zh-TW" dirty="0" smtClean="0">
                <a:ea typeface="標楷體" pitchFamily="65" charset="-120"/>
              </a:rPr>
              <a:t/>
            </a:r>
            <a:br>
              <a:rPr lang="en-US" altLang="zh-TW" dirty="0" smtClean="0">
                <a:ea typeface="標楷體" pitchFamily="65" charset="-120"/>
              </a:rPr>
            </a:br>
            <a:r>
              <a:rPr lang="en-US" altLang="zh-TW" dirty="0" smtClean="0">
                <a:ea typeface="標楷體" pitchFamily="65" charset="-120"/>
              </a:rPr>
              <a:t>	</a:t>
            </a:r>
            <a:r>
              <a:rPr lang="en-US" altLang="zh-TW" dirty="0" err="1" smtClean="0">
                <a:ea typeface="標楷體" pitchFamily="65" charset="-120"/>
              </a:rPr>
              <a:t>athlétique</a:t>
            </a:r>
            <a:r>
              <a:rPr lang="en-US" altLang="zh-TW" dirty="0" smtClean="0">
                <a:ea typeface="標楷體" pitchFamily="65" charset="-120"/>
              </a:rPr>
              <a:t>		grand(e</a:t>
            </a:r>
            <a:r>
              <a:rPr lang="en-US" altLang="zh-TW" dirty="0">
                <a:ea typeface="標楷體" pitchFamily="65" charset="-120"/>
              </a:rPr>
              <a:t>) </a:t>
            </a:r>
            <a:r>
              <a:rPr lang="en-US" altLang="zh-TW" dirty="0" smtClean="0">
                <a:ea typeface="標楷體" pitchFamily="65" charset="-120"/>
              </a:rPr>
              <a:t/>
            </a:r>
            <a:br>
              <a:rPr lang="en-US" altLang="zh-TW" dirty="0" smtClean="0">
                <a:ea typeface="標楷體" pitchFamily="65" charset="-120"/>
              </a:rPr>
            </a:br>
            <a:r>
              <a:rPr lang="en-US" altLang="zh-TW" dirty="0" smtClean="0">
                <a:ea typeface="標楷體" pitchFamily="65" charset="-120"/>
              </a:rPr>
              <a:t>	</a:t>
            </a:r>
            <a:r>
              <a:rPr lang="en-US" altLang="zh-TW" dirty="0" err="1" smtClean="0">
                <a:ea typeface="標楷體" pitchFamily="65" charset="-120"/>
              </a:rPr>
              <a:t>élégant</a:t>
            </a:r>
            <a:r>
              <a:rPr lang="en-US" altLang="zh-TW" dirty="0" smtClean="0">
                <a:ea typeface="標楷體" pitchFamily="65" charset="-120"/>
              </a:rPr>
              <a:t>		mince </a:t>
            </a:r>
            <a:br>
              <a:rPr lang="en-US" altLang="zh-TW" dirty="0" smtClean="0">
                <a:ea typeface="標楷體" pitchFamily="65" charset="-120"/>
              </a:rPr>
            </a:br>
            <a:r>
              <a:rPr lang="en-US" altLang="zh-TW" dirty="0" smtClean="0">
                <a:ea typeface="標楷體" pitchFamily="65" charset="-120"/>
              </a:rPr>
              <a:t>	petit(e)		</a:t>
            </a:r>
            <a:r>
              <a:rPr lang="en-US" altLang="zh-TW" dirty="0" err="1" smtClean="0">
                <a:ea typeface="標楷體" pitchFamily="65" charset="-120"/>
              </a:rPr>
              <a:t>gros</a:t>
            </a:r>
            <a:r>
              <a:rPr lang="en-US" altLang="zh-TW" dirty="0" smtClean="0">
                <a:ea typeface="標楷體" pitchFamily="65" charset="-120"/>
              </a:rPr>
              <a:t>(se)  </a:t>
            </a:r>
            <a:r>
              <a:rPr lang="zh-TW" altLang="en-US" dirty="0" smtClean="0">
                <a:ea typeface="標楷體" pitchFamily="65" charset="-120"/>
              </a:rPr>
              <a:t>粗壯 </a:t>
            </a:r>
            <a:r>
              <a:rPr lang="en-US" altLang="zh-TW" dirty="0" smtClean="0">
                <a:ea typeface="標楷體" pitchFamily="65" charset="-120"/>
              </a:rPr>
              <a:t/>
            </a:r>
            <a:br>
              <a:rPr lang="en-US" altLang="zh-TW" dirty="0" smtClean="0">
                <a:ea typeface="標楷體" pitchFamily="65" charset="-120"/>
              </a:rPr>
            </a:br>
            <a:r>
              <a:rPr lang="en-US" altLang="zh-TW" dirty="0" smtClean="0">
                <a:ea typeface="標楷體" pitchFamily="65" charset="-120"/>
              </a:rPr>
              <a:t>	beau(belle</a:t>
            </a:r>
            <a:r>
              <a:rPr lang="en-US" altLang="zh-TW" dirty="0">
                <a:ea typeface="標楷體" pitchFamily="65" charset="-120"/>
              </a:rPr>
              <a:t>) </a:t>
            </a:r>
            <a:r>
              <a:rPr lang="en-US" altLang="zh-TW" dirty="0" smtClean="0">
                <a:ea typeface="標楷體" pitchFamily="65" charset="-120"/>
              </a:rPr>
              <a:t>		</a:t>
            </a:r>
            <a:r>
              <a:rPr lang="en-US" altLang="zh-TW" dirty="0" err="1" smtClean="0">
                <a:ea typeface="標楷體" pitchFamily="65" charset="-120"/>
              </a:rPr>
              <a:t>rond</a:t>
            </a:r>
            <a:r>
              <a:rPr lang="en-US" altLang="zh-TW" dirty="0" smtClean="0">
                <a:ea typeface="標楷體" pitchFamily="65" charset="-120"/>
              </a:rPr>
              <a:t>(e)  </a:t>
            </a:r>
            <a:r>
              <a:rPr lang="zh-TW" altLang="en-US" dirty="0" smtClean="0">
                <a:ea typeface="標楷體" pitchFamily="65" charset="-120"/>
              </a:rPr>
              <a:t>圓</a:t>
            </a:r>
            <a:r>
              <a:rPr lang="zh-TW" altLang="en-US" dirty="0">
                <a:ea typeface="標楷體" pitchFamily="65" charset="-120"/>
              </a:rPr>
              <a:t>圓胖</a:t>
            </a:r>
            <a:r>
              <a:rPr lang="zh-TW" altLang="en-US" dirty="0" smtClean="0">
                <a:ea typeface="標楷體" pitchFamily="65" charset="-120"/>
              </a:rPr>
              <a:t>胖</a:t>
            </a:r>
            <a:endParaRPr lang="en-US" altLang="zh-TW" dirty="0" smtClean="0"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67715-E298-D948-81B8-59252272370F}" type="slidenum">
              <a:rPr kumimoji="1" lang="zh-TW" altLang="en-US" smtClean="0"/>
              <a:pPr/>
              <a:t>2</a:t>
            </a:fld>
            <a:endParaRPr kumimoji="1" lang="zh-TW" altLang="en-US"/>
          </a:p>
        </p:txBody>
      </p:sp>
      <p:sp>
        <p:nvSpPr>
          <p:cNvPr id="5" name="文字方塊 4"/>
          <p:cNvSpPr txBox="1"/>
          <p:nvPr/>
        </p:nvSpPr>
        <p:spPr>
          <a:xfrm>
            <a:off x="2057400" y="4152900"/>
            <a:ext cx="5727700" cy="44267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zh-TW" sz="2000" dirty="0">
                <a:ea typeface="標楷體" pitchFamily="65" charset="-120"/>
                <a:cs typeface="Gill Sans MT"/>
              </a:rPr>
              <a:t>un grand </a:t>
            </a:r>
            <a:r>
              <a:rPr kumimoji="1" lang="en-US" altLang="zh-TW" sz="2000" dirty="0" err="1">
                <a:ea typeface="標楷體" pitchFamily="65" charset="-120"/>
                <a:cs typeface="Gill Sans MT"/>
              </a:rPr>
              <a:t>homme</a:t>
            </a:r>
            <a:r>
              <a:rPr kumimoji="1" lang="en-US" altLang="zh-TW" sz="2000" dirty="0">
                <a:ea typeface="標楷體" pitchFamily="65" charset="-120"/>
                <a:cs typeface="Gill Sans MT"/>
              </a:rPr>
              <a:t> </a:t>
            </a:r>
            <a:r>
              <a:rPr kumimoji="1" lang="zh-TW" altLang="en-US" sz="2000" dirty="0">
                <a:ea typeface="標楷體" pitchFamily="65" charset="-120"/>
                <a:cs typeface="Gill Sans MT"/>
              </a:rPr>
              <a:t>偉人 </a:t>
            </a:r>
            <a:r>
              <a:rPr kumimoji="1" lang="zh-TW" altLang="en-US" sz="2000" dirty="0" smtClean="0">
                <a:ea typeface="標楷體" pitchFamily="65" charset="-120"/>
                <a:cs typeface="Gill Sans MT"/>
              </a:rPr>
              <a:t>≠</a:t>
            </a:r>
            <a:r>
              <a:rPr kumimoji="1" lang="en-US" altLang="zh-TW" sz="2000" dirty="0">
                <a:ea typeface="標楷體" pitchFamily="65" charset="-120"/>
                <a:cs typeface="Gill Sans MT"/>
              </a:rPr>
              <a:t> </a:t>
            </a:r>
            <a:r>
              <a:rPr kumimoji="1" lang="en-US" altLang="zh-TW" sz="2000" dirty="0" smtClean="0">
                <a:ea typeface="標楷體" pitchFamily="65" charset="-120"/>
                <a:cs typeface="Gill Sans MT"/>
              </a:rPr>
              <a:t>un </a:t>
            </a:r>
            <a:r>
              <a:rPr kumimoji="1" lang="en-US" altLang="zh-TW" sz="2000" dirty="0" err="1">
                <a:ea typeface="標楷體" pitchFamily="65" charset="-120"/>
                <a:cs typeface="Gill Sans MT"/>
              </a:rPr>
              <a:t>homme</a:t>
            </a:r>
            <a:r>
              <a:rPr kumimoji="1" lang="en-US" altLang="zh-TW" sz="2000" dirty="0">
                <a:ea typeface="標楷體" pitchFamily="65" charset="-120"/>
                <a:cs typeface="Gill Sans MT"/>
              </a:rPr>
              <a:t> grand </a:t>
            </a:r>
            <a:r>
              <a:rPr kumimoji="1" lang="zh-TW" altLang="en-US" sz="2000" dirty="0">
                <a:ea typeface="標楷體" pitchFamily="65" charset="-120"/>
                <a:cs typeface="Gill Sans MT"/>
              </a:rPr>
              <a:t>高大的人</a:t>
            </a:r>
          </a:p>
        </p:txBody>
      </p:sp>
      <p:pic>
        <p:nvPicPr>
          <p:cNvPr id="6" name="Picture 17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3044" y="715808"/>
            <a:ext cx="311150" cy="281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矩形 6"/>
          <p:cNvSpPr/>
          <p:nvPr/>
        </p:nvSpPr>
        <p:spPr>
          <a:xfrm>
            <a:off x="3947160" y="95855"/>
            <a:ext cx="5123688" cy="40011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TW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zh-TW" altLang="en-US" sz="1000" dirty="0">
                <a:latin typeface="新細明體" pitchFamily="18" charset="-120"/>
              </a:rPr>
              <a:t>本作品轉載自</a:t>
            </a:r>
            <a:r>
              <a:rPr lang="en-US" altLang="zh-TW" sz="1000" dirty="0">
                <a:latin typeface="新細明體" pitchFamily="18" charset="-120"/>
              </a:rPr>
              <a:t>Annie </a:t>
            </a:r>
            <a:r>
              <a:rPr lang="en-US" altLang="zh-TW" sz="1000" dirty="0" err="1">
                <a:latin typeface="新細明體" pitchFamily="18" charset="-120"/>
              </a:rPr>
              <a:t>Berthet</a:t>
            </a:r>
            <a:r>
              <a:rPr lang="en-US" altLang="zh-TW" sz="1000" dirty="0">
                <a:latin typeface="新細明體" pitchFamily="18" charset="-120"/>
              </a:rPr>
              <a:t>, Catherine </a:t>
            </a:r>
            <a:r>
              <a:rPr lang="en-US" altLang="zh-TW" sz="1000" dirty="0" err="1">
                <a:latin typeface="新細明體" pitchFamily="18" charset="-120"/>
              </a:rPr>
              <a:t>Hugot</a:t>
            </a:r>
            <a:r>
              <a:rPr lang="en-US" altLang="zh-TW" sz="1000" dirty="0">
                <a:latin typeface="新細明體" pitchFamily="18" charset="-120"/>
              </a:rPr>
              <a:t>, </a:t>
            </a:r>
            <a:r>
              <a:rPr lang="en-US" altLang="zh-TW" sz="1000" dirty="0" err="1">
                <a:latin typeface="新細明體" pitchFamily="18" charset="-120"/>
              </a:rPr>
              <a:t>Véronique</a:t>
            </a:r>
            <a:r>
              <a:rPr lang="en-US" altLang="zh-TW" sz="1000" dirty="0">
                <a:latin typeface="新細明體" pitchFamily="18" charset="-120"/>
              </a:rPr>
              <a:t> M. </a:t>
            </a:r>
            <a:r>
              <a:rPr lang="en-US" altLang="zh-TW" sz="1000" dirty="0" err="1">
                <a:latin typeface="新細明體" pitchFamily="18" charset="-120"/>
              </a:rPr>
              <a:t>Kizirian</a:t>
            </a:r>
            <a:r>
              <a:rPr lang="en-US" altLang="zh-TW" sz="1000" dirty="0">
                <a:latin typeface="新細明體" pitchFamily="18" charset="-120"/>
              </a:rPr>
              <a:t>, </a:t>
            </a:r>
            <a:r>
              <a:rPr lang="en-US" altLang="zh-TW" sz="1000" dirty="0" err="1">
                <a:latin typeface="新細明體" pitchFamily="18" charset="-120"/>
              </a:rPr>
              <a:t>Béatrix</a:t>
            </a:r>
            <a:r>
              <a:rPr lang="en-US" altLang="zh-TW" sz="1000" dirty="0">
                <a:latin typeface="新細明體" pitchFamily="18" charset="-120"/>
              </a:rPr>
              <a:t> </a:t>
            </a:r>
            <a:r>
              <a:rPr lang="en-US" altLang="zh-TW" sz="1000" dirty="0" err="1">
                <a:latin typeface="新細明體" pitchFamily="18" charset="-120"/>
              </a:rPr>
              <a:t>Sampsonis</a:t>
            </a:r>
            <a:r>
              <a:rPr lang="en-US" altLang="zh-TW" sz="1000" dirty="0">
                <a:latin typeface="新細明體" pitchFamily="18" charset="-120"/>
              </a:rPr>
              <a:t>, Monique </a:t>
            </a:r>
            <a:r>
              <a:rPr lang="en-US" altLang="zh-TW" sz="1000" dirty="0" err="1">
                <a:latin typeface="新細明體" pitchFamily="18" charset="-120"/>
              </a:rPr>
              <a:t>Waendendries</a:t>
            </a:r>
            <a:r>
              <a:rPr lang="en-US" altLang="zh-TW" sz="1000" dirty="0">
                <a:latin typeface="新細明體" pitchFamily="18" charset="-120"/>
              </a:rPr>
              <a:t> (2006).</a:t>
            </a:r>
            <a:r>
              <a:rPr lang="zh-TW" altLang="en-US" sz="1000" dirty="0">
                <a:latin typeface="新細明體" pitchFamily="18" charset="-120"/>
              </a:rPr>
              <a:t> </a:t>
            </a:r>
            <a:r>
              <a:rPr lang="en-US" altLang="zh-TW" sz="1000" dirty="0">
                <a:latin typeface="新細明體" pitchFamily="18" charset="-120"/>
              </a:rPr>
              <a:t>Alter Ego 1.</a:t>
            </a:r>
            <a:r>
              <a:rPr lang="zh-TW" altLang="en-US" sz="1000" dirty="0">
                <a:latin typeface="新細明體" pitchFamily="18" charset="-120"/>
              </a:rPr>
              <a:t> </a:t>
            </a:r>
            <a:r>
              <a:rPr lang="en-US" altLang="zh-TW" sz="1000" dirty="0">
                <a:latin typeface="新細明體" pitchFamily="18" charset="-120"/>
              </a:rPr>
              <a:t>Hachette</a:t>
            </a:r>
            <a:r>
              <a:rPr lang="zh-TW" altLang="en-US" sz="1000" dirty="0">
                <a:latin typeface="新細明體" pitchFamily="18" charset="-120"/>
              </a:rPr>
              <a:t>，</a:t>
            </a:r>
            <a:r>
              <a:rPr lang="zh-TW" altLang="en-US" sz="1000" dirty="0" smtClean="0">
                <a:latin typeface="新細明體" pitchFamily="18" charset="-120"/>
              </a:rPr>
              <a:t>頁</a:t>
            </a:r>
            <a:r>
              <a:rPr lang="en-US" altLang="zh-TW" sz="1000" dirty="0" smtClean="0">
                <a:latin typeface="新細明體" pitchFamily="18" charset="-120"/>
              </a:rPr>
              <a:t>57</a:t>
            </a:r>
            <a:r>
              <a:rPr lang="zh-TW" altLang="en-US" sz="1000" dirty="0" smtClean="0">
                <a:latin typeface="新細明體" pitchFamily="18" charset="-120"/>
              </a:rPr>
              <a:t>。 </a:t>
            </a:r>
            <a:r>
              <a:rPr lang="zh-TW" altLang="en-US" sz="1000" dirty="0">
                <a:latin typeface="新細明體" pitchFamily="18" charset="-120"/>
              </a:rPr>
              <a:t>依據著作權法第</a:t>
            </a:r>
            <a:r>
              <a:rPr lang="en-US" altLang="zh-TW" sz="1000" dirty="0">
                <a:latin typeface="新細明體" pitchFamily="18" charset="-120"/>
              </a:rPr>
              <a:t>46</a:t>
            </a:r>
            <a:r>
              <a:rPr lang="zh-TW" altLang="en-US" sz="1000" dirty="0">
                <a:latin typeface="新細明體" pitchFamily="18" charset="-120"/>
              </a:rPr>
              <a:t>、</a:t>
            </a:r>
            <a:r>
              <a:rPr lang="en-US" altLang="zh-TW" sz="1000" dirty="0">
                <a:latin typeface="新細明體" pitchFamily="18" charset="-120"/>
              </a:rPr>
              <a:t>52</a:t>
            </a:r>
            <a:r>
              <a:rPr lang="zh-TW" altLang="en-US" sz="1000" dirty="0">
                <a:latin typeface="新細明體" pitchFamily="18" charset="-120"/>
              </a:rPr>
              <a:t>、</a:t>
            </a:r>
            <a:r>
              <a:rPr lang="en-US" altLang="zh-TW" sz="1000" dirty="0">
                <a:latin typeface="新細明體" pitchFamily="18" charset="-120"/>
              </a:rPr>
              <a:t>65</a:t>
            </a:r>
            <a:r>
              <a:rPr lang="zh-TW" altLang="en-US" sz="1000" dirty="0">
                <a:latin typeface="新細明體" pitchFamily="18" charset="-120"/>
              </a:rPr>
              <a:t>條合理使用。</a:t>
            </a:r>
          </a:p>
        </p:txBody>
      </p:sp>
      <p:pic>
        <p:nvPicPr>
          <p:cNvPr id="10" name="Picture 77">
            <a:hlinkClick r:id="rId3"/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876030"/>
            <a:ext cx="216000" cy="216000"/>
          </a:xfrm>
          <a:prstGeom prst="rect">
            <a:avLst/>
          </a:prstGeom>
          <a:noFill/>
          <a:ln>
            <a:noFill/>
          </a:ln>
          <a:effectLst/>
          <a:extLst/>
        </p:spPr>
      </p:pic>
    </p:spTree>
    <p:extLst>
      <p:ext uri="{BB962C8B-B14F-4D97-AF65-F5344CB8AC3E}">
        <p14:creationId xmlns:p14="http://schemas.microsoft.com/office/powerpoint/2010/main" val="40445034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35608" y="205978"/>
            <a:ext cx="7498080" cy="1042251"/>
          </a:xfrm>
        </p:spPr>
        <p:txBody>
          <a:bodyPr>
            <a:normAutofit fontScale="90000"/>
          </a:bodyPr>
          <a:lstStyle/>
          <a:p>
            <a:r>
              <a:rPr kumimoji="1" lang="fr-FR" altLang="zh-TW" dirty="0">
                <a:solidFill>
                  <a:schemeClr val="accent2">
                    <a:lumMod val="50000"/>
                  </a:schemeClr>
                </a:solidFill>
              </a:rPr>
              <a:t>Comment parler des qualités et des défauts d’une personne.</a:t>
            </a:r>
            <a:endParaRPr kumimoji="1" lang="zh-TW" alt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435608" y="1364342"/>
            <a:ext cx="7498080" cy="3236687"/>
          </a:xfrm>
        </p:spPr>
        <p:txBody>
          <a:bodyPr>
            <a:noAutofit/>
          </a:bodyPr>
          <a:lstStyle/>
          <a:p>
            <a:pPr marL="82296" indent="0">
              <a:buNone/>
            </a:pPr>
            <a:r>
              <a:rPr kumimoji="1" lang="zh-TW" altLang="en-US" sz="1800" dirty="0" smtClean="0">
                <a:ea typeface="標楷體" pitchFamily="65" charset="-120"/>
                <a:cs typeface="Gill Sans MT"/>
              </a:rPr>
              <a:t>上課補充</a:t>
            </a:r>
            <a:endParaRPr kumimoji="1" lang="en-US" altLang="zh-TW" sz="1800" dirty="0" smtClean="0">
              <a:ea typeface="標楷體" pitchFamily="65" charset="-120"/>
              <a:cs typeface="Gill Sans MT"/>
            </a:endParaRPr>
          </a:p>
          <a:p>
            <a:r>
              <a:rPr kumimoji="1" lang="fr-FR" altLang="zh-TW" sz="1800" b="1" dirty="0">
                <a:ea typeface="標楷體" pitchFamily="65" charset="-120"/>
                <a:cs typeface="Gill Sans MT"/>
              </a:rPr>
              <a:t>4. Trouvez le féminin et le masculin.</a:t>
            </a:r>
            <a:endParaRPr lang="en-US" altLang="zh-TW" sz="18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67715-E298-D948-81B8-59252272370F}" type="slidenum">
              <a:rPr kumimoji="1" lang="zh-TW" altLang="en-US" smtClean="0"/>
              <a:pPr/>
              <a:t>20</a:t>
            </a:fld>
            <a:endParaRPr kumimoji="1" lang="zh-TW" altLang="en-US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459968"/>
              </p:ext>
            </p:extLst>
          </p:nvPr>
        </p:nvGraphicFramePr>
        <p:xfrm>
          <a:off x="1701800" y="2133282"/>
          <a:ext cx="7231887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0629"/>
                <a:gridCol w="2410629"/>
                <a:gridCol w="2410629"/>
              </a:tblGrid>
              <a:tr h="370840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err="1" smtClean="0"/>
                        <a:t>Masculin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err="1" smtClean="0"/>
                        <a:t>Féminin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altLang="zh-TW" sz="18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標楷體" pitchFamily="65" charset="-120"/>
                          <a:cs typeface="+mn-cs"/>
                        </a:rPr>
                        <a:t>travailleur</a:t>
                      </a:r>
                      <a:endParaRPr lang="zh-TW" altLang="en-US" baseline="0" dirty="0"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altLang="zh-TW" sz="18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標楷體" pitchFamily="65" charset="-120"/>
                          <a:cs typeface="+mn-cs"/>
                        </a:rPr>
                        <a:t>organisé</a:t>
                      </a:r>
                      <a:r>
                        <a:rPr kumimoji="0" lang="en-US" altLang="zh-TW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標楷體" pitchFamily="65" charset="-120"/>
                          <a:cs typeface="+mn-cs"/>
                        </a:rPr>
                        <a:t>  </a:t>
                      </a:r>
                      <a:r>
                        <a:rPr kumimoji="0" lang="zh-TW" altLang="en-US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標楷體" pitchFamily="65" charset="-120"/>
                          <a:cs typeface="+mn-cs"/>
                        </a:rPr>
                        <a:t>有條理的</a:t>
                      </a:r>
                      <a:endParaRPr lang="zh-TW" altLang="en-US" baseline="0" dirty="0"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altLang="zh-TW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標楷體" pitchFamily="65" charset="-120"/>
                          <a:cs typeface="+mn-cs"/>
                        </a:rPr>
                        <a:t>sociable</a:t>
                      </a:r>
                      <a:endParaRPr lang="zh-TW" altLang="en-US" baseline="0" dirty="0"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altLang="zh-TW" sz="18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標楷體" pitchFamily="65" charset="-120"/>
                          <a:cs typeface="+mn-cs"/>
                        </a:rPr>
                        <a:t>discret</a:t>
                      </a:r>
                      <a:r>
                        <a:rPr kumimoji="0" lang="en-US" altLang="zh-TW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標楷體" pitchFamily="65" charset="-120"/>
                          <a:cs typeface="+mn-cs"/>
                        </a:rPr>
                        <a:t>  </a:t>
                      </a:r>
                      <a:r>
                        <a:rPr kumimoji="0" lang="zh-TW" altLang="en-US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標楷體" pitchFamily="65" charset="-120"/>
                          <a:cs typeface="+mn-cs"/>
                        </a:rPr>
                        <a:t>神聖的</a:t>
                      </a:r>
                      <a:endParaRPr lang="zh-TW" altLang="en-US" baseline="0" dirty="0"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altLang="zh-TW" sz="18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標楷體" pitchFamily="65" charset="-120"/>
                          <a:cs typeface="+mn-cs"/>
                        </a:rPr>
                        <a:t>idiote</a:t>
                      </a:r>
                      <a:endParaRPr lang="zh-TW" altLang="en-US" baseline="0" dirty="0"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altLang="zh-TW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標楷體" pitchFamily="65" charset="-120"/>
                          <a:cs typeface="+mn-cs"/>
                        </a:rPr>
                        <a:t>franc  </a:t>
                      </a:r>
                      <a:r>
                        <a:rPr kumimoji="0" lang="zh-TW" altLang="en-US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標楷體" pitchFamily="65" charset="-120"/>
                          <a:cs typeface="+mn-cs"/>
                        </a:rPr>
                        <a:t>坦率的</a:t>
                      </a:r>
                      <a:endParaRPr lang="zh-TW" altLang="en-US" baseline="0" dirty="0"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9" name="Picture 77">
            <a:hlinkClick r:id="rId2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876030"/>
            <a:ext cx="216000" cy="216000"/>
          </a:xfrm>
          <a:prstGeom prst="rect">
            <a:avLst/>
          </a:prstGeom>
          <a:noFill/>
          <a:ln>
            <a:noFill/>
          </a:ln>
          <a:effectLst/>
          <a:extLst/>
        </p:spPr>
      </p:pic>
    </p:spTree>
    <p:extLst>
      <p:ext uri="{BB962C8B-B14F-4D97-AF65-F5344CB8AC3E}">
        <p14:creationId xmlns:p14="http://schemas.microsoft.com/office/powerpoint/2010/main" val="2078957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35608" y="205978"/>
            <a:ext cx="7498080" cy="1042251"/>
          </a:xfrm>
        </p:spPr>
        <p:txBody>
          <a:bodyPr>
            <a:normAutofit fontScale="90000"/>
          </a:bodyPr>
          <a:lstStyle/>
          <a:p>
            <a:r>
              <a:rPr kumimoji="1" lang="fr-FR" altLang="zh-TW" dirty="0">
                <a:solidFill>
                  <a:schemeClr val="accent2">
                    <a:lumMod val="50000"/>
                  </a:schemeClr>
                </a:solidFill>
              </a:rPr>
              <a:t>Comment parler des qualités et des défauts d’une personne.</a:t>
            </a:r>
            <a:endParaRPr kumimoji="1" lang="zh-TW" alt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435608" y="1364342"/>
            <a:ext cx="7498080" cy="3236687"/>
          </a:xfrm>
        </p:spPr>
        <p:txBody>
          <a:bodyPr>
            <a:noAutofit/>
          </a:bodyPr>
          <a:lstStyle/>
          <a:p>
            <a:pPr marL="82296" indent="0">
              <a:buNone/>
            </a:pPr>
            <a:r>
              <a:rPr kumimoji="1" lang="zh-TW" altLang="en-US" sz="1800" dirty="0" smtClean="0">
                <a:ea typeface="標楷體" pitchFamily="65" charset="-120"/>
                <a:cs typeface="Gill Sans MT"/>
              </a:rPr>
              <a:t>上課補充</a:t>
            </a:r>
            <a:endParaRPr kumimoji="1" lang="en-US" altLang="zh-TW" sz="1800" dirty="0" smtClean="0">
              <a:ea typeface="標楷體" pitchFamily="65" charset="-120"/>
              <a:cs typeface="Gill Sans MT"/>
            </a:endParaRPr>
          </a:p>
          <a:p>
            <a:r>
              <a:rPr kumimoji="1" lang="fr-FR" altLang="zh-TW" sz="1800" b="1" dirty="0">
                <a:ea typeface="標楷體" pitchFamily="65" charset="-120"/>
                <a:cs typeface="Gill Sans MT"/>
              </a:rPr>
              <a:t>4. Trouvez le féminin et le masculin.</a:t>
            </a:r>
            <a:endParaRPr lang="en-US" altLang="zh-TW" sz="18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67715-E298-D948-81B8-59252272370F}" type="slidenum">
              <a:rPr kumimoji="1" lang="zh-TW" altLang="en-US" smtClean="0"/>
              <a:pPr/>
              <a:t>21</a:t>
            </a:fld>
            <a:endParaRPr kumimoji="1" lang="zh-TW" altLang="en-US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8179992"/>
              </p:ext>
            </p:extLst>
          </p:nvPr>
        </p:nvGraphicFramePr>
        <p:xfrm>
          <a:off x="1701800" y="2133282"/>
          <a:ext cx="7231887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0629"/>
                <a:gridCol w="2410629"/>
                <a:gridCol w="2410629"/>
              </a:tblGrid>
              <a:tr h="370840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err="1" smtClean="0"/>
                        <a:t>Masculin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err="1" smtClean="0"/>
                        <a:t>Féminin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altLang="zh-TW" sz="18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標楷體" pitchFamily="65" charset="-120"/>
                          <a:cs typeface="+mn-cs"/>
                        </a:rPr>
                        <a:t>travailleur</a:t>
                      </a:r>
                      <a:endParaRPr lang="zh-TW" altLang="en-US" baseline="0" dirty="0"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V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altLang="zh-TW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travailleu</a:t>
                      </a:r>
                      <a:r>
                        <a:rPr kumimoji="0" lang="en-US" altLang="zh-TW" sz="1800" kern="120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altLang="zh-TW" sz="18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標楷體" pitchFamily="65" charset="-120"/>
                          <a:cs typeface="+mn-cs"/>
                        </a:rPr>
                        <a:t>organisé</a:t>
                      </a:r>
                      <a:r>
                        <a:rPr kumimoji="0" lang="en-US" altLang="zh-TW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標楷體" pitchFamily="65" charset="-120"/>
                          <a:cs typeface="+mn-cs"/>
                        </a:rPr>
                        <a:t>  </a:t>
                      </a:r>
                      <a:r>
                        <a:rPr kumimoji="0" lang="zh-TW" altLang="en-US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標楷體" pitchFamily="65" charset="-120"/>
                          <a:cs typeface="+mn-cs"/>
                        </a:rPr>
                        <a:t>有條理的</a:t>
                      </a:r>
                      <a:endParaRPr lang="zh-TW" altLang="en-US" baseline="0" dirty="0"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V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altLang="zh-TW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organisé</a:t>
                      </a:r>
                      <a:r>
                        <a:rPr kumimoji="0" lang="en-US" altLang="zh-TW" sz="1800" kern="120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altLang="zh-TW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標楷體" pitchFamily="65" charset="-120"/>
                          <a:cs typeface="+mn-cs"/>
                        </a:rPr>
                        <a:t>sociable</a:t>
                      </a:r>
                      <a:endParaRPr lang="zh-TW" altLang="en-US" baseline="0" dirty="0"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V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V</a:t>
                      </a:r>
                      <a:endParaRPr lang="zh-TW" alt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altLang="zh-TW" sz="18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標楷體" pitchFamily="65" charset="-120"/>
                          <a:cs typeface="+mn-cs"/>
                        </a:rPr>
                        <a:t>discret</a:t>
                      </a:r>
                      <a:r>
                        <a:rPr kumimoji="0" lang="en-US" altLang="zh-TW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標楷體" pitchFamily="65" charset="-120"/>
                          <a:cs typeface="+mn-cs"/>
                        </a:rPr>
                        <a:t>  </a:t>
                      </a:r>
                      <a:r>
                        <a:rPr kumimoji="0" lang="zh-TW" altLang="en-US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標楷體" pitchFamily="65" charset="-120"/>
                          <a:cs typeface="+mn-cs"/>
                        </a:rPr>
                        <a:t>神聖的</a:t>
                      </a:r>
                      <a:endParaRPr lang="zh-TW" altLang="en-US" baseline="0" dirty="0"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V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altLang="zh-TW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discr</a:t>
                      </a:r>
                      <a:r>
                        <a:rPr kumimoji="0" lang="fr-CA" altLang="zh-TW" sz="18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ète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altLang="zh-TW" sz="18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標楷體" pitchFamily="65" charset="-120"/>
                          <a:cs typeface="+mn-cs"/>
                        </a:rPr>
                        <a:t>idiote</a:t>
                      </a:r>
                      <a:endParaRPr lang="zh-TW" altLang="en-US" baseline="0" dirty="0"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idiot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V</a:t>
                      </a:r>
                      <a:endParaRPr lang="zh-TW" alt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altLang="zh-TW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標楷體" pitchFamily="65" charset="-120"/>
                          <a:cs typeface="+mn-cs"/>
                        </a:rPr>
                        <a:t>franc  </a:t>
                      </a:r>
                      <a:r>
                        <a:rPr kumimoji="0" lang="zh-TW" altLang="en-US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標楷體" pitchFamily="65" charset="-120"/>
                          <a:cs typeface="+mn-cs"/>
                        </a:rPr>
                        <a:t>坦率的</a:t>
                      </a:r>
                      <a:endParaRPr lang="zh-TW" altLang="en-US" baseline="0" dirty="0"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V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altLang="zh-TW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fran</a:t>
                      </a:r>
                      <a:r>
                        <a:rPr kumimoji="0" lang="en-US" altLang="zh-TW" sz="1800" kern="120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che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9" name="Picture 77">
            <a:hlinkClick r:id="rId2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876030"/>
            <a:ext cx="216000" cy="216000"/>
          </a:xfrm>
          <a:prstGeom prst="rect">
            <a:avLst/>
          </a:prstGeom>
          <a:noFill/>
          <a:ln>
            <a:noFill/>
          </a:ln>
          <a:effectLst/>
          <a:extLst/>
        </p:spPr>
      </p:pic>
    </p:spTree>
    <p:extLst>
      <p:ext uri="{BB962C8B-B14F-4D97-AF65-F5344CB8AC3E}">
        <p14:creationId xmlns:p14="http://schemas.microsoft.com/office/powerpoint/2010/main" val="3069880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35608" y="205978"/>
            <a:ext cx="7498080" cy="1042251"/>
          </a:xfrm>
        </p:spPr>
        <p:txBody>
          <a:bodyPr>
            <a:normAutofit fontScale="90000"/>
          </a:bodyPr>
          <a:lstStyle/>
          <a:p>
            <a:r>
              <a:rPr kumimoji="1" lang="fr-FR" altLang="zh-TW" dirty="0">
                <a:solidFill>
                  <a:schemeClr val="accent2">
                    <a:lumMod val="50000"/>
                  </a:schemeClr>
                </a:solidFill>
              </a:rPr>
              <a:t>Comment parler des qualités et des défauts d’une personne.</a:t>
            </a:r>
            <a:endParaRPr kumimoji="1" lang="zh-TW" alt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435608" y="1364342"/>
            <a:ext cx="7498080" cy="3364820"/>
          </a:xfrm>
        </p:spPr>
        <p:txBody>
          <a:bodyPr>
            <a:noAutofit/>
          </a:bodyPr>
          <a:lstStyle/>
          <a:p>
            <a:pPr marL="82296" indent="0">
              <a:buNone/>
            </a:pPr>
            <a:r>
              <a:rPr kumimoji="1" lang="zh-TW" altLang="en-US" sz="1800" dirty="0" smtClean="0">
                <a:ea typeface="標楷體" pitchFamily="65" charset="-120"/>
                <a:cs typeface="Gill Sans MT"/>
              </a:rPr>
              <a:t>上課補充</a:t>
            </a:r>
            <a:endParaRPr kumimoji="1" lang="en-US" altLang="zh-TW" sz="1800" dirty="0" smtClean="0">
              <a:ea typeface="標楷體" pitchFamily="65" charset="-120"/>
              <a:cs typeface="Gill Sans MT"/>
            </a:endParaRPr>
          </a:p>
          <a:p>
            <a:r>
              <a:rPr kumimoji="1" lang="fr-FR" altLang="zh-TW" sz="2000" b="1" dirty="0">
                <a:ea typeface="標楷體" pitchFamily="65" charset="-120"/>
                <a:cs typeface="Gill Sans MT"/>
              </a:rPr>
              <a:t>Le féminin des </a:t>
            </a:r>
            <a:r>
              <a:rPr kumimoji="1" lang="fr-FR" altLang="zh-TW" sz="2000" b="1" dirty="0" smtClean="0">
                <a:ea typeface="標楷體" pitchFamily="65" charset="-120"/>
                <a:cs typeface="Gill Sans MT"/>
              </a:rPr>
              <a:t>adjectifs</a:t>
            </a:r>
          </a:p>
          <a:p>
            <a:pPr lvl="1"/>
            <a:r>
              <a:rPr lang="fr-FR" altLang="zh-TW" sz="1800" dirty="0"/>
              <a:t>Pour former un adjectif au féminin, on ajoute généralement un </a:t>
            </a:r>
            <a:r>
              <a:rPr lang="fr-FR" altLang="zh-TW" sz="1800" dirty="0">
                <a:solidFill>
                  <a:srgbClr val="FF0000"/>
                </a:solidFill>
              </a:rPr>
              <a:t>e</a:t>
            </a:r>
            <a:r>
              <a:rPr lang="fr-FR" altLang="zh-TW" sz="1800" dirty="0" smtClean="0"/>
              <a:t> </a:t>
            </a:r>
            <a:r>
              <a:rPr lang="fr-FR" altLang="zh-TW" sz="1800" dirty="0"/>
              <a:t>:		grand&gt;grande, joli&gt;jolie, souriant&gt;souriante</a:t>
            </a:r>
          </a:p>
          <a:p>
            <a:pPr lvl="1"/>
            <a:r>
              <a:rPr lang="fr-FR" altLang="zh-TW" sz="1800" dirty="0"/>
              <a:t>Les adjectifs qui se terminent par un </a:t>
            </a:r>
            <a:r>
              <a:rPr lang="fr-FR" altLang="zh-TW" sz="1800" dirty="0">
                <a:solidFill>
                  <a:srgbClr val="FF0000"/>
                </a:solidFill>
              </a:rPr>
              <a:t>e</a:t>
            </a:r>
            <a:r>
              <a:rPr lang="fr-FR" altLang="zh-TW" sz="1800" dirty="0"/>
              <a:t> ne changent pas au masculin :		sensible&gt;sensible, aimable&gt;aimable</a:t>
            </a:r>
          </a:p>
          <a:p>
            <a:pPr lvl="1"/>
            <a:r>
              <a:rPr lang="fr-FR" altLang="zh-TW" sz="1800" dirty="0"/>
              <a:t>Les adjectifs qui se terminent par </a:t>
            </a:r>
            <a:r>
              <a:rPr lang="fr-FR" altLang="zh-TW" sz="1800" dirty="0">
                <a:solidFill>
                  <a:srgbClr val="FF0000"/>
                </a:solidFill>
              </a:rPr>
              <a:t>on, ien, el, ul et eil </a:t>
            </a:r>
            <a:r>
              <a:rPr lang="fr-FR" altLang="zh-TW" sz="1800" dirty="0"/>
              <a:t>doublent leur consonne au féminin </a:t>
            </a:r>
            <a:r>
              <a:rPr lang="fr-FR" altLang="zh-TW" sz="1800" dirty="0" smtClean="0"/>
              <a:t>:</a:t>
            </a:r>
            <a:br>
              <a:rPr lang="fr-FR" altLang="zh-TW" sz="1800" dirty="0" smtClean="0"/>
            </a:br>
            <a:r>
              <a:rPr lang="fr-FR" altLang="zh-TW" sz="1800" dirty="0" smtClean="0"/>
              <a:t>	bon&gt;bonne</a:t>
            </a:r>
            <a:r>
              <a:rPr lang="fr-FR" altLang="zh-TW" sz="1800" dirty="0"/>
              <a:t>, ancien&gt;ancienne, naturel&gt;naturelle, </a:t>
            </a:r>
            <a:br>
              <a:rPr lang="fr-FR" altLang="zh-TW" sz="1800" dirty="0"/>
            </a:br>
            <a:r>
              <a:rPr lang="fr-FR" altLang="zh-TW" sz="1800" dirty="0" smtClean="0"/>
              <a:t>	nul&gt;nulle</a:t>
            </a:r>
            <a:r>
              <a:rPr lang="fr-FR" altLang="zh-TW" sz="1800" dirty="0"/>
              <a:t>, </a:t>
            </a:r>
            <a:r>
              <a:rPr lang="fr-FR" altLang="zh-TW" sz="1800" dirty="0" smtClean="0"/>
              <a:t>pareil&gt;pareille</a:t>
            </a:r>
            <a:endParaRPr lang="fr-FR" altLang="zh-TW" sz="18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67715-E298-D948-81B8-59252272370F}" type="slidenum">
              <a:rPr kumimoji="1" lang="zh-TW" altLang="en-US" smtClean="0"/>
              <a:pPr/>
              <a:t>22</a:t>
            </a:fld>
            <a:endParaRPr kumimoji="1" lang="zh-TW" altLang="en-US"/>
          </a:p>
        </p:txBody>
      </p:sp>
      <p:pic>
        <p:nvPicPr>
          <p:cNvPr id="7" name="Picture 77">
            <a:hlinkClick r:id="rId2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876030"/>
            <a:ext cx="216000" cy="216000"/>
          </a:xfrm>
          <a:prstGeom prst="rect">
            <a:avLst/>
          </a:prstGeom>
          <a:noFill/>
          <a:ln>
            <a:noFill/>
          </a:ln>
          <a:effectLst/>
          <a:extLst/>
        </p:spPr>
      </p:pic>
    </p:spTree>
    <p:extLst>
      <p:ext uri="{BB962C8B-B14F-4D97-AF65-F5344CB8AC3E}">
        <p14:creationId xmlns:p14="http://schemas.microsoft.com/office/powerpoint/2010/main" val="1661828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35608" y="205978"/>
            <a:ext cx="7498080" cy="1042251"/>
          </a:xfrm>
        </p:spPr>
        <p:txBody>
          <a:bodyPr>
            <a:normAutofit fontScale="90000"/>
          </a:bodyPr>
          <a:lstStyle/>
          <a:p>
            <a:r>
              <a:rPr kumimoji="1" lang="fr-FR" altLang="zh-TW" dirty="0">
                <a:solidFill>
                  <a:schemeClr val="accent2">
                    <a:lumMod val="50000"/>
                  </a:schemeClr>
                </a:solidFill>
              </a:rPr>
              <a:t>Comment parler des qualités et des défauts d’une personne.</a:t>
            </a:r>
            <a:endParaRPr kumimoji="1" lang="zh-TW" alt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435608" y="1364342"/>
            <a:ext cx="7498080" cy="3722008"/>
          </a:xfrm>
        </p:spPr>
        <p:txBody>
          <a:bodyPr>
            <a:normAutofit lnSpcReduction="10000"/>
          </a:bodyPr>
          <a:lstStyle/>
          <a:p>
            <a:pPr marL="82296" indent="0">
              <a:buNone/>
            </a:pPr>
            <a:r>
              <a:rPr kumimoji="1" lang="zh-TW" altLang="en-US" sz="1800" dirty="0" smtClean="0">
                <a:ea typeface="標楷體" pitchFamily="65" charset="-120"/>
                <a:cs typeface="Gill Sans MT"/>
              </a:rPr>
              <a:t>上課補充</a:t>
            </a:r>
            <a:endParaRPr kumimoji="1" lang="en-US" altLang="zh-TW" sz="1800" dirty="0" smtClean="0">
              <a:ea typeface="標楷體" pitchFamily="65" charset="-120"/>
              <a:cs typeface="Gill Sans MT"/>
            </a:endParaRPr>
          </a:p>
          <a:p>
            <a:r>
              <a:rPr kumimoji="1" lang="fr-FR" altLang="zh-TW" sz="2000" b="1" dirty="0">
                <a:ea typeface="標楷體" pitchFamily="65" charset="-120"/>
                <a:cs typeface="Gill Sans MT"/>
              </a:rPr>
              <a:t>Le féminin des </a:t>
            </a:r>
            <a:r>
              <a:rPr kumimoji="1" lang="fr-FR" altLang="zh-TW" sz="2000" b="1" dirty="0" smtClean="0">
                <a:ea typeface="標楷體" pitchFamily="65" charset="-120"/>
                <a:cs typeface="Gill Sans MT"/>
              </a:rPr>
              <a:t>adjectifs</a:t>
            </a:r>
          </a:p>
          <a:p>
            <a:pPr lvl="1"/>
            <a:r>
              <a:rPr lang="fr-FR" altLang="zh-TW" sz="1800" dirty="0"/>
              <a:t>Les adjectifs qui se terminent par </a:t>
            </a:r>
            <a:r>
              <a:rPr lang="fr-FR" altLang="zh-TW" sz="1800" dirty="0">
                <a:solidFill>
                  <a:srgbClr val="FF0000"/>
                </a:solidFill>
              </a:rPr>
              <a:t>et</a:t>
            </a:r>
            <a:r>
              <a:rPr lang="fr-FR" altLang="zh-TW" sz="1800" dirty="0"/>
              <a:t> doublent leur consonne au féminin sauf complet, désuet, </a:t>
            </a:r>
            <a:r>
              <a:rPr lang="fr-FR" altLang="zh-TW" sz="1800" dirty="0" smtClean="0"/>
              <a:t>discret, inquiet</a:t>
            </a:r>
            <a:r>
              <a:rPr lang="fr-FR" altLang="zh-TW" sz="1800" dirty="0"/>
              <a:t>,.... qui se terminent par </a:t>
            </a:r>
            <a:r>
              <a:rPr lang="fr-FR" altLang="zh-TW" sz="1800" dirty="0">
                <a:solidFill>
                  <a:srgbClr val="FF0000"/>
                </a:solidFill>
              </a:rPr>
              <a:t>ète</a:t>
            </a:r>
            <a:r>
              <a:rPr lang="fr-FR" altLang="zh-TW" sz="1800" dirty="0"/>
              <a:t> :		</a:t>
            </a:r>
            <a:r>
              <a:rPr lang="fr-FR" altLang="zh-TW" sz="1800" dirty="0" smtClean="0"/>
              <a:t>muet&gt;muette</a:t>
            </a:r>
            <a:r>
              <a:rPr lang="fr-FR" altLang="zh-TW" sz="1800" dirty="0"/>
              <a:t>, </a:t>
            </a:r>
            <a:r>
              <a:rPr lang="fr-FR" altLang="zh-TW" sz="1800" dirty="0" smtClean="0"/>
              <a:t>coquet&gt;coquette, </a:t>
            </a:r>
            <a:br>
              <a:rPr lang="fr-FR" altLang="zh-TW" sz="1800" dirty="0" smtClean="0"/>
            </a:br>
            <a:r>
              <a:rPr lang="fr-FR" altLang="zh-TW" sz="1800" dirty="0" smtClean="0"/>
              <a:t>	discret&gt;discr</a:t>
            </a:r>
            <a:r>
              <a:rPr lang="fr-CA" altLang="zh-TW" sz="1800" dirty="0" smtClean="0"/>
              <a:t>ète, secret</a:t>
            </a:r>
            <a:r>
              <a:rPr lang="en-US" altLang="zh-TW" sz="1800" dirty="0" smtClean="0"/>
              <a:t>&gt;</a:t>
            </a:r>
            <a:r>
              <a:rPr lang="fr-CA" altLang="zh-TW" sz="1800" dirty="0" smtClean="0"/>
              <a:t>secrète</a:t>
            </a:r>
            <a:endParaRPr lang="fr-FR" altLang="zh-TW" sz="1800" dirty="0"/>
          </a:p>
          <a:p>
            <a:pPr lvl="1"/>
            <a:r>
              <a:rPr lang="fr-FR" altLang="zh-TW" sz="1800" dirty="0"/>
              <a:t>Les adjectifs qui se terminent par </a:t>
            </a:r>
            <a:r>
              <a:rPr lang="fr-FR" altLang="zh-TW" sz="1800" dirty="0">
                <a:solidFill>
                  <a:srgbClr val="FF0000"/>
                </a:solidFill>
              </a:rPr>
              <a:t>s</a:t>
            </a:r>
            <a:r>
              <a:rPr lang="fr-FR" altLang="zh-TW" sz="1800" dirty="0"/>
              <a:t> ont un féminin en </a:t>
            </a:r>
            <a:r>
              <a:rPr lang="fr-FR" altLang="zh-TW" sz="1800" dirty="0">
                <a:solidFill>
                  <a:srgbClr val="FF0000"/>
                </a:solidFill>
              </a:rPr>
              <a:t>se</a:t>
            </a:r>
            <a:r>
              <a:rPr lang="fr-FR" altLang="zh-TW" sz="1800" dirty="0"/>
              <a:t> sauf bas, gros, épais,... qui se terminent par </a:t>
            </a:r>
            <a:r>
              <a:rPr lang="fr-FR" altLang="zh-TW" sz="1800" dirty="0">
                <a:solidFill>
                  <a:srgbClr val="FF0000"/>
                </a:solidFill>
              </a:rPr>
              <a:t>sse</a:t>
            </a:r>
            <a:r>
              <a:rPr lang="fr-FR" altLang="zh-TW" sz="1800" dirty="0"/>
              <a:t> : </a:t>
            </a:r>
            <a:r>
              <a:rPr lang="fr-FR" altLang="zh-TW" sz="1800" dirty="0" smtClean="0"/>
              <a:t/>
            </a:r>
            <a:br>
              <a:rPr lang="fr-FR" altLang="zh-TW" sz="1800" dirty="0" smtClean="0"/>
            </a:br>
            <a:r>
              <a:rPr lang="fr-FR" altLang="zh-TW" sz="1800" dirty="0" smtClean="0"/>
              <a:t>	gris&gt;grise</a:t>
            </a:r>
            <a:br>
              <a:rPr lang="fr-FR" altLang="zh-TW" sz="1800" dirty="0" smtClean="0"/>
            </a:br>
            <a:r>
              <a:rPr lang="fr-FR" altLang="zh-TW" sz="1800" dirty="0" smtClean="0"/>
              <a:t>	gros&gt;grosse, bas&gt;basse</a:t>
            </a:r>
            <a:endParaRPr lang="fr-FR" altLang="zh-TW" sz="1800" dirty="0"/>
          </a:p>
          <a:p>
            <a:pPr lvl="1"/>
            <a:r>
              <a:rPr lang="fr-FR" altLang="zh-TW" sz="1800" dirty="0"/>
              <a:t>Les adjectifs qui se terminent par </a:t>
            </a:r>
            <a:r>
              <a:rPr lang="fr-FR" altLang="zh-TW" sz="1800" dirty="0">
                <a:solidFill>
                  <a:srgbClr val="FF0000"/>
                </a:solidFill>
              </a:rPr>
              <a:t>x</a:t>
            </a:r>
            <a:r>
              <a:rPr lang="fr-FR" altLang="zh-TW" sz="1800" dirty="0"/>
              <a:t> font leur féminin en </a:t>
            </a:r>
            <a:r>
              <a:rPr lang="fr-FR" altLang="zh-TW" sz="1800" dirty="0">
                <a:solidFill>
                  <a:srgbClr val="FF0000"/>
                </a:solidFill>
              </a:rPr>
              <a:t>se</a:t>
            </a:r>
            <a:r>
              <a:rPr lang="fr-FR" altLang="zh-TW" sz="1800" dirty="0"/>
              <a:t> (sauf doux (douce), faux (fausse), roux (rousse</a:t>
            </a:r>
            <a:r>
              <a:rPr lang="fr-FR" altLang="zh-TW" sz="1800" dirty="0" smtClean="0"/>
              <a:t>),...)</a:t>
            </a:r>
            <a:br>
              <a:rPr lang="fr-FR" altLang="zh-TW" sz="1800" dirty="0" smtClean="0"/>
            </a:br>
            <a:r>
              <a:rPr lang="fr-FR" altLang="zh-TW" sz="1800" dirty="0" smtClean="0"/>
              <a:t>	ambitieux&gt;ambitieuse</a:t>
            </a:r>
            <a:endParaRPr lang="fr-FR" altLang="zh-TW" sz="18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67715-E298-D948-81B8-59252272370F}" type="slidenum">
              <a:rPr kumimoji="1" lang="zh-TW" altLang="en-US" smtClean="0"/>
              <a:pPr/>
              <a:t>23</a:t>
            </a:fld>
            <a:endParaRPr kumimoji="1" lang="zh-TW" altLang="en-US"/>
          </a:p>
        </p:txBody>
      </p:sp>
      <p:pic>
        <p:nvPicPr>
          <p:cNvPr id="7" name="Picture 77">
            <a:hlinkClick r:id="rId2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923798"/>
            <a:ext cx="216000" cy="216000"/>
          </a:xfrm>
          <a:prstGeom prst="rect">
            <a:avLst/>
          </a:prstGeom>
          <a:noFill/>
          <a:ln>
            <a:noFill/>
          </a:ln>
          <a:effectLst/>
          <a:extLst/>
        </p:spPr>
      </p:pic>
    </p:spTree>
    <p:extLst>
      <p:ext uri="{BB962C8B-B14F-4D97-AF65-F5344CB8AC3E}">
        <p14:creationId xmlns:p14="http://schemas.microsoft.com/office/powerpoint/2010/main" val="229710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35608" y="205978"/>
            <a:ext cx="7498080" cy="1042251"/>
          </a:xfrm>
        </p:spPr>
        <p:txBody>
          <a:bodyPr>
            <a:normAutofit fontScale="90000"/>
          </a:bodyPr>
          <a:lstStyle/>
          <a:p>
            <a:r>
              <a:rPr kumimoji="1" lang="fr-FR" altLang="zh-TW" dirty="0">
                <a:solidFill>
                  <a:schemeClr val="accent2">
                    <a:lumMod val="50000"/>
                  </a:schemeClr>
                </a:solidFill>
              </a:rPr>
              <a:t>Comment parler des qualités et des défauts d’une personne.</a:t>
            </a:r>
            <a:endParaRPr kumimoji="1" lang="zh-TW" alt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435608" y="1364342"/>
            <a:ext cx="7498080" cy="3626758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kumimoji="1" lang="zh-TW" altLang="en-US" sz="1800" dirty="0" smtClean="0">
                <a:ea typeface="標楷體" pitchFamily="65" charset="-120"/>
                <a:cs typeface="Gill Sans MT"/>
              </a:rPr>
              <a:t>上課補充</a:t>
            </a:r>
            <a:endParaRPr kumimoji="1" lang="en-US" altLang="zh-TW" sz="1800" dirty="0" smtClean="0">
              <a:ea typeface="標楷體" pitchFamily="65" charset="-120"/>
              <a:cs typeface="Gill Sans MT"/>
            </a:endParaRPr>
          </a:p>
          <a:p>
            <a:r>
              <a:rPr kumimoji="1" lang="fr-FR" altLang="zh-TW" sz="2000" b="1" dirty="0">
                <a:ea typeface="標楷體" pitchFamily="65" charset="-120"/>
                <a:cs typeface="Gill Sans MT"/>
              </a:rPr>
              <a:t>Le féminin des </a:t>
            </a:r>
            <a:r>
              <a:rPr kumimoji="1" lang="fr-FR" altLang="zh-TW" sz="2000" b="1" dirty="0" smtClean="0">
                <a:ea typeface="標楷體" pitchFamily="65" charset="-120"/>
                <a:cs typeface="Gill Sans MT"/>
              </a:rPr>
              <a:t>adjectifs</a:t>
            </a:r>
          </a:p>
          <a:p>
            <a:pPr lvl="1"/>
            <a:r>
              <a:rPr lang="fr-FR" altLang="zh-TW" sz="1800" dirty="0"/>
              <a:t>Les adjectifs qui se terminent par </a:t>
            </a:r>
            <a:r>
              <a:rPr lang="fr-FR" altLang="zh-TW" sz="1800" dirty="0" smtClean="0">
                <a:solidFill>
                  <a:srgbClr val="FF0000"/>
                </a:solidFill>
              </a:rPr>
              <a:t>ier</a:t>
            </a:r>
            <a:r>
              <a:rPr lang="fr-FR" altLang="zh-TW" sz="1800" dirty="0" smtClean="0"/>
              <a:t> </a:t>
            </a:r>
            <a:r>
              <a:rPr lang="fr-FR" altLang="zh-TW" sz="1800" dirty="0"/>
              <a:t>font </a:t>
            </a:r>
            <a:r>
              <a:rPr lang="fr-FR" altLang="zh-TW" sz="1800" dirty="0" smtClean="0">
                <a:solidFill>
                  <a:srgbClr val="FF0000"/>
                </a:solidFill>
              </a:rPr>
              <a:t>ière</a:t>
            </a:r>
            <a:r>
              <a:rPr lang="fr-FR" altLang="zh-TW" sz="1800" dirty="0" smtClean="0"/>
              <a:t> </a:t>
            </a:r>
            <a:r>
              <a:rPr lang="fr-FR" altLang="zh-TW" sz="1800" dirty="0"/>
              <a:t>au féminin :		</a:t>
            </a:r>
            <a:r>
              <a:rPr lang="fr-FR" altLang="zh-TW" sz="1800" dirty="0" smtClean="0"/>
              <a:t>fier&gt;fière</a:t>
            </a:r>
            <a:endParaRPr lang="fr-FR" altLang="zh-TW" sz="1800" dirty="0"/>
          </a:p>
          <a:p>
            <a:pPr lvl="1"/>
            <a:r>
              <a:rPr lang="fr-FR" altLang="zh-TW" sz="1800" dirty="0"/>
              <a:t>Les adjectifs qui se terminent par </a:t>
            </a:r>
            <a:r>
              <a:rPr lang="fr-FR" altLang="zh-TW" sz="1800" dirty="0">
                <a:solidFill>
                  <a:srgbClr val="FF0000"/>
                </a:solidFill>
              </a:rPr>
              <a:t>f</a:t>
            </a:r>
            <a:r>
              <a:rPr lang="fr-FR" altLang="zh-TW" sz="1800" dirty="0"/>
              <a:t> changent en </a:t>
            </a:r>
            <a:r>
              <a:rPr lang="fr-FR" altLang="zh-TW" sz="1800" dirty="0" smtClean="0">
                <a:solidFill>
                  <a:srgbClr val="FF0000"/>
                </a:solidFill>
              </a:rPr>
              <a:t>ve</a:t>
            </a:r>
            <a:r>
              <a:rPr lang="fr-FR" altLang="zh-TW" sz="1800" dirty="0" smtClean="0"/>
              <a:t> </a:t>
            </a:r>
            <a:r>
              <a:rPr lang="fr-FR" altLang="zh-TW" sz="1800" dirty="0"/>
              <a:t>au féminin :			vif&gt;vive, neuf&gt;neuve</a:t>
            </a:r>
          </a:p>
          <a:p>
            <a:pPr lvl="1"/>
            <a:r>
              <a:rPr lang="fr-FR" altLang="zh-TW" sz="1800" dirty="0"/>
              <a:t>Les adjectifs qui se terminent par </a:t>
            </a:r>
            <a:r>
              <a:rPr lang="fr-FR" altLang="zh-TW" sz="1800" dirty="0">
                <a:solidFill>
                  <a:srgbClr val="FF0000"/>
                </a:solidFill>
              </a:rPr>
              <a:t>c</a:t>
            </a:r>
            <a:r>
              <a:rPr lang="fr-FR" altLang="zh-TW" sz="1800" dirty="0"/>
              <a:t> font souvent leur féminin en </a:t>
            </a:r>
            <a:r>
              <a:rPr lang="fr-FR" altLang="zh-TW" sz="1800" dirty="0">
                <a:solidFill>
                  <a:srgbClr val="FF0000"/>
                </a:solidFill>
              </a:rPr>
              <a:t>che</a:t>
            </a:r>
            <a:r>
              <a:rPr lang="fr-FR" altLang="zh-TW" sz="1800" dirty="0"/>
              <a:t> :	franc&gt;franche</a:t>
            </a:r>
          </a:p>
          <a:p>
            <a:pPr lvl="1"/>
            <a:r>
              <a:rPr lang="fr-FR" altLang="zh-TW" sz="1800" dirty="0"/>
              <a:t>Certains adjectifs ont leur propre transformation : </a:t>
            </a:r>
            <a:r>
              <a:rPr lang="fr-FR" altLang="zh-TW" sz="1800" dirty="0" smtClean="0"/>
              <a:t/>
            </a:r>
            <a:br>
              <a:rPr lang="fr-FR" altLang="zh-TW" sz="1800" dirty="0" smtClean="0"/>
            </a:br>
            <a:r>
              <a:rPr lang="fr-FR" altLang="zh-TW" sz="1800" dirty="0" smtClean="0"/>
              <a:t>	beau&gt;belle</a:t>
            </a:r>
            <a:r>
              <a:rPr lang="fr-FR" altLang="zh-TW" sz="1800" dirty="0"/>
              <a:t>, nouveau&gt;nouvelle, fou&gt;folle, </a:t>
            </a:r>
            <a:r>
              <a:rPr lang="fr-FR" altLang="zh-TW" sz="1800" dirty="0" smtClean="0"/>
              <a:t/>
            </a:r>
            <a:br>
              <a:rPr lang="fr-FR" altLang="zh-TW" sz="1800" dirty="0" smtClean="0"/>
            </a:br>
            <a:r>
              <a:rPr lang="fr-FR" altLang="zh-TW" sz="1800" dirty="0" smtClean="0"/>
              <a:t>	mou&gt;molle</a:t>
            </a:r>
            <a:r>
              <a:rPr lang="fr-FR" altLang="zh-TW" sz="1800" dirty="0"/>
              <a:t>, vieux&gt;vieille, frais&gt;fraîche 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67715-E298-D948-81B8-59252272370F}" type="slidenum">
              <a:rPr kumimoji="1" lang="zh-TW" altLang="en-US" smtClean="0"/>
              <a:pPr/>
              <a:t>24</a:t>
            </a:fld>
            <a:endParaRPr kumimoji="1" lang="zh-TW" altLang="en-US"/>
          </a:p>
        </p:txBody>
      </p:sp>
      <p:pic>
        <p:nvPicPr>
          <p:cNvPr id="7" name="Picture 77">
            <a:hlinkClick r:id="rId2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876030"/>
            <a:ext cx="216000" cy="216000"/>
          </a:xfrm>
          <a:prstGeom prst="rect">
            <a:avLst/>
          </a:prstGeom>
          <a:noFill/>
          <a:ln>
            <a:noFill/>
          </a:ln>
          <a:effectLst/>
          <a:extLst/>
        </p:spPr>
      </p:pic>
    </p:spTree>
    <p:extLst>
      <p:ext uri="{BB962C8B-B14F-4D97-AF65-F5344CB8AC3E}">
        <p14:creationId xmlns:p14="http://schemas.microsoft.com/office/powerpoint/2010/main" val="2969970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89000" y="78979"/>
            <a:ext cx="8255000" cy="543321"/>
          </a:xfrm>
        </p:spPr>
        <p:txBody>
          <a:bodyPr>
            <a:normAutofit/>
          </a:bodyPr>
          <a:lstStyle/>
          <a:p>
            <a:r>
              <a:rPr kumimoji="1" lang="fr-FR" altLang="zh-TW" sz="2600" dirty="0">
                <a:solidFill>
                  <a:schemeClr val="accent2">
                    <a:lumMod val="50000"/>
                  </a:schemeClr>
                </a:solidFill>
              </a:rPr>
              <a:t>Comment parler des qualités et des défauts d’une personne.</a:t>
            </a:r>
            <a:endParaRPr kumimoji="1" lang="zh-TW" altLang="en-US" sz="26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79500" y="520700"/>
            <a:ext cx="7854188" cy="4470400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kumimoji="1" lang="zh-TW" altLang="en-US" sz="1800" dirty="0" smtClean="0">
                <a:ea typeface="標楷體" pitchFamily="65" charset="-120"/>
                <a:cs typeface="Gill Sans MT"/>
              </a:rPr>
              <a:t>上課補充</a:t>
            </a:r>
            <a:endParaRPr kumimoji="1" lang="en-US" altLang="zh-TW" sz="1800" dirty="0" smtClean="0">
              <a:ea typeface="標楷體" pitchFamily="65" charset="-120"/>
              <a:cs typeface="Gill Sans MT"/>
            </a:endParaRPr>
          </a:p>
          <a:p>
            <a:r>
              <a:rPr kumimoji="1" lang="fr-FR" altLang="zh-TW" sz="1800" b="1" dirty="0">
                <a:ea typeface="標楷體" pitchFamily="65" charset="-120"/>
                <a:cs typeface="Gill Sans MT"/>
              </a:rPr>
              <a:t>Quelques expressions animalières pour enrichir son vocabulaire</a:t>
            </a:r>
            <a:r>
              <a:rPr kumimoji="1" lang="fr-FR" altLang="zh-TW" sz="1800" b="1" dirty="0" smtClean="0">
                <a:ea typeface="標楷體" pitchFamily="65" charset="-120"/>
                <a:cs typeface="Gill Sans MT"/>
              </a:rPr>
              <a:t>.</a:t>
            </a:r>
            <a:br>
              <a:rPr kumimoji="1" lang="fr-FR" altLang="zh-TW" sz="1800" b="1" dirty="0" smtClean="0">
                <a:ea typeface="標楷體" pitchFamily="65" charset="-120"/>
                <a:cs typeface="Gill Sans MT"/>
              </a:rPr>
            </a:br>
            <a:r>
              <a:rPr lang="en-US" altLang="zh-TW" sz="1800" i="1" dirty="0" err="1"/>
              <a:t>Reliez</a:t>
            </a:r>
            <a:r>
              <a:rPr lang="en-US" altLang="zh-TW" sz="1800" i="1" dirty="0"/>
              <a:t> les </a:t>
            </a:r>
            <a:r>
              <a:rPr lang="en-US" altLang="zh-TW" sz="1800" i="1" dirty="0" err="1"/>
              <a:t>définitions</a:t>
            </a:r>
            <a:r>
              <a:rPr lang="en-US" altLang="zh-TW" sz="1800" i="1" dirty="0"/>
              <a:t> aux </a:t>
            </a:r>
            <a:r>
              <a:rPr lang="en-US" altLang="zh-TW" sz="1800" i="1" dirty="0" err="1"/>
              <a:t>bonnes</a:t>
            </a:r>
            <a:r>
              <a:rPr lang="en-US" altLang="zh-TW" sz="1800" i="1" dirty="0"/>
              <a:t> expressions</a:t>
            </a:r>
            <a:r>
              <a:rPr lang="en-US" altLang="zh-TW" sz="1800" i="1" dirty="0" smtClean="0"/>
              <a:t>.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67715-E298-D948-81B8-59252272370F}" type="slidenum">
              <a:rPr kumimoji="1" lang="zh-TW" altLang="en-US" smtClean="0"/>
              <a:pPr/>
              <a:t>25</a:t>
            </a:fld>
            <a:endParaRPr kumimoji="1" lang="zh-TW" altLang="en-US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2824635"/>
              </p:ext>
            </p:extLst>
          </p:nvPr>
        </p:nvGraphicFramePr>
        <p:xfrm>
          <a:off x="990600" y="1564004"/>
          <a:ext cx="8153400" cy="296672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3939091"/>
                <a:gridCol w="4214309"/>
              </a:tblGrid>
              <a:tr h="370840">
                <a:tc>
                  <a:txBody>
                    <a:bodyPr/>
                    <a:lstStyle/>
                    <a:p>
                      <a:r>
                        <a:rPr lang="fr-FR" altLang="zh-TW" b="0" baseline="0" dirty="0" smtClean="0">
                          <a:ea typeface="標楷體" pitchFamily="65" charset="-120"/>
                        </a:rPr>
                        <a:t>Il n'en fait qu'à sa tête. </a:t>
                      </a:r>
                      <a:r>
                        <a:rPr lang="zh-TW" altLang="en-US" sz="1400" b="0" baseline="0" dirty="0" smtClean="0">
                          <a:ea typeface="標楷體" pitchFamily="65" charset="-120"/>
                        </a:rPr>
                        <a:t>只依自己的意思做事</a:t>
                      </a:r>
                      <a:endParaRPr lang="fr-FR" altLang="zh-TW" sz="1400" b="0" baseline="0" dirty="0" smtClean="0"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altLang="zh-TW" b="0" baseline="0" dirty="0" smtClean="0">
                          <a:ea typeface="標楷體" pitchFamily="65" charset="-120"/>
                        </a:rPr>
                        <a:t>Il a une langue de vipère</a:t>
                      </a:r>
                      <a:r>
                        <a:rPr lang="fr-FR" altLang="zh-TW" sz="1400" b="0" baseline="0" dirty="0" smtClean="0">
                          <a:ea typeface="標楷體" pitchFamily="65" charset="-120"/>
                        </a:rPr>
                        <a:t>(</a:t>
                      </a:r>
                      <a:r>
                        <a:rPr lang="zh-TW" altLang="en-US" sz="1400" b="0" baseline="0" dirty="0" smtClean="0">
                          <a:ea typeface="標楷體" pitchFamily="65" charset="-120"/>
                        </a:rPr>
                        <a:t>蝰蛇</a:t>
                      </a:r>
                      <a:r>
                        <a:rPr lang="fr-FR" altLang="zh-TW" sz="1400" b="0" baseline="0" dirty="0" smtClean="0">
                          <a:ea typeface="標楷體" pitchFamily="65" charset="-120"/>
                        </a:rPr>
                        <a:t>)</a:t>
                      </a:r>
                      <a:r>
                        <a:rPr lang="fr-FR" altLang="zh-TW" b="0" baseline="0" dirty="0" smtClean="0">
                          <a:ea typeface="標楷體" pitchFamily="65" charset="-120"/>
                        </a:rPr>
                        <a:t>.</a:t>
                      </a:r>
                      <a:endParaRPr lang="zh-TW" altLang="en-US" b="0" baseline="0" dirty="0">
                        <a:ea typeface="標楷體" pitchFamily="65" charset="-12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altLang="zh-TW" baseline="0" dirty="0" smtClean="0">
                          <a:ea typeface="標楷體" pitchFamily="65" charset="-120"/>
                        </a:rPr>
                        <a:t>Il est gentil.</a:t>
                      </a:r>
                      <a:endParaRPr lang="zh-TW" altLang="en-US" baseline="0" dirty="0"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zh-TW" baseline="0" dirty="0" smtClean="0">
                          <a:ea typeface="標楷體" pitchFamily="65" charset="-120"/>
                        </a:rPr>
                        <a:t>Il est rusé comme un renard</a:t>
                      </a:r>
                      <a:r>
                        <a:rPr lang="fr-FR" altLang="zh-TW" sz="1400" baseline="0" dirty="0" smtClean="0">
                          <a:ea typeface="標楷體" pitchFamily="65" charset="-120"/>
                        </a:rPr>
                        <a:t>(</a:t>
                      </a:r>
                      <a:r>
                        <a:rPr lang="zh-TW" altLang="en-US" sz="1400" baseline="0" dirty="0" smtClean="0">
                          <a:ea typeface="標楷體" pitchFamily="65" charset="-120"/>
                        </a:rPr>
                        <a:t>狐狸</a:t>
                      </a:r>
                      <a:r>
                        <a:rPr lang="fr-FR" altLang="zh-TW" sz="1400" baseline="0" dirty="0" smtClean="0">
                          <a:ea typeface="標楷體" pitchFamily="65" charset="-120"/>
                        </a:rPr>
                        <a:t>)</a:t>
                      </a:r>
                      <a:r>
                        <a:rPr lang="fr-FR" altLang="zh-TW" baseline="0" dirty="0" smtClean="0">
                          <a:ea typeface="標楷體" pitchFamily="65" charset="-120"/>
                        </a:rPr>
                        <a:t>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altLang="zh-TW" baseline="0" dirty="0" smtClean="0">
                          <a:ea typeface="標楷體" pitchFamily="65" charset="-120"/>
                        </a:rPr>
                        <a:t>Il est très rusé</a:t>
                      </a:r>
                      <a:r>
                        <a:rPr lang="fr-FR" altLang="zh-TW" sz="1400" baseline="0" dirty="0" smtClean="0">
                          <a:ea typeface="標楷體" pitchFamily="65" charset="-120"/>
                        </a:rPr>
                        <a:t>(</a:t>
                      </a:r>
                      <a:r>
                        <a:rPr lang="zh-TW" altLang="en-US" sz="1400" baseline="0" dirty="0" smtClean="0">
                          <a:ea typeface="標楷體" pitchFamily="65" charset="-120"/>
                        </a:rPr>
                        <a:t>狡猾</a:t>
                      </a:r>
                      <a:r>
                        <a:rPr lang="fr-FR" altLang="zh-TW" sz="1400" baseline="0" dirty="0" smtClean="0">
                          <a:ea typeface="標楷體" pitchFamily="65" charset="-120"/>
                        </a:rPr>
                        <a:t>)</a:t>
                      </a:r>
                      <a:r>
                        <a:rPr lang="fr-FR" altLang="zh-TW" baseline="0" dirty="0" smtClean="0">
                          <a:ea typeface="標楷體" pitchFamily="65" charset="-120"/>
                        </a:rPr>
                        <a:t>.</a:t>
                      </a:r>
                      <a:endParaRPr lang="zh-TW" altLang="en-US" baseline="0" dirty="0"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zh-TW" baseline="0" dirty="0" smtClean="0">
                          <a:ea typeface="標楷體" pitchFamily="65" charset="-120"/>
                        </a:rPr>
                        <a:t>Il est têtu</a:t>
                      </a:r>
                      <a:r>
                        <a:rPr lang="fr-FR" altLang="zh-TW" sz="1400" baseline="0" dirty="0" smtClean="0">
                          <a:ea typeface="標楷體" pitchFamily="65" charset="-120"/>
                        </a:rPr>
                        <a:t>(</a:t>
                      </a:r>
                      <a:r>
                        <a:rPr lang="zh-TW" altLang="en-US" sz="1400" baseline="0" dirty="0" smtClean="0">
                          <a:ea typeface="標楷體" pitchFamily="65" charset="-120"/>
                        </a:rPr>
                        <a:t>固執</a:t>
                      </a:r>
                      <a:r>
                        <a:rPr lang="fr-FR" altLang="zh-TW" sz="1400" baseline="0" dirty="0" smtClean="0">
                          <a:ea typeface="標楷體" pitchFamily="65" charset="-120"/>
                        </a:rPr>
                        <a:t>) </a:t>
                      </a:r>
                      <a:r>
                        <a:rPr lang="fr-FR" altLang="zh-TW" baseline="0" dirty="0" smtClean="0">
                          <a:ea typeface="標楷體" pitchFamily="65" charset="-120"/>
                        </a:rPr>
                        <a:t>comme une mule</a:t>
                      </a:r>
                      <a:r>
                        <a:rPr lang="fr-FR" altLang="zh-TW" sz="1400" baseline="0" dirty="0" smtClean="0">
                          <a:ea typeface="標楷體" pitchFamily="65" charset="-120"/>
                        </a:rPr>
                        <a:t>(</a:t>
                      </a:r>
                      <a:r>
                        <a:rPr lang="zh-TW" altLang="en-US" sz="1400" baseline="0" dirty="0" smtClean="0">
                          <a:ea typeface="標楷體" pitchFamily="65" charset="-120"/>
                        </a:rPr>
                        <a:t>驢子</a:t>
                      </a:r>
                      <a:r>
                        <a:rPr lang="fr-FR" altLang="zh-TW" sz="1400" baseline="0" dirty="0" smtClean="0">
                          <a:ea typeface="標楷體" pitchFamily="65" charset="-120"/>
                        </a:rPr>
                        <a:t>)</a:t>
                      </a:r>
                      <a:r>
                        <a:rPr lang="fr-FR" altLang="zh-TW" baseline="0" dirty="0" smtClean="0">
                          <a:ea typeface="標楷體" pitchFamily="65" charset="-120"/>
                        </a:rPr>
                        <a:t>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altLang="zh-TW" baseline="0" dirty="0" smtClean="0">
                          <a:ea typeface="標楷體" pitchFamily="65" charset="-120"/>
                        </a:rPr>
                        <a:t>Il a un mauvais caractère. </a:t>
                      </a:r>
                      <a:r>
                        <a:rPr lang="zh-TW" altLang="en-US" sz="1400" baseline="0" dirty="0" smtClean="0">
                          <a:ea typeface="標楷體" pitchFamily="65" charset="-120"/>
                        </a:rPr>
                        <a:t>個性不好</a:t>
                      </a:r>
                      <a:endParaRPr lang="zh-TW" altLang="en-US" sz="1400" baseline="0" dirty="0"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zh-TW" baseline="0" dirty="0" smtClean="0">
                          <a:ea typeface="標楷體" pitchFamily="65" charset="-120"/>
                        </a:rPr>
                        <a:t>Il a une mémoire d'éléphant.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altLang="zh-TW" baseline="0" dirty="0" smtClean="0">
                          <a:ea typeface="標楷體" pitchFamily="65" charset="-120"/>
                        </a:rPr>
                        <a:t>Il n‘oublie rien. </a:t>
                      </a:r>
                      <a:r>
                        <a:rPr lang="fr-FR" altLang="zh-TW" sz="1400" baseline="0" dirty="0" smtClean="0">
                          <a:ea typeface="標楷體" pitchFamily="65" charset="-120"/>
                        </a:rPr>
                        <a:t>(oublier </a:t>
                      </a:r>
                      <a:r>
                        <a:rPr lang="zh-TW" altLang="en-US" sz="1400" baseline="0" dirty="0" smtClean="0">
                          <a:ea typeface="標楷體" pitchFamily="65" charset="-120"/>
                        </a:rPr>
                        <a:t>忘記</a:t>
                      </a:r>
                      <a:r>
                        <a:rPr lang="fr-FR" altLang="zh-TW" sz="1400" baseline="0" dirty="0" smtClean="0">
                          <a:ea typeface="標楷體" pitchFamily="65" charset="-120"/>
                        </a:rPr>
                        <a:t>)</a:t>
                      </a:r>
                      <a:endParaRPr lang="zh-TW" altLang="en-US" sz="1400" baseline="0" dirty="0"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zh-TW" baseline="0" dirty="0" smtClean="0">
                          <a:ea typeface="標楷體" pitchFamily="65" charset="-120"/>
                        </a:rPr>
                        <a:t>Il est comme un poisson dans l‘eau. </a:t>
                      </a:r>
                      <a:r>
                        <a:rPr lang="zh-TW" altLang="en-US" sz="1400" baseline="0" dirty="0" smtClean="0">
                          <a:ea typeface="標楷體" pitchFamily="65" charset="-120"/>
                        </a:rPr>
                        <a:t>如魚得水</a:t>
                      </a:r>
                      <a:endParaRPr lang="fr-FR" altLang="zh-TW" sz="1400" baseline="0" dirty="0" smtClean="0">
                        <a:ea typeface="標楷體" pitchFamily="65" charset="-12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altLang="zh-TW" baseline="0" dirty="0" smtClean="0">
                          <a:ea typeface="標楷體" pitchFamily="65" charset="-120"/>
                        </a:rPr>
                        <a:t>Il est à l‘aise</a:t>
                      </a:r>
                      <a:r>
                        <a:rPr kumimoji="0" lang="fr-FR" altLang="zh-TW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標楷體" pitchFamily="65" charset="-120"/>
                          <a:cs typeface="+mn-cs"/>
                        </a:rPr>
                        <a:t>(</a:t>
                      </a:r>
                      <a:r>
                        <a:rPr kumimoji="0" lang="zh-TW" alt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標楷體" pitchFamily="65" charset="-120"/>
                          <a:cs typeface="+mn-cs"/>
                        </a:rPr>
                        <a:t>自在的</a:t>
                      </a:r>
                      <a:r>
                        <a:rPr kumimoji="0" lang="fr-FR" altLang="zh-TW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標楷體" pitchFamily="65" charset="-120"/>
                          <a:cs typeface="+mn-cs"/>
                        </a:rPr>
                        <a:t>) </a:t>
                      </a:r>
                      <a:r>
                        <a:rPr lang="fr-FR" altLang="zh-TW" baseline="0" dirty="0" smtClean="0">
                          <a:ea typeface="標楷體" pitchFamily="65" charset="-120"/>
                        </a:rPr>
                        <a:t>en société.</a:t>
                      </a:r>
                      <a:endParaRPr lang="zh-TW" altLang="en-US" baseline="0" dirty="0"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zh-TW" baseline="0" dirty="0" smtClean="0">
                          <a:ea typeface="標楷體" pitchFamily="65" charset="-120"/>
                        </a:rPr>
                        <a:t>Il est doux comme un agneau</a:t>
                      </a:r>
                      <a:r>
                        <a:rPr lang="fr-FR" altLang="zh-TW" sz="1400" baseline="0" dirty="0" smtClean="0">
                          <a:ea typeface="標楷體" pitchFamily="65" charset="-120"/>
                        </a:rPr>
                        <a:t>(</a:t>
                      </a:r>
                      <a:r>
                        <a:rPr lang="zh-TW" altLang="en-US" sz="1400" baseline="0" dirty="0" smtClean="0">
                          <a:ea typeface="標楷體" pitchFamily="65" charset="-120"/>
                        </a:rPr>
                        <a:t>小綿羊</a:t>
                      </a:r>
                      <a:r>
                        <a:rPr lang="fr-FR" altLang="zh-TW" sz="1400" baseline="0" dirty="0" smtClean="0">
                          <a:ea typeface="標楷體" pitchFamily="65" charset="-120"/>
                        </a:rPr>
                        <a:t>)</a:t>
                      </a:r>
                      <a:r>
                        <a:rPr lang="fr-FR" altLang="zh-TW" baseline="0" dirty="0" smtClean="0">
                          <a:ea typeface="標楷體" pitchFamily="65" charset="-120"/>
                        </a:rPr>
                        <a:t>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altLang="zh-TW" baseline="0" dirty="0" smtClean="0">
                          <a:ea typeface="標楷體" pitchFamily="65" charset="-120"/>
                        </a:rPr>
                        <a:t>Il dit des choses méchantes</a:t>
                      </a:r>
                      <a:r>
                        <a:rPr kumimoji="0" lang="fr-FR" altLang="zh-TW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標楷體" pitchFamily="65" charset="-120"/>
                          <a:cs typeface="+mn-cs"/>
                        </a:rPr>
                        <a:t>(</a:t>
                      </a:r>
                      <a:r>
                        <a:rPr kumimoji="0" lang="zh-TW" alt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標楷體" pitchFamily="65" charset="-120"/>
                          <a:cs typeface="+mn-cs"/>
                        </a:rPr>
                        <a:t>邪惡</a:t>
                      </a:r>
                      <a:r>
                        <a:rPr kumimoji="0" lang="fr-FR" altLang="zh-TW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標楷體" pitchFamily="65" charset="-120"/>
                          <a:cs typeface="+mn-cs"/>
                        </a:rPr>
                        <a:t>)</a:t>
                      </a:r>
                      <a:r>
                        <a:rPr lang="fr-FR" altLang="zh-TW" baseline="0" dirty="0" smtClean="0">
                          <a:ea typeface="標楷體" pitchFamily="65" charset="-120"/>
                        </a:rPr>
                        <a:t>.</a:t>
                      </a:r>
                      <a:endParaRPr lang="zh-TW" altLang="en-US" baseline="0" dirty="0"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zh-TW" baseline="0" dirty="0" smtClean="0">
                          <a:ea typeface="標楷體" pitchFamily="65" charset="-120"/>
                        </a:rPr>
                        <a:t>Il est bavard</a:t>
                      </a:r>
                      <a:r>
                        <a:rPr kumimoji="0" lang="fr-FR" altLang="zh-TW" sz="14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標楷體" pitchFamily="65" charset="-120"/>
                          <a:cs typeface="+mn-cs"/>
                        </a:rPr>
                        <a:t>(</a:t>
                      </a:r>
                      <a:r>
                        <a:rPr kumimoji="0" lang="zh-TW" altLang="en-US" sz="14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標楷體" pitchFamily="65" charset="-120"/>
                          <a:cs typeface="+mn-cs"/>
                        </a:rPr>
                        <a:t>愛講話的</a:t>
                      </a:r>
                      <a:r>
                        <a:rPr kumimoji="0" lang="fr-FR" altLang="zh-TW" sz="14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標楷體" pitchFamily="65" charset="-120"/>
                          <a:cs typeface="+mn-cs"/>
                        </a:rPr>
                        <a:t>) </a:t>
                      </a:r>
                      <a:r>
                        <a:rPr lang="fr-FR" altLang="zh-TW" baseline="0" dirty="0" smtClean="0">
                          <a:ea typeface="標楷體" pitchFamily="65" charset="-120"/>
                        </a:rPr>
                        <a:t>comme une pie</a:t>
                      </a:r>
                      <a:r>
                        <a:rPr kumimoji="0" lang="fr-FR" altLang="zh-TW" sz="14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標楷體" pitchFamily="65" charset="-120"/>
                          <a:cs typeface="+mn-cs"/>
                        </a:rPr>
                        <a:t>(</a:t>
                      </a:r>
                      <a:r>
                        <a:rPr kumimoji="0" lang="zh-TW" altLang="en-US" sz="14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標楷體" pitchFamily="65" charset="-120"/>
                          <a:cs typeface="+mn-cs"/>
                        </a:rPr>
                        <a:t>喜鵲</a:t>
                      </a:r>
                      <a:r>
                        <a:rPr kumimoji="0" lang="fr-FR" altLang="zh-TW" sz="14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標楷體" pitchFamily="65" charset="-120"/>
                          <a:cs typeface="+mn-cs"/>
                        </a:rPr>
                        <a:t>)</a:t>
                      </a:r>
                      <a:r>
                        <a:rPr kumimoji="0" lang="fr-FR" altLang="zh-TW" sz="1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標楷體" pitchFamily="65" charset="-120"/>
                          <a:cs typeface="+mn-cs"/>
                        </a:rPr>
                        <a:t>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altLang="zh-TW" baseline="0" dirty="0" smtClean="0">
                          <a:ea typeface="標楷體" pitchFamily="65" charset="-120"/>
                        </a:rPr>
                        <a:t>Il parle beaucoup.</a:t>
                      </a:r>
                      <a:endParaRPr lang="zh-TW" altLang="en-US" baseline="0" dirty="0"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zh-TW" baseline="0" dirty="0" smtClean="0">
                          <a:ea typeface="標楷體" pitchFamily="65" charset="-120"/>
                        </a:rPr>
                        <a:t>Il a un caractère de cochon</a:t>
                      </a:r>
                      <a:r>
                        <a:rPr lang="fr-FR" altLang="zh-TW" sz="1400" baseline="0" dirty="0" smtClean="0">
                          <a:ea typeface="標楷體" pitchFamily="65" charset="-120"/>
                        </a:rPr>
                        <a:t>(</a:t>
                      </a:r>
                      <a:r>
                        <a:rPr lang="zh-TW" altLang="en-US" sz="1400" baseline="0" dirty="0" smtClean="0">
                          <a:ea typeface="標楷體" pitchFamily="65" charset="-120"/>
                        </a:rPr>
                        <a:t>豬</a:t>
                      </a:r>
                      <a:r>
                        <a:rPr lang="fr-FR" altLang="zh-TW" sz="1400" baseline="0" dirty="0" smtClean="0">
                          <a:ea typeface="標楷體" pitchFamily="65" charset="-120"/>
                        </a:rPr>
                        <a:t>)</a:t>
                      </a:r>
                      <a:r>
                        <a:rPr lang="fr-FR" altLang="zh-TW" baseline="0" dirty="0" smtClean="0">
                          <a:ea typeface="標楷體" pitchFamily="65" charset="-120"/>
                        </a:rPr>
                        <a:t>.</a:t>
                      </a: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8" name="Picture 77">
            <a:hlinkClick r:id="rId2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876030"/>
            <a:ext cx="216000" cy="216000"/>
          </a:xfrm>
          <a:prstGeom prst="rect">
            <a:avLst/>
          </a:prstGeom>
          <a:noFill/>
          <a:ln>
            <a:noFill/>
          </a:ln>
          <a:effectLst/>
          <a:extLst/>
        </p:spPr>
      </p:pic>
    </p:spTree>
    <p:extLst>
      <p:ext uri="{BB962C8B-B14F-4D97-AF65-F5344CB8AC3E}">
        <p14:creationId xmlns:p14="http://schemas.microsoft.com/office/powerpoint/2010/main" val="1952152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89000" y="78979"/>
            <a:ext cx="8255000" cy="543321"/>
          </a:xfrm>
        </p:spPr>
        <p:txBody>
          <a:bodyPr>
            <a:normAutofit/>
          </a:bodyPr>
          <a:lstStyle/>
          <a:p>
            <a:r>
              <a:rPr kumimoji="1" lang="fr-FR" altLang="zh-TW" sz="2600" dirty="0">
                <a:solidFill>
                  <a:schemeClr val="accent2">
                    <a:lumMod val="50000"/>
                  </a:schemeClr>
                </a:solidFill>
              </a:rPr>
              <a:t>Comment parler des qualités et des défauts d’une personne.</a:t>
            </a:r>
            <a:endParaRPr kumimoji="1" lang="zh-TW" altLang="en-US" sz="26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79500" y="635000"/>
            <a:ext cx="7854188" cy="4356100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kumimoji="1" lang="zh-TW" altLang="en-US" sz="1800" dirty="0" smtClean="0">
                <a:ea typeface="標楷體" pitchFamily="65" charset="-120"/>
                <a:cs typeface="Gill Sans MT"/>
              </a:rPr>
              <a:t>上課補充</a:t>
            </a:r>
            <a:endParaRPr kumimoji="1" lang="en-US" altLang="zh-TW" sz="1800" dirty="0" smtClean="0">
              <a:ea typeface="標楷體" pitchFamily="65" charset="-120"/>
              <a:cs typeface="Gill Sans MT"/>
            </a:endParaRPr>
          </a:p>
          <a:p>
            <a:r>
              <a:rPr kumimoji="1" lang="fr-FR" altLang="zh-TW" sz="1800" b="1" dirty="0">
                <a:ea typeface="標楷體" pitchFamily="65" charset="-120"/>
                <a:cs typeface="Gill Sans MT"/>
              </a:rPr>
              <a:t>Quelques expressions animalières pour enrichir son vocabulaire</a:t>
            </a:r>
            <a:r>
              <a:rPr kumimoji="1" lang="fr-FR" altLang="zh-TW" sz="1800" b="1" dirty="0" smtClean="0">
                <a:ea typeface="標楷體" pitchFamily="65" charset="-120"/>
                <a:cs typeface="Gill Sans MT"/>
              </a:rPr>
              <a:t>.</a:t>
            </a:r>
            <a:br>
              <a:rPr kumimoji="1" lang="fr-FR" altLang="zh-TW" sz="1800" b="1" dirty="0" smtClean="0">
                <a:ea typeface="標楷體" pitchFamily="65" charset="-120"/>
                <a:cs typeface="Gill Sans MT"/>
              </a:rPr>
            </a:br>
            <a:r>
              <a:rPr lang="en-US" altLang="zh-TW" sz="1800" i="1" dirty="0" err="1"/>
              <a:t>Reliez</a:t>
            </a:r>
            <a:r>
              <a:rPr lang="en-US" altLang="zh-TW" sz="1800" i="1" dirty="0"/>
              <a:t> les </a:t>
            </a:r>
            <a:r>
              <a:rPr lang="en-US" altLang="zh-TW" sz="1800" i="1" dirty="0" err="1"/>
              <a:t>définitions</a:t>
            </a:r>
            <a:r>
              <a:rPr lang="en-US" altLang="zh-TW" sz="1800" i="1" dirty="0"/>
              <a:t> aux </a:t>
            </a:r>
            <a:r>
              <a:rPr lang="en-US" altLang="zh-TW" sz="1800" i="1" dirty="0" err="1"/>
              <a:t>bonnes</a:t>
            </a:r>
            <a:r>
              <a:rPr lang="en-US" altLang="zh-TW" sz="1800" i="1" dirty="0"/>
              <a:t> expressions</a:t>
            </a:r>
            <a:r>
              <a:rPr lang="en-US" altLang="zh-TW" sz="1800" i="1" dirty="0" smtClean="0"/>
              <a:t>.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67715-E298-D948-81B8-59252272370F}" type="slidenum">
              <a:rPr kumimoji="1" lang="zh-TW" altLang="en-US" smtClean="0"/>
              <a:pPr/>
              <a:t>26</a:t>
            </a:fld>
            <a:endParaRPr kumimoji="1" lang="zh-TW" altLang="en-US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6007849"/>
              </p:ext>
            </p:extLst>
          </p:nvPr>
        </p:nvGraphicFramePr>
        <p:xfrm>
          <a:off x="1079500" y="1762442"/>
          <a:ext cx="7991348" cy="296672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3995674"/>
                <a:gridCol w="3995674"/>
              </a:tblGrid>
              <a:tr h="370840">
                <a:tc>
                  <a:txBody>
                    <a:bodyPr/>
                    <a:lstStyle/>
                    <a:p>
                      <a:r>
                        <a:rPr lang="fr-FR" altLang="zh-TW" b="0" baseline="0" dirty="0" smtClean="0">
                          <a:ea typeface="標楷體" pitchFamily="65" charset="-120"/>
                        </a:rPr>
                        <a:t>Il n‘en fait qu’à sa tête.</a:t>
                      </a:r>
                      <a:endParaRPr lang="fr-FR" altLang="zh-TW" sz="1400" b="0" baseline="0" dirty="0" smtClean="0"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altLang="zh-TW" b="0" baseline="0" dirty="0" smtClean="0">
                          <a:ea typeface="標楷體" pitchFamily="65" charset="-120"/>
                        </a:rPr>
                        <a:t>Il a une langue de vipère.</a:t>
                      </a:r>
                      <a:endParaRPr lang="zh-TW" altLang="en-US" b="0" baseline="0" dirty="0">
                        <a:ea typeface="標楷體" pitchFamily="65" charset="-12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altLang="zh-TW" baseline="0" dirty="0" smtClean="0">
                          <a:ea typeface="標楷體" pitchFamily="65" charset="-120"/>
                        </a:rPr>
                        <a:t>Il est gentil.</a:t>
                      </a:r>
                      <a:endParaRPr lang="zh-TW" altLang="en-US" baseline="0" dirty="0"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zh-TW" baseline="0" dirty="0" smtClean="0">
                          <a:ea typeface="標楷體" pitchFamily="65" charset="-120"/>
                        </a:rPr>
                        <a:t>Il est rusé comme un renard.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altLang="zh-TW" baseline="0" dirty="0" smtClean="0">
                          <a:ea typeface="標楷體" pitchFamily="65" charset="-120"/>
                        </a:rPr>
                        <a:t>Il est très rusé.</a:t>
                      </a:r>
                      <a:endParaRPr lang="zh-TW" altLang="en-US" baseline="0" dirty="0"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zh-TW" baseline="0" dirty="0" smtClean="0">
                          <a:ea typeface="標楷體" pitchFamily="65" charset="-120"/>
                        </a:rPr>
                        <a:t>Il est têtu comme une mule.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altLang="zh-TW" baseline="0" dirty="0" smtClean="0">
                          <a:ea typeface="標楷體" pitchFamily="65" charset="-120"/>
                        </a:rPr>
                        <a:t>Il a un mauvais caractère.</a:t>
                      </a:r>
                      <a:endParaRPr lang="zh-TW" altLang="en-US" baseline="0" dirty="0"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zh-TW" baseline="0" dirty="0" smtClean="0">
                          <a:ea typeface="標楷體" pitchFamily="65" charset="-120"/>
                        </a:rPr>
                        <a:t>Il a une mémoire d'éléphant.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altLang="zh-TW" baseline="0" dirty="0" smtClean="0">
                          <a:ea typeface="標楷體" pitchFamily="65" charset="-120"/>
                        </a:rPr>
                        <a:t>Il n'oublie rien.</a:t>
                      </a:r>
                      <a:endParaRPr lang="zh-TW" altLang="en-US" baseline="0" dirty="0"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zh-TW" baseline="0" dirty="0" smtClean="0">
                          <a:ea typeface="標楷體" pitchFamily="65" charset="-120"/>
                        </a:rPr>
                        <a:t>Il est comme un poisson dans l'eau.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altLang="zh-TW" baseline="0" dirty="0" smtClean="0">
                          <a:ea typeface="標楷體" pitchFamily="65" charset="-120"/>
                        </a:rPr>
                        <a:t>Il est à l'aise en société.</a:t>
                      </a:r>
                      <a:endParaRPr lang="zh-TW" altLang="en-US" baseline="0" dirty="0"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zh-TW" baseline="0" dirty="0" smtClean="0">
                          <a:ea typeface="標楷體" pitchFamily="65" charset="-120"/>
                        </a:rPr>
                        <a:t>Il est doux comme un agneau.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altLang="zh-TW" baseline="0" dirty="0" smtClean="0">
                          <a:ea typeface="標楷體" pitchFamily="65" charset="-120"/>
                        </a:rPr>
                        <a:t>Il dit des choses méchantes.</a:t>
                      </a:r>
                      <a:endParaRPr lang="zh-TW" altLang="en-US" baseline="0" dirty="0"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zh-TW" baseline="0" dirty="0" smtClean="0">
                          <a:ea typeface="標楷體" pitchFamily="65" charset="-120"/>
                        </a:rPr>
                        <a:t>Il est bavard comme une pie.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altLang="zh-TW" baseline="0" dirty="0" smtClean="0">
                          <a:ea typeface="標楷體" pitchFamily="65" charset="-120"/>
                        </a:rPr>
                        <a:t>Il parle beaucoup.</a:t>
                      </a:r>
                      <a:endParaRPr lang="zh-TW" altLang="en-US" baseline="0" dirty="0"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zh-TW" baseline="0" dirty="0" smtClean="0">
                          <a:ea typeface="標楷體" pitchFamily="65" charset="-120"/>
                        </a:rPr>
                        <a:t>Il a un caractère de cochon.</a:t>
                      </a: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8" name="直線接點 7"/>
          <p:cNvCxnSpPr/>
          <p:nvPr/>
        </p:nvCxnSpPr>
        <p:spPr>
          <a:xfrm>
            <a:off x="3289300" y="1930400"/>
            <a:ext cx="1828800" cy="7493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直線接點 10"/>
          <p:cNvCxnSpPr/>
          <p:nvPr/>
        </p:nvCxnSpPr>
        <p:spPr>
          <a:xfrm flipV="1">
            <a:off x="2628900" y="2305050"/>
            <a:ext cx="2489200" cy="37465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直線接點 13"/>
          <p:cNvCxnSpPr/>
          <p:nvPr/>
        </p:nvCxnSpPr>
        <p:spPr>
          <a:xfrm flipV="1">
            <a:off x="2628900" y="3048000"/>
            <a:ext cx="2489200" cy="406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直線接點 16"/>
          <p:cNvCxnSpPr/>
          <p:nvPr/>
        </p:nvCxnSpPr>
        <p:spPr>
          <a:xfrm flipV="1">
            <a:off x="3390900" y="3454400"/>
            <a:ext cx="1727200" cy="3429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直線接點 19"/>
          <p:cNvCxnSpPr/>
          <p:nvPr/>
        </p:nvCxnSpPr>
        <p:spPr>
          <a:xfrm flipV="1">
            <a:off x="2844800" y="4203700"/>
            <a:ext cx="2273300" cy="3429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手繪多邊形 25"/>
          <p:cNvSpPr/>
          <p:nvPr/>
        </p:nvSpPr>
        <p:spPr>
          <a:xfrm>
            <a:off x="2260600" y="2195042"/>
            <a:ext cx="2844800" cy="1752633"/>
          </a:xfrm>
          <a:custGeom>
            <a:avLst/>
            <a:gdLst>
              <a:gd name="connsiteX0" fmla="*/ 0 w 2844800"/>
              <a:gd name="connsiteY0" fmla="*/ 141758 h 1752633"/>
              <a:gd name="connsiteX1" fmla="*/ 1549400 w 2844800"/>
              <a:gd name="connsiteY1" fmla="*/ 141758 h 1752633"/>
              <a:gd name="connsiteX2" fmla="*/ 1600200 w 2844800"/>
              <a:gd name="connsiteY2" fmla="*/ 1614958 h 1752633"/>
              <a:gd name="connsiteX3" fmla="*/ 2844800 w 2844800"/>
              <a:gd name="connsiteY3" fmla="*/ 1602258 h 17526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44800" h="1752633">
                <a:moveTo>
                  <a:pt x="0" y="141758"/>
                </a:moveTo>
                <a:cubicBezTo>
                  <a:pt x="641350" y="18991"/>
                  <a:pt x="1282700" y="-103775"/>
                  <a:pt x="1549400" y="141758"/>
                </a:cubicBezTo>
                <a:cubicBezTo>
                  <a:pt x="1816100" y="387291"/>
                  <a:pt x="1384300" y="1371541"/>
                  <a:pt x="1600200" y="1614958"/>
                </a:cubicBezTo>
                <a:cubicBezTo>
                  <a:pt x="1816100" y="1858375"/>
                  <a:pt x="2330450" y="1730316"/>
                  <a:pt x="2844800" y="1602258"/>
                </a:cubicBezTo>
              </a:path>
            </a:pathLst>
          </a:cu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9" name="手繪多邊形 28"/>
          <p:cNvSpPr/>
          <p:nvPr/>
        </p:nvSpPr>
        <p:spPr>
          <a:xfrm>
            <a:off x="3784600" y="1923780"/>
            <a:ext cx="1320800" cy="2331809"/>
          </a:xfrm>
          <a:custGeom>
            <a:avLst/>
            <a:gdLst>
              <a:gd name="connsiteX0" fmla="*/ 0 w 1320800"/>
              <a:gd name="connsiteY0" fmla="*/ 2254520 h 2331809"/>
              <a:gd name="connsiteX1" fmla="*/ 685800 w 1320800"/>
              <a:gd name="connsiteY1" fmla="*/ 2102120 h 2331809"/>
              <a:gd name="connsiteX2" fmla="*/ 622300 w 1320800"/>
              <a:gd name="connsiteY2" fmla="*/ 324120 h 2331809"/>
              <a:gd name="connsiteX3" fmla="*/ 1320800 w 1320800"/>
              <a:gd name="connsiteY3" fmla="*/ 6620 h 23318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20800" h="2331809">
                <a:moveTo>
                  <a:pt x="0" y="2254520"/>
                </a:moveTo>
                <a:cubicBezTo>
                  <a:pt x="291041" y="2339186"/>
                  <a:pt x="582083" y="2423853"/>
                  <a:pt x="685800" y="2102120"/>
                </a:cubicBezTo>
                <a:cubicBezTo>
                  <a:pt x="789517" y="1780387"/>
                  <a:pt x="516467" y="673370"/>
                  <a:pt x="622300" y="324120"/>
                </a:cubicBezTo>
                <a:cubicBezTo>
                  <a:pt x="728133" y="-25130"/>
                  <a:pt x="1024466" y="-9255"/>
                  <a:pt x="1320800" y="6620"/>
                </a:cubicBezTo>
              </a:path>
            </a:pathLst>
          </a:cu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31" name="直線接點 30"/>
          <p:cNvCxnSpPr/>
          <p:nvPr/>
        </p:nvCxnSpPr>
        <p:spPr>
          <a:xfrm>
            <a:off x="3568700" y="3048000"/>
            <a:ext cx="1536700" cy="14986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8" name="Picture 77">
            <a:hlinkClick r:id="rId2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876030"/>
            <a:ext cx="216000" cy="216000"/>
          </a:xfrm>
          <a:prstGeom prst="rect">
            <a:avLst/>
          </a:prstGeom>
          <a:noFill/>
          <a:ln>
            <a:noFill/>
          </a:ln>
          <a:effectLst/>
          <a:extLst/>
        </p:spPr>
      </p:pic>
    </p:spTree>
    <p:extLst>
      <p:ext uri="{BB962C8B-B14F-4D97-AF65-F5344CB8AC3E}">
        <p14:creationId xmlns:p14="http://schemas.microsoft.com/office/powerpoint/2010/main" val="283009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9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67715-E298-D948-81B8-59252272370F}" type="slidenum">
              <a:rPr kumimoji="1" lang="zh-TW" altLang="en-US" smtClean="0"/>
              <a:pPr/>
              <a:t>27</a:t>
            </a:fld>
            <a:endParaRPr kumimoji="1" lang="zh-TW" altLang="en-US"/>
          </a:p>
        </p:txBody>
      </p:sp>
      <p:graphicFrame>
        <p:nvGraphicFramePr>
          <p:cNvPr id="7" name="內容版面配置區 6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40302579"/>
              </p:ext>
            </p:extLst>
          </p:nvPr>
        </p:nvGraphicFramePr>
        <p:xfrm>
          <a:off x="198044" y="447968"/>
          <a:ext cx="8852926" cy="4415675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607026"/>
                <a:gridCol w="1877170"/>
                <a:gridCol w="1005840"/>
                <a:gridCol w="5362890"/>
              </a:tblGrid>
              <a:tr h="49812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標楷體" pitchFamily="65" charset="-120"/>
                          <a:ea typeface="標楷體" pitchFamily="65" charset="-120"/>
                        </a:rPr>
                        <a:t>頁碼</a:t>
                      </a:r>
                      <a:endParaRPr lang="zh-TW" altLang="en-US" sz="16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標楷體" pitchFamily="65" charset="-120"/>
                          <a:ea typeface="標楷體" pitchFamily="65" charset="-120"/>
                        </a:rPr>
                        <a:t>作品</a:t>
                      </a:r>
                      <a:endParaRPr lang="zh-TW" altLang="en-US" sz="16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標楷體" pitchFamily="65" charset="-120"/>
                          <a:ea typeface="標楷體" pitchFamily="65" charset="-120"/>
                        </a:rPr>
                        <a:t>授權條件</a:t>
                      </a:r>
                      <a:endParaRPr lang="zh-TW" altLang="en-US" sz="16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標楷體" pitchFamily="65" charset="-120"/>
                          <a:ea typeface="標楷體" pitchFamily="65" charset="-120"/>
                        </a:rPr>
                        <a:t>作者</a:t>
                      </a:r>
                      <a:r>
                        <a:rPr lang="en-US" altLang="zh-TW" sz="1600" dirty="0" smtClean="0">
                          <a:latin typeface="標楷體" pitchFamily="65" charset="-120"/>
                          <a:ea typeface="標楷體" pitchFamily="65" charset="-120"/>
                        </a:rPr>
                        <a:t>/</a:t>
                      </a:r>
                      <a:r>
                        <a:rPr lang="zh-TW" altLang="en-US" sz="1600" dirty="0" smtClean="0">
                          <a:latin typeface="標楷體" pitchFamily="65" charset="-120"/>
                          <a:ea typeface="標楷體" pitchFamily="65" charset="-120"/>
                        </a:rPr>
                        <a:t>來源</a:t>
                      </a:r>
                      <a:endParaRPr lang="zh-TW" altLang="en-US" sz="16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5915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>
                          <a:latin typeface="標楷體" pitchFamily="65" charset="-120"/>
                          <a:ea typeface="標楷體" pitchFamily="65" charset="-120"/>
                        </a:rPr>
                        <a:t>1-28</a:t>
                      </a:r>
                      <a:endParaRPr lang="zh-TW" altLang="en-US" sz="16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0" lang="zh-TW" altLang="en-US" sz="1600" kern="1200" dirty="0">
                        <a:solidFill>
                          <a:schemeClr val="tx1"/>
                        </a:solidFill>
                        <a:latin typeface="+mn-lt"/>
                        <a:ea typeface="新細明體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zh-TW" sz="1200" kern="1200" dirty="0" smtClean="0">
                          <a:solidFill>
                            <a:schemeClr val="tx1"/>
                          </a:solidFill>
                          <a:latin typeface="新細明體" pitchFamily="18" charset="-120"/>
                          <a:ea typeface="新細明體" pitchFamily="18" charset="-120"/>
                          <a:cs typeface="+mn-cs"/>
                        </a:rPr>
                        <a:t>本作品轉載自</a:t>
                      </a:r>
                      <a:r>
                        <a:rPr kumimoji="0" lang="en-US" altLang="zh-TW" sz="1200" kern="1200" dirty="0" smtClean="0">
                          <a:solidFill>
                            <a:schemeClr val="tx1"/>
                          </a:solidFill>
                          <a:latin typeface="新細明體" pitchFamily="18" charset="-120"/>
                          <a:ea typeface="新細明體" pitchFamily="18" charset="-120"/>
                          <a:cs typeface="+mn-cs"/>
                        </a:rPr>
                        <a:t>Microsoft Office 2007</a:t>
                      </a:r>
                      <a:r>
                        <a:rPr kumimoji="0" lang="zh-TW" altLang="zh-TW" sz="1200" kern="1200" dirty="0" smtClean="0">
                          <a:solidFill>
                            <a:schemeClr val="tx1"/>
                          </a:solidFill>
                          <a:latin typeface="新細明體" pitchFamily="18" charset="-120"/>
                          <a:ea typeface="新細明體" pitchFamily="18" charset="-120"/>
                          <a:cs typeface="+mn-cs"/>
                        </a:rPr>
                        <a:t>多媒體藝廊，依據</a:t>
                      </a:r>
                      <a:r>
                        <a:rPr kumimoji="0" lang="en-US" altLang="zh-TW" sz="1200" kern="1200" dirty="0" err="1" smtClean="0">
                          <a:solidFill>
                            <a:schemeClr val="tx1"/>
                          </a:solidFill>
                          <a:latin typeface="新細明體" pitchFamily="18" charset="-120"/>
                          <a:ea typeface="新細明體" pitchFamily="18" charset="-120"/>
                          <a:cs typeface="+mn-cs"/>
                          <a:hlinkClick r:id="rId2"/>
                        </a:rPr>
                        <a:t>Microsoft服務合約</a:t>
                      </a:r>
                      <a:r>
                        <a:rPr kumimoji="0" lang="zh-TW" altLang="zh-TW" sz="1200" kern="1200" dirty="0" smtClean="0">
                          <a:solidFill>
                            <a:schemeClr val="tx1"/>
                          </a:solidFill>
                          <a:latin typeface="新細明體" pitchFamily="18" charset="-120"/>
                          <a:ea typeface="新細明體" pitchFamily="18" charset="-120"/>
                          <a:cs typeface="+mn-cs"/>
                        </a:rPr>
                        <a:t>及著作權法第</a:t>
                      </a:r>
                      <a:r>
                        <a:rPr kumimoji="0" lang="en-US" altLang="zh-TW" sz="1200" kern="1200" dirty="0" smtClean="0">
                          <a:solidFill>
                            <a:schemeClr val="tx1"/>
                          </a:solidFill>
                          <a:latin typeface="新細明體" pitchFamily="18" charset="-120"/>
                          <a:ea typeface="新細明體" pitchFamily="18" charset="-120"/>
                          <a:cs typeface="+mn-cs"/>
                        </a:rPr>
                        <a:t>46</a:t>
                      </a:r>
                      <a:r>
                        <a:rPr kumimoji="0" lang="zh-TW" altLang="zh-TW" sz="1200" kern="1200" dirty="0" smtClean="0">
                          <a:solidFill>
                            <a:schemeClr val="tx1"/>
                          </a:solidFill>
                          <a:latin typeface="新細明體" pitchFamily="18" charset="-120"/>
                          <a:ea typeface="新細明體" pitchFamily="18" charset="-120"/>
                          <a:cs typeface="+mn-cs"/>
                        </a:rPr>
                        <a:t>、</a:t>
                      </a:r>
                      <a:r>
                        <a:rPr kumimoji="0" lang="en-US" altLang="zh-TW" sz="1200" kern="1200" dirty="0" smtClean="0">
                          <a:solidFill>
                            <a:schemeClr val="tx1"/>
                          </a:solidFill>
                          <a:latin typeface="新細明體" pitchFamily="18" charset="-120"/>
                          <a:ea typeface="新細明體" pitchFamily="18" charset="-120"/>
                          <a:cs typeface="+mn-cs"/>
                        </a:rPr>
                        <a:t>52</a:t>
                      </a:r>
                      <a:r>
                        <a:rPr kumimoji="0" lang="zh-TW" altLang="zh-TW" sz="1200" kern="1200" dirty="0" smtClean="0">
                          <a:solidFill>
                            <a:schemeClr val="tx1"/>
                          </a:solidFill>
                          <a:latin typeface="新細明體" pitchFamily="18" charset="-120"/>
                          <a:ea typeface="新細明體" pitchFamily="18" charset="-120"/>
                          <a:cs typeface="+mn-cs"/>
                        </a:rPr>
                        <a:t>、</a:t>
                      </a:r>
                      <a:r>
                        <a:rPr kumimoji="0" lang="en-US" altLang="zh-TW" sz="1200" kern="1200" dirty="0" smtClean="0">
                          <a:solidFill>
                            <a:schemeClr val="tx1"/>
                          </a:solidFill>
                          <a:latin typeface="新細明體" pitchFamily="18" charset="-120"/>
                          <a:ea typeface="新細明體" pitchFamily="18" charset="-120"/>
                          <a:cs typeface="+mn-cs"/>
                        </a:rPr>
                        <a:t>65</a:t>
                      </a:r>
                      <a:r>
                        <a:rPr kumimoji="0" lang="zh-TW" altLang="zh-TW" sz="1200" kern="1200" dirty="0" smtClean="0">
                          <a:solidFill>
                            <a:schemeClr val="tx1"/>
                          </a:solidFill>
                          <a:latin typeface="新細明體" pitchFamily="18" charset="-120"/>
                          <a:ea typeface="新細明體" pitchFamily="18" charset="-120"/>
                          <a:cs typeface="+mn-cs"/>
                        </a:rPr>
                        <a:t>條合理使用</a:t>
                      </a:r>
                      <a:r>
                        <a:rPr kumimoji="0" lang="zh-TW" altLang="en-US" sz="1200" kern="1200" dirty="0" smtClean="0">
                          <a:solidFill>
                            <a:schemeClr val="tx1"/>
                          </a:solidFill>
                          <a:latin typeface="新細明體" pitchFamily="18" charset="-120"/>
                          <a:ea typeface="新細明體" pitchFamily="18" charset="-120"/>
                          <a:cs typeface="+mn-cs"/>
                        </a:rPr>
                        <a:t>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5915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標楷體" pitchFamily="65" charset="-120"/>
                          <a:ea typeface="標楷體" pitchFamily="65" charset="-120"/>
                        </a:rPr>
                        <a:t>2-3</a:t>
                      </a:r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altLang="zh-TW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新細明體" pitchFamily="18" charset="-120"/>
                          <a:cs typeface="+mn-cs"/>
                        </a:rPr>
                        <a:t>Caractériser</a:t>
                      </a:r>
                      <a:r>
                        <a:rPr kumimoji="0" lang="en-US" altLang="zh-TW" sz="1600" kern="1200" dirty="0" smtClean="0">
                          <a:solidFill>
                            <a:schemeClr val="tx1"/>
                          </a:solidFill>
                          <a:latin typeface="+mn-lt"/>
                          <a:ea typeface="新細明體" pitchFamily="18" charset="-120"/>
                          <a:cs typeface="+mn-cs"/>
                        </a:rPr>
                        <a:t> </a:t>
                      </a:r>
                      <a:r>
                        <a:rPr kumimoji="0" lang="en-US" altLang="zh-TW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新細明體" pitchFamily="18" charset="-120"/>
                          <a:cs typeface="+mn-cs"/>
                        </a:rPr>
                        <a:t>une</a:t>
                      </a:r>
                      <a:r>
                        <a:rPr kumimoji="0" lang="en-US" altLang="zh-TW" sz="1600" kern="1200" dirty="0" smtClean="0">
                          <a:solidFill>
                            <a:schemeClr val="tx1"/>
                          </a:solidFill>
                          <a:latin typeface="+mn-lt"/>
                          <a:ea typeface="新細明體" pitchFamily="18" charset="-120"/>
                          <a:cs typeface="+mn-cs"/>
                        </a:rPr>
                        <a:t> </a:t>
                      </a:r>
                      <a:r>
                        <a:rPr kumimoji="0" lang="en-US" altLang="zh-TW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新細明體" pitchFamily="18" charset="-120"/>
                          <a:cs typeface="+mn-cs"/>
                        </a:rPr>
                        <a:t>personne</a:t>
                      </a:r>
                      <a:endParaRPr kumimoji="0" lang="zh-TW" altLang="en-US" sz="1600" kern="1200" dirty="0">
                        <a:solidFill>
                          <a:schemeClr val="tx1"/>
                        </a:solidFill>
                        <a:latin typeface="+mn-lt"/>
                        <a:ea typeface="新細明體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dirty="0" smtClean="0">
                          <a:latin typeface="新細明體" pitchFamily="18" charset="-120"/>
                        </a:rPr>
                        <a:t>本作品轉載自</a:t>
                      </a:r>
                      <a:r>
                        <a:rPr lang="en-US" altLang="zh-TW" sz="1200" dirty="0" smtClean="0">
                          <a:latin typeface="新細明體" pitchFamily="18" charset="-120"/>
                        </a:rPr>
                        <a:t>Annie </a:t>
                      </a:r>
                      <a:r>
                        <a:rPr lang="en-US" altLang="zh-TW" sz="1200" dirty="0" err="1" smtClean="0">
                          <a:latin typeface="新細明體" pitchFamily="18" charset="-120"/>
                        </a:rPr>
                        <a:t>Berthet</a:t>
                      </a:r>
                      <a:r>
                        <a:rPr lang="en-US" altLang="zh-TW" sz="1200" dirty="0" smtClean="0">
                          <a:latin typeface="新細明體" pitchFamily="18" charset="-120"/>
                        </a:rPr>
                        <a:t>, Catherine </a:t>
                      </a:r>
                      <a:r>
                        <a:rPr lang="en-US" altLang="zh-TW" sz="1200" dirty="0" err="1" smtClean="0">
                          <a:latin typeface="新細明體" pitchFamily="18" charset="-120"/>
                        </a:rPr>
                        <a:t>Hugot</a:t>
                      </a:r>
                      <a:r>
                        <a:rPr lang="en-US" altLang="zh-TW" sz="1200" dirty="0" smtClean="0">
                          <a:latin typeface="新細明體" pitchFamily="18" charset="-120"/>
                        </a:rPr>
                        <a:t>, </a:t>
                      </a:r>
                      <a:r>
                        <a:rPr lang="en-US" altLang="zh-TW" sz="1200" dirty="0" err="1" smtClean="0">
                          <a:latin typeface="新細明體" pitchFamily="18" charset="-120"/>
                        </a:rPr>
                        <a:t>Véronique</a:t>
                      </a:r>
                      <a:r>
                        <a:rPr lang="en-US" altLang="zh-TW" sz="1200" dirty="0" smtClean="0">
                          <a:latin typeface="新細明體" pitchFamily="18" charset="-120"/>
                        </a:rPr>
                        <a:t> M. </a:t>
                      </a:r>
                      <a:r>
                        <a:rPr lang="en-US" altLang="zh-TW" sz="1200" dirty="0" err="1" smtClean="0">
                          <a:latin typeface="新細明體" pitchFamily="18" charset="-120"/>
                        </a:rPr>
                        <a:t>Kizirian</a:t>
                      </a:r>
                      <a:r>
                        <a:rPr lang="en-US" altLang="zh-TW" sz="1200" dirty="0" smtClean="0">
                          <a:latin typeface="新細明體" pitchFamily="18" charset="-120"/>
                        </a:rPr>
                        <a:t>, </a:t>
                      </a:r>
                      <a:r>
                        <a:rPr lang="en-US" altLang="zh-TW" sz="1200" dirty="0" err="1" smtClean="0">
                          <a:latin typeface="新細明體" pitchFamily="18" charset="-120"/>
                        </a:rPr>
                        <a:t>Béatrix</a:t>
                      </a:r>
                      <a:r>
                        <a:rPr lang="en-US" altLang="zh-TW" sz="1200" dirty="0" smtClean="0">
                          <a:latin typeface="新細明體" pitchFamily="18" charset="-120"/>
                        </a:rPr>
                        <a:t> </a:t>
                      </a:r>
                      <a:r>
                        <a:rPr lang="en-US" altLang="zh-TW" sz="1200" dirty="0" err="1" smtClean="0">
                          <a:latin typeface="新細明體" pitchFamily="18" charset="-120"/>
                        </a:rPr>
                        <a:t>Sampsonis</a:t>
                      </a:r>
                      <a:r>
                        <a:rPr lang="en-US" altLang="zh-TW" sz="1200" dirty="0" smtClean="0">
                          <a:latin typeface="新細明體" pitchFamily="18" charset="-120"/>
                        </a:rPr>
                        <a:t>, Monique </a:t>
                      </a:r>
                      <a:r>
                        <a:rPr lang="en-US" altLang="zh-TW" sz="1200" dirty="0" err="1" smtClean="0">
                          <a:latin typeface="新細明體" pitchFamily="18" charset="-120"/>
                        </a:rPr>
                        <a:t>Waendendries</a:t>
                      </a:r>
                      <a:r>
                        <a:rPr lang="en-US" altLang="zh-TW" sz="1200" dirty="0" smtClean="0">
                          <a:latin typeface="新細明體" pitchFamily="18" charset="-120"/>
                        </a:rPr>
                        <a:t> (2006).</a:t>
                      </a:r>
                      <a:r>
                        <a:rPr lang="zh-TW" altLang="en-US" sz="1200" dirty="0" smtClean="0">
                          <a:latin typeface="新細明體" pitchFamily="18" charset="-120"/>
                        </a:rPr>
                        <a:t> </a:t>
                      </a:r>
                      <a:r>
                        <a:rPr lang="en-US" altLang="zh-TW" sz="1200" dirty="0" smtClean="0">
                          <a:latin typeface="新細明體" pitchFamily="18" charset="-120"/>
                        </a:rPr>
                        <a:t>Alter Ego 1.</a:t>
                      </a:r>
                      <a:r>
                        <a:rPr lang="zh-TW" altLang="en-US" sz="1200" dirty="0" smtClean="0">
                          <a:latin typeface="新細明體" pitchFamily="18" charset="-120"/>
                        </a:rPr>
                        <a:t> </a:t>
                      </a:r>
                      <a:r>
                        <a:rPr lang="en-US" altLang="zh-TW" sz="1200" dirty="0" smtClean="0">
                          <a:latin typeface="新細明體" pitchFamily="18" charset="-120"/>
                        </a:rPr>
                        <a:t>Hachette</a:t>
                      </a:r>
                      <a:r>
                        <a:rPr lang="zh-TW" altLang="en-US" sz="1200" dirty="0" smtClean="0">
                          <a:latin typeface="新細明體" pitchFamily="18" charset="-120"/>
                        </a:rPr>
                        <a:t>，頁</a:t>
                      </a:r>
                      <a:r>
                        <a:rPr lang="en-US" altLang="zh-TW" sz="1200" dirty="0" smtClean="0">
                          <a:latin typeface="新細明體" pitchFamily="18" charset="-120"/>
                        </a:rPr>
                        <a:t>57</a:t>
                      </a:r>
                      <a:r>
                        <a:rPr lang="zh-TW" altLang="en-US" sz="1200" dirty="0" smtClean="0">
                          <a:latin typeface="新細明體" pitchFamily="18" charset="-120"/>
                        </a:rPr>
                        <a:t>。 依據著作權法第</a:t>
                      </a:r>
                      <a:r>
                        <a:rPr lang="en-US" altLang="zh-TW" sz="1200" dirty="0" smtClean="0">
                          <a:latin typeface="新細明體" pitchFamily="18" charset="-120"/>
                        </a:rPr>
                        <a:t>46</a:t>
                      </a:r>
                      <a:r>
                        <a:rPr lang="zh-TW" altLang="en-US" sz="1200" dirty="0" smtClean="0">
                          <a:latin typeface="新細明體" pitchFamily="18" charset="-120"/>
                        </a:rPr>
                        <a:t>、</a:t>
                      </a:r>
                      <a:r>
                        <a:rPr lang="en-US" altLang="zh-TW" sz="1200" dirty="0" smtClean="0">
                          <a:latin typeface="新細明體" pitchFamily="18" charset="-120"/>
                        </a:rPr>
                        <a:t>52</a:t>
                      </a:r>
                      <a:r>
                        <a:rPr lang="zh-TW" altLang="en-US" sz="1200" dirty="0" smtClean="0">
                          <a:latin typeface="新細明體" pitchFamily="18" charset="-120"/>
                        </a:rPr>
                        <a:t>、</a:t>
                      </a:r>
                      <a:r>
                        <a:rPr lang="en-US" altLang="zh-TW" sz="1200" dirty="0" smtClean="0">
                          <a:latin typeface="新細明體" pitchFamily="18" charset="-120"/>
                        </a:rPr>
                        <a:t>65</a:t>
                      </a:r>
                      <a:r>
                        <a:rPr lang="zh-TW" altLang="en-US" sz="1200" dirty="0" smtClean="0">
                          <a:latin typeface="新細明體" pitchFamily="18" charset="-120"/>
                        </a:rPr>
                        <a:t>條合理使用。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392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標楷體" pitchFamily="65" charset="-120"/>
                          <a:ea typeface="標楷體" pitchFamily="65" charset="-120"/>
                        </a:rPr>
                        <a:t>4</a:t>
                      </a:r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fr-FR" altLang="zh-TW" sz="1600" kern="1200" dirty="0" smtClean="0">
                          <a:solidFill>
                            <a:schemeClr val="tx1"/>
                          </a:solidFill>
                          <a:latin typeface="+mn-lt"/>
                          <a:ea typeface="新細明體" pitchFamily="18" charset="-120"/>
                          <a:cs typeface="+mn-cs"/>
                        </a:rPr>
                        <a:t>le pronom tonique</a:t>
                      </a:r>
                    </a:p>
                    <a:p>
                      <a:r>
                        <a:rPr kumimoji="0" lang="fr-FR" altLang="zh-TW" sz="1600" kern="1200" dirty="0" smtClean="0">
                          <a:solidFill>
                            <a:schemeClr val="tx1"/>
                          </a:solidFill>
                          <a:latin typeface="+mn-lt"/>
                          <a:ea typeface="新細明體" pitchFamily="18" charset="-120"/>
                          <a:cs typeface="+mn-cs"/>
                        </a:rPr>
                        <a:t>a.-Moi, ...... Héâtre</a:t>
                      </a:r>
                    </a:p>
                    <a:p>
                      <a:r>
                        <a:rPr kumimoji="0" lang="fr-FR" altLang="zh-TW" sz="1600" kern="1200" dirty="0" smtClean="0">
                          <a:solidFill>
                            <a:schemeClr val="tx1"/>
                          </a:solidFill>
                          <a:latin typeface="+mn-lt"/>
                          <a:ea typeface="新細明體" pitchFamily="18" charset="-120"/>
                          <a:cs typeface="+mn-cs"/>
                        </a:rPr>
                        <a:t>b.-Nous, ...... télé.</a:t>
                      </a:r>
                      <a:endParaRPr kumimoji="0" lang="zh-TW" altLang="en-US" sz="1600" kern="1200" dirty="0">
                        <a:solidFill>
                          <a:schemeClr val="tx1"/>
                        </a:solidFill>
                        <a:latin typeface="+mn-lt"/>
                        <a:ea typeface="新細明體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dirty="0" smtClean="0">
                          <a:latin typeface="新細明體" pitchFamily="18" charset="-120"/>
                        </a:rPr>
                        <a:t>以上作品轉載自</a:t>
                      </a:r>
                      <a:r>
                        <a:rPr lang="en-US" altLang="zh-TW" sz="1200" dirty="0" smtClean="0">
                          <a:latin typeface="新細明體" pitchFamily="18" charset="-120"/>
                        </a:rPr>
                        <a:t>Annie </a:t>
                      </a:r>
                      <a:r>
                        <a:rPr lang="en-US" altLang="zh-TW" sz="1200" dirty="0" err="1" smtClean="0">
                          <a:latin typeface="新細明體" pitchFamily="18" charset="-120"/>
                        </a:rPr>
                        <a:t>Berthet</a:t>
                      </a:r>
                      <a:r>
                        <a:rPr lang="en-US" altLang="zh-TW" sz="1200" dirty="0" smtClean="0">
                          <a:latin typeface="新細明體" pitchFamily="18" charset="-120"/>
                        </a:rPr>
                        <a:t>, Catherine </a:t>
                      </a:r>
                      <a:r>
                        <a:rPr lang="en-US" altLang="zh-TW" sz="1200" dirty="0" err="1" smtClean="0">
                          <a:latin typeface="新細明體" pitchFamily="18" charset="-120"/>
                        </a:rPr>
                        <a:t>Hugot</a:t>
                      </a:r>
                      <a:r>
                        <a:rPr lang="en-US" altLang="zh-TW" sz="1200" dirty="0" smtClean="0">
                          <a:latin typeface="新細明體" pitchFamily="18" charset="-120"/>
                        </a:rPr>
                        <a:t>, </a:t>
                      </a:r>
                      <a:r>
                        <a:rPr lang="en-US" altLang="zh-TW" sz="1200" dirty="0" err="1" smtClean="0">
                          <a:latin typeface="新細明體" pitchFamily="18" charset="-120"/>
                        </a:rPr>
                        <a:t>Véronique</a:t>
                      </a:r>
                      <a:r>
                        <a:rPr lang="en-US" altLang="zh-TW" sz="1200" dirty="0" smtClean="0">
                          <a:latin typeface="新細明體" pitchFamily="18" charset="-120"/>
                        </a:rPr>
                        <a:t> M. </a:t>
                      </a:r>
                      <a:r>
                        <a:rPr lang="en-US" altLang="zh-TW" sz="1200" dirty="0" err="1" smtClean="0">
                          <a:latin typeface="新細明體" pitchFamily="18" charset="-120"/>
                        </a:rPr>
                        <a:t>Kizirian</a:t>
                      </a:r>
                      <a:r>
                        <a:rPr lang="en-US" altLang="zh-TW" sz="1200" dirty="0" smtClean="0">
                          <a:latin typeface="新細明體" pitchFamily="18" charset="-120"/>
                        </a:rPr>
                        <a:t>, </a:t>
                      </a:r>
                      <a:r>
                        <a:rPr lang="en-US" altLang="zh-TW" sz="1200" dirty="0" err="1" smtClean="0">
                          <a:latin typeface="新細明體" pitchFamily="18" charset="-120"/>
                        </a:rPr>
                        <a:t>Béatrix</a:t>
                      </a:r>
                      <a:r>
                        <a:rPr lang="en-US" altLang="zh-TW" sz="1200" dirty="0" smtClean="0">
                          <a:latin typeface="新細明體" pitchFamily="18" charset="-120"/>
                        </a:rPr>
                        <a:t> </a:t>
                      </a:r>
                      <a:r>
                        <a:rPr lang="en-US" altLang="zh-TW" sz="1200" dirty="0" err="1" smtClean="0">
                          <a:latin typeface="新細明體" pitchFamily="18" charset="-120"/>
                        </a:rPr>
                        <a:t>Sampsonis</a:t>
                      </a:r>
                      <a:r>
                        <a:rPr lang="en-US" altLang="zh-TW" sz="1200" dirty="0" smtClean="0">
                          <a:latin typeface="新細明體" pitchFamily="18" charset="-120"/>
                        </a:rPr>
                        <a:t>, Monique </a:t>
                      </a:r>
                      <a:r>
                        <a:rPr lang="en-US" altLang="zh-TW" sz="1200" dirty="0" err="1" smtClean="0">
                          <a:latin typeface="新細明體" pitchFamily="18" charset="-120"/>
                        </a:rPr>
                        <a:t>Waendendries</a:t>
                      </a:r>
                      <a:r>
                        <a:rPr lang="en-US" altLang="zh-TW" sz="1200" dirty="0" smtClean="0">
                          <a:latin typeface="新細明體" pitchFamily="18" charset="-120"/>
                        </a:rPr>
                        <a:t> (2006).</a:t>
                      </a:r>
                      <a:r>
                        <a:rPr lang="zh-TW" altLang="en-US" sz="1200" dirty="0" smtClean="0">
                          <a:latin typeface="新細明體" pitchFamily="18" charset="-120"/>
                        </a:rPr>
                        <a:t> </a:t>
                      </a:r>
                      <a:r>
                        <a:rPr lang="en-US" altLang="zh-TW" sz="1200" dirty="0" smtClean="0">
                          <a:latin typeface="新細明體" pitchFamily="18" charset="-120"/>
                        </a:rPr>
                        <a:t>Alter Ego 1.</a:t>
                      </a:r>
                      <a:r>
                        <a:rPr lang="zh-TW" altLang="en-US" sz="1200" dirty="0" smtClean="0">
                          <a:latin typeface="新細明體" pitchFamily="18" charset="-120"/>
                        </a:rPr>
                        <a:t> </a:t>
                      </a:r>
                      <a:r>
                        <a:rPr lang="en-US" altLang="zh-TW" sz="1200" dirty="0" smtClean="0">
                          <a:latin typeface="新細明體" pitchFamily="18" charset="-120"/>
                        </a:rPr>
                        <a:t>Hachette</a:t>
                      </a:r>
                      <a:r>
                        <a:rPr lang="zh-TW" altLang="en-US" sz="1200" dirty="0" smtClean="0">
                          <a:latin typeface="新細明體" pitchFamily="18" charset="-120"/>
                        </a:rPr>
                        <a:t>，頁</a:t>
                      </a:r>
                      <a:r>
                        <a:rPr lang="en-US" altLang="zh-TW" sz="1200" dirty="0" smtClean="0">
                          <a:latin typeface="新細明體" pitchFamily="18" charset="-120"/>
                        </a:rPr>
                        <a:t>57</a:t>
                      </a:r>
                      <a:r>
                        <a:rPr lang="zh-TW" altLang="en-US" sz="1200" dirty="0" smtClean="0">
                          <a:latin typeface="新細明體" pitchFamily="18" charset="-120"/>
                        </a:rPr>
                        <a:t>。 依據著作權法第</a:t>
                      </a:r>
                      <a:r>
                        <a:rPr lang="en-US" altLang="zh-TW" sz="1200" dirty="0" smtClean="0">
                          <a:latin typeface="新細明體" pitchFamily="18" charset="-120"/>
                        </a:rPr>
                        <a:t>46</a:t>
                      </a:r>
                      <a:r>
                        <a:rPr lang="zh-TW" altLang="en-US" sz="1200" dirty="0" smtClean="0">
                          <a:latin typeface="新細明體" pitchFamily="18" charset="-120"/>
                        </a:rPr>
                        <a:t>、</a:t>
                      </a:r>
                      <a:r>
                        <a:rPr lang="en-US" altLang="zh-TW" sz="1200" dirty="0" smtClean="0">
                          <a:latin typeface="新細明體" pitchFamily="18" charset="-120"/>
                        </a:rPr>
                        <a:t>52</a:t>
                      </a:r>
                      <a:r>
                        <a:rPr lang="zh-TW" altLang="en-US" sz="1200" dirty="0" smtClean="0">
                          <a:latin typeface="新細明體" pitchFamily="18" charset="-120"/>
                        </a:rPr>
                        <a:t>、</a:t>
                      </a:r>
                      <a:r>
                        <a:rPr lang="en-US" altLang="zh-TW" sz="1200" dirty="0" smtClean="0">
                          <a:latin typeface="新細明體" pitchFamily="18" charset="-120"/>
                        </a:rPr>
                        <a:t>65</a:t>
                      </a:r>
                      <a:r>
                        <a:rPr lang="zh-TW" altLang="en-US" sz="1200" dirty="0" smtClean="0">
                          <a:latin typeface="新細明體" pitchFamily="18" charset="-120"/>
                        </a:rPr>
                        <a:t>條合理使用。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200" b="1" dirty="0" smtClean="0">
                        <a:solidFill>
                          <a:schemeClr val="tx1"/>
                        </a:solidFill>
                        <a:latin typeface="新細明體" pitchFamily="18" charset="-120"/>
                        <a:ea typeface="新細明體" pitchFamily="18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5005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標楷體" pitchFamily="65" charset="-120"/>
                          <a:ea typeface="標楷體" pitchFamily="65" charset="-120"/>
                        </a:rPr>
                        <a:t>4-5</a:t>
                      </a:r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altLang="zh-TW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新細明體" pitchFamily="18" charset="-120"/>
                          <a:cs typeface="+mn-cs"/>
                        </a:rPr>
                        <a:t>Parler</a:t>
                      </a:r>
                      <a:r>
                        <a:rPr kumimoji="0" lang="en-US" altLang="zh-TW" sz="1600" kern="1200" dirty="0" smtClean="0">
                          <a:solidFill>
                            <a:schemeClr val="tx1"/>
                          </a:solidFill>
                          <a:latin typeface="+mn-lt"/>
                          <a:ea typeface="新細明體" pitchFamily="18" charset="-120"/>
                          <a:cs typeface="+mn-cs"/>
                        </a:rPr>
                        <a:t> des </a:t>
                      </a:r>
                      <a:r>
                        <a:rPr kumimoji="0" lang="en-US" altLang="zh-TW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新細明體" pitchFamily="18" charset="-120"/>
                          <a:cs typeface="+mn-cs"/>
                        </a:rPr>
                        <a:t>personnes</a:t>
                      </a:r>
                      <a:endParaRPr kumimoji="0" lang="zh-TW" altLang="en-US" sz="1600" kern="1200" dirty="0">
                        <a:solidFill>
                          <a:schemeClr val="tx1"/>
                        </a:solidFill>
                        <a:latin typeface="+mn-lt"/>
                        <a:ea typeface="新細明體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dirty="0" smtClean="0">
                          <a:latin typeface="新細明體" pitchFamily="18" charset="-120"/>
                        </a:rPr>
                        <a:t>本作品轉載自</a:t>
                      </a:r>
                      <a:r>
                        <a:rPr lang="en-US" altLang="zh-TW" sz="1200" dirty="0" smtClean="0">
                          <a:latin typeface="新細明體" pitchFamily="18" charset="-120"/>
                        </a:rPr>
                        <a:t>Annie </a:t>
                      </a:r>
                      <a:r>
                        <a:rPr lang="en-US" altLang="zh-TW" sz="1200" dirty="0" err="1" smtClean="0">
                          <a:latin typeface="新細明體" pitchFamily="18" charset="-120"/>
                        </a:rPr>
                        <a:t>Berthet</a:t>
                      </a:r>
                      <a:r>
                        <a:rPr lang="en-US" altLang="zh-TW" sz="1200" dirty="0" smtClean="0">
                          <a:latin typeface="新細明體" pitchFamily="18" charset="-120"/>
                        </a:rPr>
                        <a:t>, Catherine </a:t>
                      </a:r>
                      <a:r>
                        <a:rPr lang="en-US" altLang="zh-TW" sz="1200" dirty="0" err="1" smtClean="0">
                          <a:latin typeface="新細明體" pitchFamily="18" charset="-120"/>
                        </a:rPr>
                        <a:t>Hugot</a:t>
                      </a:r>
                      <a:r>
                        <a:rPr lang="en-US" altLang="zh-TW" sz="1200" dirty="0" smtClean="0">
                          <a:latin typeface="新細明體" pitchFamily="18" charset="-120"/>
                        </a:rPr>
                        <a:t>, </a:t>
                      </a:r>
                      <a:r>
                        <a:rPr lang="en-US" altLang="zh-TW" sz="1200" dirty="0" err="1" smtClean="0">
                          <a:latin typeface="新細明體" pitchFamily="18" charset="-120"/>
                        </a:rPr>
                        <a:t>Véronique</a:t>
                      </a:r>
                      <a:r>
                        <a:rPr lang="en-US" altLang="zh-TW" sz="1200" dirty="0" smtClean="0">
                          <a:latin typeface="新細明體" pitchFamily="18" charset="-120"/>
                        </a:rPr>
                        <a:t> M. </a:t>
                      </a:r>
                      <a:r>
                        <a:rPr lang="en-US" altLang="zh-TW" sz="1200" dirty="0" err="1" smtClean="0">
                          <a:latin typeface="新細明體" pitchFamily="18" charset="-120"/>
                        </a:rPr>
                        <a:t>Kizirian</a:t>
                      </a:r>
                      <a:r>
                        <a:rPr lang="en-US" altLang="zh-TW" sz="1200" dirty="0" smtClean="0">
                          <a:latin typeface="新細明體" pitchFamily="18" charset="-120"/>
                        </a:rPr>
                        <a:t>, </a:t>
                      </a:r>
                      <a:r>
                        <a:rPr lang="en-US" altLang="zh-TW" sz="1200" dirty="0" err="1" smtClean="0">
                          <a:latin typeface="新細明體" pitchFamily="18" charset="-120"/>
                        </a:rPr>
                        <a:t>Béatrix</a:t>
                      </a:r>
                      <a:r>
                        <a:rPr lang="en-US" altLang="zh-TW" sz="1200" dirty="0" smtClean="0">
                          <a:latin typeface="新細明體" pitchFamily="18" charset="-120"/>
                        </a:rPr>
                        <a:t> </a:t>
                      </a:r>
                      <a:r>
                        <a:rPr lang="en-US" altLang="zh-TW" sz="1200" dirty="0" err="1" smtClean="0">
                          <a:latin typeface="新細明體" pitchFamily="18" charset="-120"/>
                        </a:rPr>
                        <a:t>Sampsonis</a:t>
                      </a:r>
                      <a:r>
                        <a:rPr lang="en-US" altLang="zh-TW" sz="1200" dirty="0" smtClean="0">
                          <a:latin typeface="新細明體" pitchFamily="18" charset="-120"/>
                        </a:rPr>
                        <a:t>, Monique </a:t>
                      </a:r>
                      <a:r>
                        <a:rPr lang="en-US" altLang="zh-TW" sz="1200" dirty="0" err="1" smtClean="0">
                          <a:latin typeface="新細明體" pitchFamily="18" charset="-120"/>
                        </a:rPr>
                        <a:t>Waendendries</a:t>
                      </a:r>
                      <a:r>
                        <a:rPr lang="en-US" altLang="zh-TW" sz="1200" dirty="0" smtClean="0">
                          <a:latin typeface="新細明體" pitchFamily="18" charset="-120"/>
                        </a:rPr>
                        <a:t> (2006).</a:t>
                      </a:r>
                      <a:r>
                        <a:rPr lang="zh-TW" altLang="en-US" sz="1200" dirty="0" smtClean="0">
                          <a:latin typeface="新細明體" pitchFamily="18" charset="-120"/>
                        </a:rPr>
                        <a:t> </a:t>
                      </a:r>
                      <a:r>
                        <a:rPr lang="en-US" altLang="zh-TW" sz="1200" dirty="0" smtClean="0">
                          <a:latin typeface="新細明體" pitchFamily="18" charset="-120"/>
                        </a:rPr>
                        <a:t>Alter Ego 1.</a:t>
                      </a:r>
                      <a:r>
                        <a:rPr lang="zh-TW" altLang="en-US" sz="1200" dirty="0" smtClean="0">
                          <a:latin typeface="新細明體" pitchFamily="18" charset="-120"/>
                        </a:rPr>
                        <a:t> </a:t>
                      </a:r>
                      <a:r>
                        <a:rPr lang="en-US" altLang="zh-TW" sz="1200" dirty="0" smtClean="0">
                          <a:latin typeface="新細明體" pitchFamily="18" charset="-120"/>
                        </a:rPr>
                        <a:t>Hachette</a:t>
                      </a:r>
                      <a:r>
                        <a:rPr lang="zh-TW" altLang="en-US" sz="1200" dirty="0" smtClean="0">
                          <a:latin typeface="新細明體" pitchFamily="18" charset="-120"/>
                        </a:rPr>
                        <a:t>，頁</a:t>
                      </a:r>
                      <a:r>
                        <a:rPr lang="en-US" altLang="zh-TW" sz="1200" dirty="0" smtClean="0">
                          <a:latin typeface="新細明體" pitchFamily="18" charset="-120"/>
                        </a:rPr>
                        <a:t>57</a:t>
                      </a:r>
                      <a:r>
                        <a:rPr lang="zh-TW" altLang="en-US" sz="1200" dirty="0" smtClean="0">
                          <a:latin typeface="新細明體" pitchFamily="18" charset="-120"/>
                        </a:rPr>
                        <a:t>。 依據著作權法第</a:t>
                      </a:r>
                      <a:r>
                        <a:rPr lang="en-US" altLang="zh-TW" sz="1200" dirty="0" smtClean="0">
                          <a:latin typeface="新細明體" pitchFamily="18" charset="-120"/>
                        </a:rPr>
                        <a:t>46</a:t>
                      </a:r>
                      <a:r>
                        <a:rPr lang="zh-TW" altLang="en-US" sz="1200" dirty="0" smtClean="0">
                          <a:latin typeface="新細明體" pitchFamily="18" charset="-120"/>
                        </a:rPr>
                        <a:t>、</a:t>
                      </a:r>
                      <a:r>
                        <a:rPr lang="en-US" altLang="zh-TW" sz="1200" dirty="0" smtClean="0">
                          <a:latin typeface="新細明體" pitchFamily="18" charset="-120"/>
                        </a:rPr>
                        <a:t>52</a:t>
                      </a:r>
                      <a:r>
                        <a:rPr lang="zh-TW" altLang="en-US" sz="1200" dirty="0" smtClean="0">
                          <a:latin typeface="新細明體" pitchFamily="18" charset="-120"/>
                        </a:rPr>
                        <a:t>、</a:t>
                      </a:r>
                      <a:r>
                        <a:rPr lang="en-US" altLang="zh-TW" sz="1200" dirty="0" smtClean="0">
                          <a:latin typeface="新細明體" pitchFamily="18" charset="-120"/>
                        </a:rPr>
                        <a:t>65</a:t>
                      </a:r>
                      <a:r>
                        <a:rPr lang="zh-TW" altLang="en-US" sz="1200" dirty="0" smtClean="0">
                          <a:latin typeface="新細明體" pitchFamily="18" charset="-120"/>
                        </a:rPr>
                        <a:t>條合理使用。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8335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標楷體" pitchFamily="65" charset="-120"/>
                          <a:ea typeface="標楷體" pitchFamily="65" charset="-120"/>
                        </a:rPr>
                        <a:t>5</a:t>
                      </a:r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altLang="zh-TW" sz="1600" dirty="0" smtClean="0">
                          <a:latin typeface="+mn-lt"/>
                        </a:rPr>
                        <a:t>le pronom tonique c.-Elle, ......s'adorent</a:t>
                      </a:r>
                    </a:p>
                    <a:p>
                      <a:r>
                        <a:rPr lang="fr-FR" altLang="zh-TW" sz="1600" dirty="0" smtClean="0">
                          <a:latin typeface="+mn-lt"/>
                        </a:rPr>
                        <a:t>d.-Elles,</a:t>
                      </a:r>
                      <a:r>
                        <a:rPr lang="zh-TW" altLang="en-US" sz="1600" baseline="0" dirty="0" smtClean="0">
                          <a:latin typeface="+mn-lt"/>
                        </a:rPr>
                        <a:t> </a:t>
                      </a:r>
                      <a:r>
                        <a:rPr lang="en-US" altLang="zh-TW" sz="1600" baseline="0" dirty="0" smtClean="0">
                          <a:latin typeface="+mn-lt"/>
                        </a:rPr>
                        <a:t>......</a:t>
                      </a:r>
                      <a:r>
                        <a:rPr lang="zh-TW" altLang="en-US" sz="1600" baseline="0" dirty="0" smtClean="0">
                          <a:latin typeface="+mn-lt"/>
                        </a:rPr>
                        <a:t> </a:t>
                      </a:r>
                      <a:r>
                        <a:rPr lang="fr-FR" altLang="zh-TW" sz="1600" dirty="0" smtClean="0">
                          <a:latin typeface="+mn-lt"/>
                        </a:rPr>
                        <a:t>indisciplinés.</a:t>
                      </a:r>
                      <a:endParaRPr lang="zh-TW" altLang="en-US" sz="16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200" dirty="0" smtClean="0">
                        <a:latin typeface="新細明體" pitchFamily="18" charset="-12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dirty="0" smtClean="0">
                          <a:latin typeface="新細明體" pitchFamily="18" charset="-120"/>
                        </a:rPr>
                        <a:t>以上作品轉載自</a:t>
                      </a:r>
                      <a:r>
                        <a:rPr lang="en-US" altLang="zh-TW" sz="1200" dirty="0" smtClean="0">
                          <a:latin typeface="新細明體" pitchFamily="18" charset="-120"/>
                        </a:rPr>
                        <a:t>Annie </a:t>
                      </a:r>
                      <a:r>
                        <a:rPr lang="en-US" altLang="zh-TW" sz="1200" dirty="0" err="1" smtClean="0">
                          <a:latin typeface="新細明體" pitchFamily="18" charset="-120"/>
                        </a:rPr>
                        <a:t>Berthet</a:t>
                      </a:r>
                      <a:r>
                        <a:rPr lang="en-US" altLang="zh-TW" sz="1200" dirty="0" smtClean="0">
                          <a:latin typeface="新細明體" pitchFamily="18" charset="-120"/>
                        </a:rPr>
                        <a:t>, Catherine </a:t>
                      </a:r>
                      <a:r>
                        <a:rPr lang="en-US" altLang="zh-TW" sz="1200" dirty="0" err="1" smtClean="0">
                          <a:latin typeface="新細明體" pitchFamily="18" charset="-120"/>
                        </a:rPr>
                        <a:t>Hugot</a:t>
                      </a:r>
                      <a:r>
                        <a:rPr lang="en-US" altLang="zh-TW" sz="1200" dirty="0" smtClean="0">
                          <a:latin typeface="新細明體" pitchFamily="18" charset="-120"/>
                        </a:rPr>
                        <a:t>, </a:t>
                      </a:r>
                      <a:r>
                        <a:rPr lang="en-US" altLang="zh-TW" sz="1200" dirty="0" err="1" smtClean="0">
                          <a:latin typeface="新細明體" pitchFamily="18" charset="-120"/>
                        </a:rPr>
                        <a:t>Véronique</a:t>
                      </a:r>
                      <a:r>
                        <a:rPr lang="en-US" altLang="zh-TW" sz="1200" dirty="0" smtClean="0">
                          <a:latin typeface="新細明體" pitchFamily="18" charset="-120"/>
                        </a:rPr>
                        <a:t> M. </a:t>
                      </a:r>
                      <a:r>
                        <a:rPr lang="en-US" altLang="zh-TW" sz="1200" dirty="0" err="1" smtClean="0">
                          <a:latin typeface="新細明體" pitchFamily="18" charset="-120"/>
                        </a:rPr>
                        <a:t>Kizirian</a:t>
                      </a:r>
                      <a:r>
                        <a:rPr lang="en-US" altLang="zh-TW" sz="1200" dirty="0" smtClean="0">
                          <a:latin typeface="新細明體" pitchFamily="18" charset="-120"/>
                        </a:rPr>
                        <a:t>, </a:t>
                      </a:r>
                      <a:r>
                        <a:rPr lang="en-US" altLang="zh-TW" sz="1200" dirty="0" err="1" smtClean="0">
                          <a:latin typeface="新細明體" pitchFamily="18" charset="-120"/>
                        </a:rPr>
                        <a:t>Béatrix</a:t>
                      </a:r>
                      <a:r>
                        <a:rPr lang="en-US" altLang="zh-TW" sz="1200" dirty="0" smtClean="0">
                          <a:latin typeface="新細明體" pitchFamily="18" charset="-120"/>
                        </a:rPr>
                        <a:t> </a:t>
                      </a:r>
                      <a:r>
                        <a:rPr lang="en-US" altLang="zh-TW" sz="1200" dirty="0" err="1" smtClean="0">
                          <a:latin typeface="新細明體" pitchFamily="18" charset="-120"/>
                        </a:rPr>
                        <a:t>Sampsonis</a:t>
                      </a:r>
                      <a:r>
                        <a:rPr lang="en-US" altLang="zh-TW" sz="1200" dirty="0" smtClean="0">
                          <a:latin typeface="新細明體" pitchFamily="18" charset="-120"/>
                        </a:rPr>
                        <a:t>, Monique </a:t>
                      </a:r>
                      <a:r>
                        <a:rPr lang="en-US" altLang="zh-TW" sz="1200" dirty="0" err="1" smtClean="0">
                          <a:latin typeface="新細明體" pitchFamily="18" charset="-120"/>
                        </a:rPr>
                        <a:t>Waendendries</a:t>
                      </a:r>
                      <a:r>
                        <a:rPr lang="en-US" altLang="zh-TW" sz="1200" dirty="0" smtClean="0">
                          <a:latin typeface="新細明體" pitchFamily="18" charset="-120"/>
                        </a:rPr>
                        <a:t> (2006).</a:t>
                      </a:r>
                      <a:r>
                        <a:rPr lang="zh-TW" altLang="en-US" sz="1200" dirty="0" smtClean="0">
                          <a:latin typeface="新細明體" pitchFamily="18" charset="-120"/>
                        </a:rPr>
                        <a:t> </a:t>
                      </a:r>
                      <a:r>
                        <a:rPr lang="en-US" altLang="zh-TW" sz="1200" dirty="0" smtClean="0">
                          <a:latin typeface="新細明體" pitchFamily="18" charset="-120"/>
                        </a:rPr>
                        <a:t>Alter Ego 1.</a:t>
                      </a:r>
                      <a:r>
                        <a:rPr lang="zh-TW" altLang="en-US" sz="1200" dirty="0" smtClean="0">
                          <a:latin typeface="新細明體" pitchFamily="18" charset="-120"/>
                        </a:rPr>
                        <a:t> </a:t>
                      </a:r>
                      <a:r>
                        <a:rPr lang="en-US" altLang="zh-TW" sz="1200" dirty="0" smtClean="0">
                          <a:latin typeface="新細明體" pitchFamily="18" charset="-120"/>
                        </a:rPr>
                        <a:t>Hachette</a:t>
                      </a:r>
                      <a:r>
                        <a:rPr lang="zh-TW" altLang="en-US" sz="1200" dirty="0" smtClean="0">
                          <a:latin typeface="新細明體" pitchFamily="18" charset="-120"/>
                        </a:rPr>
                        <a:t>，頁</a:t>
                      </a:r>
                      <a:r>
                        <a:rPr lang="en-US" altLang="zh-TW" sz="1200" dirty="0" smtClean="0">
                          <a:latin typeface="新細明體" pitchFamily="18" charset="-120"/>
                        </a:rPr>
                        <a:t>57</a:t>
                      </a:r>
                      <a:r>
                        <a:rPr lang="zh-TW" altLang="en-US" sz="1200" dirty="0" smtClean="0">
                          <a:latin typeface="新細明體" pitchFamily="18" charset="-120"/>
                        </a:rPr>
                        <a:t>。 依據著作權法第</a:t>
                      </a:r>
                      <a:r>
                        <a:rPr lang="en-US" altLang="zh-TW" sz="1200" dirty="0" smtClean="0">
                          <a:latin typeface="新細明體" pitchFamily="18" charset="-120"/>
                        </a:rPr>
                        <a:t>46</a:t>
                      </a:r>
                      <a:r>
                        <a:rPr lang="zh-TW" altLang="en-US" sz="1200" dirty="0" smtClean="0">
                          <a:latin typeface="新細明體" pitchFamily="18" charset="-120"/>
                        </a:rPr>
                        <a:t>、</a:t>
                      </a:r>
                      <a:r>
                        <a:rPr lang="en-US" altLang="zh-TW" sz="1200" dirty="0" smtClean="0">
                          <a:latin typeface="新細明體" pitchFamily="18" charset="-120"/>
                        </a:rPr>
                        <a:t>52</a:t>
                      </a:r>
                      <a:r>
                        <a:rPr lang="zh-TW" altLang="en-US" sz="1200" dirty="0" smtClean="0">
                          <a:latin typeface="新細明體" pitchFamily="18" charset="-120"/>
                        </a:rPr>
                        <a:t>、</a:t>
                      </a:r>
                      <a:r>
                        <a:rPr lang="en-US" altLang="zh-TW" sz="1200" dirty="0" smtClean="0">
                          <a:latin typeface="新細明體" pitchFamily="18" charset="-120"/>
                        </a:rPr>
                        <a:t>65</a:t>
                      </a:r>
                      <a:r>
                        <a:rPr lang="zh-TW" altLang="en-US" sz="1200" dirty="0" smtClean="0">
                          <a:latin typeface="新細明體" pitchFamily="18" charset="-120"/>
                        </a:rPr>
                        <a:t>條合理使用。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200" dirty="0" smtClean="0">
                        <a:solidFill>
                          <a:schemeClr val="tx1"/>
                        </a:solidFill>
                        <a:latin typeface="新細明體" pitchFamily="18" charset="-120"/>
                        <a:ea typeface="新細明體" pitchFamily="18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" name="文字方塊 11"/>
          <p:cNvSpPr txBox="1"/>
          <p:nvPr/>
        </p:nvSpPr>
        <p:spPr>
          <a:xfrm>
            <a:off x="2569101" y="-104881"/>
            <a:ext cx="37332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3600" b="1" dirty="0" smtClean="0">
                <a:latin typeface="標楷體" pitchFamily="65" charset="-120"/>
                <a:ea typeface="標楷體" pitchFamily="65" charset="-120"/>
              </a:rPr>
              <a:t>版權聲明</a:t>
            </a:r>
            <a:endParaRPr kumimoji="1" lang="zh-TW" altLang="en-US" sz="3600" b="1" dirty="0"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11" name="Picture 17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7450" y="1807240"/>
            <a:ext cx="311150" cy="281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7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7450" y="2523048"/>
            <a:ext cx="311150" cy="281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17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1747" y="3354632"/>
            <a:ext cx="311150" cy="281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17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0048" y="4225320"/>
            <a:ext cx="311150" cy="281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77">
            <a:hlinkClick r:id="rId4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889678"/>
            <a:ext cx="216000" cy="216000"/>
          </a:xfrm>
          <a:prstGeom prst="rect">
            <a:avLst/>
          </a:prstGeom>
          <a:noFill/>
          <a:ln>
            <a:noFill/>
          </a:ln>
          <a:effectLst/>
          <a:extLst/>
        </p:spPr>
      </p:pic>
      <p:pic>
        <p:nvPicPr>
          <p:cNvPr id="20" name="圖片 19" descr="123456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90736" y="984548"/>
            <a:ext cx="822931" cy="568612"/>
          </a:xfrm>
          <a:prstGeom prst="rect">
            <a:avLst/>
          </a:prstGeom>
        </p:spPr>
      </p:pic>
      <p:pic>
        <p:nvPicPr>
          <p:cNvPr id="21" name="Picture 17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3939" y="1126504"/>
            <a:ext cx="311150" cy="281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00635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67715-E298-D948-81B8-59252272370F}" type="slidenum">
              <a:rPr kumimoji="1" lang="zh-TW" altLang="en-US" smtClean="0"/>
              <a:pPr/>
              <a:t>28</a:t>
            </a:fld>
            <a:endParaRPr kumimoji="1" lang="zh-TW" altLang="en-US"/>
          </a:p>
        </p:txBody>
      </p:sp>
      <p:graphicFrame>
        <p:nvGraphicFramePr>
          <p:cNvPr id="5" name="內容版面配置區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31641224"/>
              </p:ext>
            </p:extLst>
          </p:nvPr>
        </p:nvGraphicFramePr>
        <p:xfrm>
          <a:off x="198044" y="680440"/>
          <a:ext cx="8852926" cy="290604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607026"/>
                <a:gridCol w="1836530"/>
                <a:gridCol w="995680"/>
                <a:gridCol w="5413690"/>
              </a:tblGrid>
              <a:tr h="5184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標楷體" pitchFamily="65" charset="-120"/>
                          <a:ea typeface="標楷體" pitchFamily="65" charset="-120"/>
                        </a:rPr>
                        <a:t>頁碼</a:t>
                      </a:r>
                      <a:endParaRPr lang="zh-TW" altLang="en-US" sz="16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標楷體" pitchFamily="65" charset="-120"/>
                          <a:ea typeface="標楷體" pitchFamily="65" charset="-120"/>
                        </a:rPr>
                        <a:t>作品</a:t>
                      </a:r>
                      <a:endParaRPr lang="zh-TW" altLang="en-US" sz="16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標楷體" pitchFamily="65" charset="-120"/>
                          <a:ea typeface="標楷體" pitchFamily="65" charset="-120"/>
                        </a:rPr>
                        <a:t>授權條件</a:t>
                      </a:r>
                      <a:endParaRPr lang="zh-TW" altLang="en-US" sz="16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標楷體" pitchFamily="65" charset="-120"/>
                          <a:ea typeface="標楷體" pitchFamily="65" charset="-120"/>
                        </a:rPr>
                        <a:t>作者</a:t>
                      </a:r>
                      <a:r>
                        <a:rPr lang="en-US" altLang="zh-TW" sz="1600" dirty="0" smtClean="0">
                          <a:latin typeface="標楷體" pitchFamily="65" charset="-120"/>
                          <a:ea typeface="標楷體" pitchFamily="65" charset="-120"/>
                        </a:rPr>
                        <a:t>/</a:t>
                      </a:r>
                      <a:r>
                        <a:rPr lang="zh-TW" altLang="en-US" sz="1600" dirty="0" smtClean="0">
                          <a:latin typeface="標楷體" pitchFamily="65" charset="-120"/>
                          <a:ea typeface="標楷體" pitchFamily="65" charset="-120"/>
                        </a:rPr>
                        <a:t>來源</a:t>
                      </a:r>
                      <a:endParaRPr lang="zh-TW" altLang="en-US" sz="16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標楷體" pitchFamily="65" charset="-120"/>
                          <a:ea typeface="標楷體" pitchFamily="65" charset="-120"/>
                        </a:rPr>
                        <a:t>6</a:t>
                      </a:r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altLang="zh-TW" sz="1800" dirty="0" smtClean="0">
                          <a:ea typeface="標楷體" pitchFamily="65" charset="-120"/>
                        </a:rPr>
                        <a:t>les desserts sucrés </a:t>
                      </a:r>
                      <a:endParaRPr lang="zh-TW" alt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dirty="0" smtClean="0">
                          <a:latin typeface="新細明體" pitchFamily="18" charset="-120"/>
                        </a:rPr>
                        <a:t>本作品轉載自</a:t>
                      </a:r>
                      <a:r>
                        <a:rPr lang="en-US" altLang="zh-TW" sz="1200" dirty="0" smtClean="0">
                          <a:latin typeface="新細明體" pitchFamily="18" charset="-120"/>
                        </a:rPr>
                        <a:t>Annie </a:t>
                      </a:r>
                      <a:r>
                        <a:rPr lang="en-US" altLang="zh-TW" sz="1200" dirty="0" err="1" smtClean="0">
                          <a:latin typeface="新細明體" pitchFamily="18" charset="-120"/>
                        </a:rPr>
                        <a:t>Berthet</a:t>
                      </a:r>
                      <a:r>
                        <a:rPr lang="en-US" altLang="zh-TW" sz="1200" dirty="0" smtClean="0">
                          <a:latin typeface="新細明體" pitchFamily="18" charset="-120"/>
                        </a:rPr>
                        <a:t>, Catherine </a:t>
                      </a:r>
                      <a:r>
                        <a:rPr lang="en-US" altLang="zh-TW" sz="1200" dirty="0" err="1" smtClean="0">
                          <a:latin typeface="新細明體" pitchFamily="18" charset="-120"/>
                        </a:rPr>
                        <a:t>Hugot</a:t>
                      </a:r>
                      <a:r>
                        <a:rPr lang="en-US" altLang="zh-TW" sz="1200" dirty="0" smtClean="0">
                          <a:latin typeface="新細明體" pitchFamily="18" charset="-120"/>
                        </a:rPr>
                        <a:t>, </a:t>
                      </a:r>
                      <a:r>
                        <a:rPr lang="en-US" altLang="zh-TW" sz="1200" dirty="0" err="1" smtClean="0">
                          <a:latin typeface="新細明體" pitchFamily="18" charset="-120"/>
                        </a:rPr>
                        <a:t>Véronique</a:t>
                      </a:r>
                      <a:r>
                        <a:rPr lang="en-US" altLang="zh-TW" sz="1200" dirty="0" smtClean="0">
                          <a:latin typeface="新細明體" pitchFamily="18" charset="-120"/>
                        </a:rPr>
                        <a:t> M. </a:t>
                      </a:r>
                      <a:r>
                        <a:rPr lang="en-US" altLang="zh-TW" sz="1200" dirty="0" err="1" smtClean="0">
                          <a:latin typeface="新細明體" pitchFamily="18" charset="-120"/>
                        </a:rPr>
                        <a:t>Kizirian</a:t>
                      </a:r>
                      <a:r>
                        <a:rPr lang="en-US" altLang="zh-TW" sz="1200" dirty="0" smtClean="0">
                          <a:latin typeface="新細明體" pitchFamily="18" charset="-120"/>
                        </a:rPr>
                        <a:t>, </a:t>
                      </a:r>
                      <a:r>
                        <a:rPr lang="en-US" altLang="zh-TW" sz="1200" dirty="0" err="1" smtClean="0">
                          <a:latin typeface="新細明體" pitchFamily="18" charset="-120"/>
                        </a:rPr>
                        <a:t>Béatrix</a:t>
                      </a:r>
                      <a:r>
                        <a:rPr lang="en-US" altLang="zh-TW" sz="1200" dirty="0" smtClean="0">
                          <a:latin typeface="新細明體" pitchFamily="18" charset="-120"/>
                        </a:rPr>
                        <a:t> </a:t>
                      </a:r>
                      <a:r>
                        <a:rPr lang="en-US" altLang="zh-TW" sz="1200" dirty="0" err="1" smtClean="0">
                          <a:latin typeface="新細明體" pitchFamily="18" charset="-120"/>
                        </a:rPr>
                        <a:t>Sampsonis</a:t>
                      </a:r>
                      <a:r>
                        <a:rPr lang="en-US" altLang="zh-TW" sz="1200" dirty="0" smtClean="0">
                          <a:latin typeface="新細明體" pitchFamily="18" charset="-120"/>
                        </a:rPr>
                        <a:t>, Monique </a:t>
                      </a:r>
                      <a:r>
                        <a:rPr lang="en-US" altLang="zh-TW" sz="1200" dirty="0" err="1" smtClean="0">
                          <a:latin typeface="新細明體" pitchFamily="18" charset="-120"/>
                        </a:rPr>
                        <a:t>Waendendries</a:t>
                      </a:r>
                      <a:r>
                        <a:rPr lang="en-US" altLang="zh-TW" sz="1200" dirty="0" smtClean="0">
                          <a:latin typeface="新細明體" pitchFamily="18" charset="-120"/>
                        </a:rPr>
                        <a:t> (2006).</a:t>
                      </a:r>
                      <a:r>
                        <a:rPr lang="zh-TW" altLang="en-US" sz="1200" dirty="0" smtClean="0">
                          <a:latin typeface="新細明體" pitchFamily="18" charset="-120"/>
                        </a:rPr>
                        <a:t> </a:t>
                      </a:r>
                      <a:r>
                        <a:rPr lang="en-US" altLang="zh-TW" sz="1200" dirty="0" smtClean="0">
                          <a:latin typeface="新細明體" pitchFamily="18" charset="-120"/>
                        </a:rPr>
                        <a:t>Alter Ego 1.</a:t>
                      </a:r>
                      <a:r>
                        <a:rPr lang="zh-TW" altLang="en-US" sz="1200" dirty="0" smtClean="0">
                          <a:latin typeface="新細明體" pitchFamily="18" charset="-120"/>
                        </a:rPr>
                        <a:t> </a:t>
                      </a:r>
                      <a:r>
                        <a:rPr lang="en-US" altLang="zh-TW" sz="1200" dirty="0" smtClean="0">
                          <a:latin typeface="新細明體" pitchFamily="18" charset="-120"/>
                        </a:rPr>
                        <a:t>Hachette</a:t>
                      </a:r>
                      <a:r>
                        <a:rPr lang="zh-TW" altLang="en-US" sz="1200" dirty="0" smtClean="0">
                          <a:latin typeface="新細明體" pitchFamily="18" charset="-120"/>
                        </a:rPr>
                        <a:t>，頁</a:t>
                      </a:r>
                      <a:r>
                        <a:rPr lang="en-US" altLang="zh-TW" sz="1200" dirty="0" smtClean="0">
                          <a:latin typeface="新細明體" pitchFamily="18" charset="-120"/>
                        </a:rPr>
                        <a:t>57</a:t>
                      </a:r>
                      <a:r>
                        <a:rPr lang="zh-TW" altLang="en-US" sz="1200" dirty="0" smtClean="0">
                          <a:latin typeface="新細明體" pitchFamily="18" charset="-120"/>
                        </a:rPr>
                        <a:t>。 依據著作權法第</a:t>
                      </a:r>
                      <a:r>
                        <a:rPr lang="en-US" altLang="zh-TW" sz="1200" dirty="0" smtClean="0">
                          <a:latin typeface="新細明體" pitchFamily="18" charset="-120"/>
                        </a:rPr>
                        <a:t>46</a:t>
                      </a:r>
                      <a:r>
                        <a:rPr lang="zh-TW" altLang="en-US" sz="1200" dirty="0" smtClean="0">
                          <a:latin typeface="新細明體" pitchFamily="18" charset="-120"/>
                        </a:rPr>
                        <a:t>、</a:t>
                      </a:r>
                      <a:r>
                        <a:rPr lang="en-US" altLang="zh-TW" sz="1200" dirty="0" smtClean="0">
                          <a:latin typeface="新細明體" pitchFamily="18" charset="-120"/>
                        </a:rPr>
                        <a:t>52</a:t>
                      </a:r>
                      <a:r>
                        <a:rPr lang="zh-TW" altLang="en-US" sz="1200" dirty="0" smtClean="0">
                          <a:latin typeface="新細明體" pitchFamily="18" charset="-120"/>
                        </a:rPr>
                        <a:t>、</a:t>
                      </a:r>
                      <a:r>
                        <a:rPr lang="en-US" altLang="zh-TW" sz="1200" dirty="0" smtClean="0">
                          <a:latin typeface="新細明體" pitchFamily="18" charset="-120"/>
                        </a:rPr>
                        <a:t>65</a:t>
                      </a:r>
                      <a:r>
                        <a:rPr lang="zh-TW" altLang="en-US" sz="1200" dirty="0" smtClean="0">
                          <a:latin typeface="新細明體" pitchFamily="18" charset="-120"/>
                        </a:rPr>
                        <a:t>條合理使用。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8335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標楷體" pitchFamily="65" charset="-120"/>
                          <a:ea typeface="標楷體" pitchFamily="65" charset="-120"/>
                        </a:rPr>
                        <a:t>6</a:t>
                      </a:r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dirty="0" smtClean="0">
                          <a:solidFill>
                            <a:schemeClr val="tx1"/>
                          </a:solidFill>
                          <a:latin typeface="新細明體" pitchFamily="18" charset="-120"/>
                          <a:ea typeface="新細明體" pitchFamily="18" charset="-120"/>
                        </a:rPr>
                        <a:t>Wikimedia Commons</a:t>
                      </a:r>
                      <a:r>
                        <a:rPr lang="zh-TW" altLang="en-US" sz="1200" dirty="0" smtClean="0">
                          <a:solidFill>
                            <a:schemeClr val="tx1"/>
                          </a:solidFill>
                          <a:latin typeface="新細明體" pitchFamily="18" charset="-120"/>
                          <a:ea typeface="新細明體" pitchFamily="18" charset="-120"/>
                        </a:rPr>
                        <a:t>，作者：</a:t>
                      </a:r>
                      <a:r>
                        <a:rPr lang="en-US" altLang="zh-TW" sz="1200" dirty="0" err="1" smtClean="0">
                          <a:solidFill>
                            <a:schemeClr val="tx1"/>
                          </a:solidFill>
                          <a:latin typeface="新細明體" pitchFamily="18" charset="-120"/>
                          <a:ea typeface="新細明體" pitchFamily="18" charset="-120"/>
                        </a:rPr>
                        <a:t>Speculos</a:t>
                      </a:r>
                      <a:endParaRPr lang="en-US" altLang="zh-TW" sz="1200" dirty="0" smtClean="0">
                        <a:solidFill>
                          <a:schemeClr val="tx1"/>
                        </a:solidFill>
                        <a:latin typeface="新細明體" pitchFamily="18" charset="-120"/>
                        <a:ea typeface="新細明體" pitchFamily="18" charset="-12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kern="1200" dirty="0" smtClean="0">
                          <a:solidFill>
                            <a:schemeClr val="tx1"/>
                          </a:solidFill>
                          <a:latin typeface="新細明體" pitchFamily="18" charset="-120"/>
                          <a:ea typeface="新細明體" pitchFamily="18" charset="-120"/>
                          <a:cs typeface="+mn-cs"/>
                        </a:rPr>
                        <a:t>本作品轉載自 </a:t>
                      </a:r>
                      <a:r>
                        <a:rPr lang="en-US" altLang="zh-TW" sz="1200" dirty="0" smtClean="0">
                          <a:hlinkClick r:id="rId2"/>
                        </a:rPr>
                        <a:t>http://commons.wikimedia.org/wiki/File:Service_tennis_Ljubicic.jpg</a:t>
                      </a:r>
                      <a:r>
                        <a:rPr lang="zh-TW" altLang="en-US" sz="1200" dirty="0" smtClean="0"/>
                        <a:t>，</a:t>
                      </a:r>
                      <a:r>
                        <a:rPr lang="zh-TW" altLang="en-US" sz="1200" kern="1200" dirty="0" smtClean="0">
                          <a:solidFill>
                            <a:schemeClr val="dk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  <a:cs typeface="+mn-cs"/>
                        </a:rPr>
                        <a:t>瀏覽日期</a:t>
                      </a:r>
                      <a:r>
                        <a:rPr lang="en-US" altLang="zh-TW" sz="1200" kern="1200" dirty="0" smtClean="0">
                          <a:solidFill>
                            <a:schemeClr val="dk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  <a:cs typeface="+mn-cs"/>
                        </a:rPr>
                        <a:t>2012/04/01</a:t>
                      </a:r>
                      <a:r>
                        <a:rPr lang="zh-TW" altLang="en-US" sz="1200" kern="1200" dirty="0" smtClean="0">
                          <a:solidFill>
                            <a:schemeClr val="dk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  <a:cs typeface="+mn-cs"/>
                        </a:rPr>
                        <a:t>。本作品採取</a:t>
                      </a:r>
                      <a:r>
                        <a:rPr lang="zh-TW" altLang="en-US" sz="1200" kern="1200" dirty="0" smtClean="0">
                          <a:solidFill>
                            <a:schemeClr val="dk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  <a:cs typeface="+mn-cs"/>
                          <a:hlinkClick r:id="rId3"/>
                        </a:rPr>
                        <a:t>創用</a:t>
                      </a:r>
                      <a:r>
                        <a:rPr lang="en-US" altLang="zh-TW" sz="1200" kern="1200" dirty="0" smtClean="0">
                          <a:solidFill>
                            <a:schemeClr val="dk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  <a:cs typeface="+mn-cs"/>
                          <a:hlinkClick r:id="rId3"/>
                        </a:rPr>
                        <a:t>CC</a:t>
                      </a:r>
                      <a:r>
                        <a:rPr lang="zh-TW" altLang="en-US" sz="1200" kern="1200" dirty="0" smtClean="0">
                          <a:solidFill>
                            <a:schemeClr val="dk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  <a:cs typeface="+mn-cs"/>
                          <a:hlinkClick r:id="rId3"/>
                        </a:rPr>
                        <a:t>「姓名標示</a:t>
                      </a:r>
                      <a:r>
                        <a:rPr lang="en-US" altLang="zh-TW" sz="1200" kern="1200" dirty="0" smtClean="0">
                          <a:solidFill>
                            <a:schemeClr val="dk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  <a:cs typeface="+mn-cs"/>
                          <a:hlinkClick r:id="rId3"/>
                        </a:rPr>
                        <a:t>-</a:t>
                      </a:r>
                      <a:r>
                        <a:rPr lang="zh-TW" altLang="en-US" sz="1200" kern="1200" dirty="0" smtClean="0">
                          <a:solidFill>
                            <a:schemeClr val="dk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  <a:cs typeface="+mn-cs"/>
                          <a:hlinkClick r:id="rId3"/>
                        </a:rPr>
                        <a:t>相同方式分享」</a:t>
                      </a:r>
                      <a:r>
                        <a:rPr lang="en-US" altLang="zh-TW" sz="1200" kern="1200" dirty="0" smtClean="0">
                          <a:solidFill>
                            <a:schemeClr val="dk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  <a:cs typeface="+mn-cs"/>
                          <a:hlinkClick r:id="rId3"/>
                        </a:rPr>
                        <a:t>3.0</a:t>
                      </a:r>
                      <a:r>
                        <a:rPr lang="zh-TW" altLang="en-US" sz="1200" kern="1200" dirty="0" smtClean="0">
                          <a:solidFill>
                            <a:schemeClr val="dk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  <a:cs typeface="+mn-cs"/>
                          <a:hlinkClick r:id="rId3"/>
                        </a:rPr>
                        <a:t>版</a:t>
                      </a:r>
                      <a:r>
                        <a:rPr lang="zh-TW" altLang="en-US" sz="1200" kern="1200" dirty="0" smtClean="0">
                          <a:solidFill>
                            <a:schemeClr val="dk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  <a:cs typeface="+mn-cs"/>
                        </a:rPr>
                        <a:t>授權釋出。</a:t>
                      </a:r>
                      <a:endParaRPr lang="zh-TW" altLang="en-US" sz="1200" dirty="0" smtClean="0">
                        <a:solidFill>
                          <a:schemeClr val="tx1"/>
                        </a:solidFill>
                        <a:latin typeface="新細明體" pitchFamily="18" charset="-120"/>
                        <a:ea typeface="新細明體" pitchFamily="18" charset="-12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200" dirty="0" smtClean="0">
                        <a:solidFill>
                          <a:schemeClr val="tx1"/>
                        </a:solidFill>
                        <a:latin typeface="新細明體" pitchFamily="18" charset="-120"/>
                        <a:ea typeface="新細明體" pitchFamily="18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168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標楷體" pitchFamily="65" charset="-120"/>
                          <a:ea typeface="標楷體" pitchFamily="65" charset="-120"/>
                        </a:rPr>
                        <a:t>6-7</a:t>
                      </a:r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en-US" altLang="zh-TW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標楷體" pitchFamily="65" charset="-120"/>
                          <a:cs typeface="+mn-cs"/>
                        </a:rPr>
                        <a:t>Caractériser</a:t>
                      </a:r>
                      <a:r>
                        <a:rPr kumimoji="0" lang="en-US" altLang="zh-TW" sz="1800" kern="1200" dirty="0" smtClean="0">
                          <a:solidFill>
                            <a:schemeClr val="dk1"/>
                          </a:solidFill>
                          <a:latin typeface="+mn-lt"/>
                          <a:ea typeface="標楷體" pitchFamily="65" charset="-120"/>
                          <a:cs typeface="+mn-cs"/>
                        </a:rPr>
                        <a:t> des </a:t>
                      </a:r>
                      <a:r>
                        <a:rPr kumimoji="0" lang="en-US" altLang="zh-TW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標楷體" pitchFamily="65" charset="-120"/>
                          <a:cs typeface="+mn-cs"/>
                        </a:rPr>
                        <a:t>personnes</a:t>
                      </a:r>
                      <a:endParaRPr kumimoji="0" lang="zh-TW" altLang="en-US" sz="1800" kern="1200" dirty="0">
                        <a:solidFill>
                          <a:schemeClr val="dk1"/>
                        </a:solidFill>
                        <a:latin typeface="+mn-lt"/>
                        <a:ea typeface="標楷體" pitchFamily="65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dirty="0" smtClean="0">
                          <a:latin typeface="新細明體" pitchFamily="18" charset="-120"/>
                        </a:rPr>
                        <a:t>本作品轉載自</a:t>
                      </a:r>
                      <a:r>
                        <a:rPr lang="en-US" altLang="zh-TW" sz="1200" dirty="0" smtClean="0">
                          <a:latin typeface="新細明體" pitchFamily="18" charset="-120"/>
                        </a:rPr>
                        <a:t>Annie </a:t>
                      </a:r>
                      <a:r>
                        <a:rPr lang="en-US" altLang="zh-TW" sz="1200" dirty="0" err="1" smtClean="0">
                          <a:latin typeface="新細明體" pitchFamily="18" charset="-120"/>
                        </a:rPr>
                        <a:t>Berthet</a:t>
                      </a:r>
                      <a:r>
                        <a:rPr lang="en-US" altLang="zh-TW" sz="1200" dirty="0" smtClean="0">
                          <a:latin typeface="新細明體" pitchFamily="18" charset="-120"/>
                        </a:rPr>
                        <a:t>, Catherine </a:t>
                      </a:r>
                      <a:r>
                        <a:rPr lang="en-US" altLang="zh-TW" sz="1200" dirty="0" err="1" smtClean="0">
                          <a:latin typeface="新細明體" pitchFamily="18" charset="-120"/>
                        </a:rPr>
                        <a:t>Hugot</a:t>
                      </a:r>
                      <a:r>
                        <a:rPr lang="en-US" altLang="zh-TW" sz="1200" dirty="0" smtClean="0">
                          <a:latin typeface="新細明體" pitchFamily="18" charset="-120"/>
                        </a:rPr>
                        <a:t>, </a:t>
                      </a:r>
                      <a:r>
                        <a:rPr lang="en-US" altLang="zh-TW" sz="1200" dirty="0" err="1" smtClean="0">
                          <a:latin typeface="新細明體" pitchFamily="18" charset="-120"/>
                        </a:rPr>
                        <a:t>Véronique</a:t>
                      </a:r>
                      <a:r>
                        <a:rPr lang="en-US" altLang="zh-TW" sz="1200" dirty="0" smtClean="0">
                          <a:latin typeface="新細明體" pitchFamily="18" charset="-120"/>
                        </a:rPr>
                        <a:t> M. </a:t>
                      </a:r>
                      <a:r>
                        <a:rPr lang="en-US" altLang="zh-TW" sz="1200" dirty="0" err="1" smtClean="0">
                          <a:latin typeface="新細明體" pitchFamily="18" charset="-120"/>
                        </a:rPr>
                        <a:t>Kizirian</a:t>
                      </a:r>
                      <a:r>
                        <a:rPr lang="en-US" altLang="zh-TW" sz="1200" dirty="0" smtClean="0">
                          <a:latin typeface="新細明體" pitchFamily="18" charset="-120"/>
                        </a:rPr>
                        <a:t>, </a:t>
                      </a:r>
                      <a:r>
                        <a:rPr lang="en-US" altLang="zh-TW" sz="1200" dirty="0" err="1" smtClean="0">
                          <a:latin typeface="新細明體" pitchFamily="18" charset="-120"/>
                        </a:rPr>
                        <a:t>Béatrix</a:t>
                      </a:r>
                      <a:r>
                        <a:rPr lang="en-US" altLang="zh-TW" sz="1200" dirty="0" smtClean="0">
                          <a:latin typeface="新細明體" pitchFamily="18" charset="-120"/>
                        </a:rPr>
                        <a:t> </a:t>
                      </a:r>
                      <a:r>
                        <a:rPr lang="en-US" altLang="zh-TW" sz="1200" dirty="0" err="1" smtClean="0">
                          <a:latin typeface="新細明體" pitchFamily="18" charset="-120"/>
                        </a:rPr>
                        <a:t>Sampsonis</a:t>
                      </a:r>
                      <a:r>
                        <a:rPr lang="en-US" altLang="zh-TW" sz="1200" dirty="0" smtClean="0">
                          <a:latin typeface="新細明體" pitchFamily="18" charset="-120"/>
                        </a:rPr>
                        <a:t>, Monique </a:t>
                      </a:r>
                      <a:r>
                        <a:rPr lang="en-US" altLang="zh-TW" sz="1200" dirty="0" err="1" smtClean="0">
                          <a:latin typeface="新細明體" pitchFamily="18" charset="-120"/>
                        </a:rPr>
                        <a:t>Waendendries</a:t>
                      </a:r>
                      <a:r>
                        <a:rPr lang="en-US" altLang="zh-TW" sz="1200" dirty="0" smtClean="0">
                          <a:latin typeface="新細明體" pitchFamily="18" charset="-120"/>
                        </a:rPr>
                        <a:t> (2006).</a:t>
                      </a:r>
                      <a:r>
                        <a:rPr lang="zh-TW" altLang="en-US" sz="1200" dirty="0" smtClean="0">
                          <a:latin typeface="新細明體" pitchFamily="18" charset="-120"/>
                        </a:rPr>
                        <a:t> </a:t>
                      </a:r>
                      <a:r>
                        <a:rPr lang="en-US" altLang="zh-TW" sz="1200" dirty="0" smtClean="0">
                          <a:latin typeface="新細明體" pitchFamily="18" charset="-120"/>
                        </a:rPr>
                        <a:t>Alter Ego 1.</a:t>
                      </a:r>
                      <a:r>
                        <a:rPr lang="zh-TW" altLang="en-US" sz="1200" dirty="0" smtClean="0">
                          <a:latin typeface="新細明體" pitchFamily="18" charset="-120"/>
                        </a:rPr>
                        <a:t> </a:t>
                      </a:r>
                      <a:r>
                        <a:rPr lang="en-US" altLang="zh-TW" sz="1200" dirty="0" smtClean="0">
                          <a:latin typeface="新細明體" pitchFamily="18" charset="-120"/>
                        </a:rPr>
                        <a:t>Hachette</a:t>
                      </a:r>
                      <a:r>
                        <a:rPr lang="zh-TW" altLang="en-US" sz="1200" dirty="0" smtClean="0">
                          <a:latin typeface="新細明體" pitchFamily="18" charset="-120"/>
                        </a:rPr>
                        <a:t>，頁</a:t>
                      </a:r>
                      <a:r>
                        <a:rPr lang="en-US" altLang="zh-TW" sz="1200" dirty="0" smtClean="0">
                          <a:latin typeface="新細明體" pitchFamily="18" charset="-120"/>
                        </a:rPr>
                        <a:t>57</a:t>
                      </a:r>
                      <a:r>
                        <a:rPr lang="zh-TW" altLang="en-US" sz="1200" dirty="0" smtClean="0">
                          <a:latin typeface="新細明體" pitchFamily="18" charset="-120"/>
                        </a:rPr>
                        <a:t>。 依據著作權法第</a:t>
                      </a:r>
                      <a:r>
                        <a:rPr lang="en-US" altLang="zh-TW" sz="1200" dirty="0" smtClean="0">
                          <a:latin typeface="新細明體" pitchFamily="18" charset="-120"/>
                        </a:rPr>
                        <a:t>46</a:t>
                      </a:r>
                      <a:r>
                        <a:rPr lang="zh-TW" altLang="en-US" sz="1200" dirty="0" smtClean="0">
                          <a:latin typeface="新細明體" pitchFamily="18" charset="-120"/>
                        </a:rPr>
                        <a:t>、</a:t>
                      </a:r>
                      <a:r>
                        <a:rPr lang="en-US" altLang="zh-TW" sz="1200" dirty="0" smtClean="0">
                          <a:latin typeface="新細明體" pitchFamily="18" charset="-120"/>
                        </a:rPr>
                        <a:t>52</a:t>
                      </a:r>
                      <a:r>
                        <a:rPr lang="zh-TW" altLang="en-US" sz="1200" dirty="0" smtClean="0">
                          <a:latin typeface="新細明體" pitchFamily="18" charset="-120"/>
                        </a:rPr>
                        <a:t>、</a:t>
                      </a:r>
                      <a:r>
                        <a:rPr lang="en-US" altLang="zh-TW" sz="1200" dirty="0" smtClean="0">
                          <a:latin typeface="新細明體" pitchFamily="18" charset="-120"/>
                        </a:rPr>
                        <a:t>65</a:t>
                      </a:r>
                      <a:r>
                        <a:rPr lang="zh-TW" altLang="en-US" sz="1200" dirty="0" smtClean="0">
                          <a:latin typeface="新細明體" pitchFamily="18" charset="-120"/>
                        </a:rPr>
                        <a:t>條合理使用</a:t>
                      </a:r>
                      <a:endParaRPr lang="zh-TW" altLang="en-US" sz="1200" dirty="0" smtClean="0">
                        <a:solidFill>
                          <a:schemeClr val="tx1"/>
                        </a:solidFill>
                        <a:latin typeface="新細明體" pitchFamily="18" charset="-120"/>
                        <a:ea typeface="新細明體" pitchFamily="18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6" name="Picture 2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4516" y="2035810"/>
            <a:ext cx="85725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5753" y="1865775"/>
            <a:ext cx="497203" cy="9395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17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3911" y="1354352"/>
            <a:ext cx="311150" cy="281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7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566" y="3115696"/>
            <a:ext cx="311150" cy="281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77">
            <a:hlinkClick r:id="rId7"/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876030"/>
            <a:ext cx="216000" cy="216000"/>
          </a:xfrm>
          <a:prstGeom prst="rect">
            <a:avLst/>
          </a:prstGeom>
          <a:noFill/>
          <a:ln>
            <a:noFill/>
          </a:ln>
          <a:effectLst/>
          <a:extLst/>
        </p:spPr>
      </p:pic>
    </p:spTree>
    <p:extLst>
      <p:ext uri="{BB962C8B-B14F-4D97-AF65-F5344CB8AC3E}">
        <p14:creationId xmlns:p14="http://schemas.microsoft.com/office/powerpoint/2010/main" val="37008564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zh-TW" sz="4000" dirty="0" err="1">
                <a:solidFill>
                  <a:schemeClr val="accent2">
                    <a:lumMod val="50000"/>
                  </a:schemeClr>
                </a:solidFill>
              </a:rPr>
              <a:t>Caractériser</a:t>
            </a:r>
            <a:r>
              <a:rPr kumimoji="1" lang="en-US" altLang="zh-TW" sz="40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kumimoji="1" lang="en-US" altLang="zh-TW" sz="4000" dirty="0" err="1">
                <a:solidFill>
                  <a:schemeClr val="accent2">
                    <a:lumMod val="50000"/>
                  </a:schemeClr>
                </a:solidFill>
              </a:rPr>
              <a:t>une</a:t>
            </a:r>
            <a:r>
              <a:rPr kumimoji="1" lang="en-US" altLang="zh-TW" sz="40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kumimoji="1" lang="en-US" altLang="zh-TW" sz="4000" dirty="0" err="1">
                <a:solidFill>
                  <a:schemeClr val="accent2">
                    <a:lumMod val="50000"/>
                  </a:schemeClr>
                </a:solidFill>
              </a:rPr>
              <a:t>personne</a:t>
            </a:r>
            <a:endParaRPr kumimoji="1" lang="zh-TW" altLang="en-US" sz="40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77900" y="1085850"/>
            <a:ext cx="8092948" cy="3829050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zh-TW" altLang="en-US" sz="2400" dirty="0">
                <a:ea typeface="標楷體" pitchFamily="65" charset="-120"/>
              </a:rPr>
              <a:t>課本</a:t>
            </a:r>
            <a:r>
              <a:rPr lang="en-US" altLang="zh-TW" sz="2400" dirty="0" smtClean="0">
                <a:ea typeface="標楷體" pitchFamily="65" charset="-120"/>
              </a:rPr>
              <a:t>p.57</a:t>
            </a:r>
          </a:p>
          <a:p>
            <a:r>
              <a:rPr lang="en-US" altLang="zh-TW" sz="2400" dirty="0" smtClean="0">
                <a:ea typeface="標楷體" pitchFamily="65" charset="-120"/>
              </a:rPr>
              <a:t>2. </a:t>
            </a:r>
            <a:r>
              <a:rPr lang="zh-TW" altLang="en-US" sz="2400" dirty="0" smtClean="0">
                <a:ea typeface="標楷體" pitchFamily="65" charset="-120"/>
              </a:rPr>
              <a:t>分類：</a:t>
            </a:r>
            <a:r>
              <a:rPr lang="en-US" altLang="zh-TW" sz="2400" dirty="0" err="1" smtClean="0">
                <a:ea typeface="標楷體" pitchFamily="65" charset="-120"/>
              </a:rPr>
              <a:t>Caractéristiques</a:t>
            </a:r>
            <a:r>
              <a:rPr lang="en-US" altLang="zh-TW" sz="2400" dirty="0" smtClean="0">
                <a:ea typeface="標楷體" pitchFamily="65" charset="-120"/>
              </a:rPr>
              <a:t> </a:t>
            </a:r>
            <a:r>
              <a:rPr lang="en-US" altLang="zh-TW" sz="2400" dirty="0">
                <a:ea typeface="標楷體" pitchFamily="65" charset="-120"/>
              </a:rPr>
              <a:t>physiques </a:t>
            </a:r>
            <a:r>
              <a:rPr lang="en-US" altLang="zh-TW" sz="2400" dirty="0" smtClean="0">
                <a:ea typeface="標楷體" pitchFamily="65" charset="-120"/>
              </a:rPr>
              <a:t>vs.</a:t>
            </a:r>
            <a:r>
              <a:rPr lang="en-US" altLang="zh-TW" sz="2400" dirty="0">
                <a:ea typeface="標楷體" pitchFamily="65" charset="-120"/>
              </a:rPr>
              <a:t> </a:t>
            </a:r>
            <a:r>
              <a:rPr lang="en-US" altLang="zh-TW" sz="2400" dirty="0" err="1">
                <a:ea typeface="標楷體" pitchFamily="65" charset="-120"/>
              </a:rPr>
              <a:t>psychologiques</a:t>
            </a:r>
            <a:r>
              <a:rPr lang="en-US" altLang="zh-TW" sz="2400" dirty="0">
                <a:ea typeface="標楷體" pitchFamily="65" charset="-120"/>
              </a:rPr>
              <a:t> </a:t>
            </a:r>
          </a:p>
          <a:p>
            <a:pPr lvl="1"/>
            <a:r>
              <a:rPr lang="en-US" altLang="zh-TW" sz="2400" dirty="0" err="1" smtClean="0">
                <a:ea typeface="標楷體" pitchFamily="65" charset="-120"/>
              </a:rPr>
              <a:t>psychologiques</a:t>
            </a:r>
            <a:r>
              <a:rPr lang="en-US" altLang="zh-TW" sz="2400" dirty="0" smtClean="0">
                <a:ea typeface="標楷體" pitchFamily="65" charset="-120"/>
              </a:rPr>
              <a:t> </a:t>
            </a:r>
            <a:r>
              <a:rPr lang="en-US" altLang="zh-TW" sz="2400" dirty="0">
                <a:ea typeface="標楷體" pitchFamily="65" charset="-120"/>
              </a:rPr>
              <a:t>: </a:t>
            </a:r>
            <a:r>
              <a:rPr lang="en-US" altLang="zh-TW" sz="2400" dirty="0" smtClean="0">
                <a:ea typeface="標楷體" pitchFamily="65" charset="-120"/>
              </a:rPr>
              <a:t/>
            </a:r>
            <a:br>
              <a:rPr lang="en-US" altLang="zh-TW" sz="2400" dirty="0" smtClean="0">
                <a:ea typeface="標楷體" pitchFamily="65" charset="-120"/>
              </a:rPr>
            </a:br>
            <a:r>
              <a:rPr lang="en-US" altLang="zh-TW" sz="2400" dirty="0" smtClean="0">
                <a:ea typeface="標楷體" pitchFamily="65" charset="-120"/>
              </a:rPr>
              <a:t>	</a:t>
            </a:r>
            <a:r>
              <a:rPr lang="en-US" altLang="zh-TW" sz="2400" dirty="0" err="1" smtClean="0">
                <a:ea typeface="標楷體" pitchFamily="65" charset="-120"/>
              </a:rPr>
              <a:t>dynamique</a:t>
            </a:r>
            <a:r>
              <a:rPr lang="en-US" altLang="zh-TW" sz="2400" dirty="0" smtClean="0">
                <a:ea typeface="標楷體" pitchFamily="65" charset="-120"/>
              </a:rPr>
              <a:t> 		</a:t>
            </a:r>
            <a:r>
              <a:rPr lang="en-US" altLang="zh-TW" sz="2400" dirty="0" err="1" smtClean="0">
                <a:ea typeface="標楷體" pitchFamily="65" charset="-120"/>
              </a:rPr>
              <a:t>doux</a:t>
            </a:r>
            <a:r>
              <a:rPr lang="en-US" altLang="zh-TW" sz="2400" dirty="0" smtClean="0">
                <a:ea typeface="標楷體" pitchFamily="65" charset="-120"/>
              </a:rPr>
              <a:t>(</a:t>
            </a:r>
            <a:r>
              <a:rPr lang="en-US" altLang="zh-TW" sz="2400" dirty="0" err="1" smtClean="0">
                <a:ea typeface="標楷體" pitchFamily="65" charset="-120"/>
              </a:rPr>
              <a:t>douce</a:t>
            </a:r>
            <a:r>
              <a:rPr lang="en-US" altLang="zh-TW" sz="2400" dirty="0">
                <a:ea typeface="標楷體" pitchFamily="65" charset="-120"/>
              </a:rPr>
              <a:t>) </a:t>
            </a:r>
            <a:r>
              <a:rPr lang="en-US" altLang="zh-TW" sz="2400" dirty="0" smtClean="0">
                <a:ea typeface="標楷體" pitchFamily="65" charset="-120"/>
              </a:rPr>
              <a:t>		</a:t>
            </a:r>
            <a:r>
              <a:rPr lang="en-US" altLang="zh-TW" sz="2400" dirty="0" err="1" smtClean="0">
                <a:ea typeface="標楷體" pitchFamily="65" charset="-120"/>
              </a:rPr>
              <a:t>timide</a:t>
            </a:r>
            <a:r>
              <a:rPr lang="en-US" altLang="zh-TW" sz="2400" dirty="0" smtClean="0">
                <a:ea typeface="標楷體" pitchFamily="65" charset="-120"/>
              </a:rPr>
              <a:t/>
            </a:r>
            <a:br>
              <a:rPr lang="en-US" altLang="zh-TW" sz="2400" dirty="0" smtClean="0">
                <a:ea typeface="標楷體" pitchFamily="65" charset="-120"/>
              </a:rPr>
            </a:br>
            <a:r>
              <a:rPr lang="en-US" altLang="zh-TW" sz="2400" dirty="0" smtClean="0">
                <a:ea typeface="標楷體" pitchFamily="65" charset="-120"/>
              </a:rPr>
              <a:t>	</a:t>
            </a:r>
            <a:r>
              <a:rPr lang="en-US" altLang="zh-TW" sz="2400" dirty="0" err="1" smtClean="0">
                <a:ea typeface="標楷體" pitchFamily="65" charset="-120"/>
              </a:rPr>
              <a:t>cultiv</a:t>
            </a:r>
            <a:r>
              <a:rPr lang="fr-CA" altLang="zh-TW" sz="2400" dirty="0" smtClean="0">
                <a:ea typeface="標楷體" pitchFamily="65" charset="-120"/>
              </a:rPr>
              <a:t>é</a:t>
            </a:r>
            <a:r>
              <a:rPr lang="en-US" altLang="zh-TW" sz="2400" dirty="0" smtClean="0">
                <a:ea typeface="標楷體" pitchFamily="65" charset="-120"/>
              </a:rPr>
              <a:t>(e</a:t>
            </a:r>
            <a:r>
              <a:rPr lang="en-US" altLang="zh-TW" sz="2400" dirty="0">
                <a:ea typeface="標楷體" pitchFamily="65" charset="-120"/>
              </a:rPr>
              <a:t>) </a:t>
            </a:r>
            <a:r>
              <a:rPr lang="en-US" altLang="zh-TW" sz="2400" dirty="0" smtClean="0">
                <a:ea typeface="標楷體" pitchFamily="65" charset="-120"/>
              </a:rPr>
              <a:t>		</a:t>
            </a:r>
            <a:r>
              <a:rPr lang="en-US" altLang="zh-TW" sz="2400" dirty="0" err="1" smtClean="0">
                <a:ea typeface="標楷體" pitchFamily="65" charset="-120"/>
              </a:rPr>
              <a:t>autoritaire</a:t>
            </a:r>
            <a:r>
              <a:rPr lang="en-US" altLang="zh-TW" sz="2400" dirty="0" smtClean="0">
                <a:ea typeface="標楷體" pitchFamily="65" charset="-120"/>
              </a:rPr>
              <a:t> 		</a:t>
            </a:r>
            <a:r>
              <a:rPr lang="en-US" altLang="zh-TW" sz="2400" dirty="0" err="1" smtClean="0">
                <a:ea typeface="標楷體" pitchFamily="65" charset="-120"/>
              </a:rPr>
              <a:t>calme</a:t>
            </a:r>
            <a:r>
              <a:rPr lang="en-US" altLang="zh-TW" sz="2400" dirty="0" smtClean="0">
                <a:ea typeface="標楷體" pitchFamily="65" charset="-120"/>
              </a:rPr>
              <a:t> </a:t>
            </a:r>
            <a:br>
              <a:rPr lang="en-US" altLang="zh-TW" sz="2400" dirty="0" smtClean="0">
                <a:ea typeface="標楷體" pitchFamily="65" charset="-120"/>
              </a:rPr>
            </a:br>
            <a:r>
              <a:rPr lang="en-US" altLang="zh-TW" sz="2400" dirty="0" smtClean="0">
                <a:ea typeface="標楷體" pitchFamily="65" charset="-120"/>
              </a:rPr>
              <a:t>	</a:t>
            </a:r>
            <a:r>
              <a:rPr lang="en-US" altLang="zh-TW" sz="2400" dirty="0" err="1" smtClean="0">
                <a:ea typeface="標楷體" pitchFamily="65" charset="-120"/>
              </a:rPr>
              <a:t>élégant</a:t>
            </a:r>
            <a:r>
              <a:rPr lang="en-US" altLang="zh-TW" sz="2400" dirty="0" smtClean="0">
                <a:ea typeface="標楷體" pitchFamily="65" charset="-120"/>
              </a:rPr>
              <a:t> 		</a:t>
            </a:r>
            <a:r>
              <a:rPr lang="en-US" altLang="zh-TW" sz="2400" dirty="0" err="1" smtClean="0">
                <a:ea typeface="標楷體" pitchFamily="65" charset="-120"/>
              </a:rPr>
              <a:t>romantique</a:t>
            </a:r>
            <a:r>
              <a:rPr lang="en-US" altLang="zh-TW" sz="2400" dirty="0" smtClean="0">
                <a:ea typeface="標楷體" pitchFamily="65" charset="-120"/>
              </a:rPr>
              <a:t> 		</a:t>
            </a:r>
            <a:r>
              <a:rPr lang="en-US" altLang="zh-TW" sz="2400" dirty="0" err="1" smtClean="0">
                <a:ea typeface="標楷體" pitchFamily="65" charset="-120"/>
              </a:rPr>
              <a:t>créatif</a:t>
            </a:r>
            <a:r>
              <a:rPr lang="en-US" altLang="zh-TW" sz="2400" dirty="0" smtClean="0">
                <a:ea typeface="標楷體" pitchFamily="65" charset="-120"/>
              </a:rPr>
              <a:t>(-</a:t>
            </a:r>
            <a:r>
              <a:rPr lang="en-US" altLang="zh-TW" sz="2400" dirty="0" err="1" smtClean="0">
                <a:ea typeface="標楷體" pitchFamily="65" charset="-120"/>
              </a:rPr>
              <a:t>ive</a:t>
            </a:r>
            <a:r>
              <a:rPr lang="en-US" altLang="zh-TW" sz="2400" dirty="0">
                <a:ea typeface="標楷體" pitchFamily="65" charset="-120"/>
              </a:rPr>
              <a:t>) </a:t>
            </a:r>
            <a:r>
              <a:rPr lang="en-US" altLang="zh-TW" sz="2400" dirty="0" smtClean="0">
                <a:ea typeface="標楷體" pitchFamily="65" charset="-120"/>
              </a:rPr>
              <a:t/>
            </a:r>
            <a:br>
              <a:rPr lang="en-US" altLang="zh-TW" sz="2400" dirty="0" smtClean="0">
                <a:ea typeface="標楷體" pitchFamily="65" charset="-120"/>
              </a:rPr>
            </a:br>
            <a:r>
              <a:rPr lang="en-US" altLang="zh-TW" sz="2400" dirty="0" smtClean="0">
                <a:ea typeface="標楷體" pitchFamily="65" charset="-120"/>
              </a:rPr>
              <a:t>	</a:t>
            </a:r>
            <a:r>
              <a:rPr lang="en-US" altLang="zh-TW" sz="2400" dirty="0" err="1" smtClean="0">
                <a:ea typeface="標楷體" pitchFamily="65" charset="-120"/>
              </a:rPr>
              <a:t>optimiste</a:t>
            </a:r>
            <a:r>
              <a:rPr lang="en-US" altLang="zh-TW" sz="2400" dirty="0" smtClean="0">
                <a:ea typeface="標楷體" pitchFamily="65" charset="-120"/>
              </a:rPr>
              <a:t> 		</a:t>
            </a:r>
            <a:r>
              <a:rPr lang="en-US" altLang="zh-TW" sz="2400" dirty="0" err="1" smtClean="0">
                <a:ea typeface="標楷體" pitchFamily="65" charset="-120"/>
              </a:rPr>
              <a:t>sympathique</a:t>
            </a:r>
            <a:r>
              <a:rPr lang="en-US" altLang="zh-TW" sz="2400" dirty="0" smtClean="0">
                <a:ea typeface="標楷體" pitchFamily="65" charset="-120"/>
              </a:rPr>
              <a:t> 		intelligent(e</a:t>
            </a:r>
            <a:r>
              <a:rPr lang="en-US" altLang="zh-TW" sz="2400" dirty="0">
                <a:ea typeface="標楷體" pitchFamily="65" charset="-120"/>
              </a:rPr>
              <a:t>) </a:t>
            </a:r>
            <a:r>
              <a:rPr lang="en-US" altLang="zh-TW" sz="2400" dirty="0" smtClean="0">
                <a:ea typeface="標楷體" pitchFamily="65" charset="-120"/>
              </a:rPr>
              <a:t/>
            </a:r>
            <a:br>
              <a:rPr lang="en-US" altLang="zh-TW" sz="2400" dirty="0" smtClean="0">
                <a:ea typeface="標楷體" pitchFamily="65" charset="-120"/>
              </a:rPr>
            </a:br>
            <a:r>
              <a:rPr lang="en-US" altLang="zh-TW" sz="2400" dirty="0" smtClean="0">
                <a:ea typeface="標楷體" pitchFamily="65" charset="-120"/>
              </a:rPr>
              <a:t>	</a:t>
            </a:r>
            <a:r>
              <a:rPr lang="en-US" altLang="zh-TW" sz="2400" dirty="0" err="1" smtClean="0">
                <a:ea typeface="標楷體" pitchFamily="65" charset="-120"/>
              </a:rPr>
              <a:t>aventurier</a:t>
            </a:r>
            <a:r>
              <a:rPr lang="en-US" altLang="zh-TW" sz="2400" dirty="0">
                <a:ea typeface="標楷體" pitchFamily="65" charset="-120"/>
              </a:rPr>
              <a:t>(-</a:t>
            </a:r>
            <a:r>
              <a:rPr lang="en-US" altLang="zh-TW" sz="2400" dirty="0" err="1">
                <a:ea typeface="標楷體" pitchFamily="65" charset="-120"/>
              </a:rPr>
              <a:t>ière</a:t>
            </a:r>
            <a:r>
              <a:rPr lang="en-US" altLang="zh-TW" sz="2400" dirty="0">
                <a:ea typeface="標楷體" pitchFamily="65" charset="-120"/>
              </a:rPr>
              <a:t>) </a:t>
            </a:r>
            <a:r>
              <a:rPr lang="en-US" altLang="zh-TW" sz="2400" dirty="0" smtClean="0">
                <a:ea typeface="標楷體" pitchFamily="65" charset="-120"/>
              </a:rPr>
              <a:t>	</a:t>
            </a:r>
            <a:r>
              <a:rPr lang="en-US" altLang="zh-TW" sz="2400" dirty="0" err="1" smtClean="0">
                <a:ea typeface="標楷體" pitchFamily="65" charset="-120"/>
              </a:rPr>
              <a:t>sincère</a:t>
            </a:r>
            <a:r>
              <a:rPr lang="en-US" altLang="zh-TW" sz="2400" dirty="0" smtClean="0">
                <a:ea typeface="標楷體" pitchFamily="65" charset="-120"/>
              </a:rPr>
              <a:t> 		</a:t>
            </a:r>
            <a:r>
              <a:rPr lang="en-US" altLang="zh-TW" sz="2400" dirty="0" err="1" smtClean="0">
                <a:ea typeface="標楷體" pitchFamily="65" charset="-120"/>
              </a:rPr>
              <a:t>sportif</a:t>
            </a:r>
            <a:r>
              <a:rPr lang="en-US" altLang="zh-TW" sz="2400" dirty="0">
                <a:ea typeface="標楷體" pitchFamily="65" charset="-120"/>
              </a:rPr>
              <a:t>(-</a:t>
            </a:r>
            <a:r>
              <a:rPr lang="en-US" altLang="zh-TW" sz="2400" dirty="0" err="1">
                <a:ea typeface="標楷體" pitchFamily="65" charset="-120"/>
              </a:rPr>
              <a:t>ive</a:t>
            </a:r>
            <a:r>
              <a:rPr lang="en-US" altLang="zh-TW" sz="2400" dirty="0">
                <a:ea typeface="標楷體" pitchFamily="65" charset="-120"/>
              </a:rPr>
              <a:t>) </a:t>
            </a:r>
            <a:r>
              <a:rPr lang="en-US" altLang="zh-TW" sz="2400" dirty="0" smtClean="0">
                <a:ea typeface="標楷體" pitchFamily="65" charset="-120"/>
              </a:rPr>
              <a:t/>
            </a:r>
            <a:br>
              <a:rPr lang="en-US" altLang="zh-TW" sz="2400" dirty="0" smtClean="0">
                <a:ea typeface="標楷體" pitchFamily="65" charset="-120"/>
              </a:rPr>
            </a:br>
            <a:r>
              <a:rPr lang="en-US" altLang="zh-TW" sz="2400" dirty="0" smtClean="0">
                <a:ea typeface="標楷體" pitchFamily="65" charset="-120"/>
              </a:rPr>
              <a:t>	</a:t>
            </a:r>
            <a:r>
              <a:rPr lang="en-US" altLang="zh-TW" sz="2400" dirty="0" err="1" smtClean="0">
                <a:ea typeface="標楷體" pitchFamily="65" charset="-120"/>
              </a:rPr>
              <a:t>généreux</a:t>
            </a:r>
            <a:r>
              <a:rPr lang="en-US" altLang="zh-TW" sz="2400" dirty="0">
                <a:ea typeface="標楷體" pitchFamily="65" charset="-120"/>
              </a:rPr>
              <a:t>(-se</a:t>
            </a:r>
            <a:r>
              <a:rPr lang="en-US" altLang="zh-TW" sz="2400" dirty="0" smtClean="0">
                <a:ea typeface="標楷體" pitchFamily="65" charset="-120"/>
              </a:rPr>
              <a:t>)		</a:t>
            </a:r>
            <a:r>
              <a:rPr lang="en-US" altLang="zh-TW" sz="2400" dirty="0" err="1" smtClean="0">
                <a:ea typeface="標楷體" pitchFamily="65" charset="-120"/>
              </a:rPr>
              <a:t>sérieux</a:t>
            </a:r>
            <a:r>
              <a:rPr lang="en-US" altLang="zh-TW" sz="2400" dirty="0">
                <a:ea typeface="標楷體" pitchFamily="65" charset="-120"/>
              </a:rPr>
              <a:t>(-se) 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67715-E298-D948-81B8-59252272370F}" type="slidenum">
              <a:rPr kumimoji="1" lang="zh-TW" altLang="en-US" smtClean="0"/>
              <a:pPr/>
              <a:t>3</a:t>
            </a:fld>
            <a:endParaRPr kumimoji="1" lang="zh-TW" altLang="en-US"/>
          </a:p>
        </p:txBody>
      </p:sp>
      <p:pic>
        <p:nvPicPr>
          <p:cNvPr id="5" name="Picture 17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0653" y="675168"/>
            <a:ext cx="311150" cy="281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矩形 5"/>
          <p:cNvSpPr/>
          <p:nvPr/>
        </p:nvSpPr>
        <p:spPr>
          <a:xfrm>
            <a:off x="2368115" y="938736"/>
            <a:ext cx="5123688" cy="40011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TW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zh-TW" altLang="en-US" sz="1000" dirty="0">
                <a:latin typeface="新細明體" pitchFamily="18" charset="-120"/>
              </a:rPr>
              <a:t>本作品轉載自</a:t>
            </a:r>
            <a:r>
              <a:rPr lang="en-US" altLang="zh-TW" sz="1000" dirty="0">
                <a:latin typeface="新細明體" pitchFamily="18" charset="-120"/>
              </a:rPr>
              <a:t>Annie </a:t>
            </a:r>
            <a:r>
              <a:rPr lang="en-US" altLang="zh-TW" sz="1000" dirty="0" err="1">
                <a:latin typeface="新細明體" pitchFamily="18" charset="-120"/>
              </a:rPr>
              <a:t>Berthet</a:t>
            </a:r>
            <a:r>
              <a:rPr lang="en-US" altLang="zh-TW" sz="1000" dirty="0">
                <a:latin typeface="新細明體" pitchFamily="18" charset="-120"/>
              </a:rPr>
              <a:t>, Catherine </a:t>
            </a:r>
            <a:r>
              <a:rPr lang="en-US" altLang="zh-TW" sz="1000" dirty="0" err="1">
                <a:latin typeface="新細明體" pitchFamily="18" charset="-120"/>
              </a:rPr>
              <a:t>Hugot</a:t>
            </a:r>
            <a:r>
              <a:rPr lang="en-US" altLang="zh-TW" sz="1000" dirty="0">
                <a:latin typeface="新細明體" pitchFamily="18" charset="-120"/>
              </a:rPr>
              <a:t>, </a:t>
            </a:r>
            <a:r>
              <a:rPr lang="en-US" altLang="zh-TW" sz="1000" dirty="0" err="1">
                <a:latin typeface="新細明體" pitchFamily="18" charset="-120"/>
              </a:rPr>
              <a:t>Véronique</a:t>
            </a:r>
            <a:r>
              <a:rPr lang="en-US" altLang="zh-TW" sz="1000" dirty="0">
                <a:latin typeface="新細明體" pitchFamily="18" charset="-120"/>
              </a:rPr>
              <a:t> M. </a:t>
            </a:r>
            <a:r>
              <a:rPr lang="en-US" altLang="zh-TW" sz="1000" dirty="0" err="1">
                <a:latin typeface="新細明體" pitchFamily="18" charset="-120"/>
              </a:rPr>
              <a:t>Kizirian</a:t>
            </a:r>
            <a:r>
              <a:rPr lang="en-US" altLang="zh-TW" sz="1000" dirty="0">
                <a:latin typeface="新細明體" pitchFamily="18" charset="-120"/>
              </a:rPr>
              <a:t>, </a:t>
            </a:r>
            <a:r>
              <a:rPr lang="en-US" altLang="zh-TW" sz="1000" dirty="0" err="1">
                <a:latin typeface="新細明體" pitchFamily="18" charset="-120"/>
              </a:rPr>
              <a:t>Béatrix</a:t>
            </a:r>
            <a:r>
              <a:rPr lang="en-US" altLang="zh-TW" sz="1000" dirty="0">
                <a:latin typeface="新細明體" pitchFamily="18" charset="-120"/>
              </a:rPr>
              <a:t> </a:t>
            </a:r>
            <a:r>
              <a:rPr lang="en-US" altLang="zh-TW" sz="1000" dirty="0" err="1">
                <a:latin typeface="新細明體" pitchFamily="18" charset="-120"/>
              </a:rPr>
              <a:t>Sampsonis</a:t>
            </a:r>
            <a:r>
              <a:rPr lang="en-US" altLang="zh-TW" sz="1000" dirty="0">
                <a:latin typeface="新細明體" pitchFamily="18" charset="-120"/>
              </a:rPr>
              <a:t>, Monique </a:t>
            </a:r>
            <a:r>
              <a:rPr lang="en-US" altLang="zh-TW" sz="1000" dirty="0" err="1">
                <a:latin typeface="新細明體" pitchFamily="18" charset="-120"/>
              </a:rPr>
              <a:t>Waendendries</a:t>
            </a:r>
            <a:r>
              <a:rPr lang="en-US" altLang="zh-TW" sz="1000" dirty="0">
                <a:latin typeface="新細明體" pitchFamily="18" charset="-120"/>
              </a:rPr>
              <a:t> (2006).</a:t>
            </a:r>
            <a:r>
              <a:rPr lang="zh-TW" altLang="en-US" sz="1000" dirty="0">
                <a:latin typeface="新細明體" pitchFamily="18" charset="-120"/>
              </a:rPr>
              <a:t> </a:t>
            </a:r>
            <a:r>
              <a:rPr lang="en-US" altLang="zh-TW" sz="1000" dirty="0">
                <a:latin typeface="新細明體" pitchFamily="18" charset="-120"/>
              </a:rPr>
              <a:t>Alter Ego 1.</a:t>
            </a:r>
            <a:r>
              <a:rPr lang="zh-TW" altLang="en-US" sz="1000" dirty="0">
                <a:latin typeface="新細明體" pitchFamily="18" charset="-120"/>
              </a:rPr>
              <a:t> </a:t>
            </a:r>
            <a:r>
              <a:rPr lang="en-US" altLang="zh-TW" sz="1000" dirty="0">
                <a:latin typeface="新細明體" pitchFamily="18" charset="-120"/>
              </a:rPr>
              <a:t>Hachette</a:t>
            </a:r>
            <a:r>
              <a:rPr lang="zh-TW" altLang="en-US" sz="1000" dirty="0">
                <a:latin typeface="新細明體" pitchFamily="18" charset="-120"/>
              </a:rPr>
              <a:t>，</a:t>
            </a:r>
            <a:r>
              <a:rPr lang="zh-TW" altLang="en-US" sz="1000" dirty="0" smtClean="0">
                <a:latin typeface="新細明體" pitchFamily="18" charset="-120"/>
              </a:rPr>
              <a:t>頁</a:t>
            </a:r>
            <a:r>
              <a:rPr lang="en-US" altLang="zh-TW" sz="1000" dirty="0" smtClean="0">
                <a:latin typeface="新細明體" pitchFamily="18" charset="-120"/>
              </a:rPr>
              <a:t>57</a:t>
            </a:r>
            <a:r>
              <a:rPr lang="zh-TW" altLang="en-US" sz="1000" dirty="0" smtClean="0">
                <a:latin typeface="新細明體" pitchFamily="18" charset="-120"/>
              </a:rPr>
              <a:t>。 </a:t>
            </a:r>
            <a:r>
              <a:rPr lang="zh-TW" altLang="en-US" sz="1000" dirty="0">
                <a:latin typeface="新細明體" pitchFamily="18" charset="-120"/>
              </a:rPr>
              <a:t>依據著作權法第</a:t>
            </a:r>
            <a:r>
              <a:rPr lang="en-US" altLang="zh-TW" sz="1000" dirty="0">
                <a:latin typeface="新細明體" pitchFamily="18" charset="-120"/>
              </a:rPr>
              <a:t>46</a:t>
            </a:r>
            <a:r>
              <a:rPr lang="zh-TW" altLang="en-US" sz="1000" dirty="0">
                <a:latin typeface="新細明體" pitchFamily="18" charset="-120"/>
              </a:rPr>
              <a:t>、</a:t>
            </a:r>
            <a:r>
              <a:rPr lang="en-US" altLang="zh-TW" sz="1000" dirty="0">
                <a:latin typeface="新細明體" pitchFamily="18" charset="-120"/>
              </a:rPr>
              <a:t>52</a:t>
            </a:r>
            <a:r>
              <a:rPr lang="zh-TW" altLang="en-US" sz="1000" dirty="0">
                <a:latin typeface="新細明體" pitchFamily="18" charset="-120"/>
              </a:rPr>
              <a:t>、</a:t>
            </a:r>
            <a:r>
              <a:rPr lang="en-US" altLang="zh-TW" sz="1000" dirty="0">
                <a:latin typeface="新細明體" pitchFamily="18" charset="-120"/>
              </a:rPr>
              <a:t>65</a:t>
            </a:r>
            <a:r>
              <a:rPr lang="zh-TW" altLang="en-US" sz="1000" dirty="0">
                <a:latin typeface="新細明體" pitchFamily="18" charset="-120"/>
              </a:rPr>
              <a:t>條合理使用。</a:t>
            </a:r>
          </a:p>
        </p:txBody>
      </p:sp>
      <p:pic>
        <p:nvPicPr>
          <p:cNvPr id="9" name="Picture 77">
            <a:hlinkClick r:id="rId3"/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876030"/>
            <a:ext cx="216000" cy="216000"/>
          </a:xfrm>
          <a:prstGeom prst="rect">
            <a:avLst/>
          </a:prstGeom>
          <a:noFill/>
          <a:ln>
            <a:noFill/>
          </a:ln>
          <a:effectLst/>
          <a:extLst/>
        </p:spPr>
      </p:pic>
    </p:spTree>
    <p:extLst>
      <p:ext uri="{BB962C8B-B14F-4D97-AF65-F5344CB8AC3E}">
        <p14:creationId xmlns:p14="http://schemas.microsoft.com/office/powerpoint/2010/main" val="23221272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zh-TW" sz="4000" dirty="0" err="1" smtClean="0">
                <a:solidFill>
                  <a:schemeClr val="accent2">
                    <a:lumMod val="50000"/>
                  </a:schemeClr>
                </a:solidFill>
              </a:rPr>
              <a:t>Parler</a:t>
            </a:r>
            <a:r>
              <a:rPr kumimoji="1" lang="en-US" altLang="zh-TW" sz="4000" dirty="0" smtClean="0">
                <a:solidFill>
                  <a:schemeClr val="accent2">
                    <a:lumMod val="50000"/>
                  </a:schemeClr>
                </a:solidFill>
              </a:rPr>
              <a:t> des </a:t>
            </a:r>
            <a:r>
              <a:rPr kumimoji="1" lang="en-US" altLang="zh-TW" sz="4000" dirty="0" err="1" smtClean="0">
                <a:solidFill>
                  <a:schemeClr val="accent2">
                    <a:lumMod val="50000"/>
                  </a:schemeClr>
                </a:solidFill>
              </a:rPr>
              <a:t>personnes</a:t>
            </a:r>
            <a:endParaRPr kumimoji="1" lang="zh-TW" altLang="en-US" sz="40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435608" y="1085850"/>
            <a:ext cx="7498080" cy="3643312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zh-TW" altLang="en-US" sz="2200" dirty="0">
                <a:ea typeface="標楷體" pitchFamily="65" charset="-120"/>
              </a:rPr>
              <a:t>課本</a:t>
            </a:r>
            <a:r>
              <a:rPr lang="en-US" altLang="zh-TW" sz="2200" dirty="0" smtClean="0">
                <a:ea typeface="標楷體" pitchFamily="65" charset="-120"/>
              </a:rPr>
              <a:t>p.57</a:t>
            </a:r>
          </a:p>
          <a:p>
            <a:r>
              <a:rPr lang="fr-FR" altLang="zh-TW" sz="2200" dirty="0">
                <a:ea typeface="標楷體" pitchFamily="65" charset="-120"/>
              </a:rPr>
              <a:t>3. le pronom tonique : </a:t>
            </a:r>
            <a:r>
              <a:rPr lang="fr-FR" altLang="zh-TW" sz="2200" dirty="0" smtClean="0">
                <a:ea typeface="標楷體" pitchFamily="65" charset="-120"/>
              </a:rPr>
              <a:t>moi</a:t>
            </a:r>
            <a:r>
              <a:rPr lang="fr-FR" altLang="zh-TW" sz="2200" dirty="0">
                <a:ea typeface="標楷體" pitchFamily="65" charset="-120"/>
              </a:rPr>
              <a:t>, toi, lui, elle, nous, vous, eux, elles</a:t>
            </a:r>
          </a:p>
          <a:p>
            <a:pPr lvl="1"/>
            <a:r>
              <a:rPr lang="fr-FR" altLang="zh-TW" sz="2200" dirty="0" smtClean="0">
                <a:ea typeface="標楷體" pitchFamily="65" charset="-120"/>
              </a:rPr>
              <a:t>a. - </a:t>
            </a:r>
            <a:r>
              <a:rPr lang="fr-FR" altLang="zh-TW" sz="2200" dirty="0">
                <a:solidFill>
                  <a:srgbClr val="FF0000"/>
                </a:solidFill>
                <a:ea typeface="標楷體" pitchFamily="65" charset="-120"/>
              </a:rPr>
              <a:t>Moi</a:t>
            </a:r>
            <a:r>
              <a:rPr lang="fr-FR" altLang="zh-TW" sz="2200" dirty="0">
                <a:ea typeface="標楷體" pitchFamily="65" charset="-120"/>
              </a:rPr>
              <a:t>, j'aime bien le </a:t>
            </a:r>
            <a:r>
              <a:rPr lang="fr-FR" altLang="zh-TW" sz="2200" dirty="0" smtClean="0">
                <a:ea typeface="標楷體" pitchFamily="65" charset="-120"/>
              </a:rPr>
              <a:t>cinéma</a:t>
            </a:r>
            <a:r>
              <a:rPr lang="fr-FR" altLang="zh-TW" sz="2200" dirty="0">
                <a:ea typeface="標楷體" pitchFamily="65" charset="-120"/>
              </a:rPr>
              <a:t>, et toi </a:t>
            </a:r>
            <a:r>
              <a:rPr lang="fr-FR" altLang="zh-TW" sz="2200" dirty="0" smtClean="0">
                <a:ea typeface="標楷體" pitchFamily="65" charset="-120"/>
              </a:rPr>
              <a:t>?</a:t>
            </a:r>
            <a:br>
              <a:rPr lang="fr-FR" altLang="zh-TW" sz="2200" dirty="0" smtClean="0">
                <a:ea typeface="標楷體" pitchFamily="65" charset="-120"/>
              </a:rPr>
            </a:br>
            <a:r>
              <a:rPr lang="fr-FR" altLang="zh-TW" sz="2200" dirty="0" smtClean="0">
                <a:ea typeface="標楷體" pitchFamily="65" charset="-120"/>
              </a:rPr>
              <a:t>   - </a:t>
            </a:r>
            <a:r>
              <a:rPr lang="fr-FR" altLang="zh-TW" sz="2200" dirty="0">
                <a:solidFill>
                  <a:srgbClr val="FF0000"/>
                </a:solidFill>
                <a:ea typeface="標楷體" pitchFamily="65" charset="-120"/>
              </a:rPr>
              <a:t>Moi</a:t>
            </a:r>
            <a:r>
              <a:rPr lang="fr-FR" altLang="zh-TW" sz="2200" dirty="0">
                <a:ea typeface="標楷體" pitchFamily="65" charset="-120"/>
              </a:rPr>
              <a:t>, je préfère le théâtre.</a:t>
            </a:r>
          </a:p>
          <a:p>
            <a:pPr lvl="1"/>
            <a:r>
              <a:rPr lang="fr-FR" altLang="zh-TW" sz="2200" dirty="0">
                <a:ea typeface="標楷體" pitchFamily="65" charset="-120"/>
              </a:rPr>
              <a:t>b</a:t>
            </a:r>
            <a:r>
              <a:rPr lang="fr-FR" altLang="zh-TW" sz="2200" dirty="0" smtClean="0">
                <a:ea typeface="標楷體" pitchFamily="65" charset="-120"/>
              </a:rPr>
              <a:t>. - </a:t>
            </a:r>
            <a:r>
              <a:rPr lang="fr-FR" altLang="zh-TW" sz="2200" dirty="0">
                <a:solidFill>
                  <a:srgbClr val="FF0000"/>
                </a:solidFill>
                <a:ea typeface="標楷體" pitchFamily="65" charset="-120"/>
              </a:rPr>
              <a:t>Nous</a:t>
            </a:r>
            <a:r>
              <a:rPr lang="fr-FR" altLang="zh-TW" sz="2200" dirty="0">
                <a:ea typeface="標楷體" pitchFamily="65" charset="-120"/>
              </a:rPr>
              <a:t>, nous sortons en boîte demain, et vous </a:t>
            </a:r>
            <a:r>
              <a:rPr lang="fr-FR" altLang="zh-TW" sz="2200" dirty="0" smtClean="0">
                <a:ea typeface="標楷體" pitchFamily="65" charset="-120"/>
              </a:rPr>
              <a:t>?</a:t>
            </a:r>
            <a:br>
              <a:rPr lang="fr-FR" altLang="zh-TW" sz="2200" dirty="0" smtClean="0">
                <a:ea typeface="標楷體" pitchFamily="65" charset="-120"/>
              </a:rPr>
            </a:br>
            <a:r>
              <a:rPr lang="fr-FR" altLang="zh-TW" sz="2200" dirty="0" smtClean="0">
                <a:ea typeface="標楷體" pitchFamily="65" charset="-120"/>
              </a:rPr>
              <a:t>	- </a:t>
            </a:r>
            <a:r>
              <a:rPr lang="fr-FR" altLang="zh-TW" sz="2200" dirty="0">
                <a:solidFill>
                  <a:srgbClr val="FF0000"/>
                </a:solidFill>
                <a:ea typeface="標楷體" pitchFamily="65" charset="-120"/>
              </a:rPr>
              <a:t>Nous</a:t>
            </a:r>
            <a:r>
              <a:rPr lang="fr-FR" altLang="zh-TW" sz="2200" dirty="0">
                <a:ea typeface="標楷體" pitchFamily="65" charset="-120"/>
              </a:rPr>
              <a:t>, nous regardons un match à la télé.</a:t>
            </a:r>
          </a:p>
          <a:p>
            <a:pPr lvl="2"/>
            <a:r>
              <a:rPr lang="fr-FR" altLang="zh-TW" sz="2000" dirty="0">
                <a:ea typeface="標楷體" pitchFamily="65" charset="-120"/>
              </a:rPr>
              <a:t>sortir en boîte </a:t>
            </a:r>
            <a:r>
              <a:rPr lang="fr-FR" altLang="zh-TW" sz="2000" dirty="0" smtClean="0">
                <a:ea typeface="標楷體" pitchFamily="65" charset="-120"/>
              </a:rPr>
              <a:t> </a:t>
            </a:r>
            <a:r>
              <a:rPr lang="zh-TW" altLang="en-US" sz="2000" dirty="0" smtClean="0">
                <a:ea typeface="標楷體" pitchFamily="65" charset="-120"/>
              </a:rPr>
              <a:t>去</a:t>
            </a:r>
            <a:r>
              <a:rPr lang="zh-TW" altLang="en-US" sz="2000" dirty="0">
                <a:ea typeface="標楷體" pitchFamily="65" charset="-120"/>
              </a:rPr>
              <a:t>夜店</a:t>
            </a:r>
          </a:p>
          <a:p>
            <a:pPr lvl="2"/>
            <a:r>
              <a:rPr lang="fr-FR" altLang="zh-TW" sz="2000" dirty="0" smtClean="0">
                <a:ea typeface="標楷體" pitchFamily="65" charset="-120"/>
              </a:rPr>
              <a:t>un match  </a:t>
            </a:r>
            <a:r>
              <a:rPr lang="zh-TW" altLang="en-US" sz="2000" dirty="0" smtClean="0">
                <a:ea typeface="標楷體" pitchFamily="65" charset="-120"/>
              </a:rPr>
              <a:t>比賽</a:t>
            </a:r>
            <a:endParaRPr lang="zh-TW" altLang="en-US" sz="2000" dirty="0"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67715-E298-D948-81B8-59252272370F}" type="slidenum">
              <a:rPr kumimoji="1" lang="zh-TW" altLang="en-US" smtClean="0"/>
              <a:pPr/>
              <a:t>4</a:t>
            </a:fld>
            <a:endParaRPr kumimoji="1" lang="zh-TW" altLang="en-US"/>
          </a:p>
        </p:txBody>
      </p:sp>
      <p:pic>
        <p:nvPicPr>
          <p:cNvPr id="5" name="Picture 17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4729" y="727628"/>
            <a:ext cx="234861" cy="212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7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9855" y="1844131"/>
            <a:ext cx="234861" cy="212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7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9033" y="2430250"/>
            <a:ext cx="234861" cy="212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7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0550" y="3120896"/>
            <a:ext cx="234861" cy="212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矩形 10"/>
          <p:cNvSpPr/>
          <p:nvPr/>
        </p:nvSpPr>
        <p:spPr>
          <a:xfrm>
            <a:off x="1678686" y="4329052"/>
            <a:ext cx="5123688" cy="553998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TW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zh-TW" altLang="en-US" sz="1000" dirty="0">
                <a:latin typeface="新細明體" pitchFamily="18" charset="-120"/>
              </a:rPr>
              <a:t>以上</a:t>
            </a:r>
            <a:r>
              <a:rPr lang="zh-TW" altLang="en-US" sz="1000" dirty="0" smtClean="0">
                <a:latin typeface="新細明體" pitchFamily="18" charset="-120"/>
              </a:rPr>
              <a:t>作品</a:t>
            </a:r>
            <a:r>
              <a:rPr lang="zh-TW" altLang="en-US" sz="1000" dirty="0">
                <a:latin typeface="新細明體" pitchFamily="18" charset="-120"/>
              </a:rPr>
              <a:t>轉載自</a:t>
            </a:r>
            <a:r>
              <a:rPr lang="en-US" altLang="zh-TW" sz="1000" dirty="0">
                <a:latin typeface="新細明體" pitchFamily="18" charset="-120"/>
              </a:rPr>
              <a:t>Annie </a:t>
            </a:r>
            <a:r>
              <a:rPr lang="en-US" altLang="zh-TW" sz="1000" dirty="0" err="1">
                <a:latin typeface="新細明體" pitchFamily="18" charset="-120"/>
              </a:rPr>
              <a:t>Berthet</a:t>
            </a:r>
            <a:r>
              <a:rPr lang="en-US" altLang="zh-TW" sz="1000" dirty="0">
                <a:latin typeface="新細明體" pitchFamily="18" charset="-120"/>
              </a:rPr>
              <a:t>, Catherine </a:t>
            </a:r>
            <a:r>
              <a:rPr lang="en-US" altLang="zh-TW" sz="1000" dirty="0" err="1">
                <a:latin typeface="新細明體" pitchFamily="18" charset="-120"/>
              </a:rPr>
              <a:t>Hugot</a:t>
            </a:r>
            <a:r>
              <a:rPr lang="en-US" altLang="zh-TW" sz="1000" dirty="0">
                <a:latin typeface="新細明體" pitchFamily="18" charset="-120"/>
              </a:rPr>
              <a:t>, </a:t>
            </a:r>
            <a:r>
              <a:rPr lang="en-US" altLang="zh-TW" sz="1000" dirty="0" err="1">
                <a:latin typeface="新細明體" pitchFamily="18" charset="-120"/>
              </a:rPr>
              <a:t>Véronique</a:t>
            </a:r>
            <a:r>
              <a:rPr lang="en-US" altLang="zh-TW" sz="1000" dirty="0">
                <a:latin typeface="新細明體" pitchFamily="18" charset="-120"/>
              </a:rPr>
              <a:t> M. </a:t>
            </a:r>
            <a:r>
              <a:rPr lang="en-US" altLang="zh-TW" sz="1000" dirty="0" err="1">
                <a:latin typeface="新細明體" pitchFamily="18" charset="-120"/>
              </a:rPr>
              <a:t>Kizirian</a:t>
            </a:r>
            <a:r>
              <a:rPr lang="en-US" altLang="zh-TW" sz="1000" dirty="0">
                <a:latin typeface="新細明體" pitchFamily="18" charset="-120"/>
              </a:rPr>
              <a:t>, </a:t>
            </a:r>
            <a:r>
              <a:rPr lang="en-US" altLang="zh-TW" sz="1000" dirty="0" err="1">
                <a:latin typeface="新細明體" pitchFamily="18" charset="-120"/>
              </a:rPr>
              <a:t>Béatrix</a:t>
            </a:r>
            <a:r>
              <a:rPr lang="en-US" altLang="zh-TW" sz="1000" dirty="0">
                <a:latin typeface="新細明體" pitchFamily="18" charset="-120"/>
              </a:rPr>
              <a:t> </a:t>
            </a:r>
            <a:r>
              <a:rPr lang="en-US" altLang="zh-TW" sz="1000" dirty="0" err="1">
                <a:latin typeface="新細明體" pitchFamily="18" charset="-120"/>
              </a:rPr>
              <a:t>Sampsonis</a:t>
            </a:r>
            <a:r>
              <a:rPr lang="en-US" altLang="zh-TW" sz="1000" dirty="0">
                <a:latin typeface="新細明體" pitchFamily="18" charset="-120"/>
              </a:rPr>
              <a:t>, Monique </a:t>
            </a:r>
            <a:r>
              <a:rPr lang="en-US" altLang="zh-TW" sz="1000" dirty="0" err="1">
                <a:latin typeface="新細明體" pitchFamily="18" charset="-120"/>
              </a:rPr>
              <a:t>Waendendries</a:t>
            </a:r>
            <a:r>
              <a:rPr lang="en-US" altLang="zh-TW" sz="1000" dirty="0">
                <a:latin typeface="新細明體" pitchFamily="18" charset="-120"/>
              </a:rPr>
              <a:t> (2006).</a:t>
            </a:r>
            <a:r>
              <a:rPr lang="zh-TW" altLang="en-US" sz="1000" dirty="0">
                <a:latin typeface="新細明體" pitchFamily="18" charset="-120"/>
              </a:rPr>
              <a:t> </a:t>
            </a:r>
            <a:r>
              <a:rPr lang="en-US" altLang="zh-TW" sz="1000" dirty="0">
                <a:latin typeface="新細明體" pitchFamily="18" charset="-120"/>
              </a:rPr>
              <a:t>Alter Ego 1.</a:t>
            </a:r>
            <a:r>
              <a:rPr lang="zh-TW" altLang="en-US" sz="1000" dirty="0">
                <a:latin typeface="新細明體" pitchFamily="18" charset="-120"/>
              </a:rPr>
              <a:t> </a:t>
            </a:r>
            <a:r>
              <a:rPr lang="en-US" altLang="zh-TW" sz="1000" dirty="0">
                <a:latin typeface="新細明體" pitchFamily="18" charset="-120"/>
              </a:rPr>
              <a:t>Hachette</a:t>
            </a:r>
            <a:r>
              <a:rPr lang="zh-TW" altLang="en-US" sz="1000" dirty="0">
                <a:latin typeface="新細明體" pitchFamily="18" charset="-120"/>
              </a:rPr>
              <a:t>，</a:t>
            </a:r>
            <a:r>
              <a:rPr lang="zh-TW" altLang="en-US" sz="1000" dirty="0" smtClean="0">
                <a:latin typeface="新細明體" pitchFamily="18" charset="-120"/>
              </a:rPr>
              <a:t>頁</a:t>
            </a:r>
            <a:r>
              <a:rPr lang="en-US" altLang="zh-TW" sz="1000" dirty="0" smtClean="0">
                <a:latin typeface="新細明體" pitchFamily="18" charset="-120"/>
              </a:rPr>
              <a:t>57</a:t>
            </a:r>
            <a:r>
              <a:rPr lang="zh-TW" altLang="en-US" sz="1000" dirty="0" smtClean="0">
                <a:latin typeface="新細明體" pitchFamily="18" charset="-120"/>
              </a:rPr>
              <a:t>。 </a:t>
            </a:r>
            <a:r>
              <a:rPr lang="zh-TW" altLang="en-US" sz="1000" dirty="0">
                <a:latin typeface="新細明體" pitchFamily="18" charset="-120"/>
              </a:rPr>
              <a:t>依據著作權法第</a:t>
            </a:r>
            <a:r>
              <a:rPr lang="en-US" altLang="zh-TW" sz="1000" dirty="0">
                <a:latin typeface="新細明體" pitchFamily="18" charset="-120"/>
              </a:rPr>
              <a:t>46</a:t>
            </a:r>
            <a:r>
              <a:rPr lang="zh-TW" altLang="en-US" sz="1000" dirty="0">
                <a:latin typeface="新細明體" pitchFamily="18" charset="-120"/>
              </a:rPr>
              <a:t>、</a:t>
            </a:r>
            <a:r>
              <a:rPr lang="en-US" altLang="zh-TW" sz="1000" dirty="0">
                <a:latin typeface="新細明體" pitchFamily="18" charset="-120"/>
              </a:rPr>
              <a:t>52</a:t>
            </a:r>
            <a:r>
              <a:rPr lang="zh-TW" altLang="en-US" sz="1000" dirty="0">
                <a:latin typeface="新細明體" pitchFamily="18" charset="-120"/>
              </a:rPr>
              <a:t>、</a:t>
            </a:r>
            <a:r>
              <a:rPr lang="en-US" altLang="zh-TW" sz="1000" dirty="0">
                <a:latin typeface="新細明體" pitchFamily="18" charset="-120"/>
              </a:rPr>
              <a:t>65</a:t>
            </a:r>
            <a:r>
              <a:rPr lang="zh-TW" altLang="en-US" sz="1000" dirty="0">
                <a:latin typeface="新細明體" pitchFamily="18" charset="-120"/>
              </a:rPr>
              <a:t>條合理使用。</a:t>
            </a:r>
          </a:p>
        </p:txBody>
      </p:sp>
      <p:pic>
        <p:nvPicPr>
          <p:cNvPr id="13" name="Picture 77">
            <a:hlinkClick r:id="rId3"/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876030"/>
            <a:ext cx="216000" cy="216000"/>
          </a:xfrm>
          <a:prstGeom prst="rect">
            <a:avLst/>
          </a:prstGeom>
          <a:noFill/>
          <a:ln>
            <a:noFill/>
          </a:ln>
          <a:effectLst/>
          <a:extLst/>
        </p:spPr>
      </p:pic>
    </p:spTree>
    <p:extLst>
      <p:ext uri="{BB962C8B-B14F-4D97-AF65-F5344CB8AC3E}">
        <p14:creationId xmlns:p14="http://schemas.microsoft.com/office/powerpoint/2010/main" val="24125647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zh-TW" sz="4000" dirty="0" err="1" smtClean="0">
                <a:solidFill>
                  <a:schemeClr val="accent2">
                    <a:lumMod val="50000"/>
                  </a:schemeClr>
                </a:solidFill>
              </a:rPr>
              <a:t>Parler</a:t>
            </a:r>
            <a:r>
              <a:rPr kumimoji="1" lang="en-US" altLang="zh-TW" sz="4000" dirty="0" smtClean="0">
                <a:solidFill>
                  <a:schemeClr val="accent2">
                    <a:lumMod val="50000"/>
                  </a:schemeClr>
                </a:solidFill>
              </a:rPr>
              <a:t> des </a:t>
            </a:r>
            <a:r>
              <a:rPr kumimoji="1" lang="en-US" altLang="zh-TW" sz="4000" dirty="0" err="1" smtClean="0">
                <a:solidFill>
                  <a:schemeClr val="accent2">
                    <a:lumMod val="50000"/>
                  </a:schemeClr>
                </a:solidFill>
              </a:rPr>
              <a:t>personnes</a:t>
            </a:r>
            <a:endParaRPr kumimoji="1" lang="zh-TW" altLang="en-US" sz="40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435608" y="1085850"/>
            <a:ext cx="7498080" cy="3549650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zh-TW" altLang="en-US" sz="2200" dirty="0">
                <a:ea typeface="標楷體" pitchFamily="65" charset="-120"/>
              </a:rPr>
              <a:t>課本</a:t>
            </a:r>
            <a:r>
              <a:rPr lang="en-US" altLang="zh-TW" sz="2200" dirty="0" smtClean="0">
                <a:ea typeface="標楷體" pitchFamily="65" charset="-120"/>
              </a:rPr>
              <a:t>p.57</a:t>
            </a:r>
          </a:p>
          <a:p>
            <a:r>
              <a:rPr lang="fr-FR" altLang="zh-TW" sz="2200" dirty="0">
                <a:ea typeface="標楷體" pitchFamily="65" charset="-120"/>
              </a:rPr>
              <a:t>3. le pronom tonique : moi, toi, </a:t>
            </a:r>
            <a:r>
              <a:rPr lang="fr-FR" altLang="zh-TW" sz="2200" dirty="0" smtClean="0">
                <a:ea typeface="標楷體" pitchFamily="65" charset="-120"/>
              </a:rPr>
              <a:t>lui, elle, nous, vous, eux, elles</a:t>
            </a:r>
          </a:p>
          <a:p>
            <a:pPr lvl="1"/>
            <a:r>
              <a:rPr lang="fr-FR" altLang="zh-TW" sz="2200" dirty="0">
                <a:ea typeface="標楷體" pitchFamily="65" charset="-120"/>
              </a:rPr>
              <a:t>c</a:t>
            </a:r>
            <a:r>
              <a:rPr lang="fr-FR" altLang="zh-TW" sz="2200" dirty="0" smtClean="0">
                <a:ea typeface="標楷體" pitchFamily="65" charset="-120"/>
              </a:rPr>
              <a:t>. </a:t>
            </a:r>
            <a:r>
              <a:rPr lang="fr-FR" altLang="zh-TW" sz="2200" dirty="0" smtClean="0">
                <a:solidFill>
                  <a:srgbClr val="FF0000"/>
                </a:solidFill>
                <a:ea typeface="標楷體" pitchFamily="65" charset="-120"/>
              </a:rPr>
              <a:t>Elle</a:t>
            </a:r>
            <a:r>
              <a:rPr lang="fr-FR" altLang="zh-TW" sz="2200" dirty="0">
                <a:ea typeface="標楷體" pitchFamily="65" charset="-120"/>
              </a:rPr>
              <a:t>, elle est grande, belle et </a:t>
            </a:r>
            <a:r>
              <a:rPr lang="fr-FR" altLang="zh-TW" sz="2200" dirty="0" smtClean="0">
                <a:ea typeface="標楷體" pitchFamily="65" charset="-120"/>
              </a:rPr>
              <a:t>cultivée </a:t>
            </a:r>
            <a:r>
              <a:rPr lang="fr-FR" altLang="zh-TW" sz="2200" dirty="0">
                <a:ea typeface="標楷體" pitchFamily="65" charset="-120"/>
              </a:rPr>
              <a:t>et </a:t>
            </a:r>
            <a:r>
              <a:rPr lang="fr-FR" altLang="zh-TW" sz="2200" dirty="0">
                <a:solidFill>
                  <a:srgbClr val="FF0000"/>
                </a:solidFill>
                <a:ea typeface="標楷體" pitchFamily="65" charset="-120"/>
              </a:rPr>
              <a:t>lui</a:t>
            </a:r>
            <a:r>
              <a:rPr lang="fr-FR" altLang="zh-TW" sz="2200" dirty="0">
                <a:ea typeface="標楷體" pitchFamily="65" charset="-120"/>
              </a:rPr>
              <a:t>, il est petit, pas très beau et pas très intelligent, mais ils s'adorent !</a:t>
            </a:r>
          </a:p>
          <a:p>
            <a:pPr lvl="2"/>
            <a:r>
              <a:rPr lang="fr-FR" altLang="zh-TW" sz="2000" dirty="0">
                <a:ea typeface="標楷體" pitchFamily="65" charset="-120"/>
              </a:rPr>
              <a:t>ils </a:t>
            </a:r>
            <a:r>
              <a:rPr lang="fr-FR" altLang="zh-TW" sz="2000" dirty="0" smtClean="0">
                <a:ea typeface="標楷體" pitchFamily="65" charset="-120"/>
              </a:rPr>
              <a:t>s‘adorent </a:t>
            </a:r>
            <a:r>
              <a:rPr lang="zh-TW" altLang="en-US" sz="2000" dirty="0" smtClean="0">
                <a:ea typeface="標楷體" pitchFamily="65" charset="-120"/>
              </a:rPr>
              <a:t>相愛</a:t>
            </a:r>
            <a:endParaRPr lang="zh-TW" altLang="en-US" sz="2000" dirty="0">
              <a:ea typeface="標楷體" pitchFamily="65" charset="-120"/>
            </a:endParaRPr>
          </a:p>
          <a:p>
            <a:pPr lvl="1"/>
            <a:r>
              <a:rPr lang="fr-FR" altLang="zh-TW" sz="2200" dirty="0">
                <a:ea typeface="標楷體" pitchFamily="65" charset="-120"/>
              </a:rPr>
              <a:t>d</a:t>
            </a:r>
            <a:r>
              <a:rPr lang="fr-FR" altLang="zh-TW" sz="2200" dirty="0" smtClean="0">
                <a:ea typeface="標楷體" pitchFamily="65" charset="-120"/>
              </a:rPr>
              <a:t>. - </a:t>
            </a:r>
            <a:r>
              <a:rPr lang="fr-FR" altLang="zh-TW" sz="2200" dirty="0">
                <a:solidFill>
                  <a:srgbClr val="FF0000"/>
                </a:solidFill>
                <a:ea typeface="標楷體" pitchFamily="65" charset="-120"/>
              </a:rPr>
              <a:t>Elles</a:t>
            </a:r>
            <a:r>
              <a:rPr lang="fr-FR" altLang="zh-TW" sz="2200" dirty="0">
                <a:ea typeface="標楷體" pitchFamily="65" charset="-120"/>
              </a:rPr>
              <a:t>, elles sont sérieuses. </a:t>
            </a:r>
            <a:br>
              <a:rPr lang="fr-FR" altLang="zh-TW" sz="2200" dirty="0">
                <a:ea typeface="標楷體" pitchFamily="65" charset="-120"/>
              </a:rPr>
            </a:br>
            <a:r>
              <a:rPr lang="fr-FR" altLang="zh-TW" sz="2200" dirty="0">
                <a:ea typeface="標楷體" pitchFamily="65" charset="-120"/>
              </a:rPr>
              <a:t>	</a:t>
            </a:r>
            <a:r>
              <a:rPr lang="fr-FR" altLang="zh-TW" sz="2200" dirty="0" smtClean="0">
                <a:ea typeface="標楷體" pitchFamily="65" charset="-120"/>
              </a:rPr>
              <a:t>- </a:t>
            </a:r>
            <a:r>
              <a:rPr lang="fr-FR" altLang="zh-TW" sz="2200" dirty="0" smtClean="0">
                <a:solidFill>
                  <a:srgbClr val="FF0000"/>
                </a:solidFill>
                <a:ea typeface="標楷體" pitchFamily="65" charset="-120"/>
              </a:rPr>
              <a:t>Eux</a:t>
            </a:r>
            <a:r>
              <a:rPr lang="fr-FR" altLang="zh-TW" sz="2200" dirty="0">
                <a:ea typeface="標楷體" pitchFamily="65" charset="-120"/>
              </a:rPr>
              <a:t>, ils sont indisciplinés.</a:t>
            </a:r>
          </a:p>
          <a:p>
            <a:pPr lvl="2"/>
            <a:r>
              <a:rPr lang="fr-FR" altLang="zh-TW" sz="2000" dirty="0">
                <a:ea typeface="標楷體" pitchFamily="65" charset="-120"/>
              </a:rPr>
              <a:t>indisciplinés </a:t>
            </a:r>
            <a:r>
              <a:rPr lang="zh-TW" altLang="en-US" sz="2000" dirty="0">
                <a:ea typeface="標楷體" pitchFamily="65" charset="-120"/>
              </a:rPr>
              <a:t>不</a:t>
            </a:r>
            <a:r>
              <a:rPr lang="zh-TW" altLang="en-US" sz="2000" dirty="0" smtClean="0">
                <a:ea typeface="標楷體" pitchFamily="65" charset="-120"/>
              </a:rPr>
              <a:t>守紀律的</a:t>
            </a:r>
            <a:endParaRPr lang="zh-TW" altLang="en-US" sz="2000" dirty="0"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67715-E298-D948-81B8-59252272370F}" type="slidenum">
              <a:rPr kumimoji="1" lang="zh-TW" altLang="en-US" smtClean="0"/>
              <a:pPr/>
              <a:t>5</a:t>
            </a:fld>
            <a:endParaRPr kumimoji="1" lang="zh-TW" altLang="en-US"/>
          </a:p>
        </p:txBody>
      </p:sp>
      <p:pic>
        <p:nvPicPr>
          <p:cNvPr id="5" name="Picture 17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0201" y="815871"/>
            <a:ext cx="266994" cy="2414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7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6841" y="1811285"/>
            <a:ext cx="266994" cy="2414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7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2521" y="2571749"/>
            <a:ext cx="266994" cy="2414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7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5266" y="3650245"/>
            <a:ext cx="266994" cy="2414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矩形 9"/>
          <p:cNvSpPr/>
          <p:nvPr/>
        </p:nvSpPr>
        <p:spPr>
          <a:xfrm>
            <a:off x="1837436" y="4329052"/>
            <a:ext cx="5518404" cy="40011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TW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zh-TW" altLang="en-US" sz="1000" dirty="0">
                <a:latin typeface="新細明體" pitchFamily="18" charset="-120"/>
              </a:rPr>
              <a:t>以上</a:t>
            </a:r>
            <a:r>
              <a:rPr lang="zh-TW" altLang="en-US" sz="1000" dirty="0" smtClean="0">
                <a:latin typeface="新細明體" pitchFamily="18" charset="-120"/>
              </a:rPr>
              <a:t>作品</a:t>
            </a:r>
            <a:r>
              <a:rPr lang="zh-TW" altLang="en-US" sz="1000" dirty="0">
                <a:latin typeface="新細明體" pitchFamily="18" charset="-120"/>
              </a:rPr>
              <a:t>轉載自</a:t>
            </a:r>
            <a:r>
              <a:rPr lang="en-US" altLang="zh-TW" sz="1000" dirty="0">
                <a:latin typeface="新細明體" pitchFamily="18" charset="-120"/>
              </a:rPr>
              <a:t>Annie </a:t>
            </a:r>
            <a:r>
              <a:rPr lang="en-US" altLang="zh-TW" sz="1000" dirty="0" err="1">
                <a:latin typeface="新細明體" pitchFamily="18" charset="-120"/>
              </a:rPr>
              <a:t>Berthet</a:t>
            </a:r>
            <a:r>
              <a:rPr lang="en-US" altLang="zh-TW" sz="1000" dirty="0">
                <a:latin typeface="新細明體" pitchFamily="18" charset="-120"/>
              </a:rPr>
              <a:t>, Catherine </a:t>
            </a:r>
            <a:r>
              <a:rPr lang="en-US" altLang="zh-TW" sz="1000" dirty="0" err="1">
                <a:latin typeface="新細明體" pitchFamily="18" charset="-120"/>
              </a:rPr>
              <a:t>Hugot</a:t>
            </a:r>
            <a:r>
              <a:rPr lang="en-US" altLang="zh-TW" sz="1000" dirty="0">
                <a:latin typeface="新細明體" pitchFamily="18" charset="-120"/>
              </a:rPr>
              <a:t>, </a:t>
            </a:r>
            <a:r>
              <a:rPr lang="en-US" altLang="zh-TW" sz="1000" dirty="0" err="1">
                <a:latin typeface="新細明體" pitchFamily="18" charset="-120"/>
              </a:rPr>
              <a:t>Véronique</a:t>
            </a:r>
            <a:r>
              <a:rPr lang="en-US" altLang="zh-TW" sz="1000" dirty="0">
                <a:latin typeface="新細明體" pitchFamily="18" charset="-120"/>
              </a:rPr>
              <a:t> M. </a:t>
            </a:r>
            <a:r>
              <a:rPr lang="en-US" altLang="zh-TW" sz="1000" dirty="0" err="1">
                <a:latin typeface="新細明體" pitchFamily="18" charset="-120"/>
              </a:rPr>
              <a:t>Kizirian</a:t>
            </a:r>
            <a:r>
              <a:rPr lang="en-US" altLang="zh-TW" sz="1000" dirty="0">
                <a:latin typeface="新細明體" pitchFamily="18" charset="-120"/>
              </a:rPr>
              <a:t>, </a:t>
            </a:r>
            <a:r>
              <a:rPr lang="en-US" altLang="zh-TW" sz="1000" dirty="0" err="1">
                <a:latin typeface="新細明體" pitchFamily="18" charset="-120"/>
              </a:rPr>
              <a:t>Béatrix</a:t>
            </a:r>
            <a:r>
              <a:rPr lang="en-US" altLang="zh-TW" sz="1000" dirty="0">
                <a:latin typeface="新細明體" pitchFamily="18" charset="-120"/>
              </a:rPr>
              <a:t> </a:t>
            </a:r>
            <a:r>
              <a:rPr lang="en-US" altLang="zh-TW" sz="1000" dirty="0" err="1">
                <a:latin typeface="新細明體" pitchFamily="18" charset="-120"/>
              </a:rPr>
              <a:t>Sampsonis</a:t>
            </a:r>
            <a:r>
              <a:rPr lang="en-US" altLang="zh-TW" sz="1000" dirty="0">
                <a:latin typeface="新細明體" pitchFamily="18" charset="-120"/>
              </a:rPr>
              <a:t>, Monique </a:t>
            </a:r>
            <a:r>
              <a:rPr lang="en-US" altLang="zh-TW" sz="1000" dirty="0" err="1">
                <a:latin typeface="新細明體" pitchFamily="18" charset="-120"/>
              </a:rPr>
              <a:t>Waendendries</a:t>
            </a:r>
            <a:r>
              <a:rPr lang="en-US" altLang="zh-TW" sz="1000" dirty="0">
                <a:latin typeface="新細明體" pitchFamily="18" charset="-120"/>
              </a:rPr>
              <a:t> (2006).</a:t>
            </a:r>
            <a:r>
              <a:rPr lang="zh-TW" altLang="en-US" sz="1000" dirty="0">
                <a:latin typeface="新細明體" pitchFamily="18" charset="-120"/>
              </a:rPr>
              <a:t> </a:t>
            </a:r>
            <a:r>
              <a:rPr lang="en-US" altLang="zh-TW" sz="1000" dirty="0">
                <a:latin typeface="新細明體" pitchFamily="18" charset="-120"/>
              </a:rPr>
              <a:t>Alter Ego 1.</a:t>
            </a:r>
            <a:r>
              <a:rPr lang="zh-TW" altLang="en-US" sz="1000" dirty="0">
                <a:latin typeface="新細明體" pitchFamily="18" charset="-120"/>
              </a:rPr>
              <a:t> </a:t>
            </a:r>
            <a:r>
              <a:rPr lang="en-US" altLang="zh-TW" sz="1000" dirty="0">
                <a:latin typeface="新細明體" pitchFamily="18" charset="-120"/>
              </a:rPr>
              <a:t>Hachette</a:t>
            </a:r>
            <a:r>
              <a:rPr lang="zh-TW" altLang="en-US" sz="1000" dirty="0">
                <a:latin typeface="新細明體" pitchFamily="18" charset="-120"/>
              </a:rPr>
              <a:t>，</a:t>
            </a:r>
            <a:r>
              <a:rPr lang="zh-TW" altLang="en-US" sz="1000" dirty="0" smtClean="0">
                <a:latin typeface="新細明體" pitchFamily="18" charset="-120"/>
              </a:rPr>
              <a:t>頁</a:t>
            </a:r>
            <a:r>
              <a:rPr lang="en-US" altLang="zh-TW" sz="1000" dirty="0" smtClean="0">
                <a:latin typeface="新細明體" pitchFamily="18" charset="-120"/>
              </a:rPr>
              <a:t>57</a:t>
            </a:r>
            <a:r>
              <a:rPr lang="zh-TW" altLang="en-US" sz="1000" dirty="0" smtClean="0">
                <a:latin typeface="新細明體" pitchFamily="18" charset="-120"/>
              </a:rPr>
              <a:t>。 </a:t>
            </a:r>
            <a:r>
              <a:rPr lang="zh-TW" altLang="en-US" sz="1000" dirty="0">
                <a:latin typeface="新細明體" pitchFamily="18" charset="-120"/>
              </a:rPr>
              <a:t>依據著作權法第</a:t>
            </a:r>
            <a:r>
              <a:rPr lang="en-US" altLang="zh-TW" sz="1000" dirty="0">
                <a:latin typeface="新細明體" pitchFamily="18" charset="-120"/>
              </a:rPr>
              <a:t>46</a:t>
            </a:r>
            <a:r>
              <a:rPr lang="zh-TW" altLang="en-US" sz="1000" dirty="0">
                <a:latin typeface="新細明體" pitchFamily="18" charset="-120"/>
              </a:rPr>
              <a:t>、</a:t>
            </a:r>
            <a:r>
              <a:rPr lang="en-US" altLang="zh-TW" sz="1000" dirty="0">
                <a:latin typeface="新細明體" pitchFamily="18" charset="-120"/>
              </a:rPr>
              <a:t>52</a:t>
            </a:r>
            <a:r>
              <a:rPr lang="zh-TW" altLang="en-US" sz="1000" dirty="0">
                <a:latin typeface="新細明體" pitchFamily="18" charset="-120"/>
              </a:rPr>
              <a:t>、</a:t>
            </a:r>
            <a:r>
              <a:rPr lang="en-US" altLang="zh-TW" sz="1000" dirty="0">
                <a:latin typeface="新細明體" pitchFamily="18" charset="-120"/>
              </a:rPr>
              <a:t>65</a:t>
            </a:r>
            <a:r>
              <a:rPr lang="zh-TW" altLang="en-US" sz="1000" dirty="0">
                <a:latin typeface="新細明體" pitchFamily="18" charset="-120"/>
              </a:rPr>
              <a:t>條合理使用。</a:t>
            </a:r>
          </a:p>
        </p:txBody>
      </p:sp>
      <p:pic>
        <p:nvPicPr>
          <p:cNvPr id="13" name="Picture 77">
            <a:hlinkClick r:id="rId3"/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876030"/>
            <a:ext cx="216000" cy="216000"/>
          </a:xfrm>
          <a:prstGeom prst="rect">
            <a:avLst/>
          </a:prstGeom>
          <a:noFill/>
          <a:ln>
            <a:noFill/>
          </a:ln>
          <a:effectLst/>
          <a:extLst/>
        </p:spPr>
      </p:pic>
    </p:spTree>
    <p:extLst>
      <p:ext uri="{BB962C8B-B14F-4D97-AF65-F5344CB8AC3E}">
        <p14:creationId xmlns:p14="http://schemas.microsoft.com/office/powerpoint/2010/main" val="18593529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435608" y="1000786"/>
            <a:ext cx="7498080" cy="3879850"/>
          </a:xfrm>
        </p:spPr>
        <p:txBody>
          <a:bodyPr>
            <a:normAutofit lnSpcReduction="10000"/>
          </a:bodyPr>
          <a:lstStyle/>
          <a:p>
            <a:pPr marL="82296" indent="0">
              <a:buNone/>
            </a:pPr>
            <a:r>
              <a:rPr lang="zh-TW" altLang="en-US" sz="2000" dirty="0">
                <a:ea typeface="標楷體" pitchFamily="65" charset="-120"/>
              </a:rPr>
              <a:t>課本</a:t>
            </a:r>
            <a:r>
              <a:rPr lang="en-US" altLang="zh-TW" sz="2000" dirty="0" smtClean="0">
                <a:ea typeface="標楷體" pitchFamily="65" charset="-120"/>
              </a:rPr>
              <a:t>p.57</a:t>
            </a:r>
          </a:p>
          <a:p>
            <a:r>
              <a:rPr lang="fr-FR" altLang="zh-TW" sz="2000" dirty="0" smtClean="0">
                <a:ea typeface="標楷體" pitchFamily="65" charset="-120"/>
              </a:rPr>
              <a:t>4. </a:t>
            </a:r>
            <a:r>
              <a:rPr lang="zh-TW" altLang="en-US" sz="2000" dirty="0" smtClean="0">
                <a:ea typeface="標楷體" pitchFamily="65" charset="-120"/>
              </a:rPr>
              <a:t>造句：</a:t>
            </a:r>
            <a:endParaRPr lang="en-US" altLang="zh-TW" sz="2000" dirty="0" smtClean="0">
              <a:ea typeface="標楷體" pitchFamily="65" charset="-120"/>
            </a:endParaRPr>
          </a:p>
          <a:p>
            <a:pPr lvl="1"/>
            <a:r>
              <a:rPr lang="fr-FR" altLang="zh-TW" sz="2000" dirty="0">
                <a:ea typeface="標楷體" pitchFamily="65" charset="-120"/>
              </a:rPr>
              <a:t>C'est excitant !</a:t>
            </a:r>
          </a:p>
          <a:p>
            <a:pPr lvl="1"/>
            <a:r>
              <a:rPr lang="fr-FR" altLang="zh-TW" sz="2000" dirty="0">
                <a:ea typeface="標楷體" pitchFamily="65" charset="-120"/>
              </a:rPr>
              <a:t>les desserts </a:t>
            </a:r>
            <a:r>
              <a:rPr lang="fr-FR" altLang="zh-TW" sz="2000" dirty="0" smtClean="0">
                <a:ea typeface="標楷體" pitchFamily="65" charset="-120"/>
              </a:rPr>
              <a:t>sucrés </a:t>
            </a:r>
            <a:r>
              <a:rPr lang="fr-FR" altLang="zh-TW" sz="2000" dirty="0" smtClean="0">
                <a:latin typeface="Arial"/>
                <a:ea typeface="標楷體" pitchFamily="65" charset="-120"/>
                <a:cs typeface="Arial"/>
              </a:rPr>
              <a:t>↔ </a:t>
            </a:r>
            <a:r>
              <a:rPr lang="fr-FR" altLang="zh-TW" sz="2000" dirty="0" smtClean="0">
                <a:ea typeface="標楷體" pitchFamily="65" charset="-120"/>
              </a:rPr>
              <a:t>les </a:t>
            </a:r>
            <a:r>
              <a:rPr lang="fr-FR" altLang="zh-TW" sz="2000" dirty="0">
                <a:ea typeface="標楷體" pitchFamily="65" charset="-120"/>
              </a:rPr>
              <a:t>légumes </a:t>
            </a:r>
            <a:r>
              <a:rPr lang="fr-FR" altLang="zh-TW" sz="2000" dirty="0" smtClean="0">
                <a:ea typeface="標楷體" pitchFamily="65" charset="-120"/>
              </a:rPr>
              <a:t>salés</a:t>
            </a:r>
            <a:endParaRPr lang="fr-FR" altLang="zh-TW" sz="2000" dirty="0">
              <a:ea typeface="標楷體" pitchFamily="65" charset="-120"/>
            </a:endParaRPr>
          </a:p>
          <a:p>
            <a:pPr lvl="1"/>
            <a:r>
              <a:rPr lang="fr-FR" altLang="zh-TW" sz="2000" dirty="0">
                <a:ea typeface="標楷體" pitchFamily="65" charset="-120"/>
              </a:rPr>
              <a:t>les escargots sont timides</a:t>
            </a:r>
          </a:p>
          <a:p>
            <a:pPr lvl="1"/>
            <a:r>
              <a:rPr lang="fr-FR" altLang="zh-TW" sz="2000" dirty="0">
                <a:ea typeface="標楷體" pitchFamily="65" charset="-120"/>
              </a:rPr>
              <a:t>les joueurs de </a:t>
            </a:r>
            <a:r>
              <a:rPr lang="fr-FR" altLang="zh-TW" sz="2000" dirty="0" smtClean="0">
                <a:ea typeface="標楷體" pitchFamily="65" charset="-120"/>
              </a:rPr>
              <a:t>tennis</a:t>
            </a:r>
            <a:endParaRPr lang="zh-TW" altLang="en-US" sz="2000" dirty="0">
              <a:ea typeface="標楷體" pitchFamily="65" charset="-120"/>
            </a:endParaRPr>
          </a:p>
          <a:p>
            <a:pPr lvl="1"/>
            <a:r>
              <a:rPr lang="fr-FR" altLang="zh-TW" sz="2000" dirty="0">
                <a:ea typeface="標楷體" pitchFamily="65" charset="-120"/>
              </a:rPr>
              <a:t>les serpents sont </a:t>
            </a:r>
            <a:r>
              <a:rPr lang="fr-FR" altLang="zh-TW" sz="2000" dirty="0" smtClean="0">
                <a:ea typeface="標楷體" pitchFamily="65" charset="-120"/>
              </a:rPr>
              <a:t>dégoûtants</a:t>
            </a:r>
            <a:r>
              <a:rPr lang="en-US" altLang="zh-TW" sz="2000" dirty="0" smtClean="0">
                <a:ea typeface="標楷體" pitchFamily="65" charset="-120"/>
              </a:rPr>
              <a:t>(</a:t>
            </a:r>
            <a:r>
              <a:rPr lang="zh-TW" altLang="en-US" sz="2000" dirty="0" smtClean="0">
                <a:ea typeface="標楷體" pitchFamily="65" charset="-120"/>
              </a:rPr>
              <a:t>噁心的</a:t>
            </a:r>
            <a:r>
              <a:rPr lang="en-US" altLang="zh-TW" sz="2000" dirty="0" smtClean="0">
                <a:ea typeface="標楷體" pitchFamily="65" charset="-120"/>
              </a:rPr>
              <a:t>)</a:t>
            </a:r>
            <a:endParaRPr lang="zh-TW" altLang="en-US" sz="2000" dirty="0">
              <a:ea typeface="標楷體" pitchFamily="65" charset="-120"/>
            </a:endParaRPr>
          </a:p>
          <a:p>
            <a:pPr lvl="1"/>
            <a:r>
              <a:rPr lang="fr-FR" altLang="zh-TW" sz="2000" dirty="0">
                <a:ea typeface="標楷體" pitchFamily="65" charset="-120"/>
              </a:rPr>
              <a:t>les souris </a:t>
            </a:r>
            <a:r>
              <a:rPr lang="fr-FR" altLang="zh-TW" sz="2000" dirty="0" smtClean="0">
                <a:ea typeface="標楷體" pitchFamily="65" charset="-120"/>
              </a:rPr>
              <a:t> </a:t>
            </a:r>
            <a:r>
              <a:rPr lang="zh-TW" altLang="en-US" sz="2000" dirty="0" smtClean="0">
                <a:ea typeface="標楷體" pitchFamily="65" charset="-120"/>
              </a:rPr>
              <a:t>老鼠</a:t>
            </a:r>
            <a:endParaRPr lang="zh-TW" altLang="en-US" sz="2000" dirty="0">
              <a:ea typeface="標楷體" pitchFamily="65" charset="-120"/>
            </a:endParaRPr>
          </a:p>
          <a:p>
            <a:pPr lvl="1"/>
            <a:r>
              <a:rPr lang="fr-FR" altLang="zh-TW" sz="2000" dirty="0">
                <a:ea typeface="標楷體" pitchFamily="65" charset="-120"/>
              </a:rPr>
              <a:t>les actrices</a:t>
            </a:r>
          </a:p>
          <a:p>
            <a:pPr lvl="1"/>
            <a:r>
              <a:rPr lang="fr-FR" altLang="zh-TW" sz="2000" dirty="0">
                <a:ea typeface="標楷體" pitchFamily="65" charset="-120"/>
              </a:rPr>
              <a:t>la nature</a:t>
            </a:r>
          </a:p>
          <a:p>
            <a:pPr lvl="1"/>
            <a:r>
              <a:rPr lang="fr-FR" altLang="zh-TW" sz="2000" dirty="0">
                <a:ea typeface="標楷體" pitchFamily="65" charset="-120"/>
              </a:rPr>
              <a:t>les boîtes bruyantes</a:t>
            </a:r>
          </a:p>
        </p:txBody>
      </p:sp>
      <p:pic>
        <p:nvPicPr>
          <p:cNvPr id="11" name="Picture 17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0800" y="2282457"/>
            <a:ext cx="236316" cy="213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zh-TW" sz="4000" dirty="0" err="1" smtClean="0">
                <a:solidFill>
                  <a:schemeClr val="accent2">
                    <a:lumMod val="50000"/>
                  </a:schemeClr>
                </a:solidFill>
              </a:rPr>
              <a:t>Caractériser</a:t>
            </a:r>
            <a:r>
              <a:rPr kumimoji="1" lang="en-US" altLang="zh-TW" sz="4000" dirty="0" smtClean="0">
                <a:solidFill>
                  <a:schemeClr val="accent2">
                    <a:lumMod val="50000"/>
                  </a:schemeClr>
                </a:solidFill>
              </a:rPr>
              <a:t> des </a:t>
            </a:r>
            <a:r>
              <a:rPr kumimoji="1" lang="en-US" altLang="zh-TW" sz="4000" dirty="0" err="1" smtClean="0">
                <a:solidFill>
                  <a:schemeClr val="accent2">
                    <a:lumMod val="50000"/>
                  </a:schemeClr>
                </a:solidFill>
              </a:rPr>
              <a:t>personnes</a:t>
            </a:r>
            <a:endParaRPr kumimoji="1" lang="zh-TW" altLang="en-US" sz="40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67715-E298-D948-81B8-59252272370F}" type="slidenum">
              <a:rPr kumimoji="1" lang="zh-TW" altLang="en-US" smtClean="0"/>
              <a:pPr/>
              <a:t>6</a:t>
            </a:fld>
            <a:endParaRPr kumimoji="1" lang="zh-TW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3637" y="1063229"/>
            <a:ext cx="1830011" cy="34579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3637" y="4254500"/>
            <a:ext cx="428625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文字方塊 4"/>
          <p:cNvSpPr txBox="1"/>
          <p:nvPr/>
        </p:nvSpPr>
        <p:spPr>
          <a:xfrm>
            <a:off x="7212262" y="4187795"/>
            <a:ext cx="14542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000" dirty="0">
                <a:solidFill>
                  <a:schemeClr val="bg1"/>
                </a:solidFill>
              </a:rPr>
              <a:t>Wikimedia Commons</a:t>
            </a:r>
            <a:r>
              <a:rPr lang="zh-TW" altLang="en-US" sz="1000" dirty="0" smtClean="0">
                <a:solidFill>
                  <a:schemeClr val="bg1"/>
                </a:solidFill>
              </a:rPr>
              <a:t>，</a:t>
            </a:r>
            <a:endParaRPr lang="en-US" altLang="zh-TW" sz="1000" dirty="0" smtClean="0">
              <a:solidFill>
                <a:schemeClr val="bg1"/>
              </a:solidFill>
            </a:endParaRPr>
          </a:p>
          <a:p>
            <a:r>
              <a:rPr lang="zh-TW" altLang="en-US" sz="1000" dirty="0" smtClean="0">
                <a:solidFill>
                  <a:schemeClr val="bg1"/>
                </a:solidFill>
              </a:rPr>
              <a:t>作者</a:t>
            </a:r>
            <a:r>
              <a:rPr lang="zh-TW" altLang="en-US" sz="1000" dirty="0">
                <a:solidFill>
                  <a:schemeClr val="bg1"/>
                </a:solidFill>
              </a:rPr>
              <a:t>：</a:t>
            </a:r>
            <a:r>
              <a:rPr lang="en-US" altLang="zh-TW" sz="1000" dirty="0" err="1" smtClean="0">
                <a:solidFill>
                  <a:schemeClr val="bg1"/>
                </a:solidFill>
              </a:rPr>
              <a:t>Speculos</a:t>
            </a:r>
            <a:endParaRPr lang="en-US" altLang="zh-TW" sz="1000" dirty="0">
              <a:solidFill>
                <a:schemeClr val="bg1"/>
              </a:solidFill>
            </a:endParaRPr>
          </a:p>
        </p:txBody>
      </p:sp>
      <p:cxnSp>
        <p:nvCxnSpPr>
          <p:cNvPr id="9" name="弧形接點 8"/>
          <p:cNvCxnSpPr/>
          <p:nvPr/>
        </p:nvCxnSpPr>
        <p:spPr>
          <a:xfrm flipV="1">
            <a:off x="4381500" y="2641600"/>
            <a:ext cx="2273300" cy="39370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Picture 17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374" y="660938"/>
            <a:ext cx="311150" cy="281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矩形 11"/>
          <p:cNvSpPr/>
          <p:nvPr/>
        </p:nvSpPr>
        <p:spPr>
          <a:xfrm>
            <a:off x="113480" y="4694508"/>
            <a:ext cx="8518906" cy="21544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TW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zh-TW" altLang="en-US" sz="800" dirty="0">
                <a:latin typeface="新細明體" pitchFamily="18" charset="-120"/>
              </a:rPr>
              <a:t>以上</a:t>
            </a:r>
            <a:r>
              <a:rPr lang="zh-TW" altLang="en-US" sz="800" dirty="0" smtClean="0">
                <a:latin typeface="新細明體" pitchFamily="18" charset="-120"/>
              </a:rPr>
              <a:t>作品</a:t>
            </a:r>
            <a:r>
              <a:rPr lang="zh-TW" altLang="en-US" sz="800" dirty="0">
                <a:latin typeface="新細明體" pitchFamily="18" charset="-120"/>
              </a:rPr>
              <a:t>轉載自</a:t>
            </a:r>
            <a:r>
              <a:rPr lang="en-US" altLang="zh-TW" sz="800" dirty="0">
                <a:latin typeface="新細明體" pitchFamily="18" charset="-120"/>
              </a:rPr>
              <a:t>Annie </a:t>
            </a:r>
            <a:r>
              <a:rPr lang="en-US" altLang="zh-TW" sz="800" dirty="0" err="1">
                <a:latin typeface="新細明體" pitchFamily="18" charset="-120"/>
              </a:rPr>
              <a:t>Berthet</a:t>
            </a:r>
            <a:r>
              <a:rPr lang="en-US" altLang="zh-TW" sz="800" dirty="0">
                <a:latin typeface="新細明體" pitchFamily="18" charset="-120"/>
              </a:rPr>
              <a:t>, Catherine </a:t>
            </a:r>
            <a:r>
              <a:rPr lang="en-US" altLang="zh-TW" sz="800" dirty="0" err="1">
                <a:latin typeface="新細明體" pitchFamily="18" charset="-120"/>
              </a:rPr>
              <a:t>Hugot</a:t>
            </a:r>
            <a:r>
              <a:rPr lang="en-US" altLang="zh-TW" sz="800" dirty="0">
                <a:latin typeface="新細明體" pitchFamily="18" charset="-120"/>
              </a:rPr>
              <a:t>, </a:t>
            </a:r>
            <a:r>
              <a:rPr lang="en-US" altLang="zh-TW" sz="800" dirty="0" err="1">
                <a:latin typeface="新細明體" pitchFamily="18" charset="-120"/>
              </a:rPr>
              <a:t>Véronique</a:t>
            </a:r>
            <a:r>
              <a:rPr lang="en-US" altLang="zh-TW" sz="800" dirty="0">
                <a:latin typeface="新細明體" pitchFamily="18" charset="-120"/>
              </a:rPr>
              <a:t> M. </a:t>
            </a:r>
            <a:r>
              <a:rPr lang="en-US" altLang="zh-TW" sz="800" dirty="0" err="1">
                <a:latin typeface="新細明體" pitchFamily="18" charset="-120"/>
              </a:rPr>
              <a:t>Kizirian</a:t>
            </a:r>
            <a:r>
              <a:rPr lang="en-US" altLang="zh-TW" sz="800" dirty="0">
                <a:latin typeface="新細明體" pitchFamily="18" charset="-120"/>
              </a:rPr>
              <a:t>, </a:t>
            </a:r>
            <a:r>
              <a:rPr lang="en-US" altLang="zh-TW" sz="800" dirty="0" err="1">
                <a:latin typeface="新細明體" pitchFamily="18" charset="-120"/>
              </a:rPr>
              <a:t>Béatrix</a:t>
            </a:r>
            <a:r>
              <a:rPr lang="en-US" altLang="zh-TW" sz="800" dirty="0">
                <a:latin typeface="新細明體" pitchFamily="18" charset="-120"/>
              </a:rPr>
              <a:t> </a:t>
            </a:r>
            <a:r>
              <a:rPr lang="en-US" altLang="zh-TW" sz="800" dirty="0" err="1">
                <a:latin typeface="新細明體" pitchFamily="18" charset="-120"/>
              </a:rPr>
              <a:t>Sampsonis</a:t>
            </a:r>
            <a:r>
              <a:rPr lang="en-US" altLang="zh-TW" sz="800" dirty="0">
                <a:latin typeface="新細明體" pitchFamily="18" charset="-120"/>
              </a:rPr>
              <a:t>, Monique </a:t>
            </a:r>
            <a:r>
              <a:rPr lang="en-US" altLang="zh-TW" sz="800" dirty="0" err="1">
                <a:latin typeface="新細明體" pitchFamily="18" charset="-120"/>
              </a:rPr>
              <a:t>Waendendries</a:t>
            </a:r>
            <a:r>
              <a:rPr lang="en-US" altLang="zh-TW" sz="800" dirty="0">
                <a:latin typeface="新細明體" pitchFamily="18" charset="-120"/>
              </a:rPr>
              <a:t> (2006).</a:t>
            </a:r>
            <a:r>
              <a:rPr lang="zh-TW" altLang="en-US" sz="800" dirty="0">
                <a:latin typeface="新細明體" pitchFamily="18" charset="-120"/>
              </a:rPr>
              <a:t> </a:t>
            </a:r>
            <a:r>
              <a:rPr lang="en-US" altLang="zh-TW" sz="800" dirty="0">
                <a:latin typeface="新細明體" pitchFamily="18" charset="-120"/>
              </a:rPr>
              <a:t>Alter Ego 1.</a:t>
            </a:r>
            <a:r>
              <a:rPr lang="zh-TW" altLang="en-US" sz="800" dirty="0">
                <a:latin typeface="新細明體" pitchFamily="18" charset="-120"/>
              </a:rPr>
              <a:t> </a:t>
            </a:r>
            <a:r>
              <a:rPr lang="en-US" altLang="zh-TW" sz="800" dirty="0">
                <a:latin typeface="新細明體" pitchFamily="18" charset="-120"/>
              </a:rPr>
              <a:t>Hachette</a:t>
            </a:r>
            <a:r>
              <a:rPr lang="zh-TW" altLang="en-US" sz="800" dirty="0">
                <a:latin typeface="新細明體" pitchFamily="18" charset="-120"/>
              </a:rPr>
              <a:t>，</a:t>
            </a:r>
            <a:r>
              <a:rPr lang="zh-TW" altLang="en-US" sz="800" dirty="0" smtClean="0">
                <a:latin typeface="新細明體" pitchFamily="18" charset="-120"/>
              </a:rPr>
              <a:t>頁</a:t>
            </a:r>
            <a:r>
              <a:rPr lang="en-US" altLang="zh-TW" sz="800" dirty="0" smtClean="0">
                <a:latin typeface="新細明體" pitchFamily="18" charset="-120"/>
              </a:rPr>
              <a:t>57</a:t>
            </a:r>
            <a:r>
              <a:rPr lang="zh-TW" altLang="en-US" sz="800" dirty="0" smtClean="0">
                <a:latin typeface="新細明體" pitchFamily="18" charset="-120"/>
              </a:rPr>
              <a:t>。 </a:t>
            </a:r>
            <a:r>
              <a:rPr lang="zh-TW" altLang="en-US" sz="800" dirty="0">
                <a:latin typeface="新細明體" pitchFamily="18" charset="-120"/>
              </a:rPr>
              <a:t>依據著作權法第</a:t>
            </a:r>
            <a:r>
              <a:rPr lang="en-US" altLang="zh-TW" sz="800" dirty="0">
                <a:latin typeface="新細明體" pitchFamily="18" charset="-120"/>
              </a:rPr>
              <a:t>46</a:t>
            </a:r>
            <a:r>
              <a:rPr lang="zh-TW" altLang="en-US" sz="800" dirty="0">
                <a:latin typeface="新細明體" pitchFamily="18" charset="-120"/>
              </a:rPr>
              <a:t>、</a:t>
            </a:r>
            <a:r>
              <a:rPr lang="en-US" altLang="zh-TW" sz="800" dirty="0">
                <a:latin typeface="新細明體" pitchFamily="18" charset="-120"/>
              </a:rPr>
              <a:t>52</a:t>
            </a:r>
            <a:r>
              <a:rPr lang="zh-TW" altLang="en-US" sz="800" dirty="0">
                <a:latin typeface="新細明體" pitchFamily="18" charset="-120"/>
              </a:rPr>
              <a:t>、</a:t>
            </a:r>
            <a:r>
              <a:rPr lang="en-US" altLang="zh-TW" sz="800" dirty="0">
                <a:latin typeface="新細明體" pitchFamily="18" charset="-120"/>
              </a:rPr>
              <a:t>65</a:t>
            </a:r>
            <a:r>
              <a:rPr lang="zh-TW" altLang="en-US" sz="800" dirty="0">
                <a:latin typeface="新細明體" pitchFamily="18" charset="-120"/>
              </a:rPr>
              <a:t>條合理使用。</a:t>
            </a:r>
          </a:p>
        </p:txBody>
      </p:sp>
      <p:pic>
        <p:nvPicPr>
          <p:cNvPr id="15" name="Picture 77">
            <a:hlinkClick r:id="rId6"/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876030"/>
            <a:ext cx="216000" cy="216000"/>
          </a:xfrm>
          <a:prstGeom prst="rect">
            <a:avLst/>
          </a:prstGeom>
          <a:noFill/>
          <a:ln>
            <a:noFill/>
          </a:ln>
          <a:effectLst/>
          <a:extLst/>
        </p:spPr>
      </p:pic>
    </p:spTree>
    <p:extLst>
      <p:ext uri="{BB962C8B-B14F-4D97-AF65-F5344CB8AC3E}">
        <p14:creationId xmlns:p14="http://schemas.microsoft.com/office/powerpoint/2010/main" val="20172371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zh-TW" sz="4000" dirty="0" err="1" smtClean="0">
                <a:solidFill>
                  <a:schemeClr val="accent2">
                    <a:lumMod val="50000"/>
                  </a:schemeClr>
                </a:solidFill>
              </a:rPr>
              <a:t>Caractériser</a:t>
            </a:r>
            <a:r>
              <a:rPr kumimoji="1" lang="en-US" altLang="zh-TW" sz="4000" dirty="0" smtClean="0">
                <a:solidFill>
                  <a:schemeClr val="accent2">
                    <a:lumMod val="50000"/>
                  </a:schemeClr>
                </a:solidFill>
              </a:rPr>
              <a:t> des </a:t>
            </a:r>
            <a:r>
              <a:rPr kumimoji="1" lang="en-US" altLang="zh-TW" sz="4000" dirty="0" err="1" smtClean="0">
                <a:solidFill>
                  <a:schemeClr val="accent2">
                    <a:lumMod val="50000"/>
                  </a:schemeClr>
                </a:solidFill>
              </a:rPr>
              <a:t>personnes</a:t>
            </a:r>
            <a:endParaRPr kumimoji="1" lang="zh-TW" altLang="en-US" sz="40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435608" y="1063228"/>
            <a:ext cx="7498080" cy="3572271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zh-TW" altLang="en-US" sz="1800" dirty="0">
                <a:ea typeface="標楷體" pitchFamily="65" charset="-120"/>
              </a:rPr>
              <a:t>課本</a:t>
            </a:r>
            <a:r>
              <a:rPr lang="en-US" altLang="zh-TW" sz="1800" dirty="0" smtClean="0">
                <a:ea typeface="標楷體" pitchFamily="65" charset="-120"/>
              </a:rPr>
              <a:t>p.57</a:t>
            </a:r>
          </a:p>
          <a:p>
            <a:pPr marL="82296" indent="0">
              <a:buNone/>
            </a:pPr>
            <a:endParaRPr lang="en-US" altLang="zh-TW" sz="2200" dirty="0"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67715-E298-D948-81B8-59252272370F}" type="slidenum">
              <a:rPr kumimoji="1" lang="zh-TW" altLang="en-US" smtClean="0"/>
              <a:pPr/>
              <a:t>7</a:t>
            </a:fld>
            <a:endParaRPr kumimoji="1" lang="zh-TW" altLang="en-US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1414980"/>
              </p:ext>
            </p:extLst>
          </p:nvPr>
        </p:nvGraphicFramePr>
        <p:xfrm>
          <a:off x="2222500" y="1419133"/>
          <a:ext cx="5054600" cy="33100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7300"/>
                <a:gridCol w="2527300"/>
              </a:tblGrid>
              <a:tr h="401831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err="1" smtClean="0">
                          <a:ea typeface="標楷體" pitchFamily="65" charset="-120"/>
                        </a:rPr>
                        <a:t>Singulier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err="1" smtClean="0">
                          <a:ea typeface="標楷體" pitchFamily="65" charset="-120"/>
                        </a:rPr>
                        <a:t>Pluriel</a:t>
                      </a:r>
                      <a:r>
                        <a:rPr lang="en-US" altLang="zh-TW" sz="1800" dirty="0" smtClean="0">
                          <a:ea typeface="標楷體" pitchFamily="65" charset="-120"/>
                        </a:rPr>
                        <a:t> </a:t>
                      </a:r>
                      <a:endParaRPr lang="zh-TW" altLang="en-US" dirty="0"/>
                    </a:p>
                  </a:txBody>
                  <a:tcPr/>
                </a:tc>
              </a:tr>
              <a:tr h="290819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CA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belle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CA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beau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CA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généreux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CA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sérieux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CA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amical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CA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amicale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CA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doux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CA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sportif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CA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sportive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CA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gros</a:t>
                      </a:r>
                      <a:endParaRPr kumimoji="0" lang="zh-TW" altLang="zh-TW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altLang="zh-TW" dirty="0" smtClean="0"/>
                        <a:t>belle</a:t>
                      </a:r>
                      <a:r>
                        <a:rPr lang="fr-FR" altLang="zh-TW" dirty="0" smtClean="0">
                          <a:solidFill>
                            <a:srgbClr val="FF0000"/>
                          </a:solidFill>
                        </a:rPr>
                        <a:t>s</a:t>
                      </a:r>
                      <a:r>
                        <a:rPr lang="fr-FR" altLang="zh-TW" dirty="0" smtClean="0"/>
                        <a:t> </a:t>
                      </a:r>
                    </a:p>
                    <a:p>
                      <a:pPr algn="ctr"/>
                      <a:r>
                        <a:rPr lang="fr-FR" altLang="zh-TW" dirty="0" smtClean="0"/>
                        <a:t>beau</a:t>
                      </a:r>
                      <a:r>
                        <a:rPr lang="fr-FR" altLang="zh-TW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r>
                        <a:rPr lang="fr-FR" altLang="zh-TW" dirty="0" smtClean="0"/>
                        <a:t> </a:t>
                      </a:r>
                    </a:p>
                    <a:p>
                      <a:pPr algn="ctr"/>
                      <a:r>
                        <a:rPr lang="fr-FR" altLang="zh-TW" dirty="0" smtClean="0"/>
                        <a:t>généreux </a:t>
                      </a:r>
                    </a:p>
                    <a:p>
                      <a:pPr algn="ctr"/>
                      <a:r>
                        <a:rPr lang="fr-FR" altLang="zh-TW" dirty="0" smtClean="0"/>
                        <a:t>sérieux </a:t>
                      </a:r>
                    </a:p>
                    <a:p>
                      <a:pPr algn="ctr"/>
                      <a:r>
                        <a:rPr lang="fr-FR" altLang="zh-TW" dirty="0" smtClean="0"/>
                        <a:t>amic</a:t>
                      </a:r>
                      <a:r>
                        <a:rPr lang="fr-FR" altLang="zh-TW" dirty="0" smtClean="0">
                          <a:solidFill>
                            <a:srgbClr val="FF0000"/>
                          </a:solidFill>
                        </a:rPr>
                        <a:t>aux</a:t>
                      </a:r>
                      <a:r>
                        <a:rPr lang="fr-FR" altLang="zh-TW" dirty="0" smtClean="0"/>
                        <a:t> </a:t>
                      </a:r>
                    </a:p>
                    <a:p>
                      <a:pPr algn="ctr"/>
                      <a:r>
                        <a:rPr lang="fr-FR" altLang="zh-TW" dirty="0" smtClean="0"/>
                        <a:t>amicale</a:t>
                      </a:r>
                      <a:r>
                        <a:rPr lang="fr-FR" altLang="zh-TW" dirty="0" smtClean="0">
                          <a:solidFill>
                            <a:srgbClr val="FF0000"/>
                          </a:solidFill>
                        </a:rPr>
                        <a:t>s</a:t>
                      </a:r>
                      <a:r>
                        <a:rPr lang="fr-FR" altLang="zh-TW" dirty="0" smtClean="0"/>
                        <a:t> </a:t>
                      </a:r>
                    </a:p>
                    <a:p>
                      <a:pPr algn="ctr"/>
                      <a:r>
                        <a:rPr lang="fr-FR" altLang="zh-TW" dirty="0" smtClean="0"/>
                        <a:t>doux </a:t>
                      </a:r>
                    </a:p>
                    <a:p>
                      <a:pPr algn="ctr"/>
                      <a:r>
                        <a:rPr lang="fr-FR" altLang="zh-TW" dirty="0" smtClean="0"/>
                        <a:t>sportif</a:t>
                      </a:r>
                      <a:r>
                        <a:rPr lang="fr-FR" altLang="zh-TW" dirty="0" smtClean="0">
                          <a:solidFill>
                            <a:srgbClr val="FF0000"/>
                          </a:solidFill>
                        </a:rPr>
                        <a:t>s</a:t>
                      </a:r>
                      <a:r>
                        <a:rPr lang="fr-FR" altLang="zh-TW" dirty="0" smtClean="0"/>
                        <a:t> </a:t>
                      </a:r>
                    </a:p>
                    <a:p>
                      <a:pPr algn="ctr"/>
                      <a:r>
                        <a:rPr lang="fr-FR" altLang="zh-TW" dirty="0" smtClean="0"/>
                        <a:t>sportive</a:t>
                      </a:r>
                      <a:r>
                        <a:rPr lang="fr-FR" altLang="zh-TW" dirty="0" smtClean="0">
                          <a:solidFill>
                            <a:srgbClr val="FF0000"/>
                          </a:solidFill>
                        </a:rPr>
                        <a:t>s</a:t>
                      </a:r>
                      <a:r>
                        <a:rPr lang="fr-FR" altLang="zh-TW" dirty="0" smtClean="0"/>
                        <a:t> </a:t>
                      </a:r>
                    </a:p>
                    <a:p>
                      <a:pPr algn="ctr"/>
                      <a:r>
                        <a:rPr lang="fr-FR" altLang="zh-TW" dirty="0" smtClean="0"/>
                        <a:t>gros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Picture 17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7100" y="781820"/>
            <a:ext cx="311150" cy="281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矩形 6"/>
          <p:cNvSpPr/>
          <p:nvPr/>
        </p:nvSpPr>
        <p:spPr>
          <a:xfrm>
            <a:off x="354843" y="4722338"/>
            <a:ext cx="8113594" cy="21544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TW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zh-TW" altLang="en-US" sz="800" dirty="0">
                <a:latin typeface="新細明體" pitchFamily="18" charset="-120"/>
              </a:rPr>
              <a:t>本作品轉載自</a:t>
            </a:r>
            <a:r>
              <a:rPr lang="en-US" altLang="zh-TW" sz="800" dirty="0">
                <a:latin typeface="新細明體" pitchFamily="18" charset="-120"/>
              </a:rPr>
              <a:t>Annie </a:t>
            </a:r>
            <a:r>
              <a:rPr lang="en-US" altLang="zh-TW" sz="800" dirty="0" err="1">
                <a:latin typeface="新細明體" pitchFamily="18" charset="-120"/>
              </a:rPr>
              <a:t>Berthet</a:t>
            </a:r>
            <a:r>
              <a:rPr lang="en-US" altLang="zh-TW" sz="800" dirty="0">
                <a:latin typeface="新細明體" pitchFamily="18" charset="-120"/>
              </a:rPr>
              <a:t>, Catherine </a:t>
            </a:r>
            <a:r>
              <a:rPr lang="en-US" altLang="zh-TW" sz="800" dirty="0" err="1">
                <a:latin typeface="新細明體" pitchFamily="18" charset="-120"/>
              </a:rPr>
              <a:t>Hugot</a:t>
            </a:r>
            <a:r>
              <a:rPr lang="en-US" altLang="zh-TW" sz="800" dirty="0">
                <a:latin typeface="新細明體" pitchFamily="18" charset="-120"/>
              </a:rPr>
              <a:t>, </a:t>
            </a:r>
            <a:r>
              <a:rPr lang="en-US" altLang="zh-TW" sz="800" dirty="0" err="1">
                <a:latin typeface="新細明體" pitchFamily="18" charset="-120"/>
              </a:rPr>
              <a:t>Véronique</a:t>
            </a:r>
            <a:r>
              <a:rPr lang="en-US" altLang="zh-TW" sz="800" dirty="0">
                <a:latin typeface="新細明體" pitchFamily="18" charset="-120"/>
              </a:rPr>
              <a:t> M. </a:t>
            </a:r>
            <a:r>
              <a:rPr lang="en-US" altLang="zh-TW" sz="800" dirty="0" err="1">
                <a:latin typeface="新細明體" pitchFamily="18" charset="-120"/>
              </a:rPr>
              <a:t>Kizirian</a:t>
            </a:r>
            <a:r>
              <a:rPr lang="en-US" altLang="zh-TW" sz="800" dirty="0">
                <a:latin typeface="新細明體" pitchFamily="18" charset="-120"/>
              </a:rPr>
              <a:t>, </a:t>
            </a:r>
            <a:r>
              <a:rPr lang="en-US" altLang="zh-TW" sz="800" dirty="0" err="1">
                <a:latin typeface="新細明體" pitchFamily="18" charset="-120"/>
              </a:rPr>
              <a:t>Béatrix</a:t>
            </a:r>
            <a:r>
              <a:rPr lang="en-US" altLang="zh-TW" sz="800" dirty="0">
                <a:latin typeface="新細明體" pitchFamily="18" charset="-120"/>
              </a:rPr>
              <a:t> </a:t>
            </a:r>
            <a:r>
              <a:rPr lang="en-US" altLang="zh-TW" sz="800" dirty="0" err="1">
                <a:latin typeface="新細明體" pitchFamily="18" charset="-120"/>
              </a:rPr>
              <a:t>Sampsonis</a:t>
            </a:r>
            <a:r>
              <a:rPr lang="en-US" altLang="zh-TW" sz="800" dirty="0">
                <a:latin typeface="新細明體" pitchFamily="18" charset="-120"/>
              </a:rPr>
              <a:t>, Monique </a:t>
            </a:r>
            <a:r>
              <a:rPr lang="en-US" altLang="zh-TW" sz="800" dirty="0" err="1">
                <a:latin typeface="新細明體" pitchFamily="18" charset="-120"/>
              </a:rPr>
              <a:t>Waendendries</a:t>
            </a:r>
            <a:r>
              <a:rPr lang="en-US" altLang="zh-TW" sz="800" dirty="0">
                <a:latin typeface="新細明體" pitchFamily="18" charset="-120"/>
              </a:rPr>
              <a:t> (2006).</a:t>
            </a:r>
            <a:r>
              <a:rPr lang="zh-TW" altLang="en-US" sz="800" dirty="0">
                <a:latin typeface="新細明體" pitchFamily="18" charset="-120"/>
              </a:rPr>
              <a:t> </a:t>
            </a:r>
            <a:r>
              <a:rPr lang="en-US" altLang="zh-TW" sz="800" dirty="0">
                <a:latin typeface="新細明體" pitchFamily="18" charset="-120"/>
              </a:rPr>
              <a:t>Alter Ego 1.</a:t>
            </a:r>
            <a:r>
              <a:rPr lang="zh-TW" altLang="en-US" sz="800" dirty="0">
                <a:latin typeface="新細明體" pitchFamily="18" charset="-120"/>
              </a:rPr>
              <a:t> </a:t>
            </a:r>
            <a:r>
              <a:rPr lang="en-US" altLang="zh-TW" sz="800" dirty="0">
                <a:latin typeface="新細明體" pitchFamily="18" charset="-120"/>
              </a:rPr>
              <a:t>Hachette</a:t>
            </a:r>
            <a:r>
              <a:rPr lang="zh-TW" altLang="en-US" sz="800" dirty="0">
                <a:latin typeface="新細明體" pitchFamily="18" charset="-120"/>
              </a:rPr>
              <a:t>，</a:t>
            </a:r>
            <a:r>
              <a:rPr lang="zh-TW" altLang="en-US" sz="800" dirty="0" smtClean="0">
                <a:latin typeface="新細明體" pitchFamily="18" charset="-120"/>
              </a:rPr>
              <a:t>頁</a:t>
            </a:r>
            <a:r>
              <a:rPr lang="en-US" altLang="zh-TW" sz="800" dirty="0" smtClean="0">
                <a:latin typeface="新細明體" pitchFamily="18" charset="-120"/>
              </a:rPr>
              <a:t>57</a:t>
            </a:r>
            <a:r>
              <a:rPr lang="zh-TW" altLang="en-US" sz="800" dirty="0" smtClean="0">
                <a:latin typeface="新細明體" pitchFamily="18" charset="-120"/>
              </a:rPr>
              <a:t>。 </a:t>
            </a:r>
            <a:r>
              <a:rPr lang="zh-TW" altLang="en-US" sz="800" dirty="0">
                <a:latin typeface="新細明體" pitchFamily="18" charset="-120"/>
              </a:rPr>
              <a:t>依據著作權法第</a:t>
            </a:r>
            <a:r>
              <a:rPr lang="en-US" altLang="zh-TW" sz="800" dirty="0">
                <a:latin typeface="新細明體" pitchFamily="18" charset="-120"/>
              </a:rPr>
              <a:t>46</a:t>
            </a:r>
            <a:r>
              <a:rPr lang="zh-TW" altLang="en-US" sz="800" dirty="0">
                <a:latin typeface="新細明體" pitchFamily="18" charset="-120"/>
              </a:rPr>
              <a:t>、</a:t>
            </a:r>
            <a:r>
              <a:rPr lang="en-US" altLang="zh-TW" sz="800" dirty="0">
                <a:latin typeface="新細明體" pitchFamily="18" charset="-120"/>
              </a:rPr>
              <a:t>52</a:t>
            </a:r>
            <a:r>
              <a:rPr lang="zh-TW" altLang="en-US" sz="800" dirty="0">
                <a:latin typeface="新細明體" pitchFamily="18" charset="-120"/>
              </a:rPr>
              <a:t>、</a:t>
            </a:r>
            <a:r>
              <a:rPr lang="en-US" altLang="zh-TW" sz="800" dirty="0">
                <a:latin typeface="新細明體" pitchFamily="18" charset="-120"/>
              </a:rPr>
              <a:t>65</a:t>
            </a:r>
            <a:r>
              <a:rPr lang="zh-TW" altLang="en-US" sz="800" dirty="0">
                <a:latin typeface="新細明體" pitchFamily="18" charset="-120"/>
              </a:rPr>
              <a:t>條合理使用</a:t>
            </a:r>
            <a:r>
              <a:rPr lang="zh-TW" altLang="en-US" sz="800" dirty="0" smtClean="0">
                <a:latin typeface="新細明體" pitchFamily="18" charset="-120"/>
              </a:rPr>
              <a:t>。</a:t>
            </a:r>
            <a:endParaRPr lang="zh-TW" altLang="en-US" sz="800" dirty="0">
              <a:latin typeface="新細明體" pitchFamily="18" charset="-120"/>
            </a:endParaRPr>
          </a:p>
        </p:txBody>
      </p:sp>
      <p:pic>
        <p:nvPicPr>
          <p:cNvPr id="10" name="Picture 77">
            <a:hlinkClick r:id="rId3"/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889678"/>
            <a:ext cx="216000" cy="216000"/>
          </a:xfrm>
          <a:prstGeom prst="rect">
            <a:avLst/>
          </a:prstGeom>
          <a:noFill/>
          <a:ln>
            <a:noFill/>
          </a:ln>
          <a:effectLst/>
          <a:extLst/>
        </p:spPr>
      </p:pic>
    </p:spTree>
    <p:extLst>
      <p:ext uri="{BB962C8B-B14F-4D97-AF65-F5344CB8AC3E}">
        <p14:creationId xmlns:p14="http://schemas.microsoft.com/office/powerpoint/2010/main" val="20440290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35608" y="205978"/>
            <a:ext cx="7498080" cy="1042251"/>
          </a:xfrm>
        </p:spPr>
        <p:txBody>
          <a:bodyPr>
            <a:normAutofit fontScale="90000"/>
          </a:bodyPr>
          <a:lstStyle/>
          <a:p>
            <a:r>
              <a:rPr kumimoji="1" lang="fr-FR" altLang="zh-TW" dirty="0">
                <a:solidFill>
                  <a:schemeClr val="accent2">
                    <a:lumMod val="50000"/>
                  </a:schemeClr>
                </a:solidFill>
              </a:rPr>
              <a:t>Comment parler des qualités et des défauts d’une personne.</a:t>
            </a:r>
            <a:endParaRPr kumimoji="1" lang="zh-TW" alt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435608" y="1364342"/>
            <a:ext cx="7498080" cy="3236687"/>
          </a:xfrm>
        </p:spPr>
        <p:txBody>
          <a:bodyPr>
            <a:noAutofit/>
          </a:bodyPr>
          <a:lstStyle/>
          <a:p>
            <a:pPr marL="82296" indent="0">
              <a:buNone/>
            </a:pPr>
            <a:r>
              <a:rPr kumimoji="1" lang="zh-TW" altLang="en-US" sz="1800" dirty="0" smtClean="0">
                <a:ea typeface="標楷體" pitchFamily="65" charset="-120"/>
                <a:cs typeface="Gill Sans MT"/>
              </a:rPr>
              <a:t>上課補充</a:t>
            </a:r>
            <a:endParaRPr kumimoji="1" lang="en-US" altLang="zh-TW" sz="1800" dirty="0" smtClean="0">
              <a:ea typeface="標楷體" pitchFamily="65" charset="-120"/>
              <a:cs typeface="Gill Sans MT"/>
            </a:endParaRPr>
          </a:p>
          <a:p>
            <a:pPr lvl="1"/>
            <a:r>
              <a:rPr lang="fr-FR" altLang="zh-TW" sz="2000" dirty="0"/>
              <a:t>Il désire passionnément réussir, il est </a:t>
            </a:r>
            <a:r>
              <a:rPr lang="fr-FR" altLang="zh-TW" sz="2000" dirty="0" smtClean="0"/>
              <a:t>...................................................</a:t>
            </a:r>
            <a:endParaRPr lang="zh-TW" altLang="zh-TW" sz="2000" dirty="0"/>
          </a:p>
          <a:p>
            <a:pPr lvl="1"/>
            <a:r>
              <a:rPr lang="en-US" altLang="zh-TW" sz="2000" dirty="0"/>
              <a:t>Elle ne </a:t>
            </a:r>
            <a:r>
              <a:rPr lang="en-US" altLang="zh-TW" sz="2000" dirty="0" err="1"/>
              <a:t>partage</a:t>
            </a:r>
            <a:r>
              <a:rPr lang="en-US" altLang="zh-TW" sz="2000" dirty="0"/>
              <a:t> </a:t>
            </a:r>
            <a:r>
              <a:rPr lang="en-US" altLang="zh-TW" sz="2000" dirty="0" err="1"/>
              <a:t>rien</a:t>
            </a:r>
            <a:r>
              <a:rPr lang="en-US" altLang="zh-TW" sz="2000" dirty="0"/>
              <a:t>, </a:t>
            </a:r>
            <a:r>
              <a:rPr lang="en-US" altLang="zh-TW" sz="2000" dirty="0" err="1"/>
              <a:t>elle</a:t>
            </a:r>
            <a:r>
              <a:rPr lang="en-US" altLang="zh-TW" sz="2000" dirty="0"/>
              <a:t> </a:t>
            </a:r>
            <a:r>
              <a:rPr lang="en-US" altLang="zh-TW" sz="2000" dirty="0" err="1"/>
              <a:t>garde</a:t>
            </a:r>
            <a:r>
              <a:rPr lang="en-US" altLang="zh-TW" sz="2000" dirty="0"/>
              <a:t> tout pour </a:t>
            </a:r>
            <a:r>
              <a:rPr lang="en-US" altLang="zh-TW" sz="2000" dirty="0" err="1"/>
              <a:t>elle</a:t>
            </a:r>
            <a:r>
              <a:rPr lang="en-US" altLang="zh-TW" sz="2000" dirty="0"/>
              <a:t>, </a:t>
            </a:r>
            <a:r>
              <a:rPr lang="en-US" altLang="zh-TW" sz="2000" dirty="0" err="1"/>
              <a:t>elle</a:t>
            </a:r>
            <a:r>
              <a:rPr lang="en-US" altLang="zh-TW" sz="2000" dirty="0"/>
              <a:t> </a:t>
            </a:r>
            <a:r>
              <a:rPr lang="en-US" altLang="zh-TW" sz="2000" dirty="0" err="1"/>
              <a:t>est</a:t>
            </a:r>
            <a:r>
              <a:rPr lang="en-US" altLang="zh-TW" sz="2000" dirty="0"/>
              <a:t> </a:t>
            </a:r>
            <a:r>
              <a:rPr lang="en-US" altLang="zh-TW" sz="2000" dirty="0" smtClean="0"/>
              <a:t>.....................</a:t>
            </a:r>
            <a:endParaRPr lang="fr-FR" altLang="zh-TW" sz="2000" dirty="0" smtClean="0"/>
          </a:p>
          <a:p>
            <a:pPr lvl="1"/>
            <a:r>
              <a:rPr lang="fr-FR" altLang="zh-TW" sz="2000" dirty="0" smtClean="0"/>
              <a:t>Elle </a:t>
            </a:r>
            <a:r>
              <a:rPr lang="fr-FR" altLang="zh-TW" sz="2000" dirty="0"/>
              <a:t>voit tout en noir, elle pense que tout va mal, elle est </a:t>
            </a:r>
            <a:r>
              <a:rPr lang="fr-FR" altLang="zh-TW" sz="2000" dirty="0" smtClean="0"/>
              <a:t>...............</a:t>
            </a:r>
            <a:endParaRPr lang="fr-FR" altLang="zh-TW" sz="2000" dirty="0"/>
          </a:p>
          <a:p>
            <a:pPr lvl="1"/>
            <a:r>
              <a:rPr lang="fr-FR" altLang="zh-TW" sz="2000" dirty="0"/>
              <a:t>Il impose ses idées et exige qu'on les respecte, il est </a:t>
            </a:r>
            <a:r>
              <a:rPr lang="fr-FR" altLang="zh-TW" sz="2000" dirty="0" smtClean="0"/>
              <a:t>......................</a:t>
            </a:r>
            <a:endParaRPr lang="fr-FR" altLang="zh-TW" sz="2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67715-E298-D948-81B8-59252272370F}" type="slidenum">
              <a:rPr kumimoji="1" lang="zh-TW" altLang="en-US" smtClean="0"/>
              <a:pPr/>
              <a:t>8</a:t>
            </a:fld>
            <a:endParaRPr kumimoji="1" lang="zh-TW" altLang="en-US"/>
          </a:p>
        </p:txBody>
      </p:sp>
      <p:sp>
        <p:nvSpPr>
          <p:cNvPr id="5" name="文字方塊 4"/>
          <p:cNvSpPr txBox="1"/>
          <p:nvPr/>
        </p:nvSpPr>
        <p:spPr>
          <a:xfrm>
            <a:off x="2175327" y="3322691"/>
            <a:ext cx="6438321" cy="1328023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zh-TW" dirty="0" err="1" smtClean="0">
                <a:ea typeface="標楷體" pitchFamily="65" charset="-120"/>
                <a:cs typeface="Gill Sans MT"/>
              </a:rPr>
              <a:t>réussir</a:t>
            </a:r>
            <a:r>
              <a:rPr kumimoji="1" lang="en-US" altLang="zh-TW" dirty="0" smtClean="0">
                <a:ea typeface="標楷體" pitchFamily="65" charset="-120"/>
                <a:cs typeface="Gill Sans MT"/>
              </a:rPr>
              <a:t>	</a:t>
            </a:r>
            <a:r>
              <a:rPr kumimoji="1" lang="zh-TW" altLang="en-US" dirty="0" smtClean="0">
                <a:ea typeface="標楷體" pitchFamily="65" charset="-120"/>
                <a:cs typeface="Gill Sans MT"/>
              </a:rPr>
              <a:t>成功</a:t>
            </a:r>
            <a:r>
              <a:rPr kumimoji="1" lang="en-US" altLang="zh-TW" dirty="0" smtClean="0">
                <a:ea typeface="標楷體" pitchFamily="65" charset="-120"/>
                <a:cs typeface="Gill Sans MT"/>
              </a:rPr>
              <a:t>	</a:t>
            </a:r>
            <a:r>
              <a:rPr kumimoji="1" lang="en-US" altLang="zh-TW" dirty="0">
                <a:ea typeface="標楷體" pitchFamily="65" charset="-120"/>
                <a:cs typeface="Gill Sans MT"/>
              </a:rPr>
              <a:t>	</a:t>
            </a:r>
            <a:r>
              <a:rPr kumimoji="1" lang="en-US" altLang="zh-TW" dirty="0" err="1">
                <a:ea typeface="標楷體" pitchFamily="65" charset="-120"/>
                <a:cs typeface="Gill Sans MT"/>
              </a:rPr>
              <a:t>voir</a:t>
            </a:r>
            <a:r>
              <a:rPr kumimoji="1" lang="en-US" altLang="zh-TW" dirty="0">
                <a:ea typeface="標楷體" pitchFamily="65" charset="-120"/>
                <a:cs typeface="Gill Sans MT"/>
              </a:rPr>
              <a:t> tout en noir </a:t>
            </a:r>
            <a:r>
              <a:rPr kumimoji="1" lang="en-US" altLang="zh-TW" dirty="0" smtClean="0">
                <a:latin typeface="Arial"/>
                <a:ea typeface="標楷體" pitchFamily="65" charset="-120"/>
                <a:cs typeface="Arial"/>
              </a:rPr>
              <a:t>↔</a:t>
            </a:r>
            <a:r>
              <a:rPr kumimoji="1" lang="en-US" altLang="zh-TW" dirty="0" smtClean="0">
                <a:ea typeface="標楷體" pitchFamily="65" charset="-120"/>
                <a:cs typeface="Gill Sans MT"/>
              </a:rPr>
              <a:t> </a:t>
            </a:r>
            <a:r>
              <a:rPr kumimoji="1" lang="en-US" altLang="zh-TW" dirty="0" err="1">
                <a:ea typeface="標楷體" pitchFamily="65" charset="-120"/>
                <a:cs typeface="Gill Sans MT"/>
              </a:rPr>
              <a:t>voir</a:t>
            </a:r>
            <a:r>
              <a:rPr kumimoji="1" lang="en-US" altLang="zh-TW" dirty="0">
                <a:ea typeface="標楷體" pitchFamily="65" charset="-120"/>
                <a:cs typeface="Gill Sans MT"/>
              </a:rPr>
              <a:t> la vie en </a:t>
            </a:r>
            <a:r>
              <a:rPr kumimoji="1" lang="en-US" altLang="zh-TW" dirty="0" smtClean="0">
                <a:ea typeface="標楷體" pitchFamily="65" charset="-120"/>
                <a:cs typeface="Gill Sans MT"/>
              </a:rPr>
              <a:t>rose</a:t>
            </a:r>
          </a:p>
          <a:p>
            <a:r>
              <a:rPr kumimoji="1" lang="en-US" altLang="zh-TW" dirty="0" err="1" smtClean="0">
                <a:ea typeface="標楷體" pitchFamily="65" charset="-120"/>
                <a:cs typeface="Gill Sans MT"/>
              </a:rPr>
              <a:t>partage</a:t>
            </a:r>
            <a:r>
              <a:rPr kumimoji="1" lang="en-US" altLang="zh-TW" dirty="0" smtClean="0">
                <a:ea typeface="標楷體" pitchFamily="65" charset="-120"/>
                <a:cs typeface="Gill Sans MT"/>
              </a:rPr>
              <a:t>	</a:t>
            </a:r>
            <a:r>
              <a:rPr kumimoji="1" lang="zh-TW" altLang="en-US" dirty="0" smtClean="0">
                <a:ea typeface="標楷體" pitchFamily="65" charset="-120"/>
                <a:cs typeface="Gill Sans MT"/>
              </a:rPr>
              <a:t>分享</a:t>
            </a:r>
            <a:r>
              <a:rPr kumimoji="1" lang="en-US" altLang="zh-TW" dirty="0" smtClean="0">
                <a:ea typeface="標楷體" pitchFamily="65" charset="-120"/>
                <a:cs typeface="Gill Sans MT"/>
              </a:rPr>
              <a:t>	</a:t>
            </a:r>
            <a:r>
              <a:rPr kumimoji="1" lang="en-US" altLang="zh-TW" dirty="0">
                <a:ea typeface="標楷體" pitchFamily="65" charset="-120"/>
                <a:cs typeface="Gill Sans MT"/>
              </a:rPr>
              <a:t>	tout </a:t>
            </a:r>
            <a:r>
              <a:rPr kumimoji="1" lang="en-US" altLang="zh-TW" dirty="0" err="1">
                <a:ea typeface="標楷體" pitchFamily="65" charset="-120"/>
                <a:cs typeface="Gill Sans MT"/>
              </a:rPr>
              <a:t>va</a:t>
            </a:r>
            <a:r>
              <a:rPr kumimoji="1" lang="en-US" altLang="zh-TW" dirty="0">
                <a:ea typeface="標楷體" pitchFamily="65" charset="-120"/>
                <a:cs typeface="Gill Sans MT"/>
              </a:rPr>
              <a:t> mal </a:t>
            </a:r>
            <a:r>
              <a:rPr kumimoji="1" lang="en-US" altLang="zh-TW" dirty="0">
                <a:latin typeface="Arial"/>
                <a:ea typeface="標楷體" pitchFamily="65" charset="-120"/>
                <a:cs typeface="Arial"/>
              </a:rPr>
              <a:t>↔</a:t>
            </a:r>
            <a:r>
              <a:rPr kumimoji="1" lang="en-US" altLang="zh-TW" dirty="0" smtClean="0">
                <a:ea typeface="標楷體" pitchFamily="65" charset="-120"/>
                <a:cs typeface="Gill Sans MT"/>
              </a:rPr>
              <a:t> </a:t>
            </a:r>
            <a:r>
              <a:rPr kumimoji="1" lang="en-US" altLang="zh-TW" dirty="0">
                <a:ea typeface="標楷體" pitchFamily="65" charset="-120"/>
                <a:cs typeface="Gill Sans MT"/>
              </a:rPr>
              <a:t>tout </a:t>
            </a:r>
            <a:r>
              <a:rPr kumimoji="1" lang="en-US" altLang="zh-TW" dirty="0" err="1">
                <a:ea typeface="標楷體" pitchFamily="65" charset="-120"/>
                <a:cs typeface="Gill Sans MT"/>
              </a:rPr>
              <a:t>va</a:t>
            </a:r>
            <a:r>
              <a:rPr kumimoji="1" lang="en-US" altLang="zh-TW" dirty="0">
                <a:ea typeface="標楷體" pitchFamily="65" charset="-120"/>
                <a:cs typeface="Gill Sans MT"/>
              </a:rPr>
              <a:t> </a:t>
            </a:r>
            <a:r>
              <a:rPr kumimoji="1" lang="en-US" altLang="zh-TW" dirty="0" err="1" smtClean="0">
                <a:ea typeface="標楷體" pitchFamily="65" charset="-120"/>
                <a:cs typeface="Gill Sans MT"/>
              </a:rPr>
              <a:t>bien</a:t>
            </a:r>
            <a:endParaRPr kumimoji="1" lang="en-US" altLang="zh-TW" dirty="0" smtClean="0">
              <a:ea typeface="標楷體" pitchFamily="65" charset="-120"/>
              <a:cs typeface="Gill Sans MT"/>
            </a:endParaRPr>
          </a:p>
          <a:p>
            <a:r>
              <a:rPr kumimoji="1" lang="en-US" altLang="zh-TW" dirty="0" err="1" smtClean="0">
                <a:ea typeface="標楷體" pitchFamily="65" charset="-120"/>
                <a:cs typeface="Gill Sans MT"/>
              </a:rPr>
              <a:t>rien</a:t>
            </a:r>
            <a:r>
              <a:rPr kumimoji="1" lang="en-US" altLang="zh-TW" dirty="0" smtClean="0">
                <a:ea typeface="標楷體" pitchFamily="65" charset="-120"/>
                <a:cs typeface="Gill Sans MT"/>
              </a:rPr>
              <a:t>		[</a:t>
            </a:r>
            <a:r>
              <a:rPr kumimoji="1" lang="zh-TW" altLang="en-US" dirty="0" smtClean="0">
                <a:ea typeface="標楷體" pitchFamily="65" charset="-120"/>
                <a:cs typeface="Gill Sans MT"/>
              </a:rPr>
              <a:t>英</a:t>
            </a:r>
            <a:r>
              <a:rPr kumimoji="1" lang="en-US" altLang="zh-TW" dirty="0" smtClean="0">
                <a:ea typeface="標楷體" pitchFamily="65" charset="-120"/>
                <a:cs typeface="Gill Sans MT"/>
              </a:rPr>
              <a:t>]nothing</a:t>
            </a:r>
            <a:r>
              <a:rPr kumimoji="1" lang="en-US" altLang="zh-TW" dirty="0">
                <a:ea typeface="標楷體" pitchFamily="65" charset="-120"/>
                <a:cs typeface="Gill Sans MT"/>
              </a:rPr>
              <a:t>	</a:t>
            </a:r>
            <a:r>
              <a:rPr kumimoji="1" lang="en-US" altLang="zh-TW" dirty="0" smtClean="0">
                <a:ea typeface="標楷體" pitchFamily="65" charset="-120"/>
                <a:cs typeface="Gill Sans MT"/>
              </a:rPr>
              <a:t>imposer	</a:t>
            </a:r>
            <a:r>
              <a:rPr kumimoji="1" lang="zh-TW" altLang="en-US" dirty="0" smtClean="0">
                <a:ea typeface="標楷體" pitchFamily="65" charset="-120"/>
                <a:cs typeface="Gill Sans MT"/>
              </a:rPr>
              <a:t>強加</a:t>
            </a:r>
            <a:endParaRPr kumimoji="1" lang="en-US" altLang="zh-TW" dirty="0" smtClean="0">
              <a:ea typeface="標楷體" pitchFamily="65" charset="-120"/>
              <a:cs typeface="Gill Sans MT"/>
            </a:endParaRPr>
          </a:p>
          <a:p>
            <a:r>
              <a:rPr kumimoji="1" lang="en-US" altLang="zh-TW" dirty="0" err="1" smtClean="0">
                <a:ea typeface="標楷體" pitchFamily="65" charset="-120"/>
                <a:cs typeface="Gill Sans MT"/>
              </a:rPr>
              <a:t>garde</a:t>
            </a:r>
            <a:r>
              <a:rPr kumimoji="1" lang="en-US" altLang="zh-TW" dirty="0">
                <a:ea typeface="標楷體" pitchFamily="65" charset="-120"/>
                <a:cs typeface="Gill Sans MT"/>
              </a:rPr>
              <a:t>	[</a:t>
            </a:r>
            <a:r>
              <a:rPr kumimoji="1" lang="zh-TW" altLang="en-US" dirty="0">
                <a:ea typeface="標楷體" pitchFamily="65" charset="-120"/>
                <a:cs typeface="Gill Sans MT"/>
              </a:rPr>
              <a:t>英</a:t>
            </a:r>
            <a:r>
              <a:rPr kumimoji="1" lang="en-US" altLang="zh-TW" dirty="0">
                <a:ea typeface="標楷體" pitchFamily="65" charset="-120"/>
                <a:cs typeface="Gill Sans MT"/>
              </a:rPr>
              <a:t>]</a:t>
            </a:r>
            <a:r>
              <a:rPr kumimoji="1" lang="en-US" altLang="zh-TW" dirty="0" smtClean="0">
                <a:ea typeface="標楷體" pitchFamily="65" charset="-120"/>
                <a:cs typeface="Gill Sans MT"/>
              </a:rPr>
              <a:t>keep	</a:t>
            </a:r>
            <a:r>
              <a:rPr kumimoji="1" lang="en-US" altLang="zh-TW" dirty="0">
                <a:ea typeface="標楷體" pitchFamily="65" charset="-120"/>
                <a:cs typeface="Gill Sans MT"/>
              </a:rPr>
              <a:t>	</a:t>
            </a:r>
            <a:r>
              <a:rPr kumimoji="1" lang="en-US" altLang="zh-TW" dirty="0" err="1" smtClean="0">
                <a:ea typeface="標楷體" pitchFamily="65" charset="-120"/>
                <a:cs typeface="Gill Sans MT"/>
              </a:rPr>
              <a:t>exiger</a:t>
            </a:r>
            <a:r>
              <a:rPr kumimoji="1" lang="en-US" altLang="zh-TW" dirty="0">
                <a:ea typeface="標楷體" pitchFamily="65" charset="-120"/>
                <a:cs typeface="Gill Sans MT"/>
              </a:rPr>
              <a:t>	</a:t>
            </a:r>
            <a:r>
              <a:rPr kumimoji="1" lang="zh-TW" altLang="en-US" dirty="0" smtClean="0">
                <a:ea typeface="標楷體" pitchFamily="65" charset="-120"/>
                <a:cs typeface="Gill Sans MT"/>
              </a:rPr>
              <a:t>要求</a:t>
            </a:r>
            <a:endParaRPr kumimoji="1" lang="en-US" altLang="zh-TW" dirty="0">
              <a:ea typeface="標楷體" pitchFamily="65" charset="-120"/>
              <a:cs typeface="Gill Sans MT"/>
            </a:endParaRPr>
          </a:p>
        </p:txBody>
      </p:sp>
      <p:pic>
        <p:nvPicPr>
          <p:cNvPr id="8" name="Picture 77">
            <a:hlinkClick r:id="rId2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876030"/>
            <a:ext cx="216000" cy="216000"/>
          </a:xfrm>
          <a:prstGeom prst="rect">
            <a:avLst/>
          </a:prstGeom>
          <a:noFill/>
          <a:ln>
            <a:noFill/>
          </a:ln>
          <a:effectLst/>
          <a:extLst/>
        </p:spPr>
      </p:pic>
    </p:spTree>
    <p:extLst>
      <p:ext uri="{BB962C8B-B14F-4D97-AF65-F5344CB8AC3E}">
        <p14:creationId xmlns:p14="http://schemas.microsoft.com/office/powerpoint/2010/main" val="1797655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35608" y="205978"/>
            <a:ext cx="7498080" cy="1042251"/>
          </a:xfrm>
        </p:spPr>
        <p:txBody>
          <a:bodyPr>
            <a:normAutofit fontScale="90000"/>
          </a:bodyPr>
          <a:lstStyle/>
          <a:p>
            <a:r>
              <a:rPr kumimoji="1" lang="fr-FR" altLang="zh-TW" dirty="0">
                <a:solidFill>
                  <a:schemeClr val="accent2">
                    <a:lumMod val="50000"/>
                  </a:schemeClr>
                </a:solidFill>
              </a:rPr>
              <a:t>Comment parler des qualités et des défauts d’une personne.</a:t>
            </a:r>
            <a:endParaRPr kumimoji="1" lang="zh-TW" alt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435608" y="1364342"/>
            <a:ext cx="7498080" cy="3236687"/>
          </a:xfrm>
        </p:spPr>
        <p:txBody>
          <a:bodyPr>
            <a:noAutofit/>
          </a:bodyPr>
          <a:lstStyle/>
          <a:p>
            <a:pPr marL="82296" indent="0">
              <a:buNone/>
            </a:pPr>
            <a:r>
              <a:rPr kumimoji="1" lang="zh-TW" altLang="en-US" sz="1800" dirty="0" smtClean="0">
                <a:ea typeface="標楷體" pitchFamily="65" charset="-120"/>
                <a:cs typeface="Gill Sans MT"/>
              </a:rPr>
              <a:t>上課補充</a:t>
            </a:r>
            <a:endParaRPr kumimoji="1" lang="en-US" altLang="zh-TW" sz="1800" dirty="0" smtClean="0">
              <a:ea typeface="標楷體" pitchFamily="65" charset="-120"/>
              <a:cs typeface="Gill Sans MT"/>
            </a:endParaRPr>
          </a:p>
          <a:p>
            <a:pPr lvl="1"/>
            <a:r>
              <a:rPr lang="fr-FR" altLang="zh-TW" sz="2000" dirty="0"/>
              <a:t>Il désire passionnément réussir, il est </a:t>
            </a:r>
            <a:r>
              <a:rPr lang="fr-FR" altLang="zh-TW" sz="2000" dirty="0">
                <a:solidFill>
                  <a:srgbClr val="FF0000"/>
                </a:solidFill>
              </a:rPr>
              <a:t>ambitieux</a:t>
            </a:r>
            <a:r>
              <a:rPr lang="fr-FR" altLang="zh-TW" sz="2000" dirty="0"/>
              <a:t>.</a:t>
            </a:r>
          </a:p>
          <a:p>
            <a:pPr lvl="1"/>
            <a:r>
              <a:rPr lang="en-US" altLang="zh-TW" sz="2000" dirty="0"/>
              <a:t>Elle ne </a:t>
            </a:r>
            <a:r>
              <a:rPr lang="en-US" altLang="zh-TW" sz="2000" dirty="0" err="1"/>
              <a:t>partage</a:t>
            </a:r>
            <a:r>
              <a:rPr lang="en-US" altLang="zh-TW" sz="2000" dirty="0"/>
              <a:t> </a:t>
            </a:r>
            <a:r>
              <a:rPr lang="en-US" altLang="zh-TW" sz="2000" dirty="0" err="1"/>
              <a:t>rien</a:t>
            </a:r>
            <a:r>
              <a:rPr lang="en-US" altLang="zh-TW" sz="2000" dirty="0"/>
              <a:t>, </a:t>
            </a:r>
            <a:r>
              <a:rPr lang="en-US" altLang="zh-TW" sz="2000" dirty="0" err="1"/>
              <a:t>elle</a:t>
            </a:r>
            <a:r>
              <a:rPr lang="en-US" altLang="zh-TW" sz="2000" dirty="0"/>
              <a:t> </a:t>
            </a:r>
            <a:r>
              <a:rPr lang="en-US" altLang="zh-TW" sz="2000" dirty="0" err="1"/>
              <a:t>garde</a:t>
            </a:r>
            <a:r>
              <a:rPr lang="en-US" altLang="zh-TW" sz="2000" dirty="0"/>
              <a:t> tout pour </a:t>
            </a:r>
            <a:r>
              <a:rPr lang="en-US" altLang="zh-TW" sz="2000" dirty="0" err="1"/>
              <a:t>elle</a:t>
            </a:r>
            <a:r>
              <a:rPr lang="en-US" altLang="zh-TW" sz="2000" dirty="0"/>
              <a:t>, </a:t>
            </a:r>
            <a:r>
              <a:rPr lang="en-US" altLang="zh-TW" sz="2000" dirty="0" err="1"/>
              <a:t>elle</a:t>
            </a:r>
            <a:r>
              <a:rPr lang="en-US" altLang="zh-TW" sz="2000" dirty="0"/>
              <a:t> </a:t>
            </a:r>
            <a:r>
              <a:rPr lang="en-US" altLang="zh-TW" sz="2000" dirty="0" err="1"/>
              <a:t>est</a:t>
            </a:r>
            <a:r>
              <a:rPr lang="en-US" altLang="zh-TW" sz="2000" dirty="0"/>
              <a:t> </a:t>
            </a:r>
            <a:r>
              <a:rPr lang="en-US" altLang="zh-TW" sz="2000" dirty="0" err="1">
                <a:solidFill>
                  <a:srgbClr val="FF0000"/>
                </a:solidFill>
              </a:rPr>
              <a:t>égoïste</a:t>
            </a:r>
            <a:r>
              <a:rPr lang="en-US" altLang="zh-TW" sz="2000" dirty="0"/>
              <a:t>.</a:t>
            </a:r>
            <a:endParaRPr kumimoji="1" lang="fr-FR" altLang="zh-TW" sz="2000" i="1" dirty="0">
              <a:ea typeface="標楷體" pitchFamily="65" charset="-120"/>
            </a:endParaRPr>
          </a:p>
          <a:p>
            <a:pPr lvl="1"/>
            <a:r>
              <a:rPr lang="fr-FR" altLang="zh-TW" sz="2000" dirty="0" smtClean="0"/>
              <a:t>Elle </a:t>
            </a:r>
            <a:r>
              <a:rPr lang="fr-FR" altLang="zh-TW" sz="2000" dirty="0"/>
              <a:t>voit tout en noir, elle pense que tout va mal, elle est </a:t>
            </a:r>
            <a:r>
              <a:rPr lang="fr-FR" altLang="zh-TW" sz="2000" dirty="0" smtClean="0">
                <a:solidFill>
                  <a:srgbClr val="FF0000"/>
                </a:solidFill>
              </a:rPr>
              <a:t>pessimiste</a:t>
            </a:r>
            <a:r>
              <a:rPr lang="fr-FR" altLang="zh-TW" sz="2000" dirty="0" smtClean="0"/>
              <a:t>.</a:t>
            </a:r>
            <a:endParaRPr lang="fr-FR" altLang="zh-TW" sz="2000" dirty="0"/>
          </a:p>
          <a:p>
            <a:pPr lvl="1"/>
            <a:r>
              <a:rPr lang="fr-FR" altLang="zh-TW" sz="2000" dirty="0"/>
              <a:t>Il impose ses idées et exige qu'on les respecte, il est </a:t>
            </a:r>
            <a:r>
              <a:rPr lang="fr-FR" altLang="zh-TW" sz="2000" dirty="0" smtClean="0">
                <a:solidFill>
                  <a:srgbClr val="FF0000"/>
                </a:solidFill>
              </a:rPr>
              <a:t>autoritaire</a:t>
            </a:r>
            <a:r>
              <a:rPr lang="en-US" altLang="zh-TW" sz="2000" dirty="0" smtClean="0"/>
              <a:t>.</a:t>
            </a:r>
            <a:endParaRPr lang="fr-FR" altLang="zh-TW" sz="2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67715-E298-D948-81B8-59252272370F}" type="slidenum">
              <a:rPr kumimoji="1" lang="zh-TW" altLang="en-US" smtClean="0"/>
              <a:pPr/>
              <a:t>9</a:t>
            </a:fld>
            <a:endParaRPr kumimoji="1" lang="zh-TW" altLang="en-US"/>
          </a:p>
        </p:txBody>
      </p:sp>
      <p:pic>
        <p:nvPicPr>
          <p:cNvPr id="7" name="Picture 77">
            <a:hlinkClick r:id="rId2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876030"/>
            <a:ext cx="216000" cy="216000"/>
          </a:xfrm>
          <a:prstGeom prst="rect">
            <a:avLst/>
          </a:prstGeom>
          <a:noFill/>
          <a:ln>
            <a:noFill/>
          </a:ln>
          <a:effectLst/>
          <a:extLst/>
        </p:spPr>
      </p:pic>
    </p:spTree>
    <p:extLst>
      <p:ext uri="{BB962C8B-B14F-4D97-AF65-F5344CB8AC3E}">
        <p14:creationId xmlns:p14="http://schemas.microsoft.com/office/powerpoint/2010/main" val="1423592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典雅色系">
  <a:themeElements>
    <a:clrScheme name="自訂 2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F497D"/>
      </a:hlink>
      <a:folHlink>
        <a:srgbClr val="800080"/>
      </a:folHlink>
    </a:clrScheme>
    <a:fontScheme name="典雅色系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典雅色系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典雅色系.thmx</Template>
  <TotalTime>3063</TotalTime>
  <Words>2150</Words>
  <Application>Microsoft Office PowerPoint</Application>
  <PresentationFormat>如螢幕大小 (16:9)</PresentationFormat>
  <Paragraphs>385</Paragraphs>
  <Slides>28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28</vt:i4>
      </vt:variant>
    </vt:vector>
  </HeadingPairs>
  <TitlesOfParts>
    <vt:vector size="29" baseType="lpstr">
      <vt:lpstr>典雅色系</vt:lpstr>
      <vt:lpstr>法文</vt:lpstr>
      <vt:lpstr>Caractériser une personne</vt:lpstr>
      <vt:lpstr>Caractériser une personne</vt:lpstr>
      <vt:lpstr>Parler des personnes</vt:lpstr>
      <vt:lpstr>Parler des personnes</vt:lpstr>
      <vt:lpstr>Caractériser des personnes</vt:lpstr>
      <vt:lpstr>Caractériser des personnes</vt:lpstr>
      <vt:lpstr>Comment parler des qualités et des défauts d’une personne.</vt:lpstr>
      <vt:lpstr>Comment parler des qualités et des défauts d’une personne.</vt:lpstr>
      <vt:lpstr>Comment parler des qualités et des défauts d’une personne.</vt:lpstr>
      <vt:lpstr>Comment parler des qualités et des défauts d’une personne.</vt:lpstr>
      <vt:lpstr>Comment parler des qualités et des défauts d’une personne.</vt:lpstr>
      <vt:lpstr>Comment parler des qualités et des défauts d’une personne.</vt:lpstr>
      <vt:lpstr>Comment parler des qualités et des défauts d’une personne.</vt:lpstr>
      <vt:lpstr>Comment parler des qualités et des défauts d’une personne.</vt:lpstr>
      <vt:lpstr>Comment parler des qualités et des défauts d’une personne.</vt:lpstr>
      <vt:lpstr>Comment parler des qualités et des défauts d’une personne.</vt:lpstr>
      <vt:lpstr>Comment parler des qualités et des défauts d’une personne.</vt:lpstr>
      <vt:lpstr>Comment parler des qualités et des défauts d’une personne.</vt:lpstr>
      <vt:lpstr>Comment parler des qualités et des défauts d’une personne.</vt:lpstr>
      <vt:lpstr>Comment parler des qualités et des défauts d’une personne.</vt:lpstr>
      <vt:lpstr>Comment parler des qualités et des défauts d’une personne.</vt:lpstr>
      <vt:lpstr>Comment parler des qualités et des défauts d’une personne.</vt:lpstr>
      <vt:lpstr>Comment parler des qualités et des défauts d’une personne.</vt:lpstr>
      <vt:lpstr>Comment parler des qualités et des défauts d’une personne.</vt:lpstr>
      <vt:lpstr>Comment parler des qualités et des défauts d’une personne.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法文一 第一單元</dc:title>
  <dc:creator>chen Wan</dc:creator>
  <cp:lastModifiedBy>user</cp:lastModifiedBy>
  <cp:revision>368</cp:revision>
  <cp:lastPrinted>2012-03-06T05:05:21Z</cp:lastPrinted>
  <dcterms:created xsi:type="dcterms:W3CDTF">2012-02-27T13:46:17Z</dcterms:created>
  <dcterms:modified xsi:type="dcterms:W3CDTF">2012-07-23T09:23:50Z</dcterms:modified>
</cp:coreProperties>
</file>