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4" r:id="rId2"/>
    <p:sldId id="271" r:id="rId3"/>
    <p:sldId id="265" r:id="rId4"/>
    <p:sldId id="280" r:id="rId5"/>
    <p:sldId id="278" r:id="rId6"/>
    <p:sldId id="266" r:id="rId7"/>
    <p:sldId id="273" r:id="rId8"/>
    <p:sldId id="281" r:id="rId9"/>
    <p:sldId id="279" r:id="rId10"/>
    <p:sldId id="268" r:id="rId11"/>
    <p:sldId id="282" r:id="rId12"/>
    <p:sldId id="269" r:id="rId13"/>
    <p:sldId id="283" r:id="rId14"/>
    <p:sldId id="270" r:id="rId15"/>
    <p:sldId id="274" r:id="rId16"/>
  </p:sldIdLst>
  <p:sldSz cx="9144000" cy="5143500" type="screen16x9"/>
  <p:notesSz cx="6797675" cy="98742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75" autoAdjust="0"/>
  </p:normalViewPr>
  <p:slideViewPr>
    <p:cSldViewPr>
      <p:cViewPr varScale="1">
        <p:scale>
          <a:sx n="146" d="100"/>
          <a:sy n="146" d="100"/>
        </p:scale>
        <p:origin x="-624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28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B4E04-3AE8-4862-94A3-E4F8AB4689BF}" type="datetimeFigureOut">
              <a:rPr lang="zh-TW" altLang="en-US" smtClean="0"/>
              <a:pPr/>
              <a:t>2014/10/7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3E017-ABBB-41BC-99E4-84F4D78EBE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6068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A122A-0B92-49AF-85E9-173775A073D9}" type="datetimeFigureOut">
              <a:rPr lang="zh-TW" altLang="en-US" smtClean="0"/>
              <a:pPr/>
              <a:t>2014/10/7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41363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52865-FE69-439E-8114-B31A2D0F9D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8456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7950" y="741363"/>
            <a:ext cx="658177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163195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163195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163195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163195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1631950" fontAlgn="base">
              <a:spcBef>
                <a:spcPct val="0"/>
              </a:spcBef>
              <a:spcAft>
                <a:spcPct val="0"/>
              </a:spcAft>
            </a:pPr>
            <a:fld id="{B1DE580C-827C-4264-8DEB-3A17EC7B50CD}" type="slidenum">
              <a:rPr lang="zh-TW" altLang="en-US" sz="1200">
                <a:latin typeface="Calibri" pitchFamily="34" charset="0"/>
              </a:rPr>
              <a:pPr defTabSz="163195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TW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Line 2"/>
          <p:cNvSpPr>
            <a:spLocks noChangeShapeType="1"/>
          </p:cNvSpPr>
          <p:nvPr/>
        </p:nvSpPr>
        <p:spPr bwMode="auto">
          <a:xfrm>
            <a:off x="7315200" y="800100"/>
            <a:ext cx="0" cy="3371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350044"/>
            <a:ext cx="6781800" cy="16002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2287191"/>
            <a:ext cx="6248400" cy="17716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92C79610-587C-4426-8E37-C6063EE8B7DC}" type="datetime1">
              <a:rPr lang="zh-TW" altLang="en-US" smtClean="0"/>
              <a:pPr/>
              <a:t>2014/10/7</a:t>
            </a:fld>
            <a:endParaRPr lang="zh-TW" alt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C7F5D02-09D0-46F1-BD8D-A5D772D803B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493001" y="2244328"/>
            <a:ext cx="1338263" cy="1641872"/>
            <a:chOff x="4704" y="1885"/>
            <a:chExt cx="843" cy="1379"/>
          </a:xfrm>
        </p:grpSpPr>
        <p:sp>
          <p:nvSpPr>
            <p:cNvPr id="58377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378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379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380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381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382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383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384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385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386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387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388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389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390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391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392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393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394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395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396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397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398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399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400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401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402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403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404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405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406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407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58408" name="Line 40"/>
          <p:cNvSpPr>
            <a:spLocks noChangeShapeType="1"/>
          </p:cNvSpPr>
          <p:nvPr/>
        </p:nvSpPr>
        <p:spPr bwMode="auto">
          <a:xfrm>
            <a:off x="304800" y="211455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pic>
        <p:nvPicPr>
          <p:cNvPr id="41" name="圖片 40" descr="ocw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92584" y="4685738"/>
            <a:ext cx="1195840" cy="334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B2EEC0-E0FF-43A5-B3CA-0D1990F67391}" type="datetime1">
              <a:rPr lang="zh-TW" altLang="en-US" smtClean="0"/>
              <a:pPr/>
              <a:t>2014/10/7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F5D02-09D0-46F1-BD8D-A5D772D803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679"/>
            <a:ext cx="2057400" cy="450651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679"/>
            <a:ext cx="6019800" cy="450651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8F8F0B-6B5E-4B36-BC4E-DCD74E2BA7E0}" type="datetime1">
              <a:rPr lang="zh-TW" altLang="en-US" smtClean="0"/>
              <a:pPr/>
              <a:t>2014/10/7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F5D02-09D0-46F1-BD8D-A5D772D803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B5AF51-EEA5-4EB6-94DA-F4E38CE33CA9}" type="datetime1">
              <a:rPr lang="zh-TW" altLang="en-US" smtClean="0"/>
              <a:pPr/>
              <a:t>2014/10/7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F5D02-09D0-46F1-BD8D-A5D772D803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A448FA-FF4A-449D-B099-F933C75109E0}" type="datetime1">
              <a:rPr lang="zh-TW" altLang="en-US" smtClean="0"/>
              <a:pPr/>
              <a:t>2014/10/7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F5D02-09D0-46F1-BD8D-A5D772D803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89447"/>
            <a:ext cx="4038600" cy="33087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89447"/>
            <a:ext cx="4038600" cy="33087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56CE03-59F3-464F-92FE-0F0699F24E0A}" type="datetime1">
              <a:rPr lang="zh-TW" altLang="en-US" smtClean="0"/>
              <a:pPr/>
              <a:t>2014/10/7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F5D02-09D0-46F1-BD8D-A5D772D803B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 descr="ocw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60232" y="4587974"/>
            <a:ext cx="1195840" cy="3342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CDA2DC-7E49-4C5D-9B59-9CE2347F45DF}" type="datetime1">
              <a:rPr lang="zh-TW" altLang="en-US" smtClean="0"/>
              <a:pPr/>
              <a:t>2014/10/7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F5D02-09D0-46F1-BD8D-A5D772D803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32B6D4-8B84-439F-A271-E246A28F1FE9}" type="datetime1">
              <a:rPr lang="zh-TW" altLang="en-US" smtClean="0"/>
              <a:pPr/>
              <a:t>2014/10/7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F5D02-09D0-46F1-BD8D-A5D772D803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68973B-6310-4CD4-8627-8BAA0E891E4F}" type="datetime1">
              <a:rPr lang="zh-TW" altLang="en-US" smtClean="0"/>
              <a:pPr/>
              <a:t>2014/10/7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F5D02-09D0-46F1-BD8D-A5D772D803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DFDBC5-F3E4-430D-8CE5-F1F82B7CD6D9}" type="datetime1">
              <a:rPr lang="zh-TW" altLang="en-US" smtClean="0"/>
              <a:pPr/>
              <a:t>2014/10/7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F5D02-09D0-46F1-BD8D-A5D772D803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335C2D-7DB1-4B85-88B9-C2CA8E3DE32A}" type="datetime1">
              <a:rPr lang="zh-TW" altLang="en-US" smtClean="0"/>
              <a:pPr/>
              <a:t>2014/10/7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F5D02-09D0-46F1-BD8D-A5D772D803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Line 2"/>
          <p:cNvSpPr>
            <a:spLocks noChangeShapeType="1"/>
          </p:cNvSpPr>
          <p:nvPr/>
        </p:nvSpPr>
        <p:spPr bwMode="auto">
          <a:xfrm>
            <a:off x="7962900" y="1143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1678"/>
            <a:ext cx="7543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按一下以編輯母片標題樣式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9447"/>
            <a:ext cx="8229600" cy="330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按一下以編輯母片</a:t>
            </a:r>
          </a:p>
          <a:p>
            <a:pPr lvl="1"/>
            <a:r>
              <a:rPr lang="en-US" altLang="zh-TW" smtClean="0"/>
              <a:t>第二層</a:t>
            </a:r>
          </a:p>
          <a:p>
            <a:pPr lvl="2"/>
            <a:r>
              <a:rPr lang="en-US" altLang="zh-TW" smtClean="0"/>
              <a:t>第三層</a:t>
            </a:r>
          </a:p>
          <a:p>
            <a:pPr lvl="3"/>
            <a:r>
              <a:rPr lang="en-US" altLang="zh-TW" smtClean="0"/>
              <a:t>第四層</a:t>
            </a:r>
          </a:p>
          <a:p>
            <a:pPr lvl="4"/>
            <a:r>
              <a:rPr lang="en-US" altLang="zh-TW" smtClean="0"/>
              <a:t>第五層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/>
            </a:lvl1pPr>
          </a:lstStyle>
          <a:p>
            <a:fld id="{E6DBA765-F31B-46B7-A21E-DCBA2596A741}" type="datetime1">
              <a:rPr lang="zh-TW" altLang="en-US" smtClean="0"/>
              <a:pPr/>
              <a:t>2014/10/7</a:t>
            </a:fld>
            <a:endParaRPr lang="zh-TW" alt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/>
            </a:lvl1pPr>
          </a:lstStyle>
          <a:p>
            <a:endParaRPr lang="zh-TW" alt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/>
            </a:lvl1pPr>
          </a:lstStyle>
          <a:p>
            <a:fld id="{9C7F5D02-09D0-46F1-BD8D-A5D772D803B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14300"/>
            <a:ext cx="792163" cy="971550"/>
            <a:chOff x="5136" y="960"/>
            <a:chExt cx="528" cy="864"/>
          </a:xfrm>
        </p:grpSpPr>
        <p:sp>
          <p:nvSpPr>
            <p:cNvPr id="5735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5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5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5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5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5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5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6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6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6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6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6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6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6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6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6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6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7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7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7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7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7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7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7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7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7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7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8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8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8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8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41" name="圖片 40" descr="ocwlogo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264592" y="4685738"/>
            <a:ext cx="1195840" cy="3342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kumimoji="1"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kumimoji="1"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ocw.aca.ntu.edu.tw/ntu-ocw/index.php/ocw/copyright_declaration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cw.aca.ntu.edu.tw/ntu-ocw/index.php/ocw/copyright_declaratio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ocw.aca.ntu.edu.tw/ntu-ocw/index.php/ocw/copyright_declar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cw.aca.ntu.edu.tw/ntu-ocw/index.php/ocw/copyright_declara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cw.aca.ntu.edu.tw/ntu-ocw/index.php/ocw/copyright_declaratio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9.png"/><Relationship Id="rId3" Type="http://schemas.openxmlformats.org/officeDocument/2006/relationships/hyperlink" Target="http://ocw.aca.ntu.edu.tw/ntu-ocw/index.php/ocw/copyright_declaration" TargetMode="External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2" Type="http://schemas.openxmlformats.org/officeDocument/2006/relationships/hyperlink" Target="http://office.microsoft.com/zh-hk/HA010152965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7.jpeg"/><Relationship Id="rId5" Type="http://schemas.openxmlformats.org/officeDocument/2006/relationships/image" Target="../media/image4.gif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cw.aca.ntu.edu.tw/ntu-ocw/index.php/ocw/copyright_declaration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cw.aca.ntu.edu.tw/ntu-ocw/index.php/ocw/copyright_declarati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cw.aca.ntu.edu.tw/ntu-ocw/index.php/ocw/copyright_declaratio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cw.aca.ntu.edu.tw/ntu-ocw/index.php/ocw/copyright_declaratio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ocw.aca.ntu.edu.tw/ntu-ocw/index.php/ocw/copyright_declara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ocw.aca.ntu.edu.tw/ntu-ocw/index.php/ocw/copyright_declaratio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cw.aca.ntu.edu.tw/ntu-ocw/index.php/ocw/copyright_declaratio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ctrTitle"/>
          </p:nvPr>
        </p:nvSpPr>
        <p:spPr>
          <a:xfrm>
            <a:off x="315858" y="1203597"/>
            <a:ext cx="5408270" cy="747631"/>
          </a:xfrm>
        </p:spPr>
        <p:txBody>
          <a:bodyPr/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易經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解讀</a:t>
            </a:r>
          </a:p>
        </p:txBody>
      </p:sp>
      <p:sp>
        <p:nvSpPr>
          <p:cNvPr id="6147" name="副標題 2"/>
          <p:cNvSpPr>
            <a:spLocks noGrp="1"/>
          </p:cNvSpPr>
          <p:nvPr>
            <p:ph type="subTitle" idx="1"/>
          </p:nvPr>
        </p:nvSpPr>
        <p:spPr>
          <a:xfrm>
            <a:off x="849165" y="2287675"/>
            <a:ext cx="5235003" cy="1771897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授課教師：林義正教授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 smtClean="0"/>
          </a:p>
        </p:txBody>
      </p:sp>
      <p:sp>
        <p:nvSpPr>
          <p:cNvPr id="6148" name="投影片編號版面配置區 6"/>
          <p:cNvSpPr>
            <a:spLocks noGrp="1"/>
          </p:cNvSpPr>
          <p:nvPr>
            <p:ph type="sldNum" sz="quarter" idx="4294967295"/>
          </p:nvPr>
        </p:nvSpPr>
        <p:spPr>
          <a:xfrm>
            <a:off x="6552857" y="4686441"/>
            <a:ext cx="2134023" cy="3427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371326" indent="-142818">
              <a:defRPr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571271" indent="-114254">
              <a:defRPr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799780" indent="-114254">
              <a:defRPr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1028289" indent="-114254">
              <a:defRPr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1256797" indent="-114254" defTabSz="815649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1485306" indent="-114254" defTabSz="815649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1713814" indent="-114254" defTabSz="815649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1942323" indent="-114254" defTabSz="815649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815649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900" dirty="0"/>
              <a:t>1</a:t>
            </a:r>
            <a:endParaRPr lang="zh-TW" altLang="en-US" sz="900"/>
          </a:p>
        </p:txBody>
      </p:sp>
      <p:sp>
        <p:nvSpPr>
          <p:cNvPr id="6149" name="文字方塊 5"/>
          <p:cNvSpPr txBox="1">
            <a:spLocks noChangeArrowheads="1"/>
          </p:cNvSpPr>
          <p:nvPr/>
        </p:nvSpPr>
        <p:spPr bwMode="auto">
          <a:xfrm>
            <a:off x="3015066" y="3157619"/>
            <a:ext cx="3563777" cy="46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163195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163195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163195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163195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0" lang="en-US" altLang="zh-TW" sz="1200" b="1" dirty="0">
                <a:latin typeface="標楷體" pitchFamily="65" charset="-120"/>
                <a:ea typeface="標楷體" pitchFamily="65" charset="-120"/>
              </a:rPr>
              <a:t>【</a:t>
            </a:r>
            <a:r>
              <a:rPr kumimoji="0" lang="zh-TW" altLang="en-US" sz="1200" b="1" dirty="0">
                <a:latin typeface="標楷體" pitchFamily="65" charset="-120"/>
                <a:ea typeface="標楷體" pitchFamily="65" charset="-120"/>
              </a:rPr>
              <a:t>本著作除另有註明外，採取</a:t>
            </a:r>
            <a:r>
              <a:rPr kumimoji="0" lang="zh-TW" altLang="en-US" sz="1200" b="1" u="sng" dirty="0">
                <a:latin typeface="Times New Roman" pitchFamily="18" charset="0"/>
                <a:ea typeface="標楷體" pitchFamily="65" charset="-120"/>
                <a:hlinkClick r:id="rId3"/>
              </a:rPr>
              <a:t>創用</a:t>
            </a:r>
            <a:r>
              <a:rPr kumimoji="0" lang="en-US" altLang="zh-TW" sz="1200" b="1" u="sng" dirty="0">
                <a:latin typeface="Times New Roman" pitchFamily="18" charset="0"/>
                <a:ea typeface="標楷體" pitchFamily="65" charset="-120"/>
                <a:hlinkClick r:id="rId3"/>
              </a:rPr>
              <a:t>CC</a:t>
            </a:r>
            <a:r>
              <a:rPr kumimoji="0" lang="zh-TW" altLang="en-US" sz="1200" b="1" u="sng" dirty="0">
                <a:latin typeface="Times New Roman" pitchFamily="18" charset="0"/>
                <a:ea typeface="標楷體" pitchFamily="65" charset="-120"/>
                <a:hlinkClick r:id="rId3"/>
              </a:rPr>
              <a:t>「姓名標示－非商業性－相同方式分享」台灣</a:t>
            </a:r>
            <a:r>
              <a:rPr kumimoji="0" lang="en-US" altLang="zh-TW" sz="1200" b="1" u="sng" dirty="0">
                <a:latin typeface="Times New Roman" pitchFamily="18" charset="0"/>
                <a:ea typeface="標楷體" pitchFamily="65" charset="-120"/>
                <a:hlinkClick r:id="rId3"/>
              </a:rPr>
              <a:t>3.0</a:t>
            </a:r>
            <a:r>
              <a:rPr kumimoji="0" lang="zh-TW" altLang="en-US" sz="1200" b="1" u="sng" dirty="0">
                <a:latin typeface="Times New Roman" pitchFamily="18" charset="0"/>
                <a:ea typeface="標楷體" pitchFamily="65" charset="-120"/>
                <a:hlinkClick r:id="rId3"/>
              </a:rPr>
              <a:t>版</a:t>
            </a:r>
            <a:r>
              <a:rPr kumimoji="0" lang="zh-TW" altLang="en-US" sz="1200" b="1" dirty="0">
                <a:latin typeface="標楷體" pitchFamily="65" charset="-120"/>
                <a:ea typeface="標楷體" pitchFamily="65" charset="-120"/>
              </a:rPr>
              <a:t>授權釋出</a:t>
            </a:r>
            <a:r>
              <a:rPr kumimoji="0" lang="en-US" altLang="zh-TW" sz="1200" b="1" dirty="0" smtClean="0">
                <a:latin typeface="標楷體" pitchFamily="65" charset="-120"/>
                <a:ea typeface="標楷體" pitchFamily="65" charset="-120"/>
              </a:rPr>
              <a:t>】</a:t>
            </a:r>
            <a:endParaRPr kumimoji="0" lang="zh-TW" altLang="en-US" sz="12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50" name="圖片 5" descr="Attribution-Noncommercial-Share Alike 2.5 Taiwan-88x31.png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25" y="3240130"/>
            <a:ext cx="954000" cy="33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32258" y="395289"/>
            <a:ext cx="4247735" cy="353925"/>
          </a:xfrm>
          <a:prstGeom prst="rect">
            <a:avLst/>
          </a:prstGeom>
          <a:noFill/>
        </p:spPr>
        <p:txBody>
          <a:bodyPr wrap="square" lIns="45702" tIns="22851" rIns="45702" bIns="22851" rtlCol="0">
            <a:spAutoFit/>
          </a:bodyPr>
          <a:lstStyle/>
          <a:p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單元：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易經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結構與術語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52131" y="3676722"/>
            <a:ext cx="3841316" cy="415480"/>
          </a:xfrm>
          <a:prstGeom prst="rect">
            <a:avLst/>
          </a:prstGeom>
          <a:noFill/>
        </p:spPr>
        <p:txBody>
          <a:bodyPr wrap="square" lIns="45702" tIns="22851" rIns="45702" bIns="22851" rtlCol="0">
            <a:spAutoFit/>
          </a:bodyPr>
          <a:lstStyle/>
          <a:p>
            <a:pPr algn="ctr"/>
            <a:r>
              <a:rPr lang="zh-TW" altLang="en-US" sz="1200" dirty="0">
                <a:latin typeface="標楷體" pitchFamily="65" charset="-120"/>
                <a:ea typeface="標楷體" pitchFamily="65" charset="-120"/>
              </a:rPr>
              <a:t>本課程指定教材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為：朱熹</a:t>
            </a:r>
            <a:r>
              <a:rPr lang="zh-TW" altLang="en-US" sz="12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1200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1200" dirty="0">
                <a:latin typeface="標楷體" pitchFamily="65" charset="-120"/>
                <a:ea typeface="標楷體" pitchFamily="65" charset="-120"/>
              </a:rPr>
              <a:t>周易本義</a:t>
            </a:r>
            <a:r>
              <a:rPr lang="en-US" altLang="zh-TW" sz="1200" dirty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1200" dirty="0">
                <a:latin typeface="標楷體" pitchFamily="65" charset="-120"/>
                <a:ea typeface="標楷體" pitchFamily="65" charset="-120"/>
              </a:rPr>
              <a:t>，大安出版社。本講義僅引用部分內容，請讀者自行準備。</a:t>
            </a:r>
          </a:p>
        </p:txBody>
      </p:sp>
      <p:pic>
        <p:nvPicPr>
          <p:cNvPr id="12" name="Picture 77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76030"/>
            <a:ext cx="216000" cy="21600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7543800" cy="651718"/>
          </a:xfrm>
        </p:spPr>
        <p:txBody>
          <a:bodyPr/>
          <a:lstStyle/>
          <a:p>
            <a:r>
              <a:rPr lang="zh-TW" altLang="en-US" dirty="0" smtClean="0"/>
              <a:t>卦序之安排</a:t>
            </a:r>
            <a:r>
              <a:rPr lang="zh-TW" altLang="en-US" sz="1700" dirty="0" smtClean="0"/>
              <a:t>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7575"/>
            <a:ext cx="8229600" cy="361062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六十四卦是由八卦自重而成，其如何自重？</a:t>
            </a:r>
          </a:p>
          <a:p>
            <a:pPr>
              <a:lnSpc>
                <a:spcPct val="8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有何規則可循？</a:t>
            </a:r>
          </a:p>
          <a:p>
            <a:pPr>
              <a:lnSpc>
                <a:spcPct val="80000"/>
              </a:lnSpc>
              <a:buNone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一、序卦傳所列，即所謂「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文王六十四卦次序圖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」，由乾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、坤、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屯、蒙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需、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  <a:buNone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  訟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師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、乃至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既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濟、未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濟，是通過覆（綜）變（錯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方式而成。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  <a:buNone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  上經天道（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 30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卦：乾坤至坎離），下經人道（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34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卦咸恆至既濟未濟）。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  <a:buNone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二、依</a:t>
            </a:r>
            <a:r>
              <a:rPr lang="zh-TW" altLang="en-US" sz="1800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先天圖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伏羲八卦次序圖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（乾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、兌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、離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、震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、巽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、坎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、艮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、坤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  <a:buNone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）自重，依其序為上卦，以乾為下卦，再同樣以八卦之序為上卦，接著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  <a:buNone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  以兌為下卦，如此依序配合）而得，即自乾、夬、大有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左旋至復，由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  <a:buNone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  姤、大過、鼎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右旋至坤。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  <a:buNone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  此即依伏犧六十四卦次序圖，由右至左之排列次序 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  <a:buNone/>
            </a:pP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  <a:buNone/>
            </a:pP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接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下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頁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或參考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指定教材為：朱熹，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周易本義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，大安出版社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p18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19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圖示</a:t>
            </a: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         </a:t>
            </a:r>
            <a:endParaRPr lang="en-US" altLang="zh-TW" sz="14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14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5D02-09D0-46F1-BD8D-A5D772D803B1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pic>
        <p:nvPicPr>
          <p:cNvPr id="7" name="Picture 77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76030"/>
            <a:ext cx="216000" cy="21600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208" y="771550"/>
            <a:ext cx="8229600" cy="3826644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接上頁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p18                              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p19</a:t>
            </a:r>
          </a:p>
          <a:p>
            <a:pPr marL="0" indent="0">
              <a:buNone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5D02-09D0-46F1-BD8D-A5D772D803B1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5" name="內容版面配置區 8" descr="先天八卦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1540000">
            <a:off x="712184" y="1377953"/>
            <a:ext cx="3505737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1" descr="\\140.112.59.229\資源平台\資源平台\版權\版權ICON與範例\F-公共財-book_mark_transparent-square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69" y="4333419"/>
            <a:ext cx="215662" cy="18469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17" y="1491630"/>
            <a:ext cx="4274524" cy="176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1" descr="\\140.112.59.229\資源平台\資源平台\版權\版權ICON與範例\F-公共財-book_mark_transparent-square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32922"/>
            <a:ext cx="251985" cy="21580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7543800" cy="651718"/>
          </a:xfrm>
        </p:spPr>
        <p:txBody>
          <a:bodyPr/>
          <a:lstStyle/>
          <a:p>
            <a:r>
              <a:rPr lang="zh-TW" altLang="en-US" dirty="0" smtClean="0"/>
              <a:t>卦序之安排</a:t>
            </a:r>
            <a:r>
              <a:rPr lang="zh-TW" altLang="en-US" sz="1700" dirty="0" smtClean="0"/>
              <a:t>一</a:t>
            </a:r>
            <a:endParaRPr lang="zh-TW" altLang="en-US" dirty="0"/>
          </a:p>
        </p:txBody>
      </p:sp>
      <p:pic>
        <p:nvPicPr>
          <p:cNvPr id="12" name="Picture 77">
            <a:hlinkClick r:id="rId3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76030"/>
            <a:ext cx="216000" cy="21600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883239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833338"/>
            <a:ext cx="7571184" cy="3682628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三、即京房「分宮卦象次序」（依</a:t>
            </a:r>
            <a:r>
              <a:rPr lang="zh-TW" altLang="en-US" sz="1800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後天圖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文王八卦方位圖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），先陽四宮</a:t>
            </a: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（陽卦： 乾、坎、艮、震），後陰四宮（陰卦：巽、離、坤、兌）序，共八宮。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→分宮卦象次序：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 乾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為天、天風姤、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天山遯、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天地否、風地觀、山地剝、火地晉、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火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天大有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。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可參考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指定教材為：朱熹，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周易本義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，大安出版社。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p11)</a:t>
            </a:r>
          </a:p>
          <a:p>
            <a:pPr>
              <a:lnSpc>
                <a:spcPct val="90000"/>
              </a:lnSpc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→由初爻變、二爻變、三爻變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乃至七變為遊魂，八變為歸魂。</a:t>
            </a:r>
          </a:p>
          <a:p>
            <a:pPr>
              <a:lnSpc>
                <a:spcPct val="90000"/>
              </a:lnSpc>
              <a:buNone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四、依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1973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年出土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帛書易經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，其序以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文王八卦次序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，先父男後母女，  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由小至長之序（乾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、艮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、坎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、震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、坤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、兌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、離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、巽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）為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上卦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， 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配乾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、坤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、艮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、兌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、坎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、離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、震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、巽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）為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下卦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凡八重卦之</a:t>
            </a:r>
            <a:endParaRPr lang="en-US" altLang="zh-TW" sz="1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</a:pPr>
            <a:r>
              <a:rPr lang="zh-TW" altLang="en-US" sz="1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自重者置於前而成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lnSpc>
                <a:spcPct val="90000"/>
              </a:lnSpc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可見六十四卦排列次序有許多種，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帛書易經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只是其中一種而已。</a:t>
            </a:r>
          </a:p>
          <a:p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5D02-09D0-46F1-BD8D-A5D772D803B1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7543800" cy="651718"/>
          </a:xfrm>
        </p:spPr>
        <p:txBody>
          <a:bodyPr/>
          <a:lstStyle/>
          <a:p>
            <a:r>
              <a:rPr lang="zh-TW" altLang="en-US" dirty="0" smtClean="0"/>
              <a:t>卦序之安排</a:t>
            </a:r>
            <a:r>
              <a:rPr lang="zh-TW" altLang="en-US" sz="1700" dirty="0" smtClean="0"/>
              <a:t>一</a:t>
            </a:r>
            <a:endParaRPr lang="zh-TW" altLang="en-US" dirty="0"/>
          </a:p>
        </p:txBody>
      </p:sp>
      <p:pic>
        <p:nvPicPr>
          <p:cNvPr id="7" name="Picture 21" descr="\\140.112.59.229\資源平台\資源平台\版權\版權ICON與範例\F-公共財-book_mark_transparent-square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43" y="2378210"/>
            <a:ext cx="215662" cy="18469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Picture 77">
            <a:hlinkClick r:id="rId2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76030"/>
            <a:ext cx="216000" cy="21600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915566"/>
            <a:ext cx="8229600" cy="3308747"/>
          </a:xfrm>
        </p:spPr>
        <p:txBody>
          <a:bodyPr/>
          <a:lstStyle/>
          <a:p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漢朝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‧《</a:t>
            </a:r>
            <a:r>
              <a:rPr lang="zh-TW" altLang="en-US" sz="1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帛書易經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》1973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年出土於湖南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長沙馬王堆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5D02-09D0-46F1-BD8D-A5D772D803B1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7543800" cy="651718"/>
          </a:xfrm>
        </p:spPr>
        <p:txBody>
          <a:bodyPr/>
          <a:lstStyle/>
          <a:p>
            <a:r>
              <a:rPr lang="zh-TW" altLang="en-US" dirty="0" smtClean="0"/>
              <a:t>卦序之安排</a:t>
            </a:r>
            <a:r>
              <a:rPr lang="zh-TW" altLang="en-US" sz="1700" dirty="0" smtClean="0"/>
              <a:t>一</a:t>
            </a:r>
            <a:endParaRPr lang="zh-TW" altLang="en-US" dirty="0"/>
          </a:p>
        </p:txBody>
      </p:sp>
      <p:pic>
        <p:nvPicPr>
          <p:cNvPr id="11" name="Picture 77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76030"/>
            <a:ext cx="216000" cy="21600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275606"/>
            <a:ext cx="2407936" cy="341077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36" y="1275605"/>
            <a:ext cx="2339752" cy="3410779"/>
          </a:xfrm>
          <a:prstGeom prst="rect">
            <a:avLst/>
          </a:prstGeom>
        </p:spPr>
      </p:pic>
      <p:pic>
        <p:nvPicPr>
          <p:cNvPr id="13" name="Picture 77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016" y="4470384"/>
            <a:ext cx="216000" cy="21600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2167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7543800" cy="651718"/>
          </a:xfrm>
        </p:spPr>
        <p:txBody>
          <a:bodyPr/>
          <a:lstStyle/>
          <a:p>
            <a:r>
              <a:rPr lang="zh-TW" altLang="en-US" dirty="0" smtClean="0"/>
              <a:t>卦爻辭表述之分析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915566"/>
            <a:ext cx="8229600" cy="3744416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原二分法：象、占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</a:pPr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高亨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先生分為：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記事之辭，如乾卦卦辭之「元亨」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取象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之辭，如初九之「潛龍」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說事之辭，如九三之「君子終日乾乾，夕惕若」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斷占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之辭，如乾卦卦辭之「利貞」、初九之「勿用」、九二之「利見大人」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等，對象有事、人、方位、時間等。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80000"/>
              </a:lnSpc>
              <a:buNone/>
            </a:pPr>
            <a:endParaRPr lang="zh-TW" altLang="en-US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</a:pPr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李鏡池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先生分為：</a:t>
            </a:r>
          </a:p>
          <a:p>
            <a:pPr>
              <a:lnSpc>
                <a:spcPct val="80000"/>
              </a:lnSpc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告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辭（敘事，如九二之「利見大人」、 「君子終日乾乾，夕惕若」 ）</a:t>
            </a:r>
          </a:p>
          <a:p>
            <a:pPr>
              <a:lnSpc>
                <a:spcPct val="80000"/>
              </a:lnSpc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示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辭（象占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取象）</a:t>
            </a:r>
          </a:p>
          <a:p>
            <a:pPr>
              <a:lnSpc>
                <a:spcPct val="80000"/>
              </a:lnSpc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斷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辭（貞兆，如「元亨。利貞」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斷占）</a:t>
            </a:r>
          </a:p>
          <a:p>
            <a:pPr>
              <a:lnSpc>
                <a:spcPct val="80000"/>
              </a:lnSpc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兩位分類不甚一致，但應先列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事象之辭，後列斷占之辭。</a:t>
            </a:r>
          </a:p>
          <a:p>
            <a:endParaRPr lang="zh-TW" altLang="en-US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5D02-09D0-46F1-BD8D-A5D772D803B1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7" name="Picture 77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76030"/>
            <a:ext cx="216000" cy="21600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版權宣告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5D02-09D0-46F1-BD8D-A5D772D803B1}" type="slidenum">
              <a:rPr lang="zh-TW" altLang="en-US" smtClean="0"/>
              <a:pPr/>
              <a:t>15</a:t>
            </a:fld>
            <a:endParaRPr lang="zh-TW" altLang="en-US"/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358921"/>
              </p:ext>
            </p:extLst>
          </p:nvPr>
        </p:nvGraphicFramePr>
        <p:xfrm>
          <a:off x="524137" y="1203598"/>
          <a:ext cx="8229600" cy="35441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0424"/>
                <a:gridCol w="1080120"/>
                <a:gridCol w="1141784"/>
                <a:gridCol w="5277272"/>
              </a:tblGrid>
              <a:tr h="36409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頁碼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作品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授權條件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作者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來源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612484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1-15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本作品轉載自</a:t>
                      </a:r>
                      <a:r>
                        <a:rPr lang="en-US" altLang="zh-TW" sz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Microsoft Office 2007</a:t>
                      </a:r>
                      <a:r>
                        <a:rPr lang="zh-TW" altLang="zh-TW" sz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多媒體藝廊，依據</a:t>
                      </a:r>
                      <a:r>
                        <a:rPr lang="en-US" altLang="zh-TW" sz="1200" u="sng" dirty="0" err="1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hlinkClick r:id="rId2"/>
                        </a:rPr>
                        <a:t>Microsoft服務合約</a:t>
                      </a:r>
                      <a:r>
                        <a:rPr lang="zh-TW" altLang="zh-TW" sz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及著作權法第</a:t>
                      </a:r>
                      <a:r>
                        <a:rPr lang="en-US" altLang="zh-TW" sz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46</a:t>
                      </a:r>
                      <a:r>
                        <a:rPr lang="zh-TW" altLang="zh-TW" sz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lang="en-US" altLang="zh-TW" sz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52</a:t>
                      </a:r>
                      <a:r>
                        <a:rPr lang="zh-TW" altLang="zh-TW" sz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lang="en-US" altLang="zh-TW" sz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65</a:t>
                      </a:r>
                      <a:r>
                        <a:rPr lang="zh-TW" altLang="zh-TW" sz="120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條合理使用</a:t>
                      </a:r>
                      <a:r>
                        <a:rPr lang="zh-TW" altLang="en-US" sz="120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altLang="en-US" sz="1200" smtClean="0"/>
                    </a:p>
                  </a:txBody>
                  <a:tcPr/>
                </a:tc>
              </a:tr>
              <a:tr h="612484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200" dirty="0" smtClean="0">
                          <a:latin typeface="標楷體" pitchFamily="65" charset="-120"/>
                          <a:ea typeface="標楷體" pitchFamily="65" charset="-120"/>
                        </a:rPr>
                        <a:t>本作品由『</a:t>
                      </a:r>
                      <a:r>
                        <a:rPr lang="zh-TW" altLang="en-US" sz="1200" dirty="0" smtClean="0">
                          <a:latin typeface="標楷體" pitchFamily="65" charset="-120"/>
                          <a:ea typeface="標楷體" pitchFamily="65" charset="-120"/>
                        </a:rPr>
                        <a:t>臺灣大學 </a:t>
                      </a:r>
                      <a:r>
                        <a:rPr lang="zh-TW" altLang="zh-TW" sz="1200" dirty="0" smtClean="0">
                          <a:latin typeface="標楷體" pitchFamily="65" charset="-120"/>
                          <a:ea typeface="標楷體" pitchFamily="65" charset="-120"/>
                        </a:rPr>
                        <a:t>林義正教授』授權使用，您如需利用本作品，請另行向權利人取得授權。</a:t>
                      </a:r>
                      <a:endParaRPr lang="en-US" altLang="zh-TW" sz="12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1200" dirty="0" smtClean="0">
                          <a:latin typeface="標楷體" pitchFamily="65" charset="-120"/>
                          <a:ea typeface="標楷體" pitchFamily="65" charset="-120"/>
                        </a:rPr>
                        <a:t>資料來源整理自</a:t>
                      </a:r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</a:rPr>
                        <a:t>《</a:t>
                      </a:r>
                      <a:r>
                        <a:rPr lang="zh-TW" altLang="en-US" sz="1200" dirty="0" smtClean="0">
                          <a:latin typeface="標楷體" pitchFamily="65" charset="-120"/>
                          <a:ea typeface="標楷體" pitchFamily="65" charset="-120"/>
                        </a:rPr>
                        <a:t>周易本義</a:t>
                      </a:r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</a:rPr>
                        <a:t>》</a:t>
                      </a:r>
                      <a:r>
                        <a:rPr lang="zh-TW" altLang="en-US" sz="1200" dirty="0" smtClean="0"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altLang="zh-TW" sz="1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649487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朱熹，</a:t>
                      </a:r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《</a:t>
                      </a:r>
                      <a:r>
                        <a:rPr lang="zh-TW" altLang="en-US" sz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周易本義</a:t>
                      </a:r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》</a:t>
                      </a:r>
                      <a:r>
                        <a:rPr lang="zh-TW" altLang="en-US" sz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</a:p>
                    <a:p>
                      <a:endParaRPr lang="zh-TW" altLang="en-US" sz="12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636287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朱熹，</a:t>
                      </a:r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《</a:t>
                      </a:r>
                      <a:r>
                        <a:rPr lang="zh-TW" altLang="en-US" sz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周易本義</a:t>
                      </a:r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》</a:t>
                      </a:r>
                      <a:r>
                        <a:rPr lang="zh-TW" altLang="en-US" sz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</a:p>
                    <a:p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62844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張政烺</a:t>
                      </a:r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‧《</a:t>
                      </a:r>
                      <a:r>
                        <a:rPr lang="zh-TW" altLang="en-US" sz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馬王堆帛書</a:t>
                      </a:r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《</a:t>
                      </a:r>
                      <a:r>
                        <a:rPr lang="zh-TW" altLang="en-US" sz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周易</a:t>
                      </a:r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》</a:t>
                      </a:r>
                      <a:r>
                        <a:rPr lang="zh-TW" altLang="en-US" sz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經傳校讀</a:t>
                      </a:r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》</a:t>
                      </a:r>
                      <a:r>
                        <a:rPr lang="zh-TW" altLang="en-US" sz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，中華書局出版發行，</a:t>
                      </a:r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2008</a:t>
                      </a:r>
                      <a:r>
                        <a:rPr lang="zh-TW" altLang="en-US" sz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altLang="en-US" sz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月第</a:t>
                      </a:r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altLang="en-US" sz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版，</a:t>
                      </a:r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P.198-199</a:t>
                      </a:r>
                      <a:r>
                        <a:rPr lang="zh-TW" altLang="en-US" sz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1" descr="\\140.112.59.229\資源平台\資源平台\版權\版權ICON與範例\F-公共財-book_mark_transparent-square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16" y="3017138"/>
            <a:ext cx="251985" cy="21580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6" name="Picture 21" descr="\\140.112.59.229\資源平台\資源平台\版權\版權ICON與範例\F-公共財-book_mark_transparent-square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523" y="3688192"/>
            <a:ext cx="251985" cy="21580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9" name="圖片 18" descr="24px-use_get_only.gif">
            <a:hlinkClick r:id="rId3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24112" y="2361424"/>
            <a:ext cx="228600" cy="238125"/>
          </a:xfrm>
          <a:prstGeom prst="rect">
            <a:avLst/>
          </a:prstGeom>
        </p:spPr>
      </p:pic>
      <p:pic>
        <p:nvPicPr>
          <p:cNvPr id="24" name="內容版面配置區 8" descr="先天八卦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rot="21540000">
            <a:off x="1591442" y="2866321"/>
            <a:ext cx="548045" cy="51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169" y="3664022"/>
            <a:ext cx="728921" cy="30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7">
            <a:hlinkClick r:id="rId3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76030"/>
            <a:ext cx="216000" cy="21600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7654"/>
            <a:ext cx="58910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523" y="1779662"/>
            <a:ext cx="238192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14" y="4157645"/>
            <a:ext cx="391712" cy="554850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658" y="4157645"/>
            <a:ext cx="380620" cy="554850"/>
          </a:xfrm>
          <a:prstGeom prst="rect">
            <a:avLst/>
          </a:prstGeom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16" y="4327070"/>
            <a:ext cx="238192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901" y="2191556"/>
            <a:ext cx="786626" cy="57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1275957"/>
            <a:ext cx="7556979" cy="1021241"/>
          </a:xfrm>
        </p:spPr>
        <p:txBody>
          <a:bodyPr/>
          <a:lstStyle/>
          <a:p>
            <a:pPr>
              <a:defRPr/>
            </a:pP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第二講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4400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易經</a:t>
            </a:r>
            <a:r>
              <a:rPr lang="en-US" altLang="zh-TW" sz="4400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結構與術語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147" name="文字版面配置區 2"/>
          <p:cNvSpPr>
            <a:spLocks noGrp="1"/>
          </p:cNvSpPr>
          <p:nvPr>
            <p:ph type="body" idx="1"/>
          </p:nvPr>
        </p:nvSpPr>
        <p:spPr>
          <a:xfrm>
            <a:off x="1584050" y="2715375"/>
            <a:ext cx="7091719" cy="1125984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2400" dirty="0" smtClean="0"/>
              <a:t>1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.《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易經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結構圖表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2.《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易經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卦爻辭表述之分析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3.《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易經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術語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371326" indent="-142818">
              <a:defRPr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571271" indent="-114254">
              <a:defRPr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799780" indent="-114254">
              <a:defRPr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1028289" indent="-114254">
              <a:defRPr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1256797" indent="-114254" defTabSz="815649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1485306" indent="-114254" defTabSz="815649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1713814" indent="-114254" defTabSz="815649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1942323" indent="-114254" defTabSz="815649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815649" fontAlgn="base">
              <a:spcBef>
                <a:spcPct val="0"/>
              </a:spcBef>
              <a:spcAft>
                <a:spcPct val="0"/>
              </a:spcAft>
            </a:pPr>
            <a:fld id="{367712A3-72B8-4570-A3A0-390A56C8FDBB}" type="slidenum">
              <a:rPr lang="zh-TW" altLang="en-US" sz="900"/>
              <a:pPr defTabSz="815649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TW" altLang="en-US" sz="900"/>
          </a:p>
        </p:txBody>
      </p:sp>
      <p:pic>
        <p:nvPicPr>
          <p:cNvPr id="7" name="Picture 77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76030"/>
            <a:ext cx="216000" cy="21600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7543800" cy="651718"/>
          </a:xfrm>
        </p:spPr>
        <p:txBody>
          <a:bodyPr/>
          <a:lstStyle/>
          <a:p>
            <a:r>
              <a:rPr lang="en-US" altLang="zh-TW" dirty="0" smtClean="0"/>
              <a:t>《</a:t>
            </a:r>
            <a:r>
              <a:rPr lang="zh-TW" altLang="en-US" dirty="0" smtClean="0"/>
              <a:t>易經</a:t>
            </a:r>
            <a:r>
              <a:rPr lang="en-US" altLang="zh-TW" dirty="0" smtClean="0"/>
              <a:t>》</a:t>
            </a:r>
            <a:r>
              <a:rPr lang="zh-TW" altLang="en-US" dirty="0" smtClean="0"/>
              <a:t>結構圖表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771550"/>
            <a:ext cx="8229600" cy="3672408"/>
          </a:xfrm>
        </p:spPr>
        <p:txBody>
          <a:bodyPr/>
          <a:lstStyle/>
          <a:p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孔門傳下來的就是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周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易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這本書，狹義將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周易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分上下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經，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含卦畫、卦爻辭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1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漢書．藝文志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　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易經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》 12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篇：</a:t>
            </a:r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篇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原有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周易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上下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篇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：占卜之書</a:t>
            </a:r>
          </a:p>
          <a:p>
            <a:pPr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卦畫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符號系統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卦辭、爻辭 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文字系統，對該卦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爻的總判斷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含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64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卦辭，每卦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爻共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384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爻辭，再加上 「乾卦用九、坤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卦用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六」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的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      辭，共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386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爻辭。</a:t>
            </a:r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 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5D02-09D0-46F1-BD8D-A5D772D803B1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8" name="Picture 77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76030"/>
            <a:ext cx="216000" cy="21600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7543800" cy="651718"/>
          </a:xfrm>
        </p:spPr>
        <p:txBody>
          <a:bodyPr/>
          <a:lstStyle/>
          <a:p>
            <a:r>
              <a:rPr lang="en-US" altLang="zh-TW" dirty="0" smtClean="0"/>
              <a:t>《</a:t>
            </a:r>
            <a:r>
              <a:rPr lang="zh-TW" altLang="en-US" dirty="0" smtClean="0"/>
              <a:t>易經</a:t>
            </a:r>
            <a:r>
              <a:rPr lang="en-US" altLang="zh-TW" dirty="0" smtClean="0"/>
              <a:t>》</a:t>
            </a:r>
            <a:r>
              <a:rPr lang="zh-TW" altLang="en-US" dirty="0" smtClean="0"/>
              <a:t>結構圖表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987574"/>
            <a:ext cx="8229600" cy="3672408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十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篇：孔門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易傳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，因尊孔而當作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易經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講授，是不可或缺的「儒門哲  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學著作」</a:t>
            </a:r>
          </a:p>
          <a:p>
            <a:pPr marL="0" indent="0"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彖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曰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傳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：上、下</a:t>
            </a:r>
          </a:p>
          <a:p>
            <a:pPr marL="0" indent="0"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象 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傳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：  上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、下</a:t>
            </a:r>
          </a:p>
          <a:p>
            <a:pPr marL="0" indent="0"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文言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傳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繫辭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傳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： 上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、下</a:t>
            </a:r>
          </a:p>
          <a:p>
            <a:pPr marL="0" indent="0">
              <a:buNone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說卦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傳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序卦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傳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7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雜卦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傳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以上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共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篇</a:t>
            </a:r>
            <a:endParaRPr lang="zh-TW" altLang="en-US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5D02-09D0-46F1-BD8D-A5D772D803B1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8" name="Picture 77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76030"/>
            <a:ext cx="216000" cy="21600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0625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1059582"/>
            <a:ext cx="6912768" cy="2952328"/>
          </a:xfrm>
        </p:spPr>
        <p:txBody>
          <a:bodyPr/>
          <a:lstStyle/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上、下→本末、次序，實踐理性，和價值有關係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↑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禮</a:t>
            </a:r>
            <a:endParaRPr lang="en-US" altLang="zh-TW" sz="24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↓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同、異→系統，純粹理性。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→任何時代都需要禮，但是不同時空、古今中外的禮不一樣。</a:t>
            </a: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5D02-09D0-46F1-BD8D-A5D772D803B1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7543800" cy="651718"/>
          </a:xfrm>
        </p:spPr>
        <p:txBody>
          <a:bodyPr/>
          <a:lstStyle/>
          <a:p>
            <a:r>
              <a:rPr lang="en-US" altLang="zh-TW" dirty="0" smtClean="0"/>
              <a:t>《</a:t>
            </a:r>
            <a:r>
              <a:rPr lang="zh-TW" altLang="en-US" dirty="0" smtClean="0"/>
              <a:t>易經</a:t>
            </a:r>
            <a:r>
              <a:rPr lang="en-US" altLang="zh-TW" dirty="0" smtClean="0"/>
              <a:t>》</a:t>
            </a:r>
            <a:r>
              <a:rPr lang="zh-TW" altLang="en-US" dirty="0" smtClean="0"/>
              <a:t>結構圖表</a:t>
            </a:r>
            <a:endParaRPr lang="zh-TW" altLang="en-US" dirty="0"/>
          </a:p>
        </p:txBody>
      </p:sp>
      <p:pic>
        <p:nvPicPr>
          <p:cNvPr id="8" name="Picture 77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76030"/>
            <a:ext cx="216000" cy="21600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653294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5D02-09D0-46F1-BD8D-A5D772D803B1}" type="slidenum">
              <a:rPr lang="zh-TW" altLang="en-US" smtClean="0"/>
              <a:pPr/>
              <a:t>6</a:t>
            </a:fld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323528" y="4611452"/>
            <a:ext cx="7704856" cy="264554"/>
            <a:chOff x="467544" y="4633553"/>
            <a:chExt cx="7704856" cy="264554"/>
          </a:xfrm>
        </p:grpSpPr>
        <p:pic>
          <p:nvPicPr>
            <p:cNvPr id="6" name="圖片 5" descr="24px-use_get_only.gif">
              <a:hlinkClick r:id="rId2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544" y="4659982"/>
              <a:ext cx="228600" cy="238125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611560" y="4633553"/>
              <a:ext cx="75608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zh-TW" sz="1000" dirty="0">
                  <a:latin typeface="標楷體" pitchFamily="65" charset="-120"/>
                  <a:ea typeface="標楷體" pitchFamily="65" charset="-120"/>
                </a:rPr>
                <a:t>林義正教授</a:t>
              </a:r>
              <a:r>
                <a:rPr lang="zh-TW" altLang="zh-TW" sz="1000" dirty="0" smtClean="0">
                  <a:latin typeface="標楷體" pitchFamily="65" charset="-120"/>
                  <a:ea typeface="標楷體" pitchFamily="65" charset="-120"/>
                </a:rPr>
                <a:t>。本</a:t>
              </a:r>
              <a:r>
                <a:rPr lang="zh-TW" altLang="zh-TW" sz="1000" dirty="0">
                  <a:latin typeface="標楷體" pitchFamily="65" charset="-120"/>
                  <a:ea typeface="標楷體" pitchFamily="65" charset="-120"/>
                </a:rPr>
                <a:t>作品由『林義正教授』授權使用，本網站無再授權他人使用之權利，您如需利用本作品，請另行向權利人取得授權</a:t>
              </a:r>
              <a:r>
                <a:rPr lang="zh-TW" altLang="zh-TW" sz="1000" dirty="0" smtClean="0">
                  <a:latin typeface="標楷體" pitchFamily="65" charset="-120"/>
                  <a:ea typeface="標楷體" pitchFamily="65" charset="-120"/>
                </a:rPr>
                <a:t>。</a:t>
              </a:r>
              <a:endParaRPr lang="zh-TW" altLang="zh-TW" sz="10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11" name="Picture 77">
            <a:hlinkClick r:id="rId2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76030"/>
            <a:ext cx="216000" cy="21600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796"/>
            <a:ext cx="6276947" cy="461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橢圓 15"/>
          <p:cNvSpPr/>
          <p:nvPr/>
        </p:nvSpPr>
        <p:spPr>
          <a:xfrm>
            <a:off x="5700761" y="3161639"/>
            <a:ext cx="288032" cy="28803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直線圖說文字 1 (無框線) 16"/>
          <p:cNvSpPr/>
          <p:nvPr/>
        </p:nvSpPr>
        <p:spPr>
          <a:xfrm>
            <a:off x="6300192" y="2643758"/>
            <a:ext cx="1861274" cy="517881"/>
          </a:xfrm>
          <a:prstGeom prst="callout1">
            <a:avLst>
              <a:gd name="adj1" fmla="val 76474"/>
              <a:gd name="adj2" fmla="val 606"/>
              <a:gd name="adj3" fmla="val 129477"/>
              <a:gd name="adj4" fmla="val -17075"/>
            </a:avLst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指導你該如何做</a:t>
            </a:r>
            <a:endParaRPr lang="zh-TW" altLang="en-US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27534"/>
            <a:ext cx="7499176" cy="4032448"/>
          </a:xfrm>
          <a:ln>
            <a:noFill/>
          </a:ln>
        </p:spPr>
        <p:txBody>
          <a:bodyPr/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三畫卦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─經卦─八卦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六畫卦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─別卦─六十四卦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000" dirty="0" smtClean="0">
                <a:latin typeface="標楷體" pitchFamily="65" charset="-120"/>
                <a:ea typeface="標楷體" pitchFamily="65" charset="-120"/>
              </a:rPr>
            </a:b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         天─</a:t>
            </a:r>
            <a:r>
              <a:rPr lang="zh-TW" altLang="en-US" sz="2000" dirty="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終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究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0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上</a:t>
            </a:r>
            <a:endParaRPr lang="en-US" altLang="zh-TW" sz="2000" dirty="0" smtClean="0">
              <a:solidFill>
                <a:srgbClr val="008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         人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壯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         地─</a:t>
            </a:r>
            <a:r>
              <a:rPr lang="zh-TW" altLang="en-US" sz="2000" dirty="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初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始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0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下</a:t>
            </a:r>
            <a:endParaRPr lang="en-US" altLang="zh-TW" sz="2000" dirty="0" smtClean="0">
              <a:solidFill>
                <a:srgbClr val="008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   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↓      ↓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            </a:t>
            </a:r>
            <a:r>
              <a:rPr lang="zh-TW" altLang="en-US" sz="2000" dirty="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時間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0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空間</a:t>
            </a:r>
            <a:endParaRPr lang="en-US" altLang="zh-TW" sz="2000" dirty="0" smtClean="0">
              <a:solidFill>
                <a:srgbClr val="008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5D02-09D0-46F1-BD8D-A5D772D803B1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5" name="圖片 4" descr="乾卦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996511"/>
            <a:ext cx="1336948" cy="772040"/>
          </a:xfrm>
          <a:prstGeom prst="rect">
            <a:avLst/>
          </a:prstGeom>
        </p:spPr>
      </p:pic>
      <p:pic>
        <p:nvPicPr>
          <p:cNvPr id="6" name="圖片 5" descr="乾卦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060407"/>
            <a:ext cx="1336948" cy="772040"/>
          </a:xfrm>
          <a:prstGeom prst="rect">
            <a:avLst/>
          </a:prstGeom>
        </p:spPr>
      </p:pic>
      <p:sp>
        <p:nvSpPr>
          <p:cNvPr id="13" name="右大括弧 12"/>
          <p:cNvSpPr/>
          <p:nvPr/>
        </p:nvSpPr>
        <p:spPr>
          <a:xfrm>
            <a:off x="2195736" y="2672624"/>
            <a:ext cx="288032" cy="50405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右大括弧 13"/>
          <p:cNvSpPr/>
          <p:nvPr/>
        </p:nvSpPr>
        <p:spPr>
          <a:xfrm>
            <a:off x="2195736" y="3320696"/>
            <a:ext cx="288032" cy="50405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右大括弧 14"/>
          <p:cNvSpPr/>
          <p:nvPr/>
        </p:nvSpPr>
        <p:spPr>
          <a:xfrm>
            <a:off x="2195736" y="2024552"/>
            <a:ext cx="288032" cy="50405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橢圓 1"/>
          <p:cNvSpPr/>
          <p:nvPr/>
        </p:nvSpPr>
        <p:spPr>
          <a:xfrm>
            <a:off x="2217513" y="1780373"/>
            <a:ext cx="2448272" cy="237626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572000" y="283244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→宇宙</a:t>
            </a:r>
            <a:endParaRPr lang="zh-TW" altLang="en-US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6" name="Picture 77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76030"/>
            <a:ext cx="216000" cy="21600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7543800" cy="579710"/>
          </a:xfrm>
        </p:spPr>
        <p:txBody>
          <a:bodyPr/>
          <a:lstStyle/>
          <a:p>
            <a:r>
              <a:rPr lang="zh-TW" altLang="en-US" dirty="0" smtClean="0"/>
              <a:t>重卦的結構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30874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重卦就是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64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卦，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畫卦是由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畫卦重疊而成的。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→每一卦是由陰爻     、陽爻    組成 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→用數，因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筮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是從筮占的手續得到的數目。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 數為六、八用陰爻表示，數為九、七用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陽爻表示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→表示是由下而上，六疊成一卦。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三畫卦為經卦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六畫卦為別卦。由下而上亦可表由內而外。</a:t>
            </a:r>
          </a:p>
          <a:p>
            <a:pPr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其序由初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  <a:cs typeface="Arial" charset="0"/>
              </a:rPr>
              <a:t>→二→三→四→五→上表示，此謂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爻題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  <a:cs typeface="Arial" charset="0"/>
              </a:rPr>
              <a:t>。</a:t>
            </a:r>
          </a:p>
          <a:p>
            <a:pPr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  <a:cs typeface="Arial" charset="0"/>
              </a:rPr>
              <a:t>「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初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  <a:cs typeface="Arial" charset="0"/>
              </a:rPr>
              <a:t>」表時序：初始，次壯，終究；有終必復始，其始曰初。</a:t>
            </a:r>
            <a:r>
              <a:rPr lang="zh-TW" altLang="en-US" sz="1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→時間</a:t>
            </a:r>
          </a:p>
          <a:p>
            <a:pPr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  <a:cs typeface="Arial" charset="0"/>
              </a:rPr>
              <a:t>「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上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  <a:cs typeface="Arial" charset="0"/>
              </a:rPr>
              <a:t>」表位，位有上下，有上必有下。</a:t>
            </a:r>
            <a:r>
              <a:rPr lang="zh-TW" altLang="en-US" sz="1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→空間</a:t>
            </a:r>
          </a:p>
        </p:txBody>
      </p:sp>
      <p:pic>
        <p:nvPicPr>
          <p:cNvPr id="5" name="Picture 4" descr="123-6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351230"/>
            <a:ext cx="43204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5D02-09D0-46F1-BD8D-A5D772D803B1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7" name="Picture 5" descr="123-5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3632" y="1347614"/>
            <a:ext cx="43204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7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76030"/>
            <a:ext cx="216000" cy="21600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02852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0307" y="797078"/>
            <a:ext cx="8229600" cy="3862904"/>
          </a:xfrm>
        </p:spPr>
        <p:txBody>
          <a:bodyPr/>
          <a:lstStyle/>
          <a:p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每一個卦是呈現當前（存在於某時空關係中）事物的象。</a:t>
            </a:r>
          </a:p>
          <a:p>
            <a:pPr marL="0" indent="0">
              <a:buNone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   藉具體的象來表達抽象的道理，由於抽象道理不易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理解，就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舉特別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的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　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具體例子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來表達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1800" dirty="0" smtClean="0"/>
          </a:p>
          <a:p>
            <a:pPr marL="0" indent="0"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  具體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眼前看到的事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事  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→器</a:t>
            </a: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象 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  抽象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事物背後的道理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理  →道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                         ↓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           此「理」非純粹抽象的理，而是會「生」的。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          理中有事、事中有理，需擺脫就事物本身看事物。</a:t>
            </a:r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5D02-09D0-46F1-BD8D-A5D772D803B1}" type="slidenum">
              <a:rPr lang="zh-TW" altLang="en-US" smtClean="0"/>
              <a:pPr/>
              <a:t>9</a:t>
            </a:fld>
            <a:endParaRPr lang="zh-TW" altLang="en-US"/>
          </a:p>
        </p:txBody>
      </p:sp>
      <p:cxnSp>
        <p:nvCxnSpPr>
          <p:cNvPr id="6" name="直線接點 5"/>
          <p:cNvCxnSpPr/>
          <p:nvPr/>
        </p:nvCxnSpPr>
        <p:spPr>
          <a:xfrm flipV="1">
            <a:off x="827584" y="2355726"/>
            <a:ext cx="288032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827584" y="2787774"/>
            <a:ext cx="288032" cy="1356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7543800" cy="579710"/>
          </a:xfrm>
        </p:spPr>
        <p:txBody>
          <a:bodyPr/>
          <a:lstStyle/>
          <a:p>
            <a:r>
              <a:rPr lang="zh-TW" altLang="en-US" dirty="0" smtClean="0"/>
              <a:t>重卦的結構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3779912" y="2787774"/>
            <a:ext cx="360040" cy="36004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Picture 77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76030"/>
            <a:ext cx="216000" cy="21600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111520821"/>
      </p:ext>
    </p:extLst>
  </p:cSld>
  <p:clrMapOvr>
    <a:masterClrMapping/>
  </p:clrMapOvr>
</p:sld>
</file>

<file path=ppt/theme/theme1.xml><?xml version="1.0" encoding="utf-8"?>
<a:theme xmlns:a="http://schemas.openxmlformats.org/drawingml/2006/main" name="佈景主題1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1264</TotalTime>
  <Words>1581</Words>
  <Application>Microsoft Office PowerPoint</Application>
  <PresentationFormat>如螢幕大小 (16:9)</PresentationFormat>
  <Paragraphs>155</Paragraphs>
  <Slides>15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佈景主題1</vt:lpstr>
      <vt:lpstr>《易經》解讀</vt:lpstr>
      <vt:lpstr>第二講：《易經》結構與術語</vt:lpstr>
      <vt:lpstr>《易經》結構圖表</vt:lpstr>
      <vt:lpstr>《易經》結構圖表</vt:lpstr>
      <vt:lpstr>《易經》結構圖表</vt:lpstr>
      <vt:lpstr>PowerPoint 簡報</vt:lpstr>
      <vt:lpstr>PowerPoint 簡報</vt:lpstr>
      <vt:lpstr>重卦的結構</vt:lpstr>
      <vt:lpstr>重卦的結構</vt:lpstr>
      <vt:lpstr>卦序之安排一</vt:lpstr>
      <vt:lpstr>卦序之安排一</vt:lpstr>
      <vt:lpstr>卦序之安排一</vt:lpstr>
      <vt:lpstr>卦序之安排一</vt:lpstr>
      <vt:lpstr>卦爻辭表述之分析</vt:lpstr>
      <vt:lpstr>版權宣告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《易經》解讀</dc:title>
  <dc:creator>Windows 使用者</dc:creator>
  <cp:lastModifiedBy>ocw7</cp:lastModifiedBy>
  <cp:revision>48</cp:revision>
  <cp:lastPrinted>2014-10-03T05:40:07Z</cp:lastPrinted>
  <dcterms:created xsi:type="dcterms:W3CDTF">2012-03-22T15:21:55Z</dcterms:created>
  <dcterms:modified xsi:type="dcterms:W3CDTF">2014-10-07T03:36:56Z</dcterms:modified>
</cp:coreProperties>
</file>