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59" r:id="rId5"/>
    <p:sldId id="262" r:id="rId6"/>
    <p:sldId id="264" r:id="rId7"/>
    <p:sldId id="274" r:id="rId8"/>
    <p:sldId id="266" r:id="rId9"/>
    <p:sldId id="268" r:id="rId10"/>
    <p:sldId id="267" r:id="rId11"/>
    <p:sldId id="269" r:id="rId12"/>
    <p:sldId id="270" r:id="rId13"/>
    <p:sldId id="272" r:id="rId14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100" d="100"/>
          <a:sy n="100" d="100"/>
        </p:scale>
        <p:origin x="-252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4"/>
          <p:cNvSpPr/>
          <p:nvPr/>
        </p:nvSpPr>
        <p:spPr>
          <a:xfrm>
            <a:off x="1157288" y="1008063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6EBF71-2DB0-4609-A07B-1E46F06E785B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E3D78A-C479-42D3-BAF6-020D5E6063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7300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08C50-855C-4BE1-AB1B-AB636659CB12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E8B0-F5B2-4F43-A269-4F716487E2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825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1828800" cy="4388644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A642-2F0C-4011-A1CF-81362EB68E2F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8306-1A88-4C6C-BE30-3DAF1B1AA6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4276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D5B7-4707-4E41-883A-77778ECB03A4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FD91-57D3-434D-9AAC-38CA0228C6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7039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6"/>
          <p:cNvSpPr/>
          <p:nvPr/>
        </p:nvSpPr>
        <p:spPr>
          <a:xfrm>
            <a:off x="2408238" y="2058988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5682F-CCC5-4CC2-B33D-CAAC4EEC91E1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6FDB7-C005-4020-B315-5295E3BAC2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9478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CC90-2CBE-4074-9B9F-76526D4A3CDA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E57E0-87C1-4B23-91D5-AADB02156C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929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981F3F-3256-436F-8786-F78D23D01068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FEB275-5298-4BE6-94D7-E966640F8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0798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A2A2-CACA-4D09-90B9-F8CD65147931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2756-EA84-41CC-84BF-B4F2DAB393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092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7CD108-CE8C-4AF7-8091-A032AF0F1851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BCDD01-49FA-4187-AD97-F12C0E385F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955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DC43B-C5BA-4A6B-B5C6-088C1C691D8B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B5BF35-226B-432A-8BD1-D502F69ED0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34741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715963"/>
            <a:ext cx="685800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703263"/>
            <a:ext cx="649288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05CED-7960-4C14-BBFF-F0DD20C34534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4656C-1727-4719-9CF6-B60EA460BE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7569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611188"/>
            <a:ext cx="1638300" cy="122872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15875"/>
            <a:ext cx="1703388" cy="12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06375"/>
            <a:ext cx="749935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085850"/>
            <a:ext cx="74993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4729163"/>
            <a:ext cx="2133600" cy="357187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FEEC4A5D-B452-4939-8E0E-7D1D12FBE0C2}" type="datetimeFigureOut">
              <a:rPr lang="zh-TW" altLang="en-US"/>
              <a:pPr>
                <a:defRPr/>
              </a:pPr>
              <a:t>2012/7/23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4729163"/>
            <a:ext cx="2895600" cy="357187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4729163"/>
            <a:ext cx="457200" cy="357187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86170386-B2A7-4991-B42A-1BE865C423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1038" name="圖片 12" descr="ocw_black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4" y="4682555"/>
            <a:ext cx="16779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hyperlink" Target="http://office.microsoft.com/zh-hk/HA010152965.asp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sa/2.5/deed.en" TargetMode="External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hyperlink" Target="http://zh.wikipedia.org/wiki/File:IPhone_Release_-_Seattle_(keyboard)_cropped.jpg" TargetMode="External"/><Relationship Id="rId21" Type="http://schemas.openxmlformats.org/officeDocument/2006/relationships/image" Target="../media/image21.png"/><Relationship Id="rId7" Type="http://schemas.openxmlformats.org/officeDocument/2006/relationships/hyperlink" Target="http://en.wikipedia.org/wiki/File:Double_Monk_Felsted_(Grenson)_.jpg" TargetMode="External"/><Relationship Id="rId12" Type="http://schemas.openxmlformats.org/officeDocument/2006/relationships/hyperlink" Target="http://creativecommons.org/licenses/by-sa/3.0/deed.en" TargetMode="External"/><Relationship Id="rId17" Type="http://schemas.openxmlformats.org/officeDocument/2006/relationships/image" Target="../media/image18.jpeg"/><Relationship Id="rId2" Type="http://schemas.openxmlformats.org/officeDocument/2006/relationships/hyperlink" Target="http://office.microsoft.com/zh-hk/HA010152965.aspx" TargetMode="External"/><Relationship Id="rId16" Type="http://schemas.openxmlformats.org/officeDocument/2006/relationships/image" Target="../media/image17.jpe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sa/2.0/deed.en" TargetMode="External"/><Relationship Id="rId11" Type="http://schemas.openxmlformats.org/officeDocument/2006/relationships/hyperlink" Target="http://it.wikipedia.org/wiki/File:Ponte_Vecchio_Firenze_5.JPG" TargetMode="External"/><Relationship Id="rId5" Type="http://schemas.openxmlformats.org/officeDocument/2006/relationships/hyperlink" Target="http://en.wikipedia.org/wiki/File:Penny_loafers.jpg" TargetMode="External"/><Relationship Id="rId15" Type="http://schemas.openxmlformats.org/officeDocument/2006/relationships/image" Target="../media/image16.jpeg"/><Relationship Id="rId10" Type="http://schemas.openxmlformats.org/officeDocument/2006/relationships/hyperlink" Target="http://creativecommons.org/licenses/by-sa/3.0/deed.it" TargetMode="External"/><Relationship Id="rId19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hyperlink" Target="http://creativecommons.org/licenses/by-sa/2.0/deed.zh" TargetMode="External"/><Relationship Id="rId9" Type="http://schemas.openxmlformats.org/officeDocument/2006/relationships/hyperlink" Target="http://en.wikipedia.org/wiki/File:Ed_Hardy_Runway_Models.jpg" TargetMode="External"/><Relationship Id="rId14" Type="http://schemas.openxmlformats.org/officeDocument/2006/relationships/image" Target="../media/image15.jpeg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925" y="269875"/>
            <a:ext cx="7407275" cy="11049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400" b="1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義大利文</a:t>
            </a: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1995488"/>
            <a:ext cx="7407275" cy="13144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2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第十一單元：</a:t>
            </a:r>
            <a:r>
              <a:rPr lang="en-US" altLang="zh-TW" sz="2200" dirty="0" err="1" smtClean="0">
                <a:solidFill>
                  <a:schemeClr val="tx2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Vestito</a:t>
            </a:r>
            <a:r>
              <a:rPr lang="en-US" altLang="zh-TW" sz="2200" dirty="0" smtClean="0">
                <a:solidFill>
                  <a:schemeClr val="tx2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/>
            </a:r>
            <a:br>
              <a:rPr lang="en-US" altLang="zh-TW" sz="2200" dirty="0" smtClean="0">
                <a:solidFill>
                  <a:schemeClr val="tx2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</a:br>
            <a:endParaRPr lang="en-US" altLang="zh-TW" sz="2200" dirty="0" smtClean="0">
              <a:solidFill>
                <a:schemeClr val="tx2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授課老師：若瑤老師與陳冠良老師</a:t>
            </a:r>
            <a:endParaRPr lang="zh-TW" altLang="en-US" dirty="0"/>
          </a:p>
        </p:txBody>
      </p:sp>
      <p:pic>
        <p:nvPicPr>
          <p:cNvPr id="8196" name="Picture 15" descr="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659188"/>
            <a:ext cx="936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563938" y="3579813"/>
            <a:ext cx="3887787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</a:rPr>
              <a:t>本著作除另有註明外，採取</a:t>
            </a:r>
            <a:r>
              <a:rPr kumimoji="0" lang="zh-TW" altLang="en-US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  <a:hlinkClick r:id="rId2"/>
              </a:rPr>
              <a:t>創用</a:t>
            </a:r>
            <a:r>
              <a:rPr kumimoji="0" lang="en-US" altLang="zh-TW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  <a:hlinkClick r:id="rId2"/>
              </a:rPr>
              <a:t>CC</a:t>
            </a:r>
            <a:r>
              <a:rPr kumimoji="0" lang="zh-TW" altLang="en-US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  <a:hlinkClick r:id="rId2"/>
              </a:rPr>
              <a:t>「姓名標示－非商業性－相同方式分享」台灣</a:t>
            </a:r>
            <a:r>
              <a:rPr kumimoji="0" lang="en-US" altLang="zh-TW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  <a:hlinkClick r:id="rId2"/>
              </a:rPr>
              <a:t>3.0</a:t>
            </a:r>
            <a:r>
              <a:rPr kumimoji="0" lang="zh-TW" altLang="en-US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  <a:hlinkClick r:id="rId2"/>
              </a:rPr>
              <a:t>版</a:t>
            </a:r>
            <a:r>
              <a:rPr kumimoji="0" lang="zh-TW" altLang="en-US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</a:rPr>
              <a:t>授權釋出</a:t>
            </a:r>
            <a:r>
              <a:rPr kumimoji="0" lang="en-US" altLang="zh-TW" sz="1350" b="1" kern="0" dirty="0">
                <a:solidFill>
                  <a:srgbClr val="002221"/>
                </a:solidFill>
                <a:latin typeface="標楷體" pitchFamily="65" charset="-120"/>
                <a:ea typeface="標楷體" pitchFamily="65" charset="-120"/>
              </a:rPr>
              <a:t>】</a:t>
            </a:r>
            <a:endParaRPr kumimoji="0" lang="zh-TW" altLang="en-US" sz="1350" dirty="0">
              <a:latin typeface="+mn-lt"/>
              <a:ea typeface="+mn-ea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C7E32-1D15-483B-A863-C997CBB35C93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448803" y="4013651"/>
            <a:ext cx="3789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 err="1">
                <a:latin typeface="Calibri" pitchFamily="34" charset="0"/>
                <a:cs typeface="Calibri" pitchFamily="34" charset="0"/>
              </a:rPr>
              <a:t>Nazzarena</a:t>
            </a:r>
            <a:r>
              <a:rPr lang="en-US" altLang="zh-TW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TW" sz="1200" dirty="0" err="1">
                <a:latin typeface="Calibri" pitchFamily="34" charset="0"/>
                <a:cs typeface="Calibri" pitchFamily="34" charset="0"/>
              </a:rPr>
              <a:t>Cozzi</a:t>
            </a:r>
            <a:r>
              <a:rPr lang="en-US" altLang="zh-TW" sz="1200" dirty="0">
                <a:latin typeface="Calibri" pitchFamily="34" charset="0"/>
                <a:cs typeface="Calibri" pitchFamily="34" charset="0"/>
              </a:rPr>
              <a:t> ,Francesco Federico ,Adriana </a:t>
            </a:r>
            <a:r>
              <a:rPr lang="en-US" altLang="zh-TW" sz="1200" dirty="0" err="1" smtClean="0">
                <a:latin typeface="Calibri" pitchFamily="34" charset="0"/>
                <a:cs typeface="Calibri" pitchFamily="34" charset="0"/>
              </a:rPr>
              <a:t>Tancorre</a:t>
            </a:r>
            <a:r>
              <a:rPr lang="en-US" altLang="zh-TW" sz="1200" dirty="0" smtClean="0">
                <a:latin typeface="Calibri" pitchFamily="34" charset="0"/>
                <a:cs typeface="Calibri" pitchFamily="34" charset="0"/>
              </a:rPr>
              <a:t> ,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(2005).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1200" dirty="0" err="1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Caff</a:t>
            </a:r>
            <a:r>
              <a:rPr lang="en-US" altLang="zh-TW" sz="1200" dirty="0" err="1">
                <a:latin typeface="Calibri" pitchFamily="34" charset="0"/>
                <a:ea typeface="標楷體" pitchFamily="65" charset="-120"/>
                <a:cs typeface="Calibri" pitchFamily="34" charset="0"/>
              </a:rPr>
              <a:t>é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Italia 1</a:t>
            </a:r>
            <a:r>
              <a:rPr lang="en-US" altLang="zh-TW" sz="1200" dirty="0">
                <a:latin typeface="Calibri" pitchFamily="34" charset="0"/>
                <a:ea typeface="標楷體" pitchFamily="65" charset="-120"/>
                <a:cs typeface="Calibri" pitchFamily="34" charset="0"/>
              </a:rPr>
              <a:t>.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  <a:r>
              <a:rPr lang="en-US" altLang="zh-TW" sz="1200" dirty="0">
                <a:latin typeface="Calibri" pitchFamily="34" charset="0"/>
                <a:cs typeface="Calibri" pitchFamily="34" charset="0"/>
              </a:rPr>
              <a:t>ELI </a:t>
            </a:r>
            <a:r>
              <a:rPr lang="en-US" altLang="zh-TW" sz="1200" dirty="0" err="1">
                <a:latin typeface="Calibri" pitchFamily="34" charset="0"/>
                <a:cs typeface="Calibri" pitchFamily="34" charset="0"/>
              </a:rPr>
              <a:t>s.r.l</a:t>
            </a:r>
            <a:r>
              <a:rPr lang="en-US" altLang="zh-TW" sz="1200" dirty="0">
                <a:latin typeface="Calibri" pitchFamily="34" charset="0"/>
                <a:cs typeface="Calibri" pitchFamily="34" charset="0"/>
              </a:rPr>
              <a:t>.</a:t>
            </a:r>
            <a:r>
              <a:rPr lang="zh-TW" altLang="en-US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Calibri" pitchFamily="34" charset="0"/>
                <a:ea typeface="標楷體" pitchFamily="65" charset="-120"/>
                <a:cs typeface="Calibri" pitchFamily="34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8" name="群組 10"/>
          <p:cNvGrpSpPr/>
          <p:nvPr/>
        </p:nvGrpSpPr>
        <p:grpSpPr>
          <a:xfrm>
            <a:off x="179512" y="4845809"/>
            <a:ext cx="6552704" cy="246221"/>
            <a:chOff x="268121" y="4689948"/>
            <a:chExt cx="6552704" cy="246221"/>
          </a:xfrm>
          <a:noFill/>
        </p:grpSpPr>
        <p:sp>
          <p:nvSpPr>
            <p:cNvPr id="9" name="矩形 8"/>
            <p:cNvSpPr/>
            <p:nvPr/>
          </p:nvSpPr>
          <p:spPr>
            <a:xfrm>
              <a:off x="412113" y="4689948"/>
              <a:ext cx="6408712" cy="24622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Microsoft Office 2007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多媒體藝廊，依據</a:t>
              </a:r>
              <a:r>
                <a:rPr lang="en-US" altLang="zh-TW" sz="1000" u="sng" dirty="0" err="1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  <a:hlinkClick r:id="rId4"/>
                </a:rPr>
                <a:t>Microsoft服務合約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lang="zh-TW" altLang="zh-TW" sz="1000" dirty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條合理</a:t>
              </a:r>
              <a:r>
                <a:rPr lang="zh-TW" altLang="zh-TW" sz="1000" dirty="0" smtClean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使用</a:t>
              </a:r>
              <a:r>
                <a:rPr lang="zh-TW" altLang="en-US" sz="1000" dirty="0" smtClean="0">
                  <a:solidFill>
                    <a:schemeClr val="dk1"/>
                  </a:solidFill>
                  <a:latin typeface="標楷體" pitchFamily="65" charset="-120"/>
                  <a:ea typeface="標楷體" pitchFamily="65" charset="-120"/>
                </a:rPr>
                <a:t>。</a:t>
              </a:r>
              <a:endParaRPr lang="zh-TW" altLang="en-US" sz="1000" dirty="0" smtClean="0"/>
            </a:p>
          </p:txBody>
        </p:sp>
        <p:pic>
          <p:nvPicPr>
            <p:cNvPr id="10" name="Picture 77">
              <a:hlinkClick r:id="rId5"/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21" y="4720169"/>
              <a:ext cx="216000" cy="216000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123478"/>
            <a:ext cx="749935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造句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1187624" y="892968"/>
            <a:ext cx="7499350" cy="3600450"/>
          </a:xfrm>
        </p:spPr>
        <p:txBody>
          <a:bodyPr/>
          <a:lstStyle/>
          <a:p>
            <a:pPr eaLnBrk="1" hangingPunct="1"/>
            <a:r>
              <a:rPr lang="en-US" altLang="zh-TW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Vorrei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cercare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我想要找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eaLnBrk="1" hangingPunct="1"/>
            <a:r>
              <a:rPr lang="en-US" altLang="zh-TW" sz="2200" dirty="0" err="1" smtClean="0"/>
              <a:t>Vorrei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cercare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una</a:t>
            </a:r>
            <a:r>
              <a:rPr lang="en-US" altLang="zh-TW" sz="2200" dirty="0" smtClean="0"/>
              <a:t> T-shirt di </a:t>
            </a:r>
            <a:r>
              <a:rPr lang="en-US" altLang="zh-TW" sz="2200" dirty="0" err="1" smtClean="0"/>
              <a:t>cotone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verde</a:t>
            </a:r>
            <a:r>
              <a:rPr lang="en-US" altLang="zh-TW" sz="2200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我想要找一件綠色棉質的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T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恤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200" dirty="0" err="1" smtClean="0"/>
              <a:t>Vorrei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cercare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un </a:t>
            </a:r>
            <a:r>
              <a:rPr lang="en-US" altLang="zh-TW" sz="2200" dirty="0" err="1" smtClean="0"/>
              <a:t>paio</a:t>
            </a:r>
            <a:r>
              <a:rPr lang="en-US" altLang="zh-TW" sz="2200" dirty="0" smtClean="0"/>
              <a:t> di </a:t>
            </a:r>
            <a:r>
              <a:rPr lang="en-US" altLang="zh-TW" sz="2200" dirty="0" err="1" smtClean="0"/>
              <a:t>scarpe</a:t>
            </a:r>
            <a:r>
              <a:rPr lang="en-US" altLang="zh-TW" sz="2200" dirty="0" smtClean="0"/>
              <a:t> di </a:t>
            </a:r>
            <a:r>
              <a:rPr lang="en-US" altLang="zh-TW" sz="2200" dirty="0" err="1" smtClean="0"/>
              <a:t>pelle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marroni</a:t>
            </a:r>
            <a:r>
              <a:rPr lang="en-US" altLang="zh-TW" sz="2200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2200" dirty="0" smtClean="0"/>
              <a:t>  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我想要找一雙咖啡色皮質的鞋子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dirty="0" smtClean="0"/>
          </a:p>
        </p:txBody>
      </p:sp>
      <p:grpSp>
        <p:nvGrpSpPr>
          <p:cNvPr id="4" name="群組 3"/>
          <p:cNvGrpSpPr/>
          <p:nvPr/>
        </p:nvGrpSpPr>
        <p:grpSpPr>
          <a:xfrm>
            <a:off x="6516761" y="2715766"/>
            <a:ext cx="1943671" cy="1966789"/>
            <a:chOff x="6516761" y="2715766"/>
            <a:chExt cx="1943671" cy="1966789"/>
          </a:xfrm>
        </p:grpSpPr>
        <p:grpSp>
          <p:nvGrpSpPr>
            <p:cNvPr id="3" name="群組 2"/>
            <p:cNvGrpSpPr/>
            <p:nvPr/>
          </p:nvGrpSpPr>
          <p:grpSpPr>
            <a:xfrm>
              <a:off x="6516761" y="2715766"/>
              <a:ext cx="1943671" cy="1966789"/>
              <a:chOff x="5940152" y="2693193"/>
              <a:chExt cx="1943671" cy="1966789"/>
            </a:xfrm>
          </p:grpSpPr>
          <p:pic>
            <p:nvPicPr>
              <p:cNvPr id="15364" name="圖片 3" descr="630px-Double_Monk_Felsted_(Grenson)_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2160" y="2693193"/>
                <a:ext cx="1871663" cy="1782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66" name="文字方塊 5"/>
              <p:cNvSpPr txBox="1">
                <a:spLocks noChangeArrowheads="1"/>
              </p:cNvSpPr>
              <p:nvPr/>
            </p:nvSpPr>
            <p:spPr bwMode="auto">
              <a:xfrm>
                <a:off x="5940152" y="4413920"/>
                <a:ext cx="1936750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charset="-120"/>
                  </a:defRPr>
                </a:lvl9pPr>
              </a:lstStyle>
              <a:p>
                <a:pPr eaLnBrk="1" hangingPunct="1"/>
                <a:r>
                  <a:rPr lang="en-US" altLang="zh-TW" sz="1000" dirty="0">
                    <a:latin typeface="新細明體" charset="-120"/>
                  </a:rPr>
                  <a:t>Wikimedia</a:t>
                </a:r>
                <a:r>
                  <a:rPr lang="zh-TW" altLang="en-US" sz="1000" dirty="0">
                    <a:latin typeface="新細明體" charset="-120"/>
                  </a:rPr>
                  <a:t>，</a:t>
                </a:r>
                <a:r>
                  <a:rPr lang="zh-TW" altLang="en-US" sz="1000" dirty="0" smtClean="0">
                    <a:latin typeface="新細明體" charset="-120"/>
                  </a:rPr>
                  <a:t>作者：</a:t>
                </a:r>
                <a:r>
                  <a:rPr kumimoji="0" lang="en-US" altLang="zh-TW" sz="1000" dirty="0" smtClean="0">
                    <a:solidFill>
                      <a:srgbClr val="000000"/>
                    </a:solidFill>
                    <a:latin typeface="新細明體" charset="-120"/>
                  </a:rPr>
                  <a:t>Rainer </a:t>
                </a:r>
                <a:r>
                  <a:rPr kumimoji="0" lang="en-US" altLang="zh-TW" sz="1000" dirty="0" err="1">
                    <a:solidFill>
                      <a:srgbClr val="000000"/>
                    </a:solidFill>
                    <a:latin typeface="新細明體" charset="-120"/>
                  </a:rPr>
                  <a:t>Ersfeld</a:t>
                </a:r>
                <a:endParaRPr lang="en-US" altLang="zh-TW" sz="1000" dirty="0">
                  <a:latin typeface="新細明體" charset="-120"/>
                </a:endParaRPr>
              </a:p>
            </p:txBody>
          </p:sp>
        </p:grpSp>
        <p:pic>
          <p:nvPicPr>
            <p:cNvPr id="15365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9110" y="4251238"/>
              <a:ext cx="360363" cy="223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77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今日穿著如何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913" y="1085850"/>
            <a:ext cx="7602537" cy="3600450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vestirsi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ea typeface="標楷體" pitchFamily="65" charset="-120"/>
              </a:rPr>
              <a:t>穿著 </a:t>
            </a:r>
            <a:r>
              <a:rPr lang="en-US" altLang="zh-TW" sz="2200" dirty="0" smtClean="0">
                <a:ea typeface="標楷體" pitchFamily="65" charset="-120"/>
              </a:rPr>
              <a:t>(</a:t>
            </a:r>
            <a:r>
              <a:rPr lang="zh-TW" altLang="en-US" sz="2200" dirty="0" smtClean="0">
                <a:ea typeface="標楷體" pitchFamily="65" charset="-120"/>
              </a:rPr>
              <a:t>反身</a:t>
            </a:r>
            <a:r>
              <a:rPr lang="en-US" altLang="zh-TW" sz="2200" dirty="0" smtClean="0">
                <a:ea typeface="標楷體" pitchFamily="65" charset="-120"/>
              </a:rPr>
              <a:t>)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mi </a:t>
            </a:r>
            <a:r>
              <a:rPr lang="en-US" altLang="zh-TW" sz="2200" dirty="0" err="1" smtClean="0"/>
              <a:t>vesto</a:t>
            </a:r>
            <a:r>
              <a:rPr lang="en-US" altLang="zh-TW" sz="2200" dirty="0" smtClean="0"/>
              <a:t>; </a:t>
            </a:r>
            <a:r>
              <a:rPr lang="en-US" altLang="zh-TW" sz="2200" dirty="0" err="1" smtClean="0"/>
              <a:t>ti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vesti</a:t>
            </a:r>
            <a:r>
              <a:rPr lang="en-US" altLang="zh-TW" sz="2200" dirty="0" smtClean="0"/>
              <a:t>; </a:t>
            </a:r>
            <a:r>
              <a:rPr lang="en-US" altLang="zh-TW" sz="2200" dirty="0" err="1" smtClean="0"/>
              <a:t>si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veste</a:t>
            </a:r>
            <a:endParaRPr lang="en-US" altLang="zh-TW" sz="22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/>
              <a:t>Adriano </a:t>
            </a:r>
            <a:r>
              <a:rPr lang="en-US" altLang="zh-TW" sz="2200" dirty="0" err="1" smtClean="0"/>
              <a:t>si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veste</a:t>
            </a:r>
            <a:r>
              <a:rPr lang="en-US" altLang="zh-TW" sz="2200" dirty="0" smtClean="0"/>
              <a:t> in </a:t>
            </a:r>
            <a:r>
              <a:rPr lang="en-US" altLang="zh-TW" sz="2200" dirty="0" err="1" smtClean="0"/>
              <a:t>modo</a:t>
            </a:r>
            <a:r>
              <a:rPr lang="zh-TW" altLang="en-US" sz="2200" dirty="0" smtClean="0"/>
              <a:t> </a:t>
            </a:r>
            <a:r>
              <a:rPr lang="en-US" altLang="zh-TW" sz="2200" dirty="0" err="1" smtClean="0"/>
              <a:t>elegante</a:t>
            </a:r>
            <a:r>
              <a:rPr lang="en-US" altLang="zh-TW" sz="2200" dirty="0" smtClean="0"/>
              <a:t>/ </a:t>
            </a:r>
            <a:r>
              <a:rPr lang="en-US" altLang="zh-TW" sz="2200" dirty="0" err="1" smtClean="0"/>
              <a:t>casuale</a:t>
            </a:r>
            <a:r>
              <a:rPr lang="en-US" altLang="zh-TW" sz="2200" dirty="0" smtClean="0"/>
              <a:t>/ </a:t>
            </a:r>
            <a:r>
              <a:rPr lang="en-US" altLang="zh-TW" sz="2200" dirty="0" err="1" smtClean="0"/>
              <a:t>sportivo</a:t>
            </a:r>
            <a:r>
              <a:rPr lang="en-US" altLang="zh-TW" sz="2200" dirty="0" smtClean="0"/>
              <a:t>/ </a:t>
            </a:r>
            <a:r>
              <a:rPr lang="en-US" altLang="zh-TW" sz="2200" dirty="0" err="1" smtClean="0"/>
              <a:t>giovanile</a:t>
            </a:r>
            <a:r>
              <a:rPr lang="en-US" altLang="zh-TW" sz="2200" dirty="0" smtClean="0"/>
              <a:t>/da casa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 Adriano </a:t>
            </a:r>
            <a:r>
              <a:rPr lang="zh-TW" altLang="en-US" sz="2200" dirty="0" smtClean="0">
                <a:ea typeface="標楷體" pitchFamily="65" charset="-120"/>
              </a:rPr>
              <a:t>穿著很優雅</a:t>
            </a:r>
            <a:r>
              <a:rPr lang="en-US" altLang="zh-TW" sz="2200" dirty="0" smtClean="0">
                <a:ea typeface="標楷體" pitchFamily="65" charset="-120"/>
              </a:rPr>
              <a:t>/</a:t>
            </a:r>
            <a:r>
              <a:rPr lang="zh-TW" altLang="en-US" sz="2200" dirty="0" smtClean="0">
                <a:ea typeface="標楷體" pitchFamily="65" charset="-120"/>
              </a:rPr>
              <a:t>休閒</a:t>
            </a:r>
            <a:r>
              <a:rPr lang="en-US" altLang="zh-TW" sz="2200" dirty="0" smtClean="0">
                <a:ea typeface="標楷體" pitchFamily="65" charset="-120"/>
              </a:rPr>
              <a:t>/</a:t>
            </a:r>
            <a:r>
              <a:rPr lang="zh-TW" altLang="en-US" sz="2200" dirty="0" smtClean="0">
                <a:ea typeface="標楷體" pitchFamily="65" charset="-120"/>
              </a:rPr>
              <a:t>運動</a:t>
            </a:r>
            <a:r>
              <a:rPr lang="en-US" altLang="zh-TW" sz="2200" dirty="0" smtClean="0">
                <a:ea typeface="標楷體" pitchFamily="65" charset="-120"/>
              </a:rPr>
              <a:t>/</a:t>
            </a:r>
            <a:r>
              <a:rPr lang="zh-TW" altLang="en-US" sz="2200" dirty="0" smtClean="0">
                <a:ea typeface="標楷體" pitchFamily="65" charset="-120"/>
              </a:rPr>
              <a:t>流行</a:t>
            </a:r>
            <a:r>
              <a:rPr lang="en-US" altLang="zh-TW" sz="2200" dirty="0" smtClean="0">
                <a:ea typeface="標楷體" pitchFamily="65" charset="-120"/>
              </a:rPr>
              <a:t>/</a:t>
            </a:r>
            <a:r>
              <a:rPr lang="zh-TW" altLang="en-US" sz="2200" dirty="0" smtClean="0">
                <a:ea typeface="標楷體" pitchFamily="65" charset="-120"/>
              </a:rPr>
              <a:t>居家</a:t>
            </a:r>
            <a:endParaRPr lang="en-US" altLang="zh-TW" sz="2200" dirty="0" smtClean="0"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portare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穿著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io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porta</a:t>
            </a:r>
            <a:r>
              <a:rPr lang="en-US" altLang="zh-TW" sz="2200" dirty="0" smtClean="0"/>
              <a:t>…)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avere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穿著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io</a:t>
            </a:r>
            <a:r>
              <a:rPr lang="en-US" altLang="zh-TW" sz="2200" dirty="0" smtClean="0"/>
              <a:t> ha…)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mettere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穿著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mette</a:t>
            </a:r>
            <a:r>
              <a:rPr lang="en-US" altLang="zh-TW" sz="2200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mettersi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穿著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si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mette</a:t>
            </a:r>
            <a:r>
              <a:rPr lang="en-US" altLang="zh-TW" sz="2200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Indossare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穿著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indossa</a:t>
            </a:r>
            <a:r>
              <a:rPr lang="en-US" altLang="zh-TW" sz="2200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/>
              <a:t>calzare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專指穿鞋子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calza</a:t>
            </a:r>
            <a:r>
              <a:rPr lang="en-US" altLang="zh-TW" sz="2200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22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pic>
        <p:nvPicPr>
          <p:cNvPr id="16388" name="圖片 3" descr="400px-Ed_Hardy_Runway_Model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131" y="2139702"/>
            <a:ext cx="17287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822" y="4515966"/>
            <a:ext cx="287338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矩形 5"/>
          <p:cNvSpPr>
            <a:spLocks noChangeArrowheads="1"/>
          </p:cNvSpPr>
          <p:nvPr/>
        </p:nvSpPr>
        <p:spPr bwMode="auto">
          <a:xfrm>
            <a:off x="5652120" y="4701952"/>
            <a:ext cx="1638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1000" dirty="0">
                <a:latin typeface="新細明體" charset="-120"/>
              </a:rPr>
              <a:t>Wikimedia</a:t>
            </a:r>
            <a:r>
              <a:rPr lang="zh-TW" altLang="en-US" sz="1000" dirty="0">
                <a:latin typeface="新細明體" charset="-120"/>
              </a:rPr>
              <a:t>，</a:t>
            </a:r>
            <a:r>
              <a:rPr lang="zh-TW" altLang="en-US" sz="1000" dirty="0" smtClean="0">
                <a:latin typeface="新細明體" charset="-120"/>
              </a:rPr>
              <a:t>作者：</a:t>
            </a:r>
            <a:r>
              <a:rPr lang="en-US" altLang="zh-TW" sz="1000" dirty="0" err="1" smtClean="0">
                <a:latin typeface="新細明體" charset="-120"/>
              </a:rPr>
              <a:t>Toglenn</a:t>
            </a:r>
            <a:endParaRPr lang="en-US" altLang="zh-TW" sz="1000" dirty="0">
              <a:latin typeface="新細明體" charset="-120"/>
            </a:endParaRPr>
          </a:p>
        </p:txBody>
      </p:sp>
      <p:pic>
        <p:nvPicPr>
          <p:cNvPr id="10" name="Picture 77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gli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accessori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/</a:t>
            </a: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gioielli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配件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首飾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paio</a:t>
            </a:r>
            <a:r>
              <a:rPr lang="en-US" altLang="zh-TW" dirty="0" smtClean="0"/>
              <a:t> di </a:t>
            </a:r>
            <a:r>
              <a:rPr lang="en-US" altLang="zh-TW" dirty="0" err="1" smtClean="0"/>
              <a:t>occhiali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orrecchini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眼鏡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耳環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orologio</a:t>
            </a:r>
            <a:r>
              <a:rPr lang="zh-TW" altLang="en-US" dirty="0" smtClean="0"/>
              <a:t>：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una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cintura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皮帶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注意</a:t>
            </a:r>
            <a:r>
              <a:rPr lang="zh-TW" altLang="en-US" dirty="0" smtClean="0"/>
              <a:t>： </a:t>
            </a:r>
            <a:r>
              <a:rPr lang="en-US" altLang="zh-TW" dirty="0" err="1" smtClean="0"/>
              <a:t>sono</a:t>
            </a:r>
            <a:r>
              <a:rPr lang="en-US" altLang="zh-TW" dirty="0" smtClean="0"/>
              <a:t> in </a:t>
            </a:r>
            <a:r>
              <a:rPr lang="en-US" altLang="zh-TW" dirty="0" err="1" smtClean="0"/>
              <a:t>cinta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我懷孕了</a:t>
            </a:r>
            <a:r>
              <a:rPr lang="en-US" altLang="zh-TW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braccialetto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una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collana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項鍊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anello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戒指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una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borsa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包包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uno</a:t>
            </a:r>
            <a:r>
              <a:rPr lang="en-US" altLang="zh-TW" dirty="0" smtClean="0"/>
              <a:t> smart phone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智慧型手機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sciarpa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圍巾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un </a:t>
            </a:r>
            <a:r>
              <a:rPr lang="en-US" altLang="zh-TW" dirty="0" err="1" smtClean="0"/>
              <a:t>cappello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帽子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679305" y="1779588"/>
            <a:ext cx="3213175" cy="2550392"/>
            <a:chOff x="5364088" y="1779588"/>
            <a:chExt cx="3213175" cy="2550392"/>
          </a:xfrm>
        </p:grpSpPr>
        <p:pic>
          <p:nvPicPr>
            <p:cNvPr id="17412" name="圖片 3" descr="800px-Ponte_Vecchio_Firenze_5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5600" y="1779588"/>
              <a:ext cx="3141663" cy="235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3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4511" y="3920048"/>
              <a:ext cx="301625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4" name="矩形 5"/>
            <p:cNvSpPr>
              <a:spLocks noChangeArrowheads="1"/>
            </p:cNvSpPr>
            <p:nvPr/>
          </p:nvSpPr>
          <p:spPr bwMode="auto">
            <a:xfrm>
              <a:off x="5364088" y="4083918"/>
              <a:ext cx="183832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000" dirty="0">
                  <a:latin typeface="新細明體" charset="-120"/>
                </a:rPr>
                <a:t>Wikimedia</a:t>
              </a:r>
              <a:r>
                <a:rPr lang="zh-TW" altLang="en-US" sz="1000" dirty="0">
                  <a:latin typeface="新細明體" charset="-120"/>
                </a:rPr>
                <a:t>，</a:t>
              </a:r>
              <a:r>
                <a:rPr lang="zh-TW" altLang="en-US" sz="1000" dirty="0" smtClean="0">
                  <a:latin typeface="新細明體" charset="-120"/>
                </a:rPr>
                <a:t>作者：</a:t>
              </a:r>
              <a:r>
                <a:rPr lang="en-US" altLang="zh-TW" sz="1000" dirty="0" err="1" smtClean="0">
                  <a:latin typeface="新細明體" charset="-120"/>
                </a:rPr>
                <a:t>Freepenguin</a:t>
              </a:r>
              <a:endParaRPr lang="en-US" altLang="zh-TW" sz="1000" dirty="0">
                <a:latin typeface="新細明體" charset="-120"/>
              </a:endParaRPr>
            </a:p>
          </p:txBody>
        </p:sp>
      </p:grpSp>
      <p:pic>
        <p:nvPicPr>
          <p:cNvPr id="11" name="Picture 77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23478"/>
            <a:ext cx="7499350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TW" altLang="en-US" dirty="0" smtClean="0"/>
              <a:t>版權標示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9D6BB-A5B2-44E2-BD97-D83E2E4D61C7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graphicFrame>
        <p:nvGraphicFramePr>
          <p:cNvPr id="5" name="內容版面配置區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7822041"/>
              </p:ext>
            </p:extLst>
          </p:nvPr>
        </p:nvGraphicFramePr>
        <p:xfrm>
          <a:off x="971600" y="841101"/>
          <a:ext cx="8064896" cy="360285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0452"/>
                <a:gridCol w="864096"/>
                <a:gridCol w="1007740"/>
                <a:gridCol w="5472608"/>
              </a:tblGrid>
              <a:tr h="3555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授權條件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1-13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本作品轉載自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Microsoft Office 2007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多媒體藝廊，依據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hlinkClick r:id="rId2"/>
                        </a:rPr>
                        <a:t>Microsoft服務合約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及著作權法第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65</a:t>
                      </a:r>
                      <a:r>
                        <a:rPr lang="zh-TW" altLang="zh-TW" sz="100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條合理使用</a:t>
                      </a:r>
                      <a:r>
                        <a:rPr lang="zh-TW" altLang="en-US" sz="100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lang="en-US" altLang="zh-TW" sz="10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TakuyaMurata</a:t>
                      </a:r>
                      <a:endParaRPr lang="en-US" altLang="zh-TW" sz="1000" b="0" u="none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本作品轉載自 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3"/>
                        </a:rPr>
                        <a:t>http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3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3"/>
                        </a:rPr>
                        <a:t>//zh.wikipedia.org/wiki/File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3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3"/>
                        </a:rPr>
                        <a:t>IPhone_Release_-_Seattle_(keyboard)_cropped.jpg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2012/03/28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創用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CC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「姓名標示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-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相同方式分享」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2.0</a:t>
                      </a:r>
                      <a:r>
                        <a:rPr lang="en-US" altLang="zh-TW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 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4"/>
                        </a:rPr>
                        <a:t>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6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lang="en-US" altLang="zh-TW" sz="10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grabadonut</a:t>
                      </a:r>
                      <a:endParaRPr lang="en-US" altLang="zh-TW" sz="1000" b="0" u="none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本作品轉載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5"/>
                        </a:rPr>
                        <a:t>http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5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5"/>
                        </a:rPr>
                        <a:t>//en.wikipedia.org/wiki/File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5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5"/>
                        </a:rPr>
                        <a:t>Penny_loafers.jpg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2012/03/28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創用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CC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「姓名標示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-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相同方式分享」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2.0</a:t>
                      </a:r>
                      <a:r>
                        <a:rPr lang="en-US" altLang="zh-TW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 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6"/>
                        </a:rPr>
                        <a:t>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kumimoji="0" lang="en-US" altLang="zh-TW" sz="1000" b="0" i="0" kern="1200" dirty="0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Rainer </a:t>
                      </a:r>
                      <a:r>
                        <a:rPr kumimoji="0" lang="en-US" altLang="zh-TW" sz="1000" b="0" i="0" kern="1200" dirty="0" err="1" smtClean="0">
                          <a:solidFill>
                            <a:schemeClr val="dk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Ersfeld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本作品轉載自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 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7"/>
                        </a:rPr>
                        <a:t>http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7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7"/>
                        </a:rPr>
                        <a:t>//en.wikipedia.org/wiki/File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7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7"/>
                        </a:rPr>
                        <a:t>Double_Monk_Felsted_(Grenson)_.jpg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2012/03/28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創用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CC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「姓名標示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-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相同方式分享」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2.5</a:t>
                      </a:r>
                      <a:r>
                        <a:rPr lang="en-US" altLang="zh-TW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 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8"/>
                        </a:rPr>
                        <a:t>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7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lang="en-US" altLang="zh-TW" sz="10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Toglenn</a:t>
                      </a:r>
                      <a:endParaRPr lang="en-US" altLang="zh-TW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本作品轉載自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 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9"/>
                        </a:rPr>
                        <a:t>http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9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9"/>
                        </a:rPr>
                        <a:t>//en.wikipedia.org/wiki/File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9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9"/>
                        </a:rPr>
                        <a:t>Ed_Hardy_Runway_Models.jpg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2012/03/28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創用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CC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「姓名標示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-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相同方式分享」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3.0</a:t>
                      </a:r>
                      <a:r>
                        <a:rPr lang="en-US" altLang="zh-TW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 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61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 marT="45727" marB="4572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Wikimedia</a:t>
                      </a:r>
                      <a:r>
                        <a:rPr lang="zh-TW" altLang="en-US" sz="10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，作者：</a:t>
                      </a:r>
                      <a:r>
                        <a:rPr lang="en-US" altLang="zh-TW" sz="1000" dirty="0" err="1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</a:rPr>
                        <a:t>Freepenguin</a:t>
                      </a:r>
                      <a:endParaRPr lang="en-US" altLang="zh-TW" sz="1000" b="0" u="none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tx1"/>
                          </a:solidFill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本作品轉載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11"/>
                        </a:rPr>
                        <a:t>http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11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11"/>
                        </a:rPr>
                        <a:t>//it.wikipedia.org/wiki/File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  <a:hlinkClick r:id="rId11"/>
                        </a:rPr>
                        <a:t>：</a:t>
                      </a:r>
                      <a:r>
                        <a:rPr lang="en-US" altLang="zh-TW" sz="1000" dirty="0" smtClean="0">
                          <a:latin typeface="新細明體" pitchFamily="18" charset="-120"/>
                          <a:ea typeface="新細明體" pitchFamily="18" charset="-120"/>
                          <a:hlinkClick r:id="rId11"/>
                        </a:rPr>
                        <a:t>Ponte_Vecchio_Firenze_5.JPG</a:t>
                      </a:r>
                      <a:r>
                        <a:rPr lang="zh-TW" altLang="en-US" sz="1000" dirty="0" smtClean="0">
                          <a:latin typeface="新細明體" pitchFamily="18" charset="-120"/>
                          <a:ea typeface="新細明體" pitchFamily="18" charset="-120"/>
                        </a:rPr>
                        <a:t>，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瀏覽日期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2012/03/28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。本作品採取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創用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CC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「姓名標示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-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相同方式分享」</a:t>
                      </a:r>
                      <a:r>
                        <a:rPr lang="en-US" altLang="zh-TW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3.0</a:t>
                      </a:r>
                      <a:r>
                        <a:rPr lang="en-US" altLang="zh-TW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 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  <a:hlinkClick r:id="rId10"/>
                        </a:rPr>
                        <a:t>版</a:t>
                      </a:r>
                      <a:r>
                        <a:rPr lang="zh-TW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+mn-cs"/>
                        </a:rPr>
                        <a:t>授權釋出。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新細明體" pitchFamily="18" charset="-120"/>
                        <a:ea typeface="新細明體" pitchFamily="18" charset="-120"/>
                      </a:endParaRPr>
                    </a:p>
                  </a:txBody>
                  <a:tcPr marL="91439" marR="91439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8475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23568"/>
            <a:ext cx="6477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6" name="圖片 12" descr="576px-IPhone_Release_-_Seattle_(keyboard)_cropped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9662"/>
            <a:ext cx="392113" cy="4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7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295" y="1779662"/>
            <a:ext cx="550063" cy="342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8" name="圖片 14" descr="515px-Penny_loafers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17632"/>
            <a:ext cx="37306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9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56938"/>
            <a:ext cx="6477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0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476" y="3433700"/>
            <a:ext cx="6477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1" name="Picture 2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91488"/>
            <a:ext cx="6477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2" name="圖片 18" descr="630px-Double_Monk_Felsted_(Grenson)_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148" y="2881287"/>
            <a:ext cx="456604" cy="43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3" name="圖片 19" descr="400px-Ed_Hardy_Runway_Models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89" y="3385342"/>
            <a:ext cx="301055" cy="45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84" name="圖片 20" descr="800px-Ponte_Vecchio_Firenze_5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68" y="4033414"/>
            <a:ext cx="452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7">
            <a:hlinkClick r:id="rId19"/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224" y="1305538"/>
            <a:ext cx="324008" cy="29200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9" name="圖片 18" descr="123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792263" y="1222648"/>
            <a:ext cx="648072" cy="447115"/>
          </a:xfrm>
          <a:prstGeom prst="rect">
            <a:avLst/>
          </a:prstGeom>
        </p:spPr>
      </p:pic>
      <p:pic>
        <p:nvPicPr>
          <p:cNvPr id="20" name="Picture 77">
            <a:hlinkClick r:id="rId19"/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450" y="843558"/>
            <a:ext cx="7747000" cy="3600450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what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che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cosa</a:t>
            </a:r>
            <a:r>
              <a:rPr lang="en-US" altLang="zh-TW" dirty="0" smtClean="0"/>
              <a:t>=</a:t>
            </a:r>
            <a:r>
              <a:rPr lang="en-US" altLang="zh-TW" dirty="0" err="1" smtClean="0"/>
              <a:t>che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cosa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Che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fai</a:t>
            </a:r>
            <a:r>
              <a:rPr lang="en-US" altLang="zh-TW" dirty="0" smtClean="0"/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你在做什麼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你的職業是什麼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fare</a:t>
            </a:r>
            <a:r>
              <a:rPr lang="zh-TW" altLang="en-US" dirty="0" smtClean="0"/>
              <a:t>：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zh-TW" altLang="en-US" dirty="0" smtClean="0"/>
              <a:t>： </a:t>
            </a:r>
            <a:r>
              <a:rPr lang="en-US" altLang="zh-TW" dirty="0" err="1" smtClean="0"/>
              <a:t>fatto</a:t>
            </a:r>
            <a:r>
              <a:rPr lang="en-US" altLang="zh-TW" dirty="0" smtClean="0"/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avere</a:t>
            </a:r>
            <a:r>
              <a:rPr lang="zh-TW" altLang="en-US" dirty="0" smtClean="0"/>
              <a:t>： </a:t>
            </a:r>
            <a:r>
              <a:rPr lang="en-US" altLang="zh-TW" dirty="0" err="1" smtClean="0"/>
              <a:t>io</a:t>
            </a:r>
            <a:r>
              <a:rPr lang="en-US" altLang="zh-TW" dirty="0" smtClean="0"/>
              <a:t> ho; </a:t>
            </a:r>
            <a:r>
              <a:rPr lang="en-US" altLang="zh-TW" dirty="0" err="1" smtClean="0"/>
              <a:t>tu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hai</a:t>
            </a:r>
            <a:r>
              <a:rPr lang="en-US" altLang="zh-TW" dirty="0" smtClean="0"/>
              <a:t>; </a:t>
            </a:r>
            <a:r>
              <a:rPr lang="en-US" altLang="zh-TW" dirty="0" err="1" smtClean="0"/>
              <a:t>lui</a:t>
            </a:r>
            <a:r>
              <a:rPr lang="en-US" altLang="zh-TW" dirty="0" smtClean="0"/>
              <a:t>/lei ha; </a:t>
            </a:r>
            <a:r>
              <a:rPr lang="en-US" altLang="zh-TW" dirty="0" err="1" smtClean="0"/>
              <a:t>noi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abbiamo</a:t>
            </a:r>
            <a:r>
              <a:rPr lang="en-US" altLang="zh-TW" dirty="0" smtClean="0"/>
              <a:t>; </a:t>
            </a:r>
            <a:r>
              <a:rPr lang="en-US" altLang="zh-TW" dirty="0" err="1" smtClean="0"/>
              <a:t>voi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avete</a:t>
            </a:r>
            <a:r>
              <a:rPr lang="en-US" altLang="zh-TW" dirty="0" smtClean="0"/>
              <a:t>; </a:t>
            </a:r>
            <a:r>
              <a:rPr lang="en-US" altLang="zh-TW" dirty="0" err="1" smtClean="0"/>
              <a:t>loro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hanno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Hai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fatto</a:t>
            </a:r>
            <a:r>
              <a:rPr lang="en-US" altLang="zh-TW" dirty="0" smtClean="0"/>
              <a:t>?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你做了什麼</a:t>
            </a:r>
            <a:r>
              <a:rPr lang="en-US" altLang="zh-TW" dirty="0" smtClean="0"/>
              <a:t>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Che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cosa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hai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fatto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ieri</a:t>
            </a:r>
            <a:r>
              <a:rPr lang="en-US" altLang="zh-TW" dirty="0" smtClean="0"/>
              <a:t>?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你昨天做了什</a:t>
            </a:r>
            <a:r>
              <a:rPr lang="zh-TW" altLang="en-US" dirty="0" smtClean="0"/>
              <a:t>麼</a:t>
            </a:r>
            <a:r>
              <a:rPr lang="en-US" altLang="zh-TW" dirty="0" smtClean="0"/>
              <a:t>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smtClean="0"/>
              <a:t>fare </a:t>
            </a:r>
            <a:r>
              <a:rPr lang="en-US" altLang="zh-TW" dirty="0" err="1" smtClean="0"/>
              <a:t>colazione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吃早餐 </a:t>
            </a:r>
            <a:r>
              <a:rPr lang="en-US" altLang="zh-TW" dirty="0" smtClean="0"/>
              <a:t>la </a:t>
            </a:r>
            <a:r>
              <a:rPr lang="en-US" altLang="zh-TW" dirty="0" err="1" smtClean="0"/>
              <a:t>colazione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pranzare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吃午餐 </a:t>
            </a:r>
            <a:r>
              <a:rPr lang="en-US" altLang="zh-TW" dirty="0" err="1" smtClean="0"/>
              <a:t>il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pranzo</a:t>
            </a:r>
            <a:r>
              <a:rPr lang="zh-TW" altLang="en-US" dirty="0" smtClean="0"/>
              <a:t>：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午餐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dirty="0" err="1" smtClean="0"/>
              <a:t>cenare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吃晚餐 </a:t>
            </a:r>
            <a:r>
              <a:rPr lang="en-US" altLang="zh-TW" dirty="0" smtClean="0"/>
              <a:t>la </a:t>
            </a:r>
            <a:r>
              <a:rPr lang="en-US" altLang="zh-TW" dirty="0" err="1" smtClean="0"/>
              <a:t>cena</a:t>
            </a:r>
            <a:r>
              <a:rPr lang="zh-TW" altLang="en-US" dirty="0" smtClean="0"/>
              <a:t>：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晚餐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8125" y="-20638"/>
            <a:ext cx="2919413" cy="8572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顏色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nero</a:t>
            </a:r>
            <a:r>
              <a:rPr lang="en-US" altLang="zh-TW" sz="1800" dirty="0" smtClean="0"/>
              <a:t>/a(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/e)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黑色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</a:t>
            </a:r>
            <a:r>
              <a:rPr lang="en-US" altLang="zh-TW" sz="1800" dirty="0" err="1" smtClean="0"/>
              <a:t>Libro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nero</a:t>
            </a:r>
            <a:r>
              <a:rPr lang="en-US" altLang="zh-TW" sz="1800" dirty="0" smtClean="0"/>
              <a:t> </a:t>
            </a:r>
            <a:r>
              <a:rPr lang="zh-TW" altLang="en-US" sz="1800" dirty="0" smtClean="0"/>
              <a:t>     </a:t>
            </a:r>
            <a:r>
              <a:rPr lang="en-US" altLang="zh-TW" sz="1800" dirty="0" err="1" smtClean="0"/>
              <a:t>libri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neri</a:t>
            </a:r>
            <a:endParaRPr lang="en-US" altLang="zh-TW" sz="1800" dirty="0" smtClean="0"/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</a:t>
            </a:r>
            <a:r>
              <a:rPr lang="en-US" altLang="zh-TW" sz="1800" dirty="0" err="1" smtClean="0"/>
              <a:t>borsa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nera</a:t>
            </a:r>
            <a:r>
              <a:rPr lang="en-US" altLang="zh-TW" sz="1800" dirty="0" smtClean="0"/>
              <a:t> </a:t>
            </a:r>
            <a:r>
              <a:rPr lang="zh-TW" altLang="en-US" sz="1800" dirty="0" smtClean="0"/>
              <a:t>     </a:t>
            </a:r>
            <a:r>
              <a:rPr lang="en-US" altLang="zh-TW" sz="1800" dirty="0" err="1" smtClean="0"/>
              <a:t>borse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nere</a:t>
            </a:r>
            <a:endParaRPr lang="en-US" altLang="zh-TW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verde</a:t>
            </a:r>
            <a:r>
              <a:rPr lang="en-US" altLang="zh-TW" sz="1800" dirty="0" smtClean="0"/>
              <a:t>(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綠色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</a:t>
            </a:r>
            <a:r>
              <a:rPr lang="en-US" altLang="zh-TW" sz="1800" dirty="0" err="1" smtClean="0"/>
              <a:t>Libro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verde</a:t>
            </a:r>
            <a:r>
              <a:rPr lang="en-US" altLang="zh-TW" sz="1800" dirty="0" smtClean="0"/>
              <a:t> </a:t>
            </a:r>
            <a:r>
              <a:rPr lang="zh-TW" altLang="en-US" sz="1800" dirty="0" smtClean="0"/>
              <a:t>     </a:t>
            </a:r>
            <a:r>
              <a:rPr lang="en-US" altLang="zh-TW" sz="1800" dirty="0" err="1" smtClean="0"/>
              <a:t>libri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verdi</a:t>
            </a:r>
            <a:endParaRPr lang="en-US" altLang="zh-TW" sz="1800" dirty="0" smtClean="0"/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</a:t>
            </a:r>
            <a:r>
              <a:rPr lang="en-US" altLang="zh-TW" sz="1800" dirty="0" err="1" smtClean="0"/>
              <a:t>Borsa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verde</a:t>
            </a:r>
            <a:r>
              <a:rPr lang="en-US" altLang="zh-TW" sz="1800" dirty="0" smtClean="0"/>
              <a:t> </a:t>
            </a:r>
            <a:r>
              <a:rPr lang="zh-TW" altLang="en-US" sz="1800" dirty="0" smtClean="0"/>
              <a:t>    </a:t>
            </a:r>
            <a:r>
              <a:rPr lang="en-US" altLang="zh-TW" sz="1800" dirty="0" err="1" smtClean="0"/>
              <a:t>borse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verdi</a:t>
            </a:r>
            <a:endParaRPr lang="en-US" altLang="zh-TW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giallo</a:t>
            </a:r>
            <a:r>
              <a:rPr lang="en-US" altLang="zh-TW" sz="1800" dirty="0" smtClean="0"/>
              <a:t>/a(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/e)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黃色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56934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Un film </a:t>
            </a:r>
            <a:r>
              <a:rPr lang="en-US" altLang="zh-TW" sz="1800" dirty="0" err="1" smtClean="0"/>
              <a:t>giallo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黃色電影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偵探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片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警察片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rosso</a:t>
            </a:r>
            <a:r>
              <a:rPr lang="en-US" altLang="zh-TW" sz="1800" dirty="0" smtClean="0"/>
              <a:t>/a(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/e)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紅色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1800" dirty="0" smtClean="0"/>
              <a:t>     </a:t>
            </a:r>
            <a:r>
              <a:rPr lang="en-US" altLang="zh-TW" sz="1800" dirty="0" smtClean="0"/>
              <a:t>Ex. Un film a </a:t>
            </a:r>
            <a:r>
              <a:rPr lang="en-US" altLang="zh-TW" sz="1800" dirty="0" err="1" smtClean="0"/>
              <a:t>luci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rosse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色情電影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3062060" y="134920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>
            <a:off x="3080904" y="170765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>
            <a:off x="3156267" y="235572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3170072" y="271576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內容版面配置區 2"/>
          <p:cNvSpPr txBox="1">
            <a:spLocks/>
          </p:cNvSpPr>
          <p:nvPr/>
        </p:nvSpPr>
        <p:spPr bwMode="auto">
          <a:xfrm>
            <a:off x="5787503" y="843558"/>
            <a:ext cx="4329113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bianco</a:t>
            </a:r>
            <a:r>
              <a:rPr lang="en-US" altLang="zh-TW" sz="1800" dirty="0" smtClean="0"/>
              <a:t>/a (chi/</a:t>
            </a:r>
            <a:r>
              <a:rPr lang="en-US" altLang="zh-TW" sz="1800" dirty="0" err="1" smtClean="0"/>
              <a:t>che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白色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56934" lvl="1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800" dirty="0" smtClean="0"/>
              <a:t>Ex. Vino </a:t>
            </a:r>
            <a:r>
              <a:rPr lang="en-US" altLang="zh-TW" sz="1800" dirty="0" err="1" smtClean="0"/>
              <a:t>bianco</a:t>
            </a:r>
            <a:r>
              <a:rPr lang="en-US" altLang="zh-TW" sz="1800" dirty="0" smtClean="0"/>
              <a:t>/vino </a:t>
            </a:r>
            <a:r>
              <a:rPr lang="en-US" altLang="zh-TW" sz="1800" dirty="0" err="1" smtClean="0"/>
              <a:t>rosso</a:t>
            </a:r>
            <a:endParaRPr lang="en-US" altLang="zh-TW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grigio</a:t>
            </a:r>
            <a:r>
              <a:rPr lang="en-US" altLang="zh-TW" sz="1800" dirty="0" smtClean="0"/>
              <a:t>/a(</a:t>
            </a:r>
            <a:r>
              <a:rPr lang="en-US" altLang="zh-TW" sz="1800" dirty="0" err="1" smtClean="0"/>
              <a:t>grigi</a:t>
            </a:r>
            <a:r>
              <a:rPr lang="en-US" altLang="zh-TW" sz="1800" dirty="0" smtClean="0"/>
              <a:t>/ </a:t>
            </a:r>
            <a:r>
              <a:rPr lang="en-US" altLang="zh-TW" sz="1800" dirty="0" err="1" smtClean="0"/>
              <a:t>grigie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灰色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grigio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scuro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深灰色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grigio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chiaro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淺灰色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pic>
        <p:nvPicPr>
          <p:cNvPr id="13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="" xmlns:p14="http://schemas.microsoft.com/office/powerpoint/2010/main" val="78559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8125" y="-20638"/>
            <a:ext cx="2919413" cy="8572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顏色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403648" y="643660"/>
            <a:ext cx="5688632" cy="44483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arancione</a:t>
            </a:r>
            <a:r>
              <a:rPr kumimoji="0" lang="en-US" altLang="zh-TW" dirty="0">
                <a:latin typeface="+mn-lt"/>
                <a:ea typeface="+mn-ea"/>
              </a:rPr>
              <a:t>(</a:t>
            </a:r>
            <a:r>
              <a:rPr kumimoji="0" lang="en-US" altLang="zh-TW" dirty="0" err="1">
                <a:latin typeface="+mn-lt"/>
                <a:ea typeface="+mn-ea"/>
              </a:rPr>
              <a:t>i</a:t>
            </a:r>
            <a:r>
              <a:rPr kumimoji="0" lang="en-US" altLang="zh-TW" dirty="0" smtClean="0">
                <a:latin typeface="+mn-lt"/>
                <a:ea typeface="+mn-ea"/>
              </a:rPr>
              <a:t>)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+mn-lt"/>
                <a:ea typeface="標楷體" pitchFamily="65" charset="-120"/>
              </a:rPr>
              <a:t>橘色</a:t>
            </a:r>
            <a:endParaRPr kumimoji="0" lang="en-US" altLang="zh-TW" dirty="0">
              <a:latin typeface="+mn-lt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marrone</a:t>
            </a:r>
            <a:r>
              <a:rPr kumimoji="0" lang="en-US" altLang="zh-TW" dirty="0">
                <a:latin typeface="+mn-lt"/>
                <a:ea typeface="+mn-ea"/>
              </a:rPr>
              <a:t>(</a:t>
            </a:r>
            <a:r>
              <a:rPr kumimoji="0" lang="en-US" altLang="zh-TW" dirty="0" err="1">
                <a:latin typeface="+mn-lt"/>
                <a:ea typeface="+mn-ea"/>
              </a:rPr>
              <a:t>i</a:t>
            </a:r>
            <a:r>
              <a:rPr kumimoji="0" lang="en-US" altLang="zh-TW" dirty="0" smtClean="0">
                <a:latin typeface="+mn-lt"/>
                <a:ea typeface="+mn-ea"/>
              </a:rPr>
              <a:t>)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咖啡色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 (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修飾物品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castano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咖啡色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;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栗子色 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修飾身體部</a:t>
            </a:r>
            <a:r>
              <a:rPr kumimoji="0" lang="zh-TW" altLang="en-US" dirty="0">
                <a:latin typeface="+mn-lt"/>
                <a:ea typeface="+mn-ea"/>
              </a:rPr>
              <a:t>分</a:t>
            </a:r>
            <a:r>
              <a:rPr kumimoji="0" lang="en-US" altLang="zh-TW" dirty="0">
                <a:latin typeface="+mn-lt"/>
                <a:ea typeface="+mn-ea"/>
              </a:rPr>
              <a:t>)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cielo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天空藍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azzurro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海藍色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blu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深藍色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smtClean="0">
                <a:latin typeface="+mn-lt"/>
                <a:ea typeface="+mn-ea"/>
              </a:rPr>
              <a:t>viola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紫色 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陰陽性皆同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rosa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粉紅色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smtClean="0">
                <a:latin typeface="+mn-lt"/>
                <a:ea typeface="+mn-ea"/>
              </a:rPr>
              <a:t>beige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卡其色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dorato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金色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argentato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銀色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trasparente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透明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en-US" altLang="zh-TW" dirty="0">
              <a:latin typeface="+mn-lt"/>
              <a:ea typeface="+mn-ea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en-US" altLang="zh-TW" dirty="0">
              <a:latin typeface="+mn-lt"/>
              <a:ea typeface="+mn-ea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kumimoji="0" lang="zh-TW" altLang="en-US" dirty="0">
              <a:latin typeface="+mn-lt"/>
              <a:ea typeface="+mn-ea"/>
            </a:endParaRPr>
          </a:p>
        </p:txBody>
      </p:sp>
      <p:sp>
        <p:nvSpPr>
          <p:cNvPr id="10" name="直線圖說文字 1 9"/>
          <p:cNvSpPr/>
          <p:nvPr/>
        </p:nvSpPr>
        <p:spPr>
          <a:xfrm>
            <a:off x="5364088" y="2931790"/>
            <a:ext cx="2808312" cy="1000049"/>
          </a:xfrm>
          <a:prstGeom prst="borderCallout1">
            <a:avLst>
              <a:gd name="adj1" fmla="val 42577"/>
              <a:gd name="adj2" fmla="val -71868"/>
              <a:gd name="adj3" fmla="val 43064"/>
              <a:gd name="adj4" fmla="val 162"/>
            </a:avLst>
          </a:prstGeom>
          <a:ln w="254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s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夾在兩母音間要發</a:t>
            </a:r>
            <a:r>
              <a:rPr kumimoji="0" lang="en-US" altLang="zh-TW" dirty="0"/>
              <a:t>[z]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的音</a:t>
            </a:r>
            <a:r>
              <a:rPr kumimoji="0" lang="zh-TW" altLang="en-US" dirty="0"/>
              <a:t> </a:t>
            </a:r>
            <a:endParaRPr kumimoji="0" lang="en-US" altLang="zh-TW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ex.</a:t>
            </a:r>
            <a:r>
              <a:rPr kumimoji="0" lang="zh-TW" altLang="en-US" dirty="0"/>
              <a:t> </a:t>
            </a:r>
            <a:r>
              <a:rPr kumimoji="0" lang="en-US" altLang="zh-TW" dirty="0" err="1"/>
              <a:t>ro</a:t>
            </a:r>
            <a:r>
              <a:rPr kumimoji="0" lang="en-US" altLang="zh-TW" u="sng" dirty="0" err="1"/>
              <a:t>s</a:t>
            </a:r>
            <a:r>
              <a:rPr kumimoji="0" lang="en-US" altLang="zh-TW" dirty="0" err="1"/>
              <a:t>a</a:t>
            </a:r>
            <a:r>
              <a:rPr kumimoji="0" lang="en-US" altLang="zh-TW" dirty="0"/>
              <a:t>/</a:t>
            </a:r>
            <a:r>
              <a:rPr kumimoji="0" lang="en-US" altLang="zh-TW" dirty="0" err="1"/>
              <a:t>pi</a:t>
            </a:r>
            <a:r>
              <a:rPr kumimoji="0" lang="en-US" altLang="zh-TW" u="sng" dirty="0" err="1"/>
              <a:t>s</a:t>
            </a:r>
            <a:r>
              <a:rPr kumimoji="0" lang="en-US" altLang="zh-TW" dirty="0" err="1"/>
              <a:t>a</a:t>
            </a:r>
            <a:r>
              <a:rPr kumimoji="0" lang="en-US" altLang="zh-TW" dirty="0"/>
              <a:t>/ca</a:t>
            </a:r>
            <a:r>
              <a:rPr kumimoji="0" lang="en-US" altLang="zh-TW" u="sng" dirty="0"/>
              <a:t>s</a:t>
            </a:r>
            <a:r>
              <a:rPr kumimoji="0" lang="en-US" altLang="zh-TW" dirty="0"/>
              <a:t>a </a:t>
            </a:r>
          </a:p>
        </p:txBody>
      </p:sp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補充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200" dirty="0" err="1" smtClean="0"/>
              <a:t>Qual</a:t>
            </a:r>
            <a:r>
              <a:rPr lang="en-US" altLang="zh-TW" sz="2200" dirty="0" smtClean="0"/>
              <a:t> e </a:t>
            </a:r>
            <a:r>
              <a:rPr lang="en-US" altLang="zh-TW" sz="2200" dirty="0" err="1" smtClean="0"/>
              <a:t>il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tuo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numero</a:t>
            </a:r>
            <a:r>
              <a:rPr lang="en-US" altLang="zh-TW" sz="2200" dirty="0" smtClean="0"/>
              <a:t> di </a:t>
            </a:r>
            <a:r>
              <a:rPr lang="en-US" altLang="zh-TW" sz="2200" dirty="0" err="1" smtClean="0"/>
              <a:t>telefono</a:t>
            </a:r>
            <a:r>
              <a:rPr lang="en-US" altLang="zh-TW" sz="2200" dirty="0" smtClean="0"/>
              <a:t>?</a:t>
            </a:r>
          </a:p>
          <a:p>
            <a:pPr eaLnBrk="1" hangingPunct="1"/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你的電話號碼幾號</a:t>
            </a:r>
            <a:r>
              <a:rPr lang="en-US" altLang="zh-TW" sz="2200" dirty="0" smtClean="0"/>
              <a:t>?</a:t>
            </a:r>
          </a:p>
          <a:p>
            <a:pPr eaLnBrk="1" hangingPunct="1"/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數字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參考課本第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214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頁及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217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/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注意：</a:t>
            </a:r>
            <a:r>
              <a:rPr lang="zh-TW" altLang="en-US" sz="2200" dirty="0" smtClean="0"/>
              <a:t> </a:t>
            </a:r>
            <a:r>
              <a:rPr lang="en-US" altLang="zh-TW" sz="2200" dirty="0" err="1" smtClean="0"/>
              <a:t>ven</a:t>
            </a:r>
            <a:r>
              <a:rPr lang="en-US" altLang="zh-TW" sz="2200" dirty="0" err="1" smtClean="0">
                <a:solidFill>
                  <a:srgbClr val="FF0000"/>
                </a:solidFill>
              </a:rPr>
              <a:t>tu</a:t>
            </a:r>
            <a:r>
              <a:rPr lang="en-US" altLang="zh-TW" sz="2200" dirty="0" err="1" smtClean="0"/>
              <a:t>no</a:t>
            </a:r>
            <a:r>
              <a:rPr lang="en-US" altLang="zh-TW" sz="2200" dirty="0" smtClean="0"/>
              <a:t>/ </a:t>
            </a:r>
            <a:r>
              <a:rPr lang="en-US" altLang="zh-TW" sz="2200" dirty="0" err="1" smtClean="0"/>
              <a:t>ven</a:t>
            </a:r>
            <a:r>
              <a:rPr lang="en-US" altLang="zh-TW" sz="2200" dirty="0" err="1" smtClean="0">
                <a:solidFill>
                  <a:srgbClr val="FF0000"/>
                </a:solidFill>
              </a:rPr>
              <a:t>to</a:t>
            </a:r>
            <a:r>
              <a:rPr lang="en-US" altLang="zh-TW" sz="2200" dirty="0" err="1" smtClean="0"/>
              <a:t>tto</a:t>
            </a:r>
            <a:endParaRPr lang="en-US" altLang="zh-TW" sz="2200" dirty="0" smtClean="0"/>
          </a:p>
        </p:txBody>
      </p:sp>
      <p:grpSp>
        <p:nvGrpSpPr>
          <p:cNvPr id="3" name="群組 2"/>
          <p:cNvGrpSpPr/>
          <p:nvPr/>
        </p:nvGrpSpPr>
        <p:grpSpPr>
          <a:xfrm>
            <a:off x="5868144" y="915988"/>
            <a:ext cx="3025031" cy="3341653"/>
            <a:chOff x="5868144" y="915988"/>
            <a:chExt cx="3025031" cy="3341653"/>
          </a:xfrm>
        </p:grpSpPr>
        <p:pic>
          <p:nvPicPr>
            <p:cNvPr id="11268" name="圖片 3" descr="576px-IPhone_Release_-_Seattle_(keyboard)_cropped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788" y="915988"/>
              <a:ext cx="2973387" cy="309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9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425" y="3795886"/>
              <a:ext cx="300038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文字方塊 5"/>
            <p:cNvSpPr txBox="1">
              <a:spLocks noChangeArrowheads="1"/>
            </p:cNvSpPr>
            <p:nvPr/>
          </p:nvSpPr>
          <p:spPr bwMode="auto">
            <a:xfrm>
              <a:off x="5868144" y="4011579"/>
              <a:ext cx="20875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000" dirty="0">
                  <a:latin typeface="新細明體" charset="-120"/>
                </a:rPr>
                <a:t>Wikipedia, </a:t>
              </a:r>
              <a:r>
                <a:rPr lang="zh-TW" altLang="en-US" sz="1000" dirty="0" smtClean="0">
                  <a:latin typeface="新細明體" charset="-120"/>
                </a:rPr>
                <a:t>作者：</a:t>
              </a:r>
              <a:r>
                <a:rPr lang="en-US" altLang="zh-TW" sz="1000" dirty="0" err="1" smtClean="0">
                  <a:latin typeface="新細明體" charset="-120"/>
                </a:rPr>
                <a:t>TakuyaMurata</a:t>
              </a:r>
              <a:endParaRPr lang="zh-TW" altLang="en-US" sz="1000" dirty="0"/>
            </a:p>
          </p:txBody>
        </p:sp>
      </p:grpSp>
      <p:pic>
        <p:nvPicPr>
          <p:cNvPr id="11" name="Picture 77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913" y="-14288"/>
            <a:ext cx="7499350" cy="8572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vestito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衣服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3720" y="803605"/>
            <a:ext cx="3570288" cy="2848266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una</a:t>
            </a:r>
            <a:r>
              <a:rPr lang="en-US" altLang="zh-TW" sz="1800" dirty="0" smtClean="0"/>
              <a:t> T-shirt/ </a:t>
            </a:r>
            <a:r>
              <a:rPr lang="en-US" altLang="zh-TW" sz="1800" dirty="0" err="1" smtClean="0"/>
              <a:t>maglietta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en-US" altLang="zh-TW" sz="1800" dirty="0" smtClean="0">
                <a:ea typeface="標楷體" pitchFamily="65" charset="-120"/>
              </a:rPr>
              <a:t>T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恤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maglia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針織衫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smtClean="0"/>
              <a:t>un </a:t>
            </a:r>
            <a:r>
              <a:rPr lang="en-US" altLang="zh-TW" sz="1800" dirty="0" err="1" smtClean="0"/>
              <a:t>maglione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毛衣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smtClean="0"/>
              <a:t>un pullover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高領毛衣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una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camicia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襯衣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una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cametta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女用襯衣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err="1" smtClean="0"/>
              <a:t>una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giacca</a:t>
            </a:r>
            <a:r>
              <a:rPr lang="zh-TW" altLang="en-US" sz="1800" dirty="0" smtClean="0"/>
              <a:t>：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夾克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smtClean="0"/>
              <a:t>un </a:t>
            </a:r>
            <a:r>
              <a:rPr lang="en-US" altLang="zh-TW" sz="1800" dirty="0" err="1" smtClean="0"/>
              <a:t>abito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西裝外套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21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  <p:sp>
        <p:nvSpPr>
          <p:cNvPr id="4" name="直線圖說文字 1 3"/>
          <p:cNvSpPr/>
          <p:nvPr/>
        </p:nvSpPr>
        <p:spPr>
          <a:xfrm>
            <a:off x="4860032" y="1203598"/>
            <a:ext cx="2016224" cy="360040"/>
          </a:xfrm>
          <a:prstGeom prst="borderCallout1">
            <a:avLst>
              <a:gd name="adj1" fmla="val 24823"/>
              <a:gd name="adj2" fmla="val -176"/>
              <a:gd name="adj3" fmla="val -27331"/>
              <a:gd name="adj4" fmla="val -79762"/>
            </a:avLst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dirty="0"/>
              <a:t>-</a:t>
            </a:r>
            <a:r>
              <a:rPr kumimoji="0" lang="en-US" altLang="zh-TW" dirty="0" err="1"/>
              <a:t>etto</a:t>
            </a:r>
            <a:r>
              <a:rPr kumimoji="0" lang="en-US" altLang="zh-TW" dirty="0"/>
              <a:t>/-</a:t>
            </a:r>
            <a:r>
              <a:rPr kumimoji="0" lang="en-US" altLang="zh-TW" dirty="0" err="1" smtClean="0"/>
              <a:t>etta</a:t>
            </a:r>
            <a:r>
              <a:rPr kumimoji="0" lang="zh-TW" altLang="en-US" dirty="0" smtClean="0"/>
              <a:t>：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小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直線圖說文字 1 4"/>
          <p:cNvSpPr/>
          <p:nvPr/>
        </p:nvSpPr>
        <p:spPr>
          <a:xfrm>
            <a:off x="1691680" y="3968309"/>
            <a:ext cx="4320480" cy="504056"/>
          </a:xfrm>
          <a:prstGeom prst="borderCallout1">
            <a:avLst>
              <a:gd name="adj1" fmla="val -929"/>
              <a:gd name="adj2" fmla="val 54740"/>
              <a:gd name="adj3" fmla="val -191457"/>
              <a:gd name="adj4" fmla="val 54903"/>
            </a:avLst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dirty="0">
                <a:latin typeface="標楷體" pitchFamily="65" charset="-120"/>
                <a:ea typeface="標楷體" pitchFamily="65" charset="-120"/>
              </a:rPr>
              <a:t>雙子音前的母音會變短促，雙子音的音節本身會拉長</a:t>
            </a:r>
            <a:r>
              <a:rPr kumimoji="0" lang="zh-TW" altLang="en-US" sz="1400" dirty="0"/>
              <a:t> </a:t>
            </a:r>
            <a:endParaRPr kumimoji="0" lang="en-US" altLang="zh-TW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dirty="0"/>
              <a:t>ex. </a:t>
            </a:r>
            <a:r>
              <a:rPr kumimoji="0" lang="en-US" altLang="zh-TW" sz="1400" dirty="0" err="1"/>
              <a:t>cappotto</a:t>
            </a:r>
            <a:r>
              <a:rPr kumimoji="0" lang="en-US" altLang="zh-TW" sz="1400" dirty="0"/>
              <a:t>/ </a:t>
            </a:r>
            <a:r>
              <a:rPr kumimoji="0" lang="en-US" altLang="zh-TW" sz="1400" dirty="0" err="1"/>
              <a:t>giacca</a:t>
            </a:r>
            <a:r>
              <a:rPr kumimoji="0" lang="en-US" altLang="zh-TW" sz="1400" dirty="0"/>
              <a:t>/ </a:t>
            </a:r>
            <a:r>
              <a:rPr kumimoji="0" lang="en-US" altLang="zh-TW" sz="1400" dirty="0" err="1"/>
              <a:t>rosso</a:t>
            </a:r>
            <a:endParaRPr kumimoji="0" lang="en-US" altLang="zh-TW" sz="1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443164" y="1923678"/>
            <a:ext cx="4002087" cy="230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una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 smtClean="0">
                <a:latin typeface="+mn-lt"/>
                <a:ea typeface="+mn-ea"/>
              </a:rPr>
              <a:t>tuta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專業套裝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>
                <a:latin typeface="+mn-lt"/>
                <a:ea typeface="+mn-ea"/>
              </a:rPr>
              <a:t>un </a:t>
            </a:r>
            <a:r>
              <a:rPr kumimoji="0" lang="en-US" altLang="zh-TW" dirty="0" err="1" smtClean="0">
                <a:latin typeface="+mn-lt"/>
                <a:ea typeface="+mn-ea"/>
              </a:rPr>
              <a:t>cappotto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外套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vestito</a:t>
            </a:r>
            <a:r>
              <a:rPr kumimoji="0" lang="en-US" altLang="zh-TW" dirty="0">
                <a:latin typeface="+mn-lt"/>
                <a:ea typeface="+mn-ea"/>
              </a:rPr>
              <a:t> da </a:t>
            </a:r>
            <a:r>
              <a:rPr kumimoji="0" lang="en-US" altLang="zh-TW" dirty="0" smtClean="0">
                <a:latin typeface="+mn-lt"/>
                <a:ea typeface="+mn-ea"/>
              </a:rPr>
              <a:t>donna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女士服裝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vestito</a:t>
            </a:r>
            <a:r>
              <a:rPr kumimoji="0" lang="en-US" altLang="zh-TW" dirty="0">
                <a:latin typeface="+mn-lt"/>
                <a:ea typeface="+mn-ea"/>
              </a:rPr>
              <a:t> da </a:t>
            </a:r>
            <a:r>
              <a:rPr kumimoji="0" lang="en-US" altLang="zh-TW" dirty="0" err="1" smtClean="0">
                <a:latin typeface="+mn-lt"/>
                <a:ea typeface="+mn-ea"/>
              </a:rPr>
              <a:t>uomo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男士服裝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profumo</a:t>
            </a:r>
            <a:r>
              <a:rPr kumimoji="0" lang="en-US" altLang="zh-TW" dirty="0">
                <a:latin typeface="+mn-lt"/>
                <a:ea typeface="+mn-ea"/>
              </a:rPr>
              <a:t> da </a:t>
            </a:r>
            <a:r>
              <a:rPr kumimoji="0" lang="en-US" altLang="zh-TW" dirty="0" err="1" smtClean="0">
                <a:latin typeface="+mn-lt"/>
                <a:ea typeface="+mn-ea"/>
              </a:rPr>
              <a:t>unmo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男用香水</a:t>
            </a:r>
          </a:p>
        </p:txBody>
      </p:sp>
      <p:cxnSp>
        <p:nvCxnSpPr>
          <p:cNvPr id="11" name="直線接點 10"/>
          <p:cNvCxnSpPr/>
          <p:nvPr/>
        </p:nvCxnSpPr>
        <p:spPr>
          <a:xfrm>
            <a:off x="4067944" y="3003798"/>
            <a:ext cx="1944216" cy="0"/>
          </a:xfrm>
          <a:prstGeom prst="line">
            <a:avLst/>
          </a:prstGeom>
          <a:ln w="190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6012160" y="2931790"/>
            <a:ext cx="0" cy="72008"/>
          </a:xfrm>
          <a:prstGeom prst="line">
            <a:avLst/>
          </a:prstGeom>
          <a:ln w="190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913" y="-14288"/>
            <a:ext cx="7499350" cy="8572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vestito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衣服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1619672" y="771550"/>
            <a:ext cx="72008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una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 smtClean="0">
                <a:latin typeface="+mn-lt"/>
                <a:ea typeface="+mn-ea"/>
              </a:rPr>
              <a:t>gonna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裙子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lungo</a:t>
            </a:r>
            <a:r>
              <a:rPr kumimoji="0" lang="en-US" altLang="zh-TW" dirty="0">
                <a:latin typeface="+mn-lt"/>
                <a:ea typeface="+mn-ea"/>
              </a:rPr>
              <a:t>(</a:t>
            </a:r>
            <a:r>
              <a:rPr kumimoji="0" lang="en-US" altLang="zh-TW" dirty="0" err="1">
                <a:latin typeface="+mn-lt"/>
                <a:ea typeface="+mn-ea"/>
              </a:rPr>
              <a:t>lunghi</a:t>
            </a:r>
            <a:r>
              <a:rPr kumimoji="0" lang="en-US" altLang="zh-TW" dirty="0">
                <a:latin typeface="+mn-lt"/>
                <a:ea typeface="+mn-ea"/>
              </a:rPr>
              <a:t>)/ </a:t>
            </a:r>
            <a:r>
              <a:rPr kumimoji="0" lang="en-US" altLang="zh-TW" dirty="0" err="1">
                <a:latin typeface="+mn-lt"/>
                <a:ea typeface="+mn-ea"/>
              </a:rPr>
              <a:t>lunga</a:t>
            </a:r>
            <a:r>
              <a:rPr kumimoji="0" lang="en-US" altLang="zh-TW" dirty="0">
                <a:latin typeface="+mn-lt"/>
                <a:ea typeface="+mn-ea"/>
              </a:rPr>
              <a:t>(</a:t>
            </a:r>
            <a:r>
              <a:rPr kumimoji="0" lang="en-US" altLang="zh-TW" dirty="0" err="1">
                <a:latin typeface="+mn-lt"/>
                <a:ea typeface="+mn-ea"/>
              </a:rPr>
              <a:t>lunghe</a:t>
            </a:r>
            <a:r>
              <a:rPr kumimoji="0" lang="en-US" altLang="zh-TW" dirty="0" smtClean="0">
                <a:latin typeface="+mn-lt"/>
                <a:ea typeface="+mn-ea"/>
              </a:rPr>
              <a:t>)</a:t>
            </a:r>
            <a:r>
              <a:rPr kumimoji="0" lang="zh-TW" altLang="en-US" dirty="0" smtClean="0">
                <a:latin typeface="+mn-lt"/>
                <a:ea typeface="+mn-ea"/>
              </a:rPr>
              <a:t>：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長的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corto</a:t>
            </a:r>
            <a:r>
              <a:rPr kumimoji="0" lang="en-US" altLang="zh-TW" dirty="0">
                <a:latin typeface="+mn-lt"/>
                <a:ea typeface="+mn-ea"/>
              </a:rPr>
              <a:t>/a(</a:t>
            </a:r>
            <a:r>
              <a:rPr kumimoji="0" lang="en-US" altLang="zh-TW" dirty="0" err="1">
                <a:latin typeface="+mn-lt"/>
                <a:ea typeface="+mn-ea"/>
              </a:rPr>
              <a:t>i</a:t>
            </a:r>
            <a:r>
              <a:rPr kumimoji="0" lang="en-US" altLang="zh-TW" dirty="0">
                <a:latin typeface="+mn-lt"/>
                <a:ea typeface="+mn-ea"/>
              </a:rPr>
              <a:t>/e</a:t>
            </a:r>
            <a:r>
              <a:rPr kumimoji="0" lang="en-US" altLang="zh-TW" dirty="0" smtClean="0">
                <a:latin typeface="+mn-lt"/>
                <a:ea typeface="+mn-ea"/>
              </a:rPr>
              <a:t>)</a:t>
            </a:r>
            <a:r>
              <a:rPr kumimoji="0" lang="zh-TW" altLang="en-US" dirty="0" smtClean="0">
                <a:latin typeface="+mn-lt"/>
                <a:ea typeface="+mn-ea"/>
              </a:rPr>
              <a:t>：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短的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>
                <a:latin typeface="+mn-lt"/>
                <a:ea typeface="+mn-ea"/>
              </a:rPr>
              <a:t>un </a:t>
            </a:r>
            <a:r>
              <a:rPr kumimoji="0" lang="en-US" altLang="zh-TW" dirty="0" err="1">
                <a:latin typeface="+mn-lt"/>
                <a:ea typeface="+mn-ea"/>
              </a:rPr>
              <a:t>paio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di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pantaloni</a:t>
            </a:r>
            <a:r>
              <a:rPr kumimoji="0" lang="en-US" altLang="zh-TW" dirty="0">
                <a:latin typeface="+mn-lt"/>
                <a:ea typeface="+mn-ea"/>
              </a:rPr>
              <a:t>/ jeans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一條褲子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牛仔褲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>
                <a:latin typeface="+mn-lt"/>
                <a:ea typeface="+mn-ea"/>
              </a:rPr>
              <a:t>un </a:t>
            </a:r>
            <a:r>
              <a:rPr kumimoji="0" lang="en-US" altLang="zh-TW" dirty="0" err="1">
                <a:latin typeface="+mn-lt"/>
                <a:ea typeface="+mn-ea"/>
              </a:rPr>
              <a:t>paio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di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occhiali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orecchini</a:t>
            </a:r>
            <a:r>
              <a:rPr kumimoji="0" lang="en-US" altLang="zh-TW" dirty="0">
                <a:latin typeface="+mn-lt"/>
                <a:ea typeface="+mn-ea"/>
              </a:rPr>
              <a:t>/</a:t>
            </a:r>
            <a:r>
              <a:rPr kumimoji="0" lang="zh-TW" altLang="en-US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guanti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一副眼鏡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耳環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手套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>
                <a:latin typeface="+mn-lt"/>
                <a:ea typeface="+mn-ea"/>
              </a:rPr>
              <a:t>un </a:t>
            </a:r>
            <a:r>
              <a:rPr kumimoji="0" lang="en-US" altLang="zh-TW" dirty="0" err="1">
                <a:latin typeface="+mn-lt"/>
                <a:ea typeface="+mn-ea"/>
              </a:rPr>
              <a:t>paio</a:t>
            </a:r>
            <a:r>
              <a:rPr kumimoji="0" lang="en-US" altLang="zh-TW" dirty="0">
                <a:latin typeface="+mn-lt"/>
                <a:ea typeface="+mn-ea"/>
              </a:rPr>
              <a:t> di </a:t>
            </a:r>
            <a:r>
              <a:rPr kumimoji="0" lang="en-US" altLang="zh-TW" dirty="0" err="1">
                <a:latin typeface="+mn-lt"/>
                <a:ea typeface="+mn-ea"/>
              </a:rPr>
              <a:t>scarpe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infradito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stivali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sandali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calze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 smtClean="0">
                <a:latin typeface="+mn-lt"/>
                <a:ea typeface="+mn-ea"/>
              </a:rPr>
              <a:t>calzini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 smtClean="0">
                <a:latin typeface="+mn-lt"/>
                <a:ea typeface="+mn-ea"/>
              </a:rPr>
              <a:t> </a:t>
            </a:r>
            <a:endParaRPr kumimoji="0" lang="en-US" altLang="zh-TW" dirty="0" smtClean="0">
              <a:latin typeface="+mn-lt"/>
              <a:ea typeface="+mn-ea"/>
            </a:endParaRPr>
          </a:p>
          <a:p>
            <a:pPr marL="82296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kumimoji="0" lang="zh-TW" altLang="en-US" dirty="0" smtClean="0">
                <a:latin typeface="+mn-lt"/>
                <a:ea typeface="+mn-ea"/>
              </a:rPr>
              <a:t>       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一雙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鞋</a:t>
            </a:r>
            <a:r>
              <a:rPr kumimoji="0"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拖鞋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靴子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 涼鞋</a:t>
            </a:r>
            <a:r>
              <a:rPr kumimoji="0"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絲襪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長襪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)/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一般襪子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>
                <a:latin typeface="+mn-lt"/>
                <a:ea typeface="+mn-ea"/>
              </a:rPr>
              <a:t>pantaloni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en-US" altLang="zh-TW" dirty="0" err="1">
                <a:latin typeface="+mn-lt"/>
                <a:ea typeface="+mn-ea"/>
              </a:rPr>
              <a:t>lunghi</a:t>
            </a:r>
            <a:r>
              <a:rPr kumimoji="0" lang="en-US" altLang="zh-TW" dirty="0">
                <a:latin typeface="+mn-lt"/>
                <a:ea typeface="+mn-ea"/>
              </a:rPr>
              <a:t>/ </a:t>
            </a:r>
            <a:r>
              <a:rPr kumimoji="0" lang="en-US" altLang="zh-TW" dirty="0" err="1">
                <a:latin typeface="+mn-lt"/>
                <a:ea typeface="+mn-ea"/>
              </a:rPr>
              <a:t>corti</a:t>
            </a:r>
            <a:r>
              <a:rPr kumimoji="0" lang="en-US" altLang="zh-TW" dirty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長褲</a:t>
            </a:r>
            <a:r>
              <a:rPr kumimoji="0" lang="en-US" altLang="zh-TW" dirty="0">
                <a:latin typeface="標楷體" pitchFamily="65" charset="-120"/>
                <a:ea typeface="標楷體" pitchFamily="65" charset="-120"/>
              </a:rPr>
              <a:t>/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 短褲</a:t>
            </a:r>
            <a:endParaRPr kumimoji="0"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dirty="0" err="1" smtClean="0">
                <a:latin typeface="+mn-lt"/>
                <a:ea typeface="+mn-ea"/>
              </a:rPr>
              <a:t>pantaloncini</a:t>
            </a:r>
            <a:r>
              <a:rPr kumimoji="0" lang="zh-TW" altLang="en-US" dirty="0" smtClean="0">
                <a:latin typeface="+mn-lt"/>
                <a:ea typeface="+mn-ea"/>
              </a:rPr>
              <a:t>：</a:t>
            </a:r>
            <a:r>
              <a:rPr kumimoji="0" lang="en-US" altLang="zh-TW" dirty="0" smtClean="0">
                <a:latin typeface="+mn-lt"/>
                <a:ea typeface="+mn-ea"/>
              </a:rPr>
              <a:t>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短褲</a:t>
            </a:r>
          </a:p>
        </p:txBody>
      </p:sp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="" xmlns:p14="http://schemas.microsoft.com/office/powerpoint/2010/main" val="384394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鞋子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1331913" y="1058863"/>
            <a:ext cx="7499350" cy="3600450"/>
          </a:xfrm>
        </p:spPr>
        <p:txBody>
          <a:bodyPr/>
          <a:lstStyle/>
          <a:p>
            <a:pPr eaLnBrk="1" hangingPunct="1"/>
            <a:r>
              <a:rPr lang="en-US" altLang="zh-TW" sz="2200" dirty="0" smtClean="0"/>
              <a:t>le </a:t>
            </a:r>
            <a:r>
              <a:rPr lang="en-US" altLang="zh-TW" sz="2200" dirty="0" err="1" smtClean="0"/>
              <a:t>scarpe</a:t>
            </a:r>
            <a:r>
              <a:rPr lang="en-US" altLang="zh-TW" sz="2200" dirty="0" smtClean="0"/>
              <a:t> da </a:t>
            </a:r>
            <a:r>
              <a:rPr lang="en-US" altLang="zh-TW" sz="2200" dirty="0" err="1" smtClean="0"/>
              <a:t>ginnastica</a:t>
            </a:r>
            <a:r>
              <a:rPr lang="zh-TW" altLang="en-US" sz="2200" dirty="0" smtClean="0"/>
              <a:t>：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運動鞋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200" dirty="0" smtClean="0"/>
              <a:t>le </a:t>
            </a:r>
            <a:r>
              <a:rPr lang="en-US" altLang="zh-TW" sz="2200" dirty="0" err="1" smtClean="0"/>
              <a:t>scarpe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basse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平底鞋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200" dirty="0" smtClean="0"/>
              <a:t>le </a:t>
            </a:r>
            <a:r>
              <a:rPr lang="en-US" altLang="zh-TW" sz="2200" dirty="0" err="1" smtClean="0"/>
              <a:t>scarpe</a:t>
            </a:r>
            <a:r>
              <a:rPr lang="en-US" altLang="zh-TW" sz="2200" dirty="0" smtClean="0"/>
              <a:t> con </a:t>
            </a:r>
            <a:r>
              <a:rPr lang="en-US" altLang="zh-TW" sz="2200" dirty="0" err="1" smtClean="0"/>
              <a:t>il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tacco</a:t>
            </a:r>
            <a:r>
              <a:rPr lang="en-US" altLang="zh-TW" sz="2200" dirty="0" smtClean="0"/>
              <a:t> alto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高跟鞋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200" dirty="0" err="1" smtClean="0"/>
              <a:t>mocassini</a:t>
            </a:r>
            <a:r>
              <a:rPr lang="zh-TW" altLang="en-US" sz="2200" dirty="0" smtClean="0"/>
              <a:t>：</a:t>
            </a:r>
            <a:r>
              <a:rPr lang="en-US" altLang="zh-TW" sz="2200" dirty="0" smtClean="0"/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懶人鞋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無鞋帶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cxnSp>
        <p:nvCxnSpPr>
          <p:cNvPr id="6" name="直線單箭頭接點 5"/>
          <p:cNvCxnSpPr/>
          <p:nvPr/>
        </p:nvCxnSpPr>
        <p:spPr>
          <a:xfrm>
            <a:off x="3707904" y="2715766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" name="群組 2"/>
          <p:cNvGrpSpPr/>
          <p:nvPr/>
        </p:nvGrpSpPr>
        <p:grpSpPr>
          <a:xfrm>
            <a:off x="6012160" y="915988"/>
            <a:ext cx="2855615" cy="3455962"/>
            <a:chOff x="6012160" y="915988"/>
            <a:chExt cx="2855615" cy="3455962"/>
          </a:xfrm>
        </p:grpSpPr>
        <p:pic>
          <p:nvPicPr>
            <p:cNvPr id="13316" name="圖片 3" descr="515px-Penny_loafers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6475" y="915988"/>
              <a:ext cx="2781300" cy="324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8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171" y="3939902"/>
              <a:ext cx="300037" cy="18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文字方塊 9"/>
            <p:cNvSpPr txBox="1">
              <a:spLocks noChangeArrowheads="1"/>
            </p:cNvSpPr>
            <p:nvPr/>
          </p:nvSpPr>
          <p:spPr bwMode="auto">
            <a:xfrm>
              <a:off x="6012160" y="4125887"/>
              <a:ext cx="17795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altLang="zh-TW" sz="1000" dirty="0">
                  <a:latin typeface="新細明體" charset="-120"/>
                </a:rPr>
                <a:t>Wikimedia</a:t>
              </a:r>
              <a:r>
                <a:rPr lang="zh-TW" altLang="en-US" sz="1000" dirty="0">
                  <a:latin typeface="新細明體" charset="-120"/>
                </a:rPr>
                <a:t>，</a:t>
              </a:r>
              <a:r>
                <a:rPr lang="zh-TW" altLang="en-US" sz="1000" dirty="0" smtClean="0">
                  <a:latin typeface="新細明體" charset="-120"/>
                </a:rPr>
                <a:t>作者：</a:t>
              </a:r>
              <a:r>
                <a:rPr lang="en-US" altLang="zh-TW" sz="1000" dirty="0" err="1" smtClean="0">
                  <a:latin typeface="新細明體" charset="-120"/>
                </a:rPr>
                <a:t>grabadonut</a:t>
              </a:r>
              <a:endParaRPr lang="en-US" altLang="zh-TW" sz="1000" dirty="0">
                <a:latin typeface="新細明體" charset="-120"/>
              </a:endParaRPr>
            </a:p>
          </p:txBody>
        </p:sp>
      </p:grpSp>
      <p:pic>
        <p:nvPicPr>
          <p:cNvPr id="12" name="Picture 77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5263" y="201613"/>
            <a:ext cx="7499350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i </a:t>
            </a:r>
            <a:r>
              <a:rPr lang="en-US" altLang="zh-TW" sz="3000" dirty="0" err="1" smtClean="0">
                <a:solidFill>
                  <a:schemeClr val="tx2">
                    <a:satMod val="130000"/>
                  </a:schemeClr>
                </a:solidFill>
              </a:rPr>
              <a:t>materiali</a:t>
            </a:r>
            <a:r>
              <a:rPr lang="en-US" altLang="zh-TW" sz="3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TW" altLang="en-US" sz="3000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材質</a:t>
            </a:r>
            <a:endParaRPr lang="zh-TW" altLang="en-US" sz="3000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1116013" y="1131888"/>
            <a:ext cx="3784600" cy="3600450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di</a:t>
            </a:r>
            <a:r>
              <a:rPr lang="zh-TW" altLang="en-US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屬於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材質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di </a:t>
            </a:r>
            <a:r>
              <a:rPr lang="en-US" altLang="zh-TW" sz="2000" dirty="0" err="1" smtClean="0"/>
              <a:t>cotone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棉質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cento per cento</a:t>
            </a:r>
            <a:r>
              <a:rPr lang="zh-TW" altLang="en-US" sz="2000" dirty="0" smtClean="0"/>
              <a:t>：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百分之百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di seta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絲質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di </a:t>
            </a:r>
            <a:r>
              <a:rPr lang="en-US" altLang="zh-TW" sz="2000" dirty="0" err="1" smtClean="0"/>
              <a:t>lana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羊毛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di </a:t>
            </a:r>
            <a:r>
              <a:rPr lang="en-US" altLang="zh-TW" sz="2000" dirty="0" err="1" smtClean="0"/>
              <a:t>pelle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皮質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/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皮革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/>
            <a:r>
              <a:rPr lang="en-US" altLang="zh-TW" sz="2000" dirty="0" smtClean="0"/>
              <a:t>di </a:t>
            </a:r>
            <a:r>
              <a:rPr lang="en-US" altLang="zh-TW" sz="2000" dirty="0" err="1" smtClean="0"/>
              <a:t>lino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亞麻類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dirty="0" smtClean="0"/>
              <a:t>di </a:t>
            </a:r>
            <a:r>
              <a:rPr lang="en-US" altLang="zh-TW" sz="2000" dirty="0" err="1" smtClean="0"/>
              <a:t>metallo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金屬類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787900" y="1131888"/>
            <a:ext cx="41767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di </a:t>
            </a:r>
            <a:r>
              <a:rPr kumimoji="0" lang="en-US" altLang="zh-TW" sz="2000" dirty="0" err="1" smtClean="0">
                <a:latin typeface="+mn-lt"/>
                <a:ea typeface="+mn-ea"/>
              </a:rPr>
              <a:t>metallo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+mn-lt"/>
                <a:ea typeface="+mn-ea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金屬類</a:t>
            </a:r>
            <a:r>
              <a:rPr kumimoji="0" lang="zh-TW" altLang="en-US" sz="2000" dirty="0">
                <a:latin typeface="+mn-lt"/>
                <a:ea typeface="+mn-ea"/>
              </a:rPr>
              <a:t> </a:t>
            </a:r>
            <a:endParaRPr kumimoji="0" lang="en-US" altLang="zh-TW" sz="2000" dirty="0">
              <a:latin typeface="+mn-lt"/>
              <a:ea typeface="+mn-ea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d’ </a:t>
            </a:r>
            <a:r>
              <a:rPr kumimoji="0" lang="en-US" altLang="zh-TW" sz="2000" dirty="0" err="1" smtClean="0">
                <a:latin typeface="+mn-lt"/>
                <a:ea typeface="+mn-ea"/>
              </a:rPr>
              <a:t>oro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金 </a:t>
            </a:r>
            <a:endParaRPr kumimoji="0"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82296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2000" dirty="0" smtClean="0">
                <a:latin typeface="+mn-lt"/>
                <a:ea typeface="+mn-ea"/>
              </a:rPr>
              <a:t>Ex</a:t>
            </a:r>
            <a:r>
              <a:rPr kumimoji="0" lang="en-US" altLang="zh-TW" sz="2000" dirty="0">
                <a:latin typeface="+mn-lt"/>
                <a:ea typeface="+mn-ea"/>
              </a:rPr>
              <a:t>. un </a:t>
            </a:r>
            <a:r>
              <a:rPr kumimoji="0" lang="en-US" altLang="zh-TW" sz="2000" dirty="0" err="1">
                <a:latin typeface="+mn-lt"/>
                <a:ea typeface="+mn-ea"/>
              </a:rPr>
              <a:t>orologio</a:t>
            </a:r>
            <a:r>
              <a:rPr kumimoji="0" lang="en-US" altLang="zh-TW" sz="2000" dirty="0">
                <a:latin typeface="+mn-lt"/>
                <a:ea typeface="+mn-ea"/>
              </a:rPr>
              <a:t> </a:t>
            </a:r>
            <a:r>
              <a:rPr kumimoji="0" lang="en-US" altLang="zh-TW" sz="2000" dirty="0" err="1" smtClean="0">
                <a:latin typeface="+mn-lt"/>
                <a:ea typeface="+mn-ea"/>
              </a:rPr>
              <a:t>d’oro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+mn-lt"/>
                <a:ea typeface="+mn-ea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金錶</a:t>
            </a:r>
            <a:endParaRPr kumimoji="0"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d’ </a:t>
            </a:r>
            <a:r>
              <a:rPr kumimoji="0" lang="en-US" altLang="zh-TW" sz="2000" dirty="0" err="1" smtClean="0">
                <a:latin typeface="+mn-lt"/>
                <a:ea typeface="+mn-ea"/>
              </a:rPr>
              <a:t>argento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+mn-lt"/>
                <a:ea typeface="+mn-ea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純銀</a:t>
            </a:r>
            <a:endParaRPr kumimoji="0"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d’ </a:t>
            </a:r>
            <a:r>
              <a:rPr kumimoji="0" lang="en-US" altLang="zh-TW" sz="2000" dirty="0" err="1" smtClean="0">
                <a:latin typeface="+mn-lt"/>
                <a:ea typeface="+mn-ea"/>
              </a:rPr>
              <a:t>acciaio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+mn-lt"/>
                <a:ea typeface="+mn-ea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鋼</a:t>
            </a:r>
            <a:r>
              <a:rPr kumimoji="0" lang="en-US" altLang="zh-TW" sz="2000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di </a:t>
            </a:r>
            <a:r>
              <a:rPr kumimoji="0" lang="en-US" altLang="zh-TW" sz="2000" dirty="0" err="1" smtClean="0">
                <a:latin typeface="+mn-lt"/>
                <a:ea typeface="+mn-ea"/>
              </a:rPr>
              <a:t>maglia</a:t>
            </a:r>
            <a:r>
              <a:rPr kumimoji="0" lang="zh-TW" altLang="en-US" sz="2000" dirty="0" smtClean="0">
                <a:latin typeface="+mn-lt"/>
                <a:ea typeface="+mn-ea"/>
              </a:rPr>
              <a:t>：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針織布</a:t>
            </a:r>
            <a:endParaRPr kumimoji="0"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altLang="zh-TW" sz="2000" dirty="0">
                <a:latin typeface="+mn-lt"/>
                <a:ea typeface="+mn-ea"/>
              </a:rPr>
              <a:t>di </a:t>
            </a:r>
            <a:r>
              <a:rPr kumimoji="0" lang="en-US" altLang="zh-TW" sz="2000" dirty="0" err="1" smtClean="0">
                <a:latin typeface="+mn-lt"/>
                <a:ea typeface="+mn-ea"/>
              </a:rPr>
              <a:t>plastica</a:t>
            </a:r>
            <a:r>
              <a:rPr kumimoji="0" lang="zh-TW" altLang="en-US" sz="2000" dirty="0" smtClean="0">
                <a:latin typeface="+mn-lt"/>
                <a:ea typeface="+mn-ea"/>
              </a:rPr>
              <a:t>：</a:t>
            </a:r>
            <a:r>
              <a:rPr kumimoji="0" lang="en-US" altLang="zh-TW" sz="2000" dirty="0" smtClean="0">
                <a:latin typeface="+mn-lt"/>
                <a:ea typeface="+mn-ea"/>
              </a:rPr>
              <a:t> </a:t>
            </a:r>
            <a:r>
              <a:rPr kumimoji="0" lang="zh-TW" altLang="en-US" sz="2000" dirty="0">
                <a:latin typeface="標楷體" pitchFamily="65" charset="-120"/>
                <a:ea typeface="標楷體" pitchFamily="65" charset="-120"/>
              </a:rPr>
              <a:t>塑膠</a:t>
            </a:r>
            <a:endParaRPr kumimoji="0"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1156</Words>
  <Application>Microsoft Office PowerPoint</Application>
  <PresentationFormat>如螢幕大小 (16:9)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夏至</vt:lpstr>
      <vt:lpstr>義大利文</vt:lpstr>
      <vt:lpstr>投影片 2</vt:lpstr>
      <vt:lpstr>顏色</vt:lpstr>
      <vt:lpstr>顏色</vt:lpstr>
      <vt:lpstr>補充</vt:lpstr>
      <vt:lpstr>vestito 衣服</vt:lpstr>
      <vt:lpstr>vestito 衣服</vt:lpstr>
      <vt:lpstr>鞋子</vt:lpstr>
      <vt:lpstr>i materiali 材質</vt:lpstr>
      <vt:lpstr>造句</vt:lpstr>
      <vt:lpstr>今日穿著如何</vt:lpstr>
      <vt:lpstr>gli accessori/i gioielli  配件/首飾</vt:lpstr>
      <vt:lpstr>版權標示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義大利文</dc:title>
  <dc:creator>Your User Name</dc:creator>
  <cp:lastModifiedBy>ufolucky</cp:lastModifiedBy>
  <cp:revision>32</cp:revision>
  <dcterms:created xsi:type="dcterms:W3CDTF">2012-03-28T02:20:57Z</dcterms:created>
  <dcterms:modified xsi:type="dcterms:W3CDTF">2012-07-23T11:26:04Z</dcterms:modified>
</cp:coreProperties>
</file>