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31"/>
  </p:notesMasterIdLst>
  <p:handoutMasterIdLst>
    <p:handoutMasterId r:id="rId32"/>
  </p:handoutMasterIdLst>
  <p:sldIdLst>
    <p:sldId id="293" r:id="rId2"/>
    <p:sldId id="258" r:id="rId3"/>
    <p:sldId id="270" r:id="rId4"/>
    <p:sldId id="264" r:id="rId5"/>
    <p:sldId id="289" r:id="rId6"/>
    <p:sldId id="290" r:id="rId7"/>
    <p:sldId id="291" r:id="rId8"/>
    <p:sldId id="279" r:id="rId9"/>
    <p:sldId id="282" r:id="rId10"/>
    <p:sldId id="265" r:id="rId11"/>
    <p:sldId id="278" r:id="rId12"/>
    <p:sldId id="269" r:id="rId13"/>
    <p:sldId id="277" r:id="rId14"/>
    <p:sldId id="272" r:id="rId15"/>
    <p:sldId id="273" r:id="rId16"/>
    <p:sldId id="274" r:id="rId17"/>
    <p:sldId id="275" r:id="rId18"/>
    <p:sldId id="276" r:id="rId19"/>
    <p:sldId id="260" r:id="rId20"/>
    <p:sldId id="280" r:id="rId21"/>
    <p:sldId id="266" r:id="rId22"/>
    <p:sldId id="257" r:id="rId23"/>
    <p:sldId id="292" r:id="rId24"/>
    <p:sldId id="284" r:id="rId25"/>
    <p:sldId id="285" r:id="rId26"/>
    <p:sldId id="286" r:id="rId27"/>
    <p:sldId id="287" r:id="rId28"/>
    <p:sldId id="288" r:id="rId29"/>
    <p:sldId id="295" r:id="rId30"/>
  </p:sldIdLst>
  <p:sldSz cx="9144000" cy="6858000" type="screen4x3"/>
  <p:notesSz cx="6669088" cy="9928225"/>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579" autoAdjust="0"/>
  </p:normalViewPr>
  <p:slideViewPr>
    <p:cSldViewPr snapToGrid="0" snapToObjects="1">
      <p:cViewPr varScale="1">
        <p:scale>
          <a:sx n="73" d="100"/>
          <a:sy n="73" d="100"/>
        </p:scale>
        <p:origin x="-1074" y="-90"/>
      </p:cViewPr>
      <p:guideLst>
        <p:guide orient="horz" pos="2160"/>
        <p:guide pos="2880"/>
      </p:guideLst>
    </p:cSldViewPr>
  </p:slideViewPr>
  <p:notesTextViewPr>
    <p:cViewPr>
      <p:scale>
        <a:sx n="200" d="100"/>
        <a:sy n="200" d="100"/>
      </p:scale>
      <p:origin x="0" y="0"/>
    </p:cViewPr>
  </p:notesTextViewPr>
  <p:sorterViewPr>
    <p:cViewPr>
      <p:scale>
        <a:sx n="66" d="100"/>
        <a:sy n="66" d="100"/>
      </p:scale>
      <p:origin x="0" y="0"/>
    </p:cViewPr>
  </p:sorterViewPr>
  <p:notesViewPr>
    <p:cSldViewPr snapToGrid="0" snapToObjects="1">
      <p:cViewPr varScale="1">
        <p:scale>
          <a:sx n="57" d="100"/>
          <a:sy n="57" d="100"/>
        </p:scale>
        <p:origin x="-1834" y="-77"/>
      </p:cViewPr>
      <p:guideLst>
        <p:guide orient="horz" pos="3127"/>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889250" cy="496888"/>
          </a:xfrm>
          <a:prstGeom prst="rect">
            <a:avLst/>
          </a:prstGeom>
        </p:spPr>
        <p:txBody>
          <a:bodyPr vert="horz" lIns="91433" tIns="45716" rIns="91433" bIns="45716" rtlCol="0"/>
          <a:lstStyle>
            <a:lvl1pPr algn="l">
              <a:defRPr sz="1200"/>
            </a:lvl1pPr>
          </a:lstStyle>
          <a:p>
            <a:endParaRPr lang="zh-TW" altLang="en-US"/>
          </a:p>
        </p:txBody>
      </p:sp>
      <p:sp>
        <p:nvSpPr>
          <p:cNvPr id="3" name="日期版面配置區 2"/>
          <p:cNvSpPr>
            <a:spLocks noGrp="1"/>
          </p:cNvSpPr>
          <p:nvPr>
            <p:ph type="dt" sz="quarter" idx="1"/>
          </p:nvPr>
        </p:nvSpPr>
        <p:spPr>
          <a:xfrm>
            <a:off x="3778251" y="0"/>
            <a:ext cx="2889250" cy="496888"/>
          </a:xfrm>
          <a:prstGeom prst="rect">
            <a:avLst/>
          </a:prstGeom>
        </p:spPr>
        <p:txBody>
          <a:bodyPr vert="horz" lIns="91433" tIns="45716" rIns="91433" bIns="45716" rtlCol="0"/>
          <a:lstStyle>
            <a:lvl1pPr algn="r">
              <a:defRPr sz="1200"/>
            </a:lvl1pPr>
          </a:lstStyle>
          <a:p>
            <a:fld id="{E621BDE5-BAA3-4B66-8434-427C408367CF}" type="datetimeFigureOut">
              <a:rPr lang="zh-TW" altLang="en-US" smtClean="0"/>
              <a:pPr/>
              <a:t>2012/4/27</a:t>
            </a:fld>
            <a:endParaRPr lang="zh-TW" altLang="en-US"/>
          </a:p>
        </p:txBody>
      </p:sp>
      <p:sp>
        <p:nvSpPr>
          <p:cNvPr id="4" name="頁尾版面配置區 3"/>
          <p:cNvSpPr>
            <a:spLocks noGrp="1"/>
          </p:cNvSpPr>
          <p:nvPr>
            <p:ph type="ftr" sz="quarter" idx="2"/>
          </p:nvPr>
        </p:nvSpPr>
        <p:spPr>
          <a:xfrm>
            <a:off x="1" y="9429750"/>
            <a:ext cx="2889250" cy="496888"/>
          </a:xfrm>
          <a:prstGeom prst="rect">
            <a:avLst/>
          </a:prstGeom>
        </p:spPr>
        <p:txBody>
          <a:bodyPr vert="horz" lIns="91433" tIns="45716" rIns="91433" bIns="45716"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778251" y="9429750"/>
            <a:ext cx="2889250" cy="496888"/>
          </a:xfrm>
          <a:prstGeom prst="rect">
            <a:avLst/>
          </a:prstGeom>
        </p:spPr>
        <p:txBody>
          <a:bodyPr vert="horz" lIns="91433" tIns="45716" rIns="91433" bIns="45716" rtlCol="0" anchor="b"/>
          <a:lstStyle>
            <a:lvl1pPr algn="r">
              <a:defRPr sz="1200"/>
            </a:lvl1pPr>
          </a:lstStyle>
          <a:p>
            <a:fld id="{54862655-D9D6-4F2D-A7AB-C7B2E4453F3A}" type="slidenum">
              <a:rPr lang="zh-TW" altLang="en-US" smtClean="0"/>
              <a:pPr/>
              <a:t>‹#›</a:t>
            </a:fld>
            <a:endParaRPr lang="zh-TW" altLang="en-US"/>
          </a:p>
        </p:txBody>
      </p:sp>
    </p:spTree>
    <p:extLst>
      <p:ext uri="{BB962C8B-B14F-4D97-AF65-F5344CB8AC3E}">
        <p14:creationId xmlns:p14="http://schemas.microsoft.com/office/powerpoint/2010/main" val="2490620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889938" cy="496412"/>
          </a:xfrm>
          <a:prstGeom prst="rect">
            <a:avLst/>
          </a:prstGeom>
        </p:spPr>
        <p:txBody>
          <a:bodyPr vert="horz" lIns="94830" tIns="47415" rIns="94830" bIns="47415" rtlCol="0"/>
          <a:lstStyle>
            <a:lvl1pPr algn="l">
              <a:defRPr sz="1200"/>
            </a:lvl1pPr>
          </a:lstStyle>
          <a:p>
            <a:endParaRPr lang="ja-JP" altLang="en-US"/>
          </a:p>
        </p:txBody>
      </p:sp>
      <p:sp>
        <p:nvSpPr>
          <p:cNvPr id="3" name="日付プレースホルダ 2"/>
          <p:cNvSpPr>
            <a:spLocks noGrp="1"/>
          </p:cNvSpPr>
          <p:nvPr>
            <p:ph type="dt" idx="1"/>
          </p:nvPr>
        </p:nvSpPr>
        <p:spPr>
          <a:xfrm>
            <a:off x="3777607" y="0"/>
            <a:ext cx="2889938" cy="496412"/>
          </a:xfrm>
          <a:prstGeom prst="rect">
            <a:avLst/>
          </a:prstGeom>
        </p:spPr>
        <p:txBody>
          <a:bodyPr vert="horz" lIns="94830" tIns="47415" rIns="94830" bIns="47415" rtlCol="0"/>
          <a:lstStyle>
            <a:lvl1pPr algn="r">
              <a:defRPr sz="1200"/>
            </a:lvl1pPr>
          </a:lstStyle>
          <a:p>
            <a:fld id="{A495E07C-8D4A-1D43-B2C1-133782DD06A0}" type="datetimeFigureOut">
              <a:rPr lang="ja-JP" altLang="en-US" smtClean="0"/>
              <a:pPr/>
              <a:t>2012/4/27</a:t>
            </a:fld>
            <a:endParaRPr lang="ja-JP" altLang="en-US"/>
          </a:p>
        </p:txBody>
      </p:sp>
      <p:sp>
        <p:nvSpPr>
          <p:cNvPr id="4" name="スライド イメージ プレースホルダ 3"/>
          <p:cNvSpPr>
            <a:spLocks noGrp="1" noRot="1" noChangeAspect="1"/>
          </p:cNvSpPr>
          <p:nvPr>
            <p:ph type="sldImg" idx="2"/>
          </p:nvPr>
        </p:nvSpPr>
        <p:spPr>
          <a:xfrm>
            <a:off x="854075" y="746125"/>
            <a:ext cx="4960938" cy="3721100"/>
          </a:xfrm>
          <a:prstGeom prst="rect">
            <a:avLst/>
          </a:prstGeom>
          <a:noFill/>
          <a:ln w="12700">
            <a:solidFill>
              <a:prstClr val="black"/>
            </a:solidFill>
          </a:ln>
        </p:spPr>
        <p:txBody>
          <a:bodyPr vert="horz" lIns="94830" tIns="47415" rIns="94830" bIns="47415" rtlCol="0" anchor="ctr"/>
          <a:lstStyle/>
          <a:p>
            <a:endParaRPr lang="ja-JP" altLang="en-US"/>
          </a:p>
        </p:txBody>
      </p:sp>
      <p:sp>
        <p:nvSpPr>
          <p:cNvPr id="5" name="ノート プレースホルダ 4"/>
          <p:cNvSpPr>
            <a:spLocks noGrp="1"/>
          </p:cNvSpPr>
          <p:nvPr>
            <p:ph type="body" sz="quarter" idx="3"/>
          </p:nvPr>
        </p:nvSpPr>
        <p:spPr>
          <a:xfrm>
            <a:off x="666909" y="4715908"/>
            <a:ext cx="5335270" cy="4467701"/>
          </a:xfrm>
          <a:prstGeom prst="rect">
            <a:avLst/>
          </a:prstGeom>
        </p:spPr>
        <p:txBody>
          <a:bodyPr vert="horz" lIns="94830" tIns="47415" rIns="94830" bIns="47415"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フッター プレースホルダ 5"/>
          <p:cNvSpPr>
            <a:spLocks noGrp="1"/>
          </p:cNvSpPr>
          <p:nvPr>
            <p:ph type="ftr" sz="quarter" idx="4"/>
          </p:nvPr>
        </p:nvSpPr>
        <p:spPr>
          <a:xfrm>
            <a:off x="0" y="9430092"/>
            <a:ext cx="2889938" cy="496412"/>
          </a:xfrm>
          <a:prstGeom prst="rect">
            <a:avLst/>
          </a:prstGeom>
        </p:spPr>
        <p:txBody>
          <a:bodyPr vert="horz" lIns="94830" tIns="47415" rIns="94830" bIns="47415" rtlCol="0" anchor="b"/>
          <a:lstStyle>
            <a:lvl1pPr algn="l">
              <a:defRPr sz="1200"/>
            </a:lvl1pPr>
          </a:lstStyle>
          <a:p>
            <a:endParaRPr lang="ja-JP" altLang="en-US"/>
          </a:p>
        </p:txBody>
      </p:sp>
      <p:sp>
        <p:nvSpPr>
          <p:cNvPr id="7" name="スライド番号プレースホルダ 6"/>
          <p:cNvSpPr>
            <a:spLocks noGrp="1"/>
          </p:cNvSpPr>
          <p:nvPr>
            <p:ph type="sldNum" sz="quarter" idx="5"/>
          </p:nvPr>
        </p:nvSpPr>
        <p:spPr>
          <a:xfrm>
            <a:off x="3777607" y="9430092"/>
            <a:ext cx="2889938" cy="496412"/>
          </a:xfrm>
          <a:prstGeom prst="rect">
            <a:avLst/>
          </a:prstGeom>
        </p:spPr>
        <p:txBody>
          <a:bodyPr vert="horz" lIns="94830" tIns="47415" rIns="94830" bIns="47415" rtlCol="0" anchor="b"/>
          <a:lstStyle>
            <a:lvl1pPr algn="r">
              <a:defRPr sz="1200"/>
            </a:lvl1pPr>
          </a:lstStyle>
          <a:p>
            <a:fld id="{D77003A3-6E91-C94E-B916-938907155C66}" type="slidenum">
              <a:rPr lang="ja-JP" altLang="en-US" smtClean="0"/>
              <a:pPr/>
              <a:t>‹#›</a:t>
            </a:fld>
            <a:endParaRPr lang="ja-JP" altLang="en-US"/>
          </a:p>
        </p:txBody>
      </p:sp>
    </p:spTree>
    <p:extLst>
      <p:ext uri="{BB962C8B-B14F-4D97-AF65-F5344CB8AC3E}">
        <p14:creationId xmlns:p14="http://schemas.microsoft.com/office/powerpoint/2010/main" val="4194535369"/>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77003A3-6E91-C94E-B916-938907155C66}" type="slidenum">
              <a:rPr lang="ja-JP" altLang="en-US" smtClean="0"/>
              <a:pPr/>
              <a:t>1</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zh-TW" sz="1200" kern="1200" dirty="0" smtClean="0">
                <a:solidFill>
                  <a:schemeClr val="tx1"/>
                </a:solidFill>
                <a:latin typeface="+mn-lt"/>
                <a:ea typeface="+mn-ea"/>
                <a:cs typeface="+mn-cs"/>
              </a:rPr>
              <a:t>The main subject of this course is arts.  Usually, this word brings up certain images such as paintings, ceramics or sculptures.  But such categories, commonly exhibited in museums, are only a part of the narrow definition of arts.  In English, “arts” means the result of fine human activities, and it was formed in 2 ways: [variation of technique for making culture?] and expression of spiritual/religious feeling.  Based on such an understanding, arts consist mainly of textiles, cuisine, architecture, performing arts and plastic arts.  This picture shows a Indonesian traditional textile, and certainly this is also a result of arts.  Through a knowledge of such a broad definition of arts, we will reach an understanding of the historical and cultural condition of each people.</a:t>
            </a:r>
            <a:endParaRPr kumimoji="1" lang="zh-TW" altLang="zh-TW" sz="1200" kern="1200" dirty="0" smtClean="0">
              <a:solidFill>
                <a:schemeClr val="tx1"/>
              </a:solidFill>
              <a:latin typeface="+mn-lt"/>
              <a:ea typeface="+mn-ea"/>
              <a:cs typeface="+mn-cs"/>
            </a:endParaRPr>
          </a:p>
          <a:p>
            <a:endParaRPr lang="ja-JP" altLang="en-US" dirty="0"/>
          </a:p>
        </p:txBody>
      </p:sp>
      <p:sp>
        <p:nvSpPr>
          <p:cNvPr id="4" name="スライド番号プレースホルダ 3"/>
          <p:cNvSpPr>
            <a:spLocks noGrp="1"/>
          </p:cNvSpPr>
          <p:nvPr>
            <p:ph type="sldNum" sz="quarter" idx="10"/>
          </p:nvPr>
        </p:nvSpPr>
        <p:spPr/>
        <p:txBody>
          <a:bodyPr/>
          <a:lstStyle/>
          <a:p>
            <a:fld id="{D77003A3-6E91-C94E-B916-938907155C66}" type="slidenum">
              <a:rPr lang="ja-JP" altLang="en-US" smtClean="0"/>
              <a:pPr/>
              <a:t>10</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zh-TW" sz="1200" kern="1200" dirty="0" smtClean="0">
                <a:solidFill>
                  <a:schemeClr val="tx1"/>
                </a:solidFill>
                <a:latin typeface="+mn-lt"/>
                <a:ea typeface="+mn-ea"/>
                <a:cs typeface="+mn-cs"/>
              </a:rPr>
              <a:t>This is the Taipei Puppet Theater Museum, a very unique museum in Taiwan.  This museum exhibits not only Taiwanese traditional puppet theater as in the left picture, but also other Asian puppet theaters such as Vietnamese water puppet theater in the right picture.  I think this kind of performing arts is an important element of cultural condition of each peoples because at the same time many people can receive similar feeling in each of their hearts.  And by exhibits of this museum, we are able to feel similar thinking in another area of Asia.  By such condition, I think this small museum serves a very large purpose in our understanding of Asian cultures.     </a:t>
            </a:r>
            <a:endParaRPr kumimoji="1" lang="zh-TW" altLang="zh-TW" sz="120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D77003A3-6E91-C94E-B916-938907155C66}" type="slidenum">
              <a:rPr lang="ja-JP" altLang="en-US" smtClean="0"/>
              <a:pPr/>
              <a:t>11</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zh-TW" sz="1200" kern="1200" dirty="0" smtClean="0">
                <a:solidFill>
                  <a:schemeClr val="tx1"/>
                </a:solidFill>
                <a:latin typeface="+mn-lt"/>
                <a:ea typeface="+mn-ea"/>
                <a:cs typeface="+mn-cs"/>
              </a:rPr>
              <a:t>These two pictures are shown us dragon boat races in Guangdong and Macau.  As in Taiwan, this narrow boat race is usually performed on each </a:t>
            </a:r>
            <a:r>
              <a:rPr kumimoji="1" lang="en-US" altLang="zh-TW" sz="1200" kern="1200" dirty="0" err="1" smtClean="0">
                <a:solidFill>
                  <a:schemeClr val="tx1"/>
                </a:solidFill>
                <a:latin typeface="+mn-lt"/>
                <a:ea typeface="+mn-ea"/>
                <a:cs typeface="+mn-cs"/>
              </a:rPr>
              <a:t>Duanwu</a:t>
            </a:r>
            <a:r>
              <a:rPr kumimoji="1" lang="en-US" altLang="zh-TW" sz="1200" kern="1200" dirty="0" smtClean="0">
                <a:solidFill>
                  <a:schemeClr val="tx1"/>
                </a:solidFill>
                <a:latin typeface="+mn-lt"/>
                <a:ea typeface="+mn-ea"/>
                <a:cs typeface="+mn-cs"/>
              </a:rPr>
              <a:t> Festival.  Almost anywhere there are overseas Chinese one can see similar scenes.  But originally this boat race is not [only from/from] the Chinese cultural tradition. [Now] we can see similar boat races in the continental area of Southeast Asia, such as Thailand, Lao and Cambodia.</a:t>
            </a:r>
            <a:endParaRPr kumimoji="1" lang="zh-TW" altLang="zh-TW" sz="120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D77003A3-6E91-C94E-B916-938907155C66}" type="slidenum">
              <a:rPr lang="ja-JP" altLang="en-US" smtClean="0"/>
              <a:pPr/>
              <a:t>12</a:t>
            </a:fld>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zh-TW" sz="1200" kern="1200" dirty="0" smtClean="0">
                <a:solidFill>
                  <a:schemeClr val="tx1"/>
                </a:solidFill>
                <a:latin typeface="+mn-lt"/>
                <a:ea typeface="+mn-ea"/>
                <a:cs typeface="+mn-cs"/>
              </a:rPr>
              <a:t>The dragon boat race is related to the ancient traditions of Southeast Asian culture.  This upper picture is one of an ancient bronze drum, which was a symbolic cultural tool in pre-historic Vietnam.  On the surface of this bronze drum, one can see many kinds of unique relief images.  Among them, on the upper part of the side are boats in relief such as in the lower drawing.  On this boat there are many standing people who are wearing bird feathers as a head decoration.  Usually this boat relief is interpreted as a special ceremony of boat racing in a river.  By this ancient evidence, we can see that the dragon boat race is not uniquely Chinese but a widespread tradition among southern part of China and continental Southeast Asia.    </a:t>
            </a:r>
            <a:endParaRPr kumimoji="1" lang="zh-TW" altLang="zh-TW" sz="1200" kern="1200" dirty="0" smtClean="0">
              <a:solidFill>
                <a:schemeClr val="tx1"/>
              </a:solidFill>
              <a:latin typeface="+mn-lt"/>
              <a:ea typeface="+mn-ea"/>
              <a:cs typeface="+mn-cs"/>
            </a:endParaRPr>
          </a:p>
          <a:p>
            <a:endParaRPr lang="ja-JP" altLang="en-US" dirty="0"/>
          </a:p>
        </p:txBody>
      </p:sp>
      <p:sp>
        <p:nvSpPr>
          <p:cNvPr id="4" name="スライド番号プレースホルダ 3"/>
          <p:cNvSpPr>
            <a:spLocks noGrp="1"/>
          </p:cNvSpPr>
          <p:nvPr>
            <p:ph type="sldNum" sz="quarter" idx="10"/>
          </p:nvPr>
        </p:nvSpPr>
        <p:spPr/>
        <p:txBody>
          <a:bodyPr/>
          <a:lstStyle/>
          <a:p>
            <a:fld id="{D77003A3-6E91-C94E-B916-938907155C66}" type="slidenum">
              <a:rPr lang="ja-JP" altLang="en-US" smtClean="0"/>
              <a:pPr/>
              <a:t>13</a:t>
            </a:fld>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zh-TW" sz="1200" kern="1200" dirty="0" smtClean="0">
                <a:solidFill>
                  <a:schemeClr val="tx1"/>
                </a:solidFill>
                <a:latin typeface="+mn-lt"/>
                <a:ea typeface="+mn-ea"/>
                <a:cs typeface="+mn-cs"/>
              </a:rPr>
              <a:t>In present times, Taiwan has very deep relationship with [the rest of] ‘Southeast Asia’ in both the economic external context and the social internal context.  As the result, in 2010 Conference of Southeast Asian Studies in Taiwan, held in Tainan, there were many [rare?] panel topics on other countries, such as Mistresses of Taiwanese Businessmen in Vietnam, Religion and Tradition in International Marriages in Southeast Asia, the Micro-economy of Vietnamese Wives in Taiwan, [Southeast Asian migrants in Taiwan (not on slide)], Taiwanese Businessmen in Vietnam and Southeast Asian tastes in Taiwan.  These panel topics show us that presently Taiwan has already become a part of Southeast Asia.     </a:t>
            </a:r>
            <a:endParaRPr kumimoji="1" lang="zh-TW" altLang="zh-TW" sz="1200" kern="1200" dirty="0" smtClean="0">
              <a:solidFill>
                <a:schemeClr val="tx1"/>
              </a:solidFill>
              <a:latin typeface="+mn-lt"/>
              <a:ea typeface="+mn-ea"/>
              <a:cs typeface="+mn-cs"/>
            </a:endParaRPr>
          </a:p>
          <a:p>
            <a:endParaRPr lang="ja-JP" altLang="en-US" dirty="0"/>
          </a:p>
        </p:txBody>
      </p:sp>
      <p:sp>
        <p:nvSpPr>
          <p:cNvPr id="4" name="スライド番号プレースホルダ 3"/>
          <p:cNvSpPr>
            <a:spLocks noGrp="1"/>
          </p:cNvSpPr>
          <p:nvPr>
            <p:ph type="sldNum" sz="quarter" idx="10"/>
          </p:nvPr>
        </p:nvSpPr>
        <p:spPr/>
        <p:txBody>
          <a:bodyPr/>
          <a:lstStyle/>
          <a:p>
            <a:fld id="{D77003A3-6E91-C94E-B916-938907155C66}" type="slidenum">
              <a:rPr lang="ja-JP" altLang="en-US" smtClean="0"/>
              <a:pPr/>
              <a:t>14</a:t>
            </a:fld>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zh-TW" sz="1200" kern="1200" dirty="0" smtClean="0">
                <a:solidFill>
                  <a:schemeClr val="tx1"/>
                </a:solidFill>
                <a:latin typeface="+mn-lt"/>
                <a:ea typeface="+mn-ea"/>
                <a:cs typeface="+mn-cs"/>
              </a:rPr>
              <a:t>These two pictures are good illustrations of this situation.  Foreign marriage to a  Southeast Asian female is not a rare choice for Taiwanese males; so, we can easily find advertisements for intermediaries for foreign marriages.   As the result, many mixed blood children have been born, causing a communication gap between the Southeast Asian origin mother and Taiwan-born children, including language.   </a:t>
            </a:r>
            <a:endParaRPr kumimoji="1" lang="zh-TW" altLang="zh-TW" sz="1200" kern="1200" dirty="0" smtClean="0">
              <a:solidFill>
                <a:schemeClr val="tx1"/>
              </a:solidFill>
              <a:latin typeface="+mn-lt"/>
              <a:ea typeface="+mn-ea"/>
              <a:cs typeface="+mn-cs"/>
            </a:endParaRPr>
          </a:p>
          <a:p>
            <a:endParaRPr lang="ja-JP" altLang="en-US" dirty="0"/>
          </a:p>
        </p:txBody>
      </p:sp>
      <p:sp>
        <p:nvSpPr>
          <p:cNvPr id="4" name="スライド番号プレースホルダ 3"/>
          <p:cNvSpPr>
            <a:spLocks noGrp="1"/>
          </p:cNvSpPr>
          <p:nvPr>
            <p:ph type="sldNum" sz="quarter" idx="10"/>
          </p:nvPr>
        </p:nvSpPr>
        <p:spPr/>
        <p:txBody>
          <a:bodyPr/>
          <a:lstStyle/>
          <a:p>
            <a:fld id="{D77003A3-6E91-C94E-B916-938907155C66}" type="slidenum">
              <a:rPr lang="ja-JP" altLang="en-US" smtClean="0"/>
              <a:pPr/>
              <a:t>15</a:t>
            </a:fld>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zh-TW" sz="1200" kern="1200" dirty="0" smtClean="0">
                <a:solidFill>
                  <a:schemeClr val="tx1"/>
                </a:solidFill>
                <a:latin typeface="+mn-lt"/>
                <a:ea typeface="+mn-ea"/>
                <a:cs typeface="+mn-cs"/>
              </a:rPr>
              <a:t>Besides marriage, due to Taiwanese government policies, Southeast Asian laborers are already common in Taiwan.  The total number of contract laborers from 4 countries of Southeast Asia; Indonesia, Thailand, Philippines and Vietnam; is now close to 400,000. Their number comprises over 1.5% of the total population of Taiwan.  Similar situations are occurring in the other developed Asian countries such as Japan, Korea or Singapore, however the largest percentage of permitted Southeast Asian labors in total population is found in Taiwan.   And by profession, Taiwan has the most Southeast Asian labors in the nursing care field.   </a:t>
            </a:r>
            <a:endParaRPr kumimoji="1" lang="zh-TW" altLang="zh-TW" sz="1200" kern="1200" dirty="0" smtClean="0">
              <a:solidFill>
                <a:schemeClr val="tx1"/>
              </a:solidFill>
              <a:latin typeface="+mn-lt"/>
              <a:ea typeface="+mn-ea"/>
              <a:cs typeface="+mn-cs"/>
            </a:endParaRPr>
          </a:p>
          <a:p>
            <a:endParaRPr lang="ja-JP" altLang="en-US" dirty="0"/>
          </a:p>
        </p:txBody>
      </p:sp>
      <p:sp>
        <p:nvSpPr>
          <p:cNvPr id="4" name="スライド番号プレースホルダ 3"/>
          <p:cNvSpPr>
            <a:spLocks noGrp="1"/>
          </p:cNvSpPr>
          <p:nvPr>
            <p:ph type="sldNum" sz="quarter" idx="10"/>
          </p:nvPr>
        </p:nvSpPr>
        <p:spPr/>
        <p:txBody>
          <a:bodyPr/>
          <a:lstStyle/>
          <a:p>
            <a:fld id="{D77003A3-6E91-C94E-B916-938907155C66}" type="slidenum">
              <a:rPr lang="ja-JP" altLang="en-US" smtClean="0"/>
              <a:pPr/>
              <a:t>16</a:t>
            </a:fld>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zh-TW" sz="1200" kern="1200" dirty="0" smtClean="0">
                <a:solidFill>
                  <a:schemeClr val="tx1"/>
                </a:solidFill>
                <a:latin typeface="+mn-lt"/>
                <a:ea typeface="+mn-ea"/>
                <a:cs typeface="+mn-cs"/>
              </a:rPr>
              <a:t>The existence of such Southeast Asian laborers in Taiwan is easy to find in any places in Taiwan.  These pictures show us the annual cultural festival of Indonesian Muslims in Taipei, which was sponsored by Central and City governments.   Besides Southeast Asians coming for marriage, the laborers are authorized in limited numbers by the government as the latest newcomers in Taiwanese society.   </a:t>
            </a:r>
            <a:endParaRPr kumimoji="1" lang="zh-TW" altLang="zh-TW" sz="1200" kern="1200" dirty="0" smtClean="0">
              <a:solidFill>
                <a:schemeClr val="tx1"/>
              </a:solidFill>
              <a:latin typeface="+mn-lt"/>
              <a:ea typeface="+mn-ea"/>
              <a:cs typeface="+mn-cs"/>
            </a:endParaRPr>
          </a:p>
          <a:p>
            <a:r>
              <a:rPr kumimoji="1" lang="en-US" altLang="zh-TW" sz="1200" kern="1200" dirty="0" smtClean="0">
                <a:solidFill>
                  <a:schemeClr val="tx1"/>
                </a:solidFill>
                <a:latin typeface="+mn-lt"/>
                <a:ea typeface="+mn-ea"/>
                <a:cs typeface="+mn-cs"/>
              </a:rPr>
              <a:t>[for caption on right, I would say: “2009 </a:t>
            </a:r>
            <a:r>
              <a:rPr kumimoji="1" lang="en-US" altLang="zh-TW" sz="1200" kern="1200" dirty="0" err="1" smtClean="0">
                <a:solidFill>
                  <a:schemeClr val="tx1"/>
                </a:solidFill>
                <a:latin typeface="+mn-lt"/>
                <a:ea typeface="+mn-ea"/>
                <a:cs typeface="+mn-cs"/>
              </a:rPr>
              <a:t>Eid</a:t>
            </a:r>
            <a:r>
              <a:rPr kumimoji="1" lang="en-US" altLang="zh-TW" sz="1200" kern="1200" dirty="0" smtClean="0">
                <a:solidFill>
                  <a:schemeClr val="tx1"/>
                </a:solidFill>
                <a:latin typeface="+mn-lt"/>
                <a:ea typeface="+mn-ea"/>
                <a:cs typeface="+mn-cs"/>
              </a:rPr>
              <a:t> a </a:t>
            </a:r>
            <a:r>
              <a:rPr kumimoji="1" lang="en-US" altLang="zh-TW" sz="1200" kern="1200" dirty="0" err="1" smtClean="0">
                <a:solidFill>
                  <a:schemeClr val="tx1"/>
                </a:solidFill>
                <a:latin typeface="+mn-lt"/>
                <a:ea typeface="+mn-ea"/>
                <a:cs typeface="+mn-cs"/>
              </a:rPr>
              <a:t>Fitr</a:t>
            </a:r>
            <a:r>
              <a:rPr kumimoji="1" lang="en-US" altLang="zh-TW" sz="1200" kern="1200" dirty="0" smtClean="0">
                <a:solidFill>
                  <a:schemeClr val="tx1"/>
                </a:solidFill>
                <a:latin typeface="+mn-lt"/>
                <a:ea typeface="+mn-ea"/>
                <a:cs typeface="+mn-cs"/>
              </a:rPr>
              <a:t> Festival/Purification festival at the end of Ramadan, the month of fasting.” Due to increasing contacts with the Islamic world, everyone in the West knows about Ramadan, just not </a:t>
            </a:r>
            <a:r>
              <a:rPr kumimoji="1" lang="en-US" altLang="zh-TW" sz="1200" kern="1200" dirty="0" err="1" smtClean="0">
                <a:solidFill>
                  <a:schemeClr val="tx1"/>
                </a:solidFill>
                <a:latin typeface="+mn-lt"/>
                <a:ea typeface="+mn-ea"/>
                <a:cs typeface="+mn-cs"/>
              </a:rPr>
              <a:t>Eid</a:t>
            </a:r>
            <a:r>
              <a:rPr kumimoji="1" lang="en-US" altLang="zh-TW" sz="1200" kern="1200" dirty="0" smtClean="0">
                <a:solidFill>
                  <a:schemeClr val="tx1"/>
                </a:solidFill>
                <a:latin typeface="+mn-lt"/>
                <a:ea typeface="+mn-ea"/>
                <a:cs typeface="+mn-cs"/>
              </a:rPr>
              <a:t>]</a:t>
            </a:r>
            <a:endParaRPr kumimoji="1" lang="zh-TW" altLang="zh-TW" sz="1200" kern="1200" dirty="0" smtClean="0">
              <a:solidFill>
                <a:schemeClr val="tx1"/>
              </a:solidFill>
              <a:latin typeface="+mn-lt"/>
              <a:ea typeface="+mn-ea"/>
              <a:cs typeface="+mn-cs"/>
            </a:endParaRPr>
          </a:p>
          <a:p>
            <a:r>
              <a:rPr kumimoji="1" lang="en-US" altLang="zh-TW" sz="1200" kern="1200" dirty="0" smtClean="0">
                <a:solidFill>
                  <a:schemeClr val="tx1"/>
                </a:solidFill>
                <a:latin typeface="+mn-lt"/>
                <a:ea typeface="+mn-ea"/>
                <a:cs typeface="+mn-cs"/>
              </a:rPr>
              <a:t> </a:t>
            </a:r>
            <a:endParaRPr kumimoji="1" lang="zh-TW" altLang="zh-TW" sz="1200" kern="1200" dirty="0" smtClean="0">
              <a:solidFill>
                <a:schemeClr val="tx1"/>
              </a:solidFill>
              <a:latin typeface="+mn-lt"/>
              <a:ea typeface="+mn-ea"/>
              <a:cs typeface="+mn-cs"/>
            </a:endParaRPr>
          </a:p>
          <a:p>
            <a:endParaRPr lang="ja-JP" altLang="en-US" dirty="0"/>
          </a:p>
        </p:txBody>
      </p:sp>
      <p:sp>
        <p:nvSpPr>
          <p:cNvPr id="4" name="スライド番号プレースホルダ 3"/>
          <p:cNvSpPr>
            <a:spLocks noGrp="1"/>
          </p:cNvSpPr>
          <p:nvPr>
            <p:ph type="sldNum" sz="quarter" idx="10"/>
          </p:nvPr>
        </p:nvSpPr>
        <p:spPr/>
        <p:txBody>
          <a:bodyPr/>
          <a:lstStyle/>
          <a:p>
            <a:fld id="{D77003A3-6E91-C94E-B916-938907155C66}" type="slidenum">
              <a:rPr lang="ja-JP" altLang="en-US" smtClean="0"/>
              <a:pPr/>
              <a:t>17</a:t>
            </a:fld>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zh-TW" sz="1200" kern="1200" dirty="0" smtClean="0">
                <a:solidFill>
                  <a:schemeClr val="tx1"/>
                </a:solidFill>
                <a:latin typeface="+mn-lt"/>
                <a:ea typeface="+mn-ea"/>
                <a:cs typeface="+mn-cs"/>
              </a:rPr>
              <a:t>Following such social changes in Taiwan as a mixed cultural society, the government has also started several cultural activities to promote the understanding of different cultures.  These pictures show us new special exhibitions of Southeast Asian cultures by two museums.  Although it is still doesn’t occupy a large percentage among subjects of the common school education, certainly this kind of activity will be increased in the near future in line with actual social condition in Taiwan.</a:t>
            </a:r>
            <a:endParaRPr kumimoji="1" lang="zh-TW" altLang="zh-TW" sz="1200" kern="1200" dirty="0" smtClean="0">
              <a:solidFill>
                <a:schemeClr val="tx1"/>
              </a:solidFill>
              <a:latin typeface="+mn-lt"/>
              <a:ea typeface="+mn-ea"/>
              <a:cs typeface="+mn-cs"/>
            </a:endParaRPr>
          </a:p>
          <a:p>
            <a:endParaRPr lang="ja-JP" altLang="en-US" dirty="0"/>
          </a:p>
        </p:txBody>
      </p:sp>
      <p:sp>
        <p:nvSpPr>
          <p:cNvPr id="4" name="スライド番号プレースホルダ 3"/>
          <p:cNvSpPr>
            <a:spLocks noGrp="1"/>
          </p:cNvSpPr>
          <p:nvPr>
            <p:ph type="sldNum" sz="quarter" idx="10"/>
          </p:nvPr>
        </p:nvSpPr>
        <p:spPr/>
        <p:txBody>
          <a:bodyPr/>
          <a:lstStyle/>
          <a:p>
            <a:fld id="{D77003A3-6E91-C94E-B916-938907155C66}" type="slidenum">
              <a:rPr lang="ja-JP" altLang="en-US" smtClean="0"/>
              <a:pPr/>
              <a:t>18</a:t>
            </a:fld>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zh-TW" sz="1200" kern="1200" dirty="0" smtClean="0">
                <a:solidFill>
                  <a:schemeClr val="tx1"/>
                </a:solidFill>
                <a:latin typeface="+mn-lt"/>
                <a:ea typeface="+mn-ea"/>
                <a:cs typeface="+mn-cs"/>
              </a:rPr>
              <a:t>However, I should point out that in contrast of such social condition, the general knowledge of Taiwanese students about Southeast Asia is low.  One large reason is the result of using Chinese characters for foreign palace names in the education system.  For example, the two characters “</a:t>
            </a:r>
            <a:r>
              <a:rPr kumimoji="1" lang="ja-JP" altLang="zh-TW" sz="1200" kern="1200" dirty="0" smtClean="0">
                <a:solidFill>
                  <a:schemeClr val="tx1"/>
                </a:solidFill>
                <a:latin typeface="+mn-lt"/>
                <a:ea typeface="+mn-ea"/>
                <a:cs typeface="+mn-cs"/>
              </a:rPr>
              <a:t>東京“</a:t>
            </a:r>
            <a:r>
              <a:rPr kumimoji="1" lang="en-US" altLang="zh-TW" sz="1200" kern="1200" dirty="0" smtClean="0">
                <a:solidFill>
                  <a:schemeClr val="tx1"/>
                </a:solidFill>
                <a:latin typeface="+mn-lt"/>
                <a:ea typeface="+mn-ea"/>
                <a:cs typeface="+mn-cs"/>
              </a:rPr>
              <a:t> are generally used for the capital city of Japan.  These characters mean “Eastern Capital.”  So, these two characters are also used for the name of Northern Vietnam and the gulf of Northern Vietnam.  We should distinguish Tokyo in Japan and Tonkin in Vietnam.  In general, learning with proper names in the original language is most simple and best way for understanding of different cultures, especially those of Southeast Asia. </a:t>
            </a:r>
            <a:endParaRPr kumimoji="1" lang="zh-TW" altLang="zh-TW" sz="1200" kern="1200" dirty="0" smtClean="0">
              <a:solidFill>
                <a:schemeClr val="tx1"/>
              </a:solidFill>
              <a:latin typeface="+mn-lt"/>
              <a:ea typeface="+mn-ea"/>
              <a:cs typeface="+mn-cs"/>
            </a:endParaRPr>
          </a:p>
          <a:p>
            <a:endParaRPr lang="ja-JP" altLang="en-US" dirty="0"/>
          </a:p>
        </p:txBody>
      </p:sp>
      <p:sp>
        <p:nvSpPr>
          <p:cNvPr id="4" name="スライド番号プレースホルダ 3"/>
          <p:cNvSpPr>
            <a:spLocks noGrp="1"/>
          </p:cNvSpPr>
          <p:nvPr>
            <p:ph type="sldNum" sz="quarter" idx="10"/>
          </p:nvPr>
        </p:nvSpPr>
        <p:spPr/>
        <p:txBody>
          <a:bodyPr/>
          <a:lstStyle/>
          <a:p>
            <a:fld id="{D77003A3-6E91-C94E-B916-938907155C66}" type="slidenum">
              <a:rPr lang="ja-JP" altLang="en-US" smtClean="0"/>
              <a:pPr/>
              <a:t>19</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zh-TW" sz="1200" kern="1200" dirty="0" smtClean="0">
                <a:solidFill>
                  <a:schemeClr val="tx1"/>
                </a:solidFill>
                <a:latin typeface="+mn-lt"/>
                <a:ea typeface="+mn-ea"/>
                <a:cs typeface="+mn-cs"/>
              </a:rPr>
              <a:t>My name is Sakai Takashi and I am from Japan.  In this course I will teach you about cultural relationship between Taiwan and Southeast Asia.[In this first class, I will introduce the course and the relationship between Taiwan and its neighbors. / As this my first time teaching this course, I can only give you a basic introduction to understanding the relationship between Taiwan and its neighbors.]</a:t>
            </a:r>
            <a:endParaRPr kumimoji="1" lang="zh-TW" altLang="zh-TW" sz="1200" kern="1200" dirty="0" smtClean="0">
              <a:solidFill>
                <a:schemeClr val="tx1"/>
              </a:solidFill>
              <a:latin typeface="+mn-lt"/>
              <a:ea typeface="+mn-ea"/>
              <a:cs typeface="+mn-cs"/>
            </a:endParaRPr>
          </a:p>
          <a:p>
            <a:endParaRPr lang="ja-JP" altLang="en-US" dirty="0"/>
          </a:p>
        </p:txBody>
      </p:sp>
      <p:sp>
        <p:nvSpPr>
          <p:cNvPr id="4" name="スライド番号プレースホルダ 3"/>
          <p:cNvSpPr>
            <a:spLocks noGrp="1"/>
          </p:cNvSpPr>
          <p:nvPr>
            <p:ph type="sldNum" sz="quarter" idx="10"/>
          </p:nvPr>
        </p:nvSpPr>
        <p:spPr/>
        <p:txBody>
          <a:bodyPr/>
          <a:lstStyle/>
          <a:p>
            <a:fld id="{D77003A3-6E91-C94E-B916-938907155C66}" type="slidenum">
              <a:rPr lang="ja-JP" altLang="en-US" smtClean="0"/>
              <a:pPr/>
              <a:t>2</a:t>
            </a:fld>
            <a:endParaRPr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zh-TW" sz="1200" kern="1200" dirty="0" smtClean="0">
                <a:solidFill>
                  <a:schemeClr val="tx1"/>
                </a:solidFill>
                <a:latin typeface="+mn-lt"/>
                <a:ea typeface="+mn-ea"/>
                <a:cs typeface="+mn-cs"/>
              </a:rPr>
              <a:t>A similar example is found in Thailand.  Where is the city named with the two Chinese characters “</a:t>
            </a:r>
            <a:r>
              <a:rPr kumimoji="1" lang="ja-JP" altLang="zh-TW" sz="1200" kern="1200" dirty="0" smtClean="0">
                <a:solidFill>
                  <a:schemeClr val="tx1"/>
                </a:solidFill>
                <a:latin typeface="+mn-lt"/>
                <a:ea typeface="+mn-ea"/>
                <a:cs typeface="+mn-cs"/>
              </a:rPr>
              <a:t>大城</a:t>
            </a:r>
            <a:r>
              <a:rPr kumimoji="1" lang="en-US" altLang="zh-TW" sz="1200" kern="1200" dirty="0" smtClean="0">
                <a:solidFill>
                  <a:schemeClr val="tx1"/>
                </a:solidFill>
                <a:latin typeface="+mn-lt"/>
                <a:ea typeface="+mn-ea"/>
                <a:cs typeface="+mn-cs"/>
              </a:rPr>
              <a:t>?”  This has very simple meaning as the “Great City,” but this term only used as the name of the old capital of Thailand during 14th – 18th century.  For overseas Chinese, this capital was seen its greatness; however, this capital is known as Ayutthaya in Thai.  Because Thai kings are seen as Prince Rama in Indian historical epic Ramayana, this capital was also named as the city of Rama, </a:t>
            </a:r>
            <a:r>
              <a:rPr kumimoji="1" lang="en-US" altLang="zh-TW" sz="1200" kern="1200" dirty="0" err="1" smtClean="0">
                <a:solidFill>
                  <a:schemeClr val="tx1"/>
                </a:solidFill>
                <a:latin typeface="+mn-lt"/>
                <a:ea typeface="+mn-ea"/>
                <a:cs typeface="+mn-cs"/>
              </a:rPr>
              <a:t>Ayodhya</a:t>
            </a:r>
            <a:r>
              <a:rPr kumimoji="1" lang="en-US" altLang="zh-TW" sz="1200" kern="1200" dirty="0" smtClean="0">
                <a:solidFill>
                  <a:schemeClr val="tx1"/>
                </a:solidFill>
                <a:latin typeface="+mn-lt"/>
                <a:ea typeface="+mn-ea"/>
                <a:cs typeface="+mn-cs"/>
              </a:rPr>
              <a:t> in India.  If only know the city by its name in Chinese characters, you never reach original thinking of the Thai people.  This is very simple but important way for understanding different cultures and our own culture. </a:t>
            </a:r>
            <a:endParaRPr lang="ja-JP" altLang="en-US" dirty="0"/>
          </a:p>
        </p:txBody>
      </p:sp>
      <p:sp>
        <p:nvSpPr>
          <p:cNvPr id="4" name="スライド番号プレースホルダ 3"/>
          <p:cNvSpPr>
            <a:spLocks noGrp="1"/>
          </p:cNvSpPr>
          <p:nvPr>
            <p:ph type="sldNum" sz="quarter" idx="10"/>
          </p:nvPr>
        </p:nvSpPr>
        <p:spPr/>
        <p:txBody>
          <a:bodyPr/>
          <a:lstStyle/>
          <a:p>
            <a:fld id="{D77003A3-6E91-C94E-B916-938907155C66}" type="slidenum">
              <a:rPr lang="ja-JP" altLang="en-US" smtClean="0"/>
              <a:pPr/>
              <a:t>20</a:t>
            </a:fld>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zh-TW" sz="1200" kern="1200" dirty="0" smtClean="0">
                <a:solidFill>
                  <a:schemeClr val="tx1"/>
                </a:solidFill>
                <a:latin typeface="+mn-lt"/>
                <a:ea typeface="+mn-ea"/>
                <a:cs typeface="+mn-cs"/>
              </a:rPr>
              <a:t>By same meaning, the use of the term “</a:t>
            </a:r>
            <a:r>
              <a:rPr kumimoji="1" lang="ja-JP" altLang="zh-TW" sz="1200" kern="1200" dirty="0" smtClean="0">
                <a:solidFill>
                  <a:schemeClr val="tx1"/>
                </a:solidFill>
                <a:latin typeface="+mn-lt"/>
                <a:ea typeface="+mn-ea"/>
                <a:cs typeface="+mn-cs"/>
              </a:rPr>
              <a:t>中南半島“</a:t>
            </a:r>
            <a:r>
              <a:rPr kumimoji="1" lang="en-US" altLang="zh-TW" sz="1200" kern="1200" dirty="0" smtClean="0">
                <a:solidFill>
                  <a:schemeClr val="tx1"/>
                </a:solidFill>
                <a:latin typeface="+mn-lt"/>
                <a:ea typeface="+mn-ea"/>
                <a:cs typeface="+mn-cs"/>
              </a:rPr>
              <a:t> is large misunderstanding.  Both people stayed in Vietnam, Lao, Cambodia, and Thailand as well as the peoples of other areas never used the term of ‘The Southeastern [China] Peninsula’ for to refer to Indo-china Peninsula.  Different form </a:t>
            </a:r>
            <a:r>
              <a:rPr kumimoji="1" lang="ja-JP" altLang="zh-TW" sz="1200" kern="1200" dirty="0" smtClean="0">
                <a:solidFill>
                  <a:schemeClr val="tx1"/>
                </a:solidFill>
                <a:latin typeface="+mn-lt"/>
                <a:ea typeface="+mn-ea"/>
                <a:cs typeface="+mn-cs"/>
              </a:rPr>
              <a:t>東京</a:t>
            </a:r>
            <a:r>
              <a:rPr kumimoji="1" lang="en-US" altLang="zh-TW" sz="1200" kern="1200" dirty="0" smtClean="0">
                <a:solidFill>
                  <a:schemeClr val="tx1"/>
                </a:solidFill>
                <a:latin typeface="+mn-lt"/>
                <a:ea typeface="+mn-ea"/>
                <a:cs typeface="+mn-cs"/>
              </a:rPr>
              <a:t> or </a:t>
            </a:r>
            <a:r>
              <a:rPr kumimoji="1" lang="ja-JP" altLang="zh-TW" sz="1200" kern="1200" dirty="0" smtClean="0">
                <a:solidFill>
                  <a:schemeClr val="tx1"/>
                </a:solidFill>
                <a:latin typeface="+mn-lt"/>
                <a:ea typeface="+mn-ea"/>
                <a:cs typeface="+mn-cs"/>
              </a:rPr>
              <a:t>大城</a:t>
            </a:r>
            <a:r>
              <a:rPr kumimoji="1" lang="en-US" altLang="zh-TW" sz="1200" kern="1200" dirty="0" smtClean="0">
                <a:solidFill>
                  <a:schemeClr val="tx1"/>
                </a:solidFill>
                <a:latin typeface="+mn-lt"/>
                <a:ea typeface="+mn-ea"/>
                <a:cs typeface="+mn-cs"/>
              </a:rPr>
              <a:t>, this term is not a historical term, but a new one created in China in the 1930s.  I believe the thinking each area has its own value, and the position of each culture is equal.   If you cannot understand such common thinking, you never understand not only Southeast Asia but also Taiwan itself.  From this point of view, we will start to learn about the relation between Taiwan and Southeast Asian arts.</a:t>
            </a:r>
            <a:endParaRPr kumimoji="1" lang="zh-TW" altLang="zh-TW" sz="1200" kern="1200" dirty="0" smtClean="0">
              <a:solidFill>
                <a:schemeClr val="tx1"/>
              </a:solidFill>
              <a:latin typeface="+mn-lt"/>
              <a:ea typeface="+mn-ea"/>
              <a:cs typeface="+mn-cs"/>
            </a:endParaRPr>
          </a:p>
          <a:p>
            <a:endParaRPr lang="ja-JP" altLang="en-US" dirty="0"/>
          </a:p>
        </p:txBody>
      </p:sp>
      <p:sp>
        <p:nvSpPr>
          <p:cNvPr id="4" name="スライド番号プレースホルダ 3"/>
          <p:cNvSpPr>
            <a:spLocks noGrp="1"/>
          </p:cNvSpPr>
          <p:nvPr>
            <p:ph type="sldNum" sz="quarter" idx="10"/>
          </p:nvPr>
        </p:nvSpPr>
        <p:spPr/>
        <p:txBody>
          <a:bodyPr/>
          <a:lstStyle/>
          <a:p>
            <a:fld id="{D77003A3-6E91-C94E-B916-938907155C66}" type="slidenum">
              <a:rPr lang="ja-JP" altLang="en-US" smtClean="0"/>
              <a:pPr/>
              <a:t>21</a:t>
            </a:fld>
            <a:endParaRPr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zh-TW" sz="1200" kern="1200" dirty="0" smtClean="0">
                <a:solidFill>
                  <a:schemeClr val="tx1"/>
                </a:solidFill>
                <a:latin typeface="+mn-lt"/>
                <a:ea typeface="+mn-ea"/>
                <a:cs typeface="+mn-cs"/>
              </a:rPr>
              <a:t>This course is arranged into several fields for exploring the relationship Taiwan and Southeast Asian arts, such as colonial architecture (2 lectures), Overseas Chinese culture (3 lectures), performing arts (1 lecture), trade of fine arts (2 lectures), fortifications &amp; city (3 lectures), the exchange in Proto-history (1 lecture), </a:t>
            </a:r>
            <a:r>
              <a:rPr kumimoji="1" lang="en-US" altLang="zh-TW" sz="1200" kern="1200" dirty="0" err="1" smtClean="0">
                <a:solidFill>
                  <a:schemeClr val="tx1"/>
                </a:solidFill>
                <a:latin typeface="+mn-lt"/>
                <a:ea typeface="+mn-ea"/>
                <a:cs typeface="+mn-cs"/>
              </a:rPr>
              <a:t>Austronesian</a:t>
            </a:r>
            <a:r>
              <a:rPr kumimoji="1" lang="en-US" altLang="zh-TW" sz="1200" kern="1200" dirty="0" smtClean="0">
                <a:solidFill>
                  <a:schemeClr val="tx1"/>
                </a:solidFill>
                <a:latin typeface="+mn-lt"/>
                <a:ea typeface="+mn-ea"/>
                <a:cs typeface="+mn-cs"/>
              </a:rPr>
              <a:t> culture (2 lectures) and the diffusion of Megalithic (2 lectures).  By these different approaches, we will see the historical and cultural conditions in these areas.       </a:t>
            </a:r>
            <a:endParaRPr kumimoji="1" lang="zh-TW" altLang="zh-TW" sz="1200" kern="1200" dirty="0" smtClean="0">
              <a:solidFill>
                <a:schemeClr val="tx1"/>
              </a:solidFill>
              <a:latin typeface="+mn-lt"/>
              <a:ea typeface="+mn-ea"/>
              <a:cs typeface="+mn-cs"/>
            </a:endParaRPr>
          </a:p>
          <a:p>
            <a:endParaRPr kumimoji="1" lang="zh-TW" altLang="zh-TW"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D77003A3-6E91-C94E-B916-938907155C66}" type="slidenum">
              <a:rPr lang="ja-JP" altLang="en-US" smtClean="0"/>
              <a:pPr/>
              <a:t>22</a:t>
            </a:fld>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100" b="1" dirty="0" smtClean="0"/>
              <a:t>FAIR USE</a:t>
            </a:r>
            <a:r>
              <a:rPr lang="en-US" altLang="zh-TW" sz="1100" dirty="0" smtClean="0"/>
              <a:t> NOTICE: This page may contain copyrighted material the use of which may not be specifically authorized by the copyright owner. </a:t>
            </a:r>
            <a:r>
              <a:rPr lang="en-US" altLang="zh-TW" sz="1100" dirty="0" err="1" smtClean="0"/>
              <a:t>ManipurOnline</a:t>
            </a:r>
            <a:r>
              <a:rPr lang="en-US" altLang="zh-TW" sz="1100" dirty="0" smtClean="0"/>
              <a:t> distributes this material without profit to those with an interest in receiving the included information for research and educational purposes. We believe this constitutes a </a:t>
            </a:r>
            <a:r>
              <a:rPr lang="en-US" altLang="zh-TW" sz="1100" b="1" dirty="0" smtClean="0"/>
              <a:t>fair </a:t>
            </a:r>
            <a:r>
              <a:rPr lang="en-US" altLang="zh-TW" sz="1100" b="1" dirty="0" err="1" smtClean="0"/>
              <a:t>use</a:t>
            </a:r>
            <a:r>
              <a:rPr lang="en-US" altLang="zh-TW" sz="1100" dirty="0" err="1" smtClean="0"/>
              <a:t>of</a:t>
            </a:r>
            <a:r>
              <a:rPr lang="en-US" altLang="zh-TW" sz="1100" dirty="0" smtClean="0"/>
              <a:t> any such copyrighted material as provided for in 17 U.S.C ß 107. If you wish to use copyrighted material from this site for purposes of your own that go beyond </a:t>
            </a:r>
            <a:r>
              <a:rPr lang="en-US" altLang="zh-TW" sz="1100" b="1" dirty="0" smtClean="0"/>
              <a:t>fair use</a:t>
            </a:r>
            <a:r>
              <a:rPr lang="en-US" altLang="zh-TW" sz="1100" dirty="0" smtClean="0"/>
              <a:t>, you must obtain permission from the copyright owner.</a:t>
            </a:r>
            <a:endParaRPr lang="zh-TW" altLang="en-US" dirty="0"/>
          </a:p>
        </p:txBody>
      </p:sp>
      <p:sp>
        <p:nvSpPr>
          <p:cNvPr id="4" name="投影片編號版面配置區 3"/>
          <p:cNvSpPr>
            <a:spLocks noGrp="1"/>
          </p:cNvSpPr>
          <p:nvPr>
            <p:ph type="sldNum" sz="quarter" idx="10"/>
          </p:nvPr>
        </p:nvSpPr>
        <p:spPr/>
        <p:txBody>
          <a:bodyPr/>
          <a:lstStyle/>
          <a:p>
            <a:fld id="{D77003A3-6E91-C94E-B916-938907155C66}" type="slidenum">
              <a:rPr lang="ja-JP" altLang="en-US" smtClean="0"/>
              <a:pPr/>
              <a:t>24</a:t>
            </a:fld>
            <a:endParaRPr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D77003A3-6E91-C94E-B916-938907155C66}" type="slidenum">
              <a:rPr lang="ja-JP" altLang="en-US" smtClean="0"/>
              <a:pPr/>
              <a:t>27</a:t>
            </a:fld>
            <a:endParaRPr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D77003A3-6E91-C94E-B916-938907155C66}" type="slidenum">
              <a:rPr lang="ja-JP" altLang="en-US" smtClean="0"/>
              <a:pPr/>
              <a:t>29</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zh-TW" sz="1200" kern="1200" dirty="0" smtClean="0">
                <a:solidFill>
                  <a:schemeClr val="tx1"/>
                </a:solidFill>
                <a:latin typeface="+mn-lt"/>
                <a:ea typeface="+mn-ea"/>
                <a:cs typeface="+mn-cs"/>
              </a:rPr>
              <a:t>Last semester when I read one of my student’s term paper, I was surprised by this student’s impression of Southeast Asia.  This student had many negative images of Southeast Asia such as poor, backward, unsanitary, politically unstable, and certainly he[/she] is thinking that his own identity is in opposition to Southeast Asia.  But it is also interesting that he[/she] also acknowledged the existence of foreign laborers and foreign brides [same negative one for this student in Taiwan?] </a:t>
            </a:r>
            <a:endParaRPr kumimoji="1" lang="zh-TW" altLang="zh-TW" sz="1200" kern="1200" dirty="0" smtClean="0">
              <a:solidFill>
                <a:schemeClr val="tx1"/>
              </a:solidFill>
              <a:latin typeface="+mn-lt"/>
              <a:ea typeface="+mn-ea"/>
              <a:cs typeface="+mn-cs"/>
            </a:endParaRPr>
          </a:p>
          <a:p>
            <a:r>
              <a:rPr kumimoji="1" lang="en-US" altLang="zh-TW" sz="1200" kern="1200" dirty="0" smtClean="0">
                <a:solidFill>
                  <a:schemeClr val="tx1"/>
                </a:solidFill>
                <a:latin typeface="+mn-lt"/>
                <a:ea typeface="+mn-ea"/>
                <a:cs typeface="+mn-cs"/>
              </a:rPr>
              <a:t>[slide text: As for Southeast Asia, to be honest, other than Singapore which is fairly developed, my impression of the other countries is that they are poor, backward, unsanitary, politically unstable; also, negative images like foreign laborers and foreign brides come to mind.]</a:t>
            </a:r>
            <a:endParaRPr kumimoji="1" lang="zh-TW" altLang="zh-TW" sz="1200" kern="1200" dirty="0" smtClean="0">
              <a:solidFill>
                <a:schemeClr val="tx1"/>
              </a:solidFill>
              <a:latin typeface="+mn-lt"/>
              <a:ea typeface="+mn-ea"/>
              <a:cs typeface="+mn-cs"/>
            </a:endParaRPr>
          </a:p>
          <a:p>
            <a:endParaRPr lang="ja-JP" altLang="en-US" dirty="0"/>
          </a:p>
        </p:txBody>
      </p:sp>
      <p:sp>
        <p:nvSpPr>
          <p:cNvPr id="4" name="スライド番号プレースホルダ 3"/>
          <p:cNvSpPr>
            <a:spLocks noGrp="1"/>
          </p:cNvSpPr>
          <p:nvPr>
            <p:ph type="sldNum" sz="quarter" idx="10"/>
          </p:nvPr>
        </p:nvSpPr>
        <p:spPr/>
        <p:txBody>
          <a:bodyPr/>
          <a:lstStyle/>
          <a:p>
            <a:fld id="{D77003A3-6E91-C94E-B916-938907155C66}" type="slidenum">
              <a:rPr lang="ja-JP" altLang="en-US" smtClean="0"/>
              <a:pPr/>
              <a:t>3</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defTabSz="474152">
              <a:defRPr/>
            </a:pPr>
            <a:r>
              <a:rPr kumimoji="1" lang="en-US" altLang="zh-TW" sz="1200" kern="1200" dirty="0" smtClean="0">
                <a:solidFill>
                  <a:schemeClr val="tx1"/>
                </a:solidFill>
                <a:latin typeface="+mn-lt"/>
                <a:ea typeface="+mn-ea"/>
                <a:cs typeface="+mn-cs"/>
              </a:rPr>
              <a:t>This map was made by the ASEAN Committee on Culture and Information; so, the names of all the nations in Southeast Asia were written in [capital letters/all caps/block script].  It is very clear that name of Taiwan was written in the same script as the other countries in this area.  For ASEAN, Taiwan naturally belongs in their area.  This thinking is used not only by ASEAN but also large part of scholars in the world.  At least geographically, Taiwan is part of Southeast Asia. </a:t>
            </a:r>
            <a:endParaRPr lang="ja-JP" altLang="en-US" dirty="0"/>
          </a:p>
        </p:txBody>
      </p:sp>
      <p:sp>
        <p:nvSpPr>
          <p:cNvPr id="4" name="スライド番号プレースホルダ 3"/>
          <p:cNvSpPr>
            <a:spLocks noGrp="1"/>
          </p:cNvSpPr>
          <p:nvPr>
            <p:ph type="sldNum" sz="quarter" idx="10"/>
          </p:nvPr>
        </p:nvSpPr>
        <p:spPr/>
        <p:txBody>
          <a:bodyPr/>
          <a:lstStyle/>
          <a:p>
            <a:fld id="{D77003A3-6E91-C94E-B916-938907155C66}" type="slidenum">
              <a:rPr lang="ja-JP" altLang="en-US" smtClean="0"/>
              <a:pPr/>
              <a:t>4</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zh-TW" sz="1200" kern="1200" dirty="0" smtClean="0">
                <a:solidFill>
                  <a:schemeClr val="tx1"/>
                </a:solidFill>
                <a:latin typeface="+mn-lt"/>
                <a:ea typeface="+mn-ea"/>
                <a:cs typeface="+mn-cs"/>
              </a:rPr>
              <a:t>Taiwan Island is located at the intersection of sea routes of three areas.  In this map, we can easily see that Taiwan has 3 neighbors: Fujian in China, the Okinawa Islands in Japan and the Philippines.  Also, the distance to the Main Island of Okinawa is slightly longer than distance to north end of Luzon Island.  In any case, the Philippines is one of Taiwan’s neighbors.  In any place in the world, knowledge of neighboring countries is very useful for discovering </a:t>
            </a:r>
            <a:r>
              <a:rPr kumimoji="1" lang="en-US" altLang="zh-TW" sz="1200" kern="1200" dirty="0" err="1" smtClean="0">
                <a:solidFill>
                  <a:schemeClr val="tx1"/>
                </a:solidFill>
                <a:latin typeface="+mn-lt"/>
                <a:ea typeface="+mn-ea"/>
                <a:cs typeface="+mn-cs"/>
              </a:rPr>
              <a:t>ones’s</a:t>
            </a:r>
            <a:r>
              <a:rPr kumimoji="1" lang="en-US" altLang="zh-TW" sz="1200" kern="1200" dirty="0" smtClean="0">
                <a:solidFill>
                  <a:schemeClr val="tx1"/>
                </a:solidFill>
                <a:latin typeface="+mn-lt"/>
                <a:ea typeface="+mn-ea"/>
                <a:cs typeface="+mn-cs"/>
              </a:rPr>
              <a:t> own cultural and historical background.  </a:t>
            </a:r>
            <a:endParaRPr kumimoji="1" lang="zh-TW" altLang="zh-TW"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D77003A3-6E91-C94E-B916-938907155C66}" type="slidenum">
              <a:rPr lang="ja-JP" altLang="en-US" smtClean="0"/>
              <a:pPr/>
              <a:t>5</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zh-TW" sz="1200" kern="1200" dirty="0" smtClean="0">
                <a:solidFill>
                  <a:schemeClr val="tx1"/>
                </a:solidFill>
                <a:latin typeface="+mn-lt"/>
                <a:ea typeface="+mn-ea"/>
                <a:cs typeface="+mn-cs"/>
              </a:rPr>
              <a:t>If we look at a more wide scale map such as this picture, the position of Taiwan Island becomes very clear.   It become the one of points of the large triangle formed by the archipelago of Southeast Asia.  From southern end of Taiwan, if we have [long distance perspectives, it could be seen all of this archipelago area.]</a:t>
            </a:r>
            <a:endParaRPr kumimoji="1" lang="zh-TW" altLang="zh-TW" sz="1200" kern="1200" dirty="0" smtClean="0">
              <a:solidFill>
                <a:schemeClr val="tx1"/>
              </a:solidFill>
              <a:latin typeface="+mn-lt"/>
              <a:ea typeface="+mn-ea"/>
              <a:cs typeface="+mn-cs"/>
            </a:endParaRPr>
          </a:p>
          <a:p>
            <a:endParaRPr lang="ja-JP" altLang="en-US" dirty="0"/>
          </a:p>
        </p:txBody>
      </p:sp>
      <p:sp>
        <p:nvSpPr>
          <p:cNvPr id="4" name="スライド番号プレースホルダ 3"/>
          <p:cNvSpPr>
            <a:spLocks noGrp="1"/>
          </p:cNvSpPr>
          <p:nvPr>
            <p:ph type="sldNum" sz="quarter" idx="10"/>
          </p:nvPr>
        </p:nvSpPr>
        <p:spPr/>
        <p:txBody>
          <a:bodyPr/>
          <a:lstStyle/>
          <a:p>
            <a:fld id="{D77003A3-6E91-C94E-B916-938907155C66}" type="slidenum">
              <a:rPr lang="ja-JP" altLang="en-US" smtClean="0"/>
              <a:pPr/>
              <a:t>6</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zh-TW" sz="1200" kern="1200" dirty="0" smtClean="0">
                <a:solidFill>
                  <a:schemeClr val="tx1"/>
                </a:solidFill>
                <a:latin typeface="+mn-lt"/>
                <a:ea typeface="+mn-ea"/>
                <a:cs typeface="+mn-cs"/>
              </a:rPr>
              <a:t>In historical and cultural context, large parts of Southeast Asia were heavily influences by India, as can been seen large religions such as Buddhism, Hinduism and Islam.  However, in several areas located far from India, the influence of the Indian culture is not deep.  Among such non-Indian influenced area, one commonality is the influence of Chinese culture both in Northern Vietnam and Taiwan, as well as European influence in both the Philippines and Taiwan.  Taiwan and the Philippines also have something else in common:  there is long history of South </a:t>
            </a:r>
            <a:r>
              <a:rPr kumimoji="1" lang="en-US" altLang="zh-TW" sz="1200" kern="1200" dirty="0" err="1" smtClean="0">
                <a:solidFill>
                  <a:schemeClr val="tx1"/>
                </a:solidFill>
                <a:latin typeface="+mn-lt"/>
                <a:ea typeface="+mn-ea"/>
                <a:cs typeface="+mn-cs"/>
              </a:rPr>
              <a:t>Fujianese</a:t>
            </a:r>
            <a:r>
              <a:rPr kumimoji="1" lang="en-US" altLang="zh-TW" sz="1200" kern="1200" dirty="0" smtClean="0">
                <a:solidFill>
                  <a:schemeClr val="tx1"/>
                </a:solidFill>
                <a:latin typeface="+mn-lt"/>
                <a:ea typeface="+mn-ea"/>
                <a:cs typeface="+mn-cs"/>
              </a:rPr>
              <a:t> migration to both areas.</a:t>
            </a:r>
            <a:endParaRPr kumimoji="1" lang="zh-TW" altLang="zh-TW" sz="1200" kern="1200" dirty="0" smtClean="0">
              <a:solidFill>
                <a:schemeClr val="tx1"/>
              </a:solidFill>
              <a:latin typeface="+mn-lt"/>
              <a:ea typeface="+mn-ea"/>
              <a:cs typeface="+mn-cs"/>
            </a:endParaRPr>
          </a:p>
          <a:p>
            <a:endParaRPr lang="ja-JP" altLang="en-US" dirty="0"/>
          </a:p>
        </p:txBody>
      </p:sp>
      <p:sp>
        <p:nvSpPr>
          <p:cNvPr id="4" name="スライド番号プレースホルダ 3"/>
          <p:cNvSpPr>
            <a:spLocks noGrp="1"/>
          </p:cNvSpPr>
          <p:nvPr>
            <p:ph type="sldNum" sz="quarter" idx="10"/>
          </p:nvPr>
        </p:nvSpPr>
        <p:spPr/>
        <p:txBody>
          <a:bodyPr/>
          <a:lstStyle/>
          <a:p>
            <a:fld id="{D77003A3-6E91-C94E-B916-938907155C66}" type="slidenum">
              <a:rPr lang="ja-JP" altLang="en-US" smtClean="0"/>
              <a:pPr/>
              <a:t>7</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zh-TW" sz="1200" kern="1200" dirty="0" smtClean="0">
                <a:solidFill>
                  <a:schemeClr val="tx1"/>
                </a:solidFill>
                <a:latin typeface="+mn-lt"/>
                <a:ea typeface="+mn-ea"/>
                <a:cs typeface="+mn-cs"/>
              </a:rPr>
              <a:t>[As the other things,]Taiwan has another clear Southeast Asian element.  The picture on the left shows the homeland of Ami people, an aboriginal [people/tribe] in Taiwan.  The picture on the right shows us the condition of Ami language education in a school in this area, near </a:t>
            </a:r>
            <a:r>
              <a:rPr kumimoji="1" lang="en-US" altLang="zh-TW" sz="1200" kern="1200" dirty="0" err="1" smtClean="0">
                <a:solidFill>
                  <a:schemeClr val="tx1"/>
                </a:solidFill>
                <a:latin typeface="+mn-lt"/>
                <a:ea typeface="+mn-ea"/>
                <a:cs typeface="+mn-cs"/>
              </a:rPr>
              <a:t>Taidong</a:t>
            </a:r>
            <a:r>
              <a:rPr kumimoji="1" lang="en-US" altLang="zh-TW" sz="1200" kern="1200" dirty="0" smtClean="0">
                <a:solidFill>
                  <a:schemeClr val="tx1"/>
                </a:solidFill>
                <a:latin typeface="+mn-lt"/>
                <a:ea typeface="+mn-ea"/>
                <a:cs typeface="+mn-cs"/>
              </a:rPr>
              <a:t>.  It is easy to understand that the word on the right tile, ‘</a:t>
            </a:r>
            <a:r>
              <a:rPr kumimoji="1" lang="en-US" altLang="zh-TW" sz="1200" i="1" kern="1200" dirty="0" err="1" smtClean="0">
                <a:solidFill>
                  <a:schemeClr val="tx1"/>
                </a:solidFill>
                <a:latin typeface="+mn-lt"/>
                <a:ea typeface="+mn-ea"/>
                <a:cs typeface="+mn-cs"/>
              </a:rPr>
              <a:t>mata</a:t>
            </a:r>
            <a:r>
              <a:rPr kumimoji="1" lang="en-US" altLang="zh-TW" sz="1200" i="1" kern="1200" dirty="0" smtClean="0">
                <a:solidFill>
                  <a:schemeClr val="tx1"/>
                </a:solidFill>
                <a:latin typeface="+mn-lt"/>
                <a:ea typeface="+mn-ea"/>
                <a:cs typeface="+mn-cs"/>
              </a:rPr>
              <a:t>,</a:t>
            </a:r>
            <a:r>
              <a:rPr kumimoji="1" lang="en-US" altLang="zh-TW" sz="1200" kern="1200" dirty="0" smtClean="0">
                <a:solidFill>
                  <a:schemeClr val="tx1"/>
                </a:solidFill>
                <a:latin typeface="+mn-lt"/>
                <a:ea typeface="+mn-ea"/>
                <a:cs typeface="+mn-cs"/>
              </a:rPr>
              <a:t>’ means eye.  This Ami word is exactly same in Indonesian.  Both languages belong to the same </a:t>
            </a:r>
            <a:r>
              <a:rPr kumimoji="1" lang="en-US" altLang="zh-TW" sz="1200" kern="1200" dirty="0" err="1" smtClean="0">
                <a:solidFill>
                  <a:schemeClr val="tx1"/>
                </a:solidFill>
                <a:latin typeface="+mn-lt"/>
                <a:ea typeface="+mn-ea"/>
                <a:cs typeface="+mn-cs"/>
              </a:rPr>
              <a:t>Austronesian</a:t>
            </a:r>
            <a:r>
              <a:rPr kumimoji="1" lang="en-US" altLang="zh-TW" sz="1200" kern="1200" dirty="0" smtClean="0">
                <a:solidFill>
                  <a:schemeClr val="tx1"/>
                </a:solidFill>
                <a:latin typeface="+mn-lt"/>
                <a:ea typeface="+mn-ea"/>
                <a:cs typeface="+mn-cs"/>
              </a:rPr>
              <a:t> language family.   </a:t>
            </a:r>
            <a:endParaRPr kumimoji="1" lang="zh-TW" altLang="zh-TW" sz="1200" kern="1200" dirty="0" smtClean="0">
              <a:solidFill>
                <a:schemeClr val="tx1"/>
              </a:solidFill>
              <a:latin typeface="+mn-lt"/>
              <a:ea typeface="+mn-ea"/>
              <a:cs typeface="+mn-cs"/>
            </a:endParaRPr>
          </a:p>
          <a:p>
            <a:r>
              <a:rPr kumimoji="1" lang="en-US" altLang="zh-TW" sz="1200" kern="1200" dirty="0" smtClean="0">
                <a:solidFill>
                  <a:schemeClr val="tx1"/>
                </a:solidFill>
                <a:latin typeface="+mn-lt"/>
                <a:ea typeface="+mn-ea"/>
                <a:cs typeface="+mn-cs"/>
              </a:rPr>
              <a:t> </a:t>
            </a:r>
            <a:endParaRPr kumimoji="1" lang="zh-TW" altLang="zh-TW" sz="1200" kern="1200" dirty="0" smtClean="0">
              <a:solidFill>
                <a:schemeClr val="tx1"/>
              </a:solidFill>
              <a:latin typeface="+mn-lt"/>
              <a:ea typeface="+mn-ea"/>
              <a:cs typeface="+mn-cs"/>
            </a:endParaRPr>
          </a:p>
          <a:p>
            <a:endParaRPr lang="ja-JP" altLang="en-US" dirty="0"/>
          </a:p>
        </p:txBody>
      </p:sp>
      <p:sp>
        <p:nvSpPr>
          <p:cNvPr id="4" name="スライド番号プレースホルダ 3"/>
          <p:cNvSpPr>
            <a:spLocks noGrp="1"/>
          </p:cNvSpPr>
          <p:nvPr>
            <p:ph type="sldNum" sz="quarter" idx="10"/>
          </p:nvPr>
        </p:nvSpPr>
        <p:spPr/>
        <p:txBody>
          <a:bodyPr/>
          <a:lstStyle/>
          <a:p>
            <a:fld id="{D77003A3-6E91-C94E-B916-938907155C66}" type="slidenum">
              <a:rPr lang="ja-JP" altLang="en-US" smtClean="0"/>
              <a:pPr/>
              <a:t>8</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zh-TW" sz="1200" kern="1200" dirty="0" smtClean="0">
                <a:solidFill>
                  <a:schemeClr val="tx1"/>
                </a:solidFill>
                <a:latin typeface="+mn-lt"/>
                <a:ea typeface="+mn-ea"/>
                <a:cs typeface="+mn-cs"/>
              </a:rPr>
              <a:t>This map show you the long distance migration of </a:t>
            </a:r>
            <a:r>
              <a:rPr kumimoji="1" lang="en-US" altLang="zh-TW" sz="1200" kern="1200" dirty="0" err="1" smtClean="0">
                <a:solidFill>
                  <a:schemeClr val="tx1"/>
                </a:solidFill>
                <a:latin typeface="+mn-lt"/>
                <a:ea typeface="+mn-ea"/>
                <a:cs typeface="+mn-cs"/>
              </a:rPr>
              <a:t>Austranesian</a:t>
            </a:r>
            <a:r>
              <a:rPr kumimoji="1" lang="en-US" altLang="zh-TW" sz="1200" kern="1200" dirty="0" smtClean="0">
                <a:solidFill>
                  <a:schemeClr val="tx1"/>
                </a:solidFill>
                <a:latin typeface="+mn-lt"/>
                <a:ea typeface="+mn-ea"/>
                <a:cs typeface="+mn-cs"/>
              </a:rPr>
              <a:t> peoples across a wide area, including Southeast Asia, the Pacific Ocean and the Indian Ocean too.  Presently, the majority of scholars agree that such a very wide migration of </a:t>
            </a:r>
            <a:r>
              <a:rPr kumimoji="1" lang="en-US" altLang="zh-TW" sz="1200" kern="1200" dirty="0" err="1" smtClean="0">
                <a:solidFill>
                  <a:schemeClr val="tx1"/>
                </a:solidFill>
                <a:latin typeface="+mn-lt"/>
                <a:ea typeface="+mn-ea"/>
                <a:cs typeface="+mn-cs"/>
              </a:rPr>
              <a:t>Austronasian</a:t>
            </a:r>
            <a:r>
              <a:rPr kumimoji="1" lang="en-US" altLang="zh-TW" sz="1200" kern="1200" dirty="0" smtClean="0">
                <a:solidFill>
                  <a:schemeClr val="tx1"/>
                </a:solidFill>
                <a:latin typeface="+mn-lt"/>
                <a:ea typeface="+mn-ea"/>
                <a:cs typeface="+mn-cs"/>
              </a:rPr>
              <a:t> peoples was started from Taiwan in around 3,000 BC.  The common ancestor of these wide spread peoples in this pink-shade area lived in Taiwan.</a:t>
            </a:r>
            <a:endParaRPr kumimoji="1" lang="zh-TW" altLang="zh-TW" sz="1200" kern="1200" dirty="0" smtClean="0">
              <a:solidFill>
                <a:schemeClr val="tx1"/>
              </a:solidFill>
              <a:latin typeface="+mn-lt"/>
              <a:ea typeface="+mn-ea"/>
              <a:cs typeface="+mn-cs"/>
            </a:endParaRPr>
          </a:p>
          <a:p>
            <a:endParaRPr lang="ja-JP" altLang="en-US" dirty="0"/>
          </a:p>
        </p:txBody>
      </p:sp>
      <p:sp>
        <p:nvSpPr>
          <p:cNvPr id="4" name="スライド番号プレースホルダ 3"/>
          <p:cNvSpPr>
            <a:spLocks noGrp="1"/>
          </p:cNvSpPr>
          <p:nvPr>
            <p:ph type="sldNum" sz="quarter" idx="10"/>
          </p:nvPr>
        </p:nvSpPr>
        <p:spPr/>
        <p:txBody>
          <a:bodyPr/>
          <a:lstStyle/>
          <a:p>
            <a:fld id="{D77003A3-6E91-C94E-B916-938907155C66}" type="slidenum">
              <a:rPr lang="ja-JP" altLang="en-US" smtClean="0"/>
              <a:pPr/>
              <a:t>9</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ja-JP" altLang="en-US" smtClean="0"/>
              <a:t>マスタ タイトルの書式設定</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a:p>
        </p:txBody>
      </p:sp>
      <p:sp>
        <p:nvSpPr>
          <p:cNvPr id="4" name="Date Placeholder 3"/>
          <p:cNvSpPr>
            <a:spLocks noGrp="1"/>
          </p:cNvSpPr>
          <p:nvPr>
            <p:ph type="dt" sz="half" idx="10"/>
          </p:nvPr>
        </p:nvSpPr>
        <p:spPr/>
        <p:txBody>
          <a:bodyPr/>
          <a:lstStyle/>
          <a:p>
            <a:fld id="{98FDB304-4E1D-EC45-B063-54EA03567041}" type="datetimeFigureOut">
              <a:rPr lang="ja-JP" altLang="en-US" smtClean="0"/>
              <a:pPr/>
              <a:t>2012/4/27</a:t>
            </a:fld>
            <a:endParaRPr lang="ja-JP" altLang="en-US"/>
          </a:p>
        </p:txBody>
      </p:sp>
      <p:sp>
        <p:nvSpPr>
          <p:cNvPr id="5" name="Footer Placeholder 4"/>
          <p:cNvSpPr>
            <a:spLocks noGrp="1"/>
          </p:cNvSpPr>
          <p:nvPr>
            <p:ph type="ftr" sz="quarter" idx="11"/>
          </p:nvPr>
        </p:nvSpPr>
        <p:spPr/>
        <p:txBody>
          <a:bodyPr/>
          <a:lstStyle/>
          <a:p>
            <a:endParaRPr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と図">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ja-JP" altLang="en-US" smtClean="0"/>
              <a:t>マスタ タイトルの書式設定</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Date Placeholder 4"/>
          <p:cNvSpPr>
            <a:spLocks noGrp="1"/>
          </p:cNvSpPr>
          <p:nvPr>
            <p:ph type="dt" sz="half" idx="10"/>
          </p:nvPr>
        </p:nvSpPr>
        <p:spPr/>
        <p:txBody>
          <a:bodyPr/>
          <a:lstStyle/>
          <a:p>
            <a:fld id="{98FDB304-4E1D-EC45-B063-54EA03567041}" type="datetimeFigureOut">
              <a:rPr lang="ja-JP" altLang="en-US" smtClean="0"/>
              <a:pPr/>
              <a:t>2012/4/27</a:t>
            </a:fld>
            <a:endParaRPr lang="ja-JP" alt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6DE650D7-68AC-114D-9340-2EE43CF1B534}" type="slidenum">
              <a:rPr lang="ja-JP" altLang="en-US" smtClean="0"/>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付き 2 つの図">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ja-JP" altLang="en-US" smtClean="0"/>
              <a:t>マスタ タイトルの書式設定</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ct val="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98FDB304-4E1D-EC45-B063-54EA03567041}" type="datetimeFigureOut">
              <a:rPr lang="ja-JP" altLang="en-US" smtClean="0"/>
              <a:pPr/>
              <a:t>2012/4/27</a:t>
            </a:fld>
            <a:endParaRPr lang="ja-JP" alt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ja-JP" alt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6DE650D7-68AC-114D-9340-2EE43CF1B534}" type="slidenum">
              <a:rPr lang="ja-JP" altLang="en-US" smtClean="0"/>
              <a:pPr/>
              <a:t>‹#›</a:t>
            </a:fld>
            <a:endParaRPr lang="ja-JP" alt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ja-JP" altLang="en-US" smtClean="0"/>
              <a:t>アイコンをクリックして図を追加</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ja-JP" altLang="en-US" smtClean="0"/>
              <a:t>アイコンをクリックして図を追加</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a:p>
        </p:txBody>
      </p:sp>
      <p:sp>
        <p:nvSpPr>
          <p:cNvPr id="3" name="Vertical Text Placeholder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4" name="Date Placeholder 3"/>
          <p:cNvSpPr>
            <a:spLocks noGrp="1"/>
          </p:cNvSpPr>
          <p:nvPr>
            <p:ph type="dt" sz="half" idx="10"/>
          </p:nvPr>
        </p:nvSpPr>
        <p:spPr/>
        <p:txBody>
          <a:bodyPr/>
          <a:lstStyle/>
          <a:p>
            <a:fld id="{98FDB304-4E1D-EC45-B063-54EA03567041}" type="datetimeFigureOut">
              <a:rPr lang="ja-JP" altLang="en-US" smtClean="0"/>
              <a:pPr/>
              <a:t>2012/4/27</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6DE650D7-68AC-114D-9340-2EE43CF1B534}" type="slidenum">
              <a:rPr lang="ja-JP" altLang="en-US" smtClean="0"/>
              <a:pPr/>
              <a:t>‹#›</a:t>
            </a:fld>
            <a:endParaRPr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ja-JP" altLang="en-US" smtClean="0"/>
              <a:t>マスタ タイトルの書式設定</a:t>
            </a:r>
            <a:endParaRPr/>
          </a:p>
        </p:txBody>
      </p:sp>
      <p:sp>
        <p:nvSpPr>
          <p:cNvPr id="3" name="Vertical Text Placeholder 2"/>
          <p:cNvSpPr>
            <a:spLocks noGrp="1"/>
          </p:cNvSpPr>
          <p:nvPr>
            <p:ph type="body" orient="vert" idx="1"/>
          </p:nvPr>
        </p:nvSpPr>
        <p:spPr>
          <a:xfrm>
            <a:off x="496888" y="457200"/>
            <a:ext cx="6513511" cy="581025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4" name="Date Placeholder 3"/>
          <p:cNvSpPr>
            <a:spLocks noGrp="1"/>
          </p:cNvSpPr>
          <p:nvPr>
            <p:ph type="dt" sz="half" idx="10"/>
          </p:nvPr>
        </p:nvSpPr>
        <p:spPr/>
        <p:txBody>
          <a:bodyPr/>
          <a:lstStyle/>
          <a:p>
            <a:fld id="{98FDB304-4E1D-EC45-B063-54EA03567041}" type="datetimeFigureOut">
              <a:rPr lang="ja-JP" altLang="en-US" smtClean="0"/>
              <a:pPr/>
              <a:t>2012/4/27</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6DE650D7-68AC-114D-9340-2EE43CF1B534}" type="slidenum">
              <a:rPr lang="ja-JP" altLang="en-US" smtClean="0"/>
              <a:pPr/>
              <a:t>‹#›</a:t>
            </a:fld>
            <a:endParaRPr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304800" y="609600"/>
            <a:ext cx="8232775" cy="54467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3433763" y="6343650"/>
            <a:ext cx="1905000" cy="457200"/>
          </a:xfrm>
        </p:spPr>
        <p:txBody>
          <a:bodyPr/>
          <a:lstStyle>
            <a:lvl1pPr>
              <a:defRPr/>
            </a:lvl1pPr>
          </a:lstStyle>
          <a:p>
            <a:endParaRPr lang="en-US"/>
          </a:p>
        </p:txBody>
      </p:sp>
      <p:sp>
        <p:nvSpPr>
          <p:cNvPr id="4" name="フッター プレースホルダ 3"/>
          <p:cNvSpPr>
            <a:spLocks noGrp="1"/>
          </p:cNvSpPr>
          <p:nvPr>
            <p:ph type="ftr" sz="quarter" idx="11"/>
          </p:nvPr>
        </p:nvSpPr>
        <p:spPr>
          <a:xfrm>
            <a:off x="6108700" y="6343650"/>
            <a:ext cx="2895600" cy="457200"/>
          </a:xfrm>
        </p:spPr>
        <p:txBody>
          <a:bodyPr/>
          <a:lstStyle>
            <a:lvl1pPr>
              <a:defRPr/>
            </a:lvl1pPr>
          </a:lstStyle>
          <a:p>
            <a:endParaRPr lang="en-US"/>
          </a:p>
        </p:txBody>
      </p:sp>
      <p:sp>
        <p:nvSpPr>
          <p:cNvPr id="5" name="スライド番号プレースホルダ 4"/>
          <p:cNvSpPr>
            <a:spLocks noGrp="1"/>
          </p:cNvSpPr>
          <p:nvPr>
            <p:ph type="sldNum" sz="quarter" idx="12"/>
          </p:nvPr>
        </p:nvSpPr>
        <p:spPr>
          <a:xfrm>
            <a:off x="146050" y="6361113"/>
            <a:ext cx="1905000" cy="457200"/>
          </a:xfrm>
        </p:spPr>
        <p:txBody>
          <a:bodyPr/>
          <a:lstStyle>
            <a:lvl1pPr>
              <a:defRPr smtClean="0"/>
            </a:lvl1pPr>
          </a:lstStyle>
          <a:p>
            <a:fld id="{1C894B94-102F-9649-9275-CBAFBC377DA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1066800" y="381000"/>
            <a:ext cx="77724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1062038" y="1766888"/>
            <a:ext cx="7769225" cy="197961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1062038" y="3898900"/>
            <a:ext cx="7769225"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a:xfrm>
            <a:off x="838200" y="6400800"/>
            <a:ext cx="1905000" cy="457200"/>
          </a:xfrm>
        </p:spPr>
        <p:txBody>
          <a:bodyPr/>
          <a:lstStyle>
            <a:lvl1pPr>
              <a:defRPr/>
            </a:lvl1pPr>
          </a:lstStyle>
          <a:p>
            <a:endParaRPr lang="en-US"/>
          </a:p>
        </p:txBody>
      </p:sp>
      <p:sp>
        <p:nvSpPr>
          <p:cNvPr id="6" name="フッター プレースホルダ 5"/>
          <p:cNvSpPr>
            <a:spLocks noGrp="1"/>
          </p:cNvSpPr>
          <p:nvPr>
            <p:ph type="ftr" sz="quarter" idx="11"/>
          </p:nvPr>
        </p:nvSpPr>
        <p:spPr>
          <a:xfrm>
            <a:off x="3429000" y="6400800"/>
            <a:ext cx="2895600" cy="457200"/>
          </a:xfrm>
        </p:spPr>
        <p:txBody>
          <a:bodyPr/>
          <a:lstStyle>
            <a:lvl1pPr>
              <a:defRPr/>
            </a:lvl1pPr>
          </a:lstStyle>
          <a:p>
            <a:endParaRPr lang="en-US"/>
          </a:p>
        </p:txBody>
      </p:sp>
      <p:sp>
        <p:nvSpPr>
          <p:cNvPr id="7" name="スライド番号プレースホルダ 6"/>
          <p:cNvSpPr>
            <a:spLocks noGrp="1"/>
          </p:cNvSpPr>
          <p:nvPr>
            <p:ph type="sldNum" sz="quarter" idx="12"/>
          </p:nvPr>
        </p:nvSpPr>
        <p:spPr>
          <a:xfrm>
            <a:off x="7010400" y="6400800"/>
            <a:ext cx="1905000" cy="457200"/>
          </a:xfrm>
        </p:spPr>
        <p:txBody>
          <a:bodyPr/>
          <a:lstStyle>
            <a:lvl1pPr>
              <a:defRPr smtClean="0"/>
            </a:lvl1pPr>
          </a:lstStyle>
          <a:p>
            <a:fld id="{0CC84E7F-3DD3-814A-B259-AFEE1B3521E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a:p>
        </p:txBody>
      </p:sp>
      <p:sp>
        <p:nvSpPr>
          <p:cNvPr id="3" name="Content Placeholder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4" name="Date Placeholder 3"/>
          <p:cNvSpPr>
            <a:spLocks noGrp="1"/>
          </p:cNvSpPr>
          <p:nvPr>
            <p:ph type="dt" sz="half" idx="10"/>
          </p:nvPr>
        </p:nvSpPr>
        <p:spPr/>
        <p:txBody>
          <a:bodyPr/>
          <a:lstStyle/>
          <a:p>
            <a:fld id="{98FDB304-4E1D-EC45-B063-54EA03567041}" type="datetimeFigureOut">
              <a:rPr lang="ja-JP" altLang="en-US" smtClean="0"/>
              <a:pPr/>
              <a:t>2012/4/27</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6DE650D7-68AC-114D-9340-2EE43CF1B534}"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図付きタイトル スライド">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ja-JP" altLang="en-US" smtClean="0"/>
              <a:t>マスタ タイトルの書式設定</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a:p>
        </p:txBody>
      </p:sp>
      <p:sp>
        <p:nvSpPr>
          <p:cNvPr id="4" name="Date Placeholder 3"/>
          <p:cNvSpPr>
            <a:spLocks noGrp="1"/>
          </p:cNvSpPr>
          <p:nvPr>
            <p:ph type="dt" sz="half" idx="10"/>
          </p:nvPr>
        </p:nvSpPr>
        <p:spPr/>
        <p:txBody>
          <a:bodyPr/>
          <a:lstStyle/>
          <a:p>
            <a:fld id="{98FDB304-4E1D-EC45-B063-54EA03567041}" type="datetimeFigureOut">
              <a:rPr lang="ja-JP" altLang="en-US" smtClean="0"/>
              <a:pPr/>
              <a:t>2012/4/27</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ja-JP" altLang="en-US" smtClean="0"/>
              <a:t>アイコンをクリックして図を追加</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 ヘッダー">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ja-JP" altLang="en-US" smtClean="0"/>
              <a:t>マスタ タイトルの書式設定</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Date Placeholder 3"/>
          <p:cNvSpPr>
            <a:spLocks noGrp="1"/>
          </p:cNvSpPr>
          <p:nvPr>
            <p:ph type="dt" sz="half" idx="10"/>
          </p:nvPr>
        </p:nvSpPr>
        <p:spPr/>
        <p:txBody>
          <a:bodyPr/>
          <a:lstStyle/>
          <a:p>
            <a:fld id="{98FDB304-4E1D-EC45-B063-54EA03567041}" type="datetimeFigureOut">
              <a:rPr lang="ja-JP" altLang="en-US" smtClean="0"/>
              <a:pPr/>
              <a:t>2012/4/27</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6DE650D7-68AC-114D-9340-2EE43CF1B534}" type="slidenum">
              <a:rPr lang="ja-JP" altLang="en-US" smtClean="0"/>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ja-JP" altLang="en-US" smtClean="0"/>
              <a:t>マスタ タイトルの書式設定</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5" name="Date Placeholder 4"/>
          <p:cNvSpPr>
            <a:spLocks noGrp="1"/>
          </p:cNvSpPr>
          <p:nvPr>
            <p:ph type="dt" sz="half" idx="10"/>
          </p:nvPr>
        </p:nvSpPr>
        <p:spPr/>
        <p:txBody>
          <a:bodyPr/>
          <a:lstStyle/>
          <a:p>
            <a:fld id="{98FDB304-4E1D-EC45-B063-54EA03567041}" type="datetimeFigureOut">
              <a:rPr lang="ja-JP" altLang="en-US" smtClean="0"/>
              <a:pPr/>
              <a:t>2012/4/27</a:t>
            </a:fld>
            <a:endParaRPr lang="ja-JP" alt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6DE650D7-68AC-114D-9340-2EE43CF1B534}" type="slidenum">
              <a:rPr lang="ja-JP" altLang="en-US" smtClean="0"/>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ja-JP" altLang="en-US" smtClean="0"/>
              <a:t>マスタ タイトルの書式設定</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7" name="Date Placeholder 6"/>
          <p:cNvSpPr>
            <a:spLocks noGrp="1"/>
          </p:cNvSpPr>
          <p:nvPr>
            <p:ph type="dt" sz="half" idx="10"/>
          </p:nvPr>
        </p:nvSpPr>
        <p:spPr/>
        <p:txBody>
          <a:bodyPr/>
          <a:lstStyle/>
          <a:p>
            <a:fld id="{98FDB304-4E1D-EC45-B063-54EA03567041}" type="datetimeFigureOut">
              <a:rPr lang="ja-JP" altLang="en-US" smtClean="0"/>
              <a:pPr/>
              <a:t>2012/4/27</a:t>
            </a:fld>
            <a:endParaRPr lang="ja-JP" altLang="en-US"/>
          </a:p>
        </p:txBody>
      </p:sp>
      <p:sp>
        <p:nvSpPr>
          <p:cNvPr id="8" name="Footer Placeholder 7"/>
          <p:cNvSpPr>
            <a:spLocks noGrp="1"/>
          </p:cNvSpPr>
          <p:nvPr>
            <p:ph type="ftr" sz="quarter" idx="11"/>
          </p:nvPr>
        </p:nvSpPr>
        <p:spPr/>
        <p:txBody>
          <a:bodyPr/>
          <a:lstStyle/>
          <a:p>
            <a:endParaRPr lang="ja-JP" altLang="en-US"/>
          </a:p>
        </p:txBody>
      </p:sp>
      <p:sp>
        <p:nvSpPr>
          <p:cNvPr id="9" name="Slide Number Placeholder 8"/>
          <p:cNvSpPr>
            <a:spLocks noGrp="1"/>
          </p:cNvSpPr>
          <p:nvPr>
            <p:ph type="sldNum" sz="quarter" idx="12"/>
          </p:nvPr>
        </p:nvSpPr>
        <p:spPr/>
        <p:txBody>
          <a:bodyPr/>
          <a:lstStyle/>
          <a:p>
            <a:fld id="{6DE650D7-68AC-114D-9340-2EE43CF1B534}" type="slidenum">
              <a:rPr lang="ja-JP" altLang="en-US" smtClean="0"/>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a:p>
        </p:txBody>
      </p:sp>
      <p:sp>
        <p:nvSpPr>
          <p:cNvPr id="3" name="Date Placeholder 2"/>
          <p:cNvSpPr>
            <a:spLocks noGrp="1"/>
          </p:cNvSpPr>
          <p:nvPr>
            <p:ph type="dt" sz="half" idx="10"/>
          </p:nvPr>
        </p:nvSpPr>
        <p:spPr/>
        <p:txBody>
          <a:bodyPr/>
          <a:lstStyle/>
          <a:p>
            <a:fld id="{98FDB304-4E1D-EC45-B063-54EA03567041}" type="datetimeFigureOut">
              <a:rPr lang="ja-JP" altLang="en-US" smtClean="0"/>
              <a:pPr/>
              <a:t>2012/4/27</a:t>
            </a:fld>
            <a:endParaRPr lang="ja-JP" altLang="en-US"/>
          </a:p>
        </p:txBody>
      </p:sp>
      <p:sp>
        <p:nvSpPr>
          <p:cNvPr id="4" name="Footer Placeholder 3"/>
          <p:cNvSpPr>
            <a:spLocks noGrp="1"/>
          </p:cNvSpPr>
          <p:nvPr>
            <p:ph type="ftr" sz="quarter" idx="11"/>
          </p:nvPr>
        </p:nvSpPr>
        <p:spPr/>
        <p:txBody>
          <a:bodyPr/>
          <a:lstStyle/>
          <a:p>
            <a:endParaRPr lang="ja-JP" altLang="en-US"/>
          </a:p>
        </p:txBody>
      </p:sp>
      <p:sp>
        <p:nvSpPr>
          <p:cNvPr id="5" name="Slide Number Placeholder 4"/>
          <p:cNvSpPr>
            <a:spLocks noGrp="1"/>
          </p:cNvSpPr>
          <p:nvPr>
            <p:ph type="sldNum" sz="quarter" idx="12"/>
          </p:nvPr>
        </p:nvSpPr>
        <p:spPr/>
        <p:txBody>
          <a:bodyPr/>
          <a:lstStyle/>
          <a:p>
            <a:fld id="{6DE650D7-68AC-114D-9340-2EE43CF1B534}" type="slidenum">
              <a:rPr lang="ja-JP" altLang="en-US"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DB304-4E1D-EC45-B063-54EA03567041}" type="datetimeFigureOut">
              <a:rPr lang="ja-JP" altLang="en-US" smtClean="0"/>
              <a:pPr/>
              <a:t>2012/4/27</a:t>
            </a:fld>
            <a:endParaRPr lang="ja-JP" altLang="en-US"/>
          </a:p>
        </p:txBody>
      </p:sp>
      <p:sp>
        <p:nvSpPr>
          <p:cNvPr id="3" name="Footer Placeholder 2"/>
          <p:cNvSpPr>
            <a:spLocks noGrp="1"/>
          </p:cNvSpPr>
          <p:nvPr>
            <p:ph type="ftr" sz="quarter" idx="11"/>
          </p:nvPr>
        </p:nvSpPr>
        <p:spPr/>
        <p:txBody>
          <a:bodyPr/>
          <a:lstStyle/>
          <a:p>
            <a:endParaRPr lang="ja-JP" altLang="en-US"/>
          </a:p>
        </p:txBody>
      </p:sp>
      <p:sp>
        <p:nvSpPr>
          <p:cNvPr id="4" name="Slide Number Placeholder 3"/>
          <p:cNvSpPr>
            <a:spLocks noGrp="1"/>
          </p:cNvSpPr>
          <p:nvPr>
            <p:ph type="sldNum" sz="quarter" idx="12"/>
          </p:nvPr>
        </p:nvSpPr>
        <p:spPr/>
        <p:txBody>
          <a:bodyPr/>
          <a:lstStyle/>
          <a:p>
            <a:fld id="{6DE650D7-68AC-114D-9340-2EE43CF1B534}" type="slidenum">
              <a:rPr lang="ja-JP" altLang="en-US" smtClean="0"/>
              <a:pPr/>
              <a:t>‹#›</a:t>
            </a:fld>
            <a:endParaRPr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ja-JP" altLang="en-US" smtClean="0"/>
              <a:t>マスタ タイトルの書式設定</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ct val="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98FDB304-4E1D-EC45-B063-54EA03567041}" type="datetimeFigureOut">
              <a:rPr lang="ja-JP" altLang="en-US" smtClean="0"/>
              <a:pPr/>
              <a:t>2012/4/27</a:t>
            </a:fld>
            <a:endParaRPr lang="ja-JP" alt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ja-JP" alt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6DE650D7-68AC-114D-9340-2EE43CF1B534}" type="slidenum">
              <a:rPr lang="ja-JP" altLang="en-US" smtClean="0"/>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ja-JP" altLang="en-US" smtClean="0"/>
              <a:t>マスタ タイトルの書式設定</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98FDB304-4E1D-EC45-B063-54EA03567041}" type="datetimeFigureOut">
              <a:rPr lang="ja-JP" altLang="en-US" smtClean="0"/>
              <a:pPr/>
              <a:t>2012/4/27</a:t>
            </a:fld>
            <a:endParaRPr lang="ja-JP" alt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ja-JP" alt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6DE650D7-68AC-114D-9340-2EE43CF1B534}" type="slidenum">
              <a:rPr lang="ja-JP" altLang="en-US" smtClean="0"/>
              <a:pPr/>
              <a:t>‹#›</a:t>
            </a:fld>
            <a:endParaRPr lang="ja-JP" altLang="en-US"/>
          </a:p>
        </p:txBody>
      </p:sp>
      <p:pic>
        <p:nvPicPr>
          <p:cNvPr id="7" name="Picture 4" descr="C:\Users\User\Desktop\EnWhite全國通識網LOGO_0704.png"/>
          <p:cNvPicPr>
            <a:picLocks noChangeAspect="1" noChangeArrowheads="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8203531" y="6183472"/>
            <a:ext cx="873793" cy="62372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Lst>
  <p:txStyles>
    <p:titleStyle>
      <a:lvl1pPr algn="ctr" defTabSz="914400" rtl="0" eaLnBrk="1" latinLnBrk="0" hangingPunct="1">
        <a:spcBef>
          <a:spcPct val="0"/>
        </a:spcBef>
        <a:buNone/>
        <a:defRPr kumimoji="1"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kumimoji="1"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kumimoji="1"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kumimoji="1"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kumimoji="1"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kumimoji="1"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http://creativecommons.org/licenses/by-nc-sa/3.0/tw/deed.en" TargetMode="External"/><Relationship Id="rId4" Type="http://schemas.openxmlformats.org/officeDocument/2006/relationships/hyperlink" Target="http://creativecommons.org/licenses/by-nc-sa/2.5/tw/deed.en"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7.png"/><Relationship Id="rId5" Type="http://schemas.openxmlformats.org/officeDocument/2006/relationships/hyperlink" Target="http://get.nccu.edu.tw:8080/getcdb/handle/getcdb/127023" TargetMode="Externa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7.png"/><Relationship Id="rId2" Type="http://schemas.openxmlformats.org/officeDocument/2006/relationships/slideLayout" Target="../slideLayouts/slideLayout5.xml"/><Relationship Id="rId1" Type="http://schemas.openxmlformats.org/officeDocument/2006/relationships/tags" Target="../tags/tag10.xml"/><Relationship Id="rId6" Type="http://schemas.openxmlformats.org/officeDocument/2006/relationships/hyperlink" Target="http://get.nccu.edu.tw:8080/getcdb/handle/getcdb/127023" TargetMode="External"/><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2.png"/><Relationship Id="rId2" Type="http://schemas.openxmlformats.org/officeDocument/2006/relationships/slideLayout" Target="../slideLayouts/slideLayout5.xml"/><Relationship Id="rId1" Type="http://schemas.openxmlformats.org/officeDocument/2006/relationships/tags" Target="../tags/tag11.xml"/><Relationship Id="rId6" Type="http://schemas.openxmlformats.org/officeDocument/2006/relationships/hyperlink" Target="http://creativecommons.org/licenses/by-sa/3.0/" TargetMode="External"/><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8" Type="http://schemas.openxmlformats.org/officeDocument/2006/relationships/hyperlink" Target="http://creativecommons.org/licenses/by-sa/3.0/" TargetMode="External"/><Relationship Id="rId3" Type="http://schemas.openxmlformats.org/officeDocument/2006/relationships/notesSlide" Target="../notesSlides/notesSlide13.xml"/><Relationship Id="rId7" Type="http://schemas.openxmlformats.org/officeDocument/2006/relationships/image" Target="../media/image23.png"/><Relationship Id="rId2" Type="http://schemas.openxmlformats.org/officeDocument/2006/relationships/slideLayout" Target="../slideLayouts/slideLayout5.xml"/><Relationship Id="rId1" Type="http://schemas.openxmlformats.org/officeDocument/2006/relationships/tags" Target="../tags/tag12.xml"/><Relationship Id="rId6" Type="http://schemas.openxmlformats.org/officeDocument/2006/relationships/hyperlink" Target="http://creativecommons.org/licenses/by-nc-sa/3.0/tw/deed.en" TargetMode="External"/><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3.xml"/><Relationship Id="rId6" Type="http://schemas.openxmlformats.org/officeDocument/2006/relationships/image" Target="../media/image27.png"/><Relationship Id="rId5" Type="http://schemas.openxmlformats.org/officeDocument/2006/relationships/hyperlink" Target="http://get.nccu.edu.tw:8080/getcdb/handle/getcdb/127023" TargetMode="Externa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8" Type="http://schemas.openxmlformats.org/officeDocument/2006/relationships/hyperlink" Target="http://get.nccu.edu.tw:8080/getcdb/handle/getcdb/127023" TargetMode="External"/><Relationship Id="rId3" Type="http://schemas.openxmlformats.org/officeDocument/2006/relationships/notesSlide" Target="../notesSlides/notesSlide15.xml"/><Relationship Id="rId7"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hyperlink" Target="http://creativecommons.org/licenses/by-nc-sa/3.0/tw/deed.en" TargetMode="External"/><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hyperlink" Target="http://get.nccu.edu.tw:8080/getcdb/handle/getcdb/127023" TargetMode="External"/><Relationship Id="rId3" Type="http://schemas.openxmlformats.org/officeDocument/2006/relationships/notesSlide" Target="../notesSlides/notesSlide16.xml"/><Relationship Id="rId7" Type="http://schemas.openxmlformats.org/officeDocument/2006/relationships/image" Target="../media/image42.jpeg"/><Relationship Id="rId2" Type="http://schemas.openxmlformats.org/officeDocument/2006/relationships/slideLayout" Target="../slideLayouts/slideLayout5.xml"/><Relationship Id="rId1" Type="http://schemas.openxmlformats.org/officeDocument/2006/relationships/tags" Target="../tags/tag15.xml"/><Relationship Id="rId6" Type="http://schemas.openxmlformats.org/officeDocument/2006/relationships/image" Target="../media/image41.jpeg"/><Relationship Id="rId5" Type="http://schemas.openxmlformats.org/officeDocument/2006/relationships/image" Target="../media/image40.jpeg"/><Relationship Id="rId10" Type="http://schemas.openxmlformats.org/officeDocument/2006/relationships/image" Target="../media/image27.png"/><Relationship Id="rId4" Type="http://schemas.openxmlformats.org/officeDocument/2006/relationships/image" Target="../media/image39.jpeg"/><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3.png"/><Relationship Id="rId2" Type="http://schemas.openxmlformats.org/officeDocument/2006/relationships/slideLayout" Target="../slideLayouts/slideLayout5.xml"/><Relationship Id="rId1" Type="http://schemas.openxmlformats.org/officeDocument/2006/relationships/tags" Target="../tags/tag16.xml"/><Relationship Id="rId6" Type="http://schemas.openxmlformats.org/officeDocument/2006/relationships/hyperlink" Target="http://creativecommons.org/licenses/by-nc-sa/3.0/tw/deed.en" TargetMode="External"/><Relationship Id="rId5" Type="http://schemas.openxmlformats.org/officeDocument/2006/relationships/image" Target="../media/image45.jpeg"/><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hyperlink" Target="http://get.nccu.edu.tw:8080/getcdb/handle/getcdb/127023" TargetMode="External"/><Relationship Id="rId5" Type="http://schemas.openxmlformats.org/officeDocument/2006/relationships/image" Target="../media/image47.jpeg"/><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8" Type="http://schemas.openxmlformats.org/officeDocument/2006/relationships/hyperlink" Target="http://get.nccu.edu.tw:8080/getcdb/handle/getcdb/127023" TargetMode="External"/><Relationship Id="rId3" Type="http://schemas.openxmlformats.org/officeDocument/2006/relationships/notesSlide" Target="../notesSlides/notesSlide19.xml"/><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hyperlink" Target="http://creativecommons.org/licenses/by-nc-sa/3.0/tw/deed.en" TargetMode="External"/><Relationship Id="rId5" Type="http://schemas.openxmlformats.org/officeDocument/2006/relationships/image" Target="../media/image49.jpeg"/><Relationship Id="rId4" Type="http://schemas.openxmlformats.org/officeDocument/2006/relationships/image" Target="../media/image48.jpe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8" Type="http://schemas.openxmlformats.org/officeDocument/2006/relationships/hyperlink" Target="http://creativecommons.org/licenses/by-nc-sa/3.0/tw/deed.en" TargetMode="External"/><Relationship Id="rId3" Type="http://schemas.openxmlformats.org/officeDocument/2006/relationships/notesSlide" Target="../notesSlides/notesSlide20.xml"/><Relationship Id="rId7" Type="http://schemas.openxmlformats.org/officeDocument/2006/relationships/image" Target="../media/image15.png"/><Relationship Id="rId2" Type="http://schemas.openxmlformats.org/officeDocument/2006/relationships/slideLayout" Target="../slideLayouts/slideLayout5.xml"/><Relationship Id="rId1" Type="http://schemas.openxmlformats.org/officeDocument/2006/relationships/tags" Target="../tags/tag19.xml"/><Relationship Id="rId6" Type="http://schemas.openxmlformats.org/officeDocument/2006/relationships/hyperlink" Target="http://get.nccu.edu.tw:8080/getcdb/handle/getcdb/127023" TargetMode="External"/><Relationship Id="rId5" Type="http://schemas.openxmlformats.org/officeDocument/2006/relationships/image" Target="../media/image51.jpeg"/><Relationship Id="rId4" Type="http://schemas.openxmlformats.org/officeDocument/2006/relationships/image" Target="../media/image50.jpg"/><Relationship Id="rId9"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hyperlink" Target="mailto:sakai@ntu.edu.tw"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7.jpeg"/><Relationship Id="rId3" Type="http://schemas.openxmlformats.org/officeDocument/2006/relationships/hyperlink" Target="http://www.google.com/intl/zh-TW/earth/index.html" TargetMode="External"/><Relationship Id="rId7" Type="http://schemas.openxmlformats.org/officeDocument/2006/relationships/image" Target="../media/image15.png"/><Relationship Id="rId12" Type="http://schemas.openxmlformats.org/officeDocument/2006/relationships/image" Target="../media/image56.jpe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hyperlink" Target="http://get.nccu.edu.tw:8080/getcdb/handle/getcdb/127023" TargetMode="External"/><Relationship Id="rId11" Type="http://schemas.openxmlformats.org/officeDocument/2006/relationships/image" Target="../media/image55.jpeg"/><Relationship Id="rId5" Type="http://schemas.openxmlformats.org/officeDocument/2006/relationships/image" Target="../media/image23.png"/><Relationship Id="rId10" Type="http://schemas.openxmlformats.org/officeDocument/2006/relationships/image" Target="../media/image54.jpeg"/><Relationship Id="rId4" Type="http://schemas.openxmlformats.org/officeDocument/2006/relationships/hyperlink" Target="http://creativecommons.org/licenses/by-nc-sa/3.0/tw/deed.en" TargetMode="External"/><Relationship Id="rId9" Type="http://schemas.openxmlformats.org/officeDocument/2006/relationships/image" Target="../media/image53.jpeg"/></Relationships>
</file>

<file path=ppt/slides/_rels/slide25.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2.jpeg"/><Relationship Id="rId3" Type="http://schemas.openxmlformats.org/officeDocument/2006/relationships/hyperlink" Target="http://www.taipeipuppet.com/exhibition-02-2.html" TargetMode="External"/><Relationship Id="rId7" Type="http://schemas.openxmlformats.org/officeDocument/2006/relationships/hyperlink" Target="http://creativecommons.org/licenses/by-nc-sa/3.0/tw/deed.en" TargetMode="External"/><Relationship Id="rId12" Type="http://schemas.openxmlformats.org/officeDocument/2006/relationships/image" Target="../media/image61.jpeg"/><Relationship Id="rId2" Type="http://schemas.openxmlformats.org/officeDocument/2006/relationships/hyperlink" Target="http://en.wikipedia.org/wiki/File:Migraciones_austronesias.png" TargetMode="External"/><Relationship Id="rId1" Type="http://schemas.openxmlformats.org/officeDocument/2006/relationships/slideLayout" Target="../slideLayouts/slideLayout8.xml"/><Relationship Id="rId6" Type="http://schemas.openxmlformats.org/officeDocument/2006/relationships/image" Target="../media/image58.png"/><Relationship Id="rId11" Type="http://schemas.openxmlformats.org/officeDocument/2006/relationships/image" Target="../media/image60.jpeg"/><Relationship Id="rId5" Type="http://schemas.openxmlformats.org/officeDocument/2006/relationships/hyperlink" Target="http://get.nccu.edu.tw:8080/getcdb/handle/getcdb/127023" TargetMode="External"/><Relationship Id="rId15" Type="http://schemas.openxmlformats.org/officeDocument/2006/relationships/image" Target="../media/image64.jpeg"/><Relationship Id="rId10" Type="http://schemas.openxmlformats.org/officeDocument/2006/relationships/image" Target="../media/image25.png"/><Relationship Id="rId4" Type="http://schemas.openxmlformats.org/officeDocument/2006/relationships/hyperlink" Target="http://www.taipeipuppet.com/exhibition-04-1.html" TargetMode="External"/><Relationship Id="rId9" Type="http://schemas.openxmlformats.org/officeDocument/2006/relationships/hyperlink" Target="http://creativecommons.org/licenses/by/3.0/deed.en" TargetMode="External"/><Relationship Id="rId14" Type="http://schemas.openxmlformats.org/officeDocument/2006/relationships/image" Target="../media/image63.jpeg"/></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67.jpeg"/><Relationship Id="rId3" Type="http://schemas.openxmlformats.org/officeDocument/2006/relationships/hyperlink" Target="http://zh.wikipedia.org/wiki/File:Dragon_boat_-_Cantonese.JPG" TargetMode="External"/><Relationship Id="rId7" Type="http://schemas.openxmlformats.org/officeDocument/2006/relationships/hyperlink" Target="http://get.nccu.edu.tw:8080/getcdb/handle/getcdb/127023" TargetMode="External"/><Relationship Id="rId12" Type="http://schemas.openxmlformats.org/officeDocument/2006/relationships/image" Target="../media/image66.jpeg"/><Relationship Id="rId2" Type="http://schemas.openxmlformats.org/officeDocument/2006/relationships/hyperlink" Target="http://zh.wikipedia.org/wiki/File:Dragonboat_racing.jpg" TargetMode="External"/><Relationship Id="rId16" Type="http://schemas.openxmlformats.org/officeDocument/2006/relationships/image" Target="../media/image70.jpeg"/><Relationship Id="rId1" Type="http://schemas.openxmlformats.org/officeDocument/2006/relationships/slideLayout" Target="../slideLayouts/slideLayout8.xml"/><Relationship Id="rId6" Type="http://schemas.openxmlformats.org/officeDocument/2006/relationships/image" Target="../media/image23.png"/><Relationship Id="rId11" Type="http://schemas.openxmlformats.org/officeDocument/2006/relationships/image" Target="../media/image65.jpeg"/><Relationship Id="rId5" Type="http://schemas.openxmlformats.org/officeDocument/2006/relationships/hyperlink" Target="http://creativecommons.org/licenses/by-nc-sa/3.0/tw/deed.en" TargetMode="External"/><Relationship Id="rId15" Type="http://schemas.openxmlformats.org/officeDocument/2006/relationships/image" Target="../media/image69.jpeg"/><Relationship Id="rId10" Type="http://schemas.openxmlformats.org/officeDocument/2006/relationships/image" Target="../media/image32.png"/><Relationship Id="rId4" Type="http://schemas.openxmlformats.org/officeDocument/2006/relationships/hyperlink" Target="http://en.wikipedia.org/wiki/File:DrumFromSongDaVietnamDongSonIICultureMid1stMilleniumBCEBronze.jpg" TargetMode="External"/><Relationship Id="rId9" Type="http://schemas.openxmlformats.org/officeDocument/2006/relationships/hyperlink" Target="http://creativecommons.org/licenses/by-sa/3.0/" TargetMode="External"/><Relationship Id="rId14" Type="http://schemas.openxmlformats.org/officeDocument/2006/relationships/image" Target="../media/image68.jpeg"/></Relationships>
</file>

<file path=ppt/slides/_rels/slide27.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hyperlink" Target="http://creativecommons.org/licenses/by-nc-sa/3.0/tw/deed.en" TargetMode="External"/><Relationship Id="rId7" Type="http://schemas.openxmlformats.org/officeDocument/2006/relationships/image" Target="../media/image71.jpe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27.png"/><Relationship Id="rId11" Type="http://schemas.openxmlformats.org/officeDocument/2006/relationships/image" Target="../media/image75.jpeg"/><Relationship Id="rId5" Type="http://schemas.openxmlformats.org/officeDocument/2006/relationships/hyperlink" Target="http://get.nccu.edu.tw:8080/getcdb/handle/getcdb/127023" TargetMode="External"/><Relationship Id="rId10" Type="http://schemas.openxmlformats.org/officeDocument/2006/relationships/image" Target="../media/image74.jpeg"/><Relationship Id="rId4" Type="http://schemas.openxmlformats.org/officeDocument/2006/relationships/image" Target="../media/image23.png"/><Relationship Id="rId9" Type="http://schemas.openxmlformats.org/officeDocument/2006/relationships/image" Target="../media/image73.jpeg"/></Relationships>
</file>

<file path=ppt/slides/_rels/slide28.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hyperlink" Target="http://get.nccu.edu.tw:8080/getcdb/handle/getcdb/127023" TargetMode="External"/><Relationship Id="rId7" Type="http://schemas.openxmlformats.org/officeDocument/2006/relationships/image" Target="../media/image27.png"/><Relationship Id="rId2" Type="http://schemas.openxmlformats.org/officeDocument/2006/relationships/hyperlink" Target="http://www.google.com/intl/zh-TW/earth/index.html" TargetMode="External"/><Relationship Id="rId1" Type="http://schemas.openxmlformats.org/officeDocument/2006/relationships/slideLayout" Target="../slideLayouts/slideLayout8.xml"/><Relationship Id="rId6" Type="http://schemas.openxmlformats.org/officeDocument/2006/relationships/image" Target="../media/image23.png"/><Relationship Id="rId11" Type="http://schemas.openxmlformats.org/officeDocument/2006/relationships/image" Target="../media/image79.jpeg"/><Relationship Id="rId5" Type="http://schemas.openxmlformats.org/officeDocument/2006/relationships/hyperlink" Target="http://creativecommons.org/licenses/by-nc-sa/3.0/tw/deed.en" TargetMode="External"/><Relationship Id="rId10" Type="http://schemas.openxmlformats.org/officeDocument/2006/relationships/image" Target="../media/image78.jpeg"/><Relationship Id="rId4" Type="http://schemas.openxmlformats.org/officeDocument/2006/relationships/image" Target="../media/image15.png"/><Relationship Id="rId9" Type="http://schemas.openxmlformats.org/officeDocument/2006/relationships/image" Target="../media/image77.jpeg"/></Relationships>
</file>

<file path=ppt/slides/_rels/slide29.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hyperlink" Target="http://www.google.com/intl/zh-TW/earth/index.html" TargetMode="External"/><Relationship Id="rId7"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hyperlink" Target="http://creativecommons.org/licenses/by-nc-sa/3.0/tw/deed.en" TargetMode="External"/><Relationship Id="rId5" Type="http://schemas.openxmlformats.org/officeDocument/2006/relationships/image" Target="../media/image15.png"/><Relationship Id="rId4" Type="http://schemas.openxmlformats.org/officeDocument/2006/relationships/hyperlink" Target="http://get.nccu.edu.tw:8080/getcdb/handle/getcdb/127023" TargetMode="External"/><Relationship Id="rId9" Type="http://schemas.openxmlformats.org/officeDocument/2006/relationships/image" Target="../media/image8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3.xml"/><Relationship Id="rId6" Type="http://schemas.openxmlformats.org/officeDocument/2006/relationships/image" Target="../media/image15.png"/><Relationship Id="rId5" Type="http://schemas.openxmlformats.org/officeDocument/2006/relationships/hyperlink" Target="http://get.nccu.edu.tw:8080/getcdb/handle/getcdb/127023" TargetMode="Externa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7.png"/><Relationship Id="rId5" Type="http://schemas.openxmlformats.org/officeDocument/2006/relationships/hyperlink" Target="http://get.nccu.edu.tw:8080/getcdb/handle/getcdb/127023" TargetMode="Externa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7.png"/><Relationship Id="rId5" Type="http://schemas.openxmlformats.org/officeDocument/2006/relationships/hyperlink" Target="http://get.nccu.edu.tw:8080/getcdb/handle/getcdb/127023" TargetMode="External"/><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0.png"/><Relationship Id="rId5" Type="http://schemas.openxmlformats.org/officeDocument/2006/relationships/hyperlink" Target="http://creativecommons.org/licenses/by-nc-sa/2.5/tw/" TargetMode="Externa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3.png"/><Relationship Id="rId2" Type="http://schemas.openxmlformats.org/officeDocument/2006/relationships/slideLayout" Target="../slideLayouts/slideLayout5.xml"/><Relationship Id="rId1" Type="http://schemas.openxmlformats.org/officeDocument/2006/relationships/tags" Target="../tags/tag7.xml"/><Relationship Id="rId6" Type="http://schemas.openxmlformats.org/officeDocument/2006/relationships/hyperlink" Target="http://creativecommons.org/licenses/by-nc-sa/3.0/tw/deed.en" TargetMode="External"/><Relationship Id="rId5" Type="http://schemas.openxmlformats.org/officeDocument/2006/relationships/image" Target="../media/image22.jpeg"/><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5.png"/><Relationship Id="rId5" Type="http://schemas.openxmlformats.org/officeDocument/2006/relationships/hyperlink" Target="http://creativecommons.org/licenses/by/3.0/deed.en" TargetMode="Externa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02506" y="3677712"/>
            <a:ext cx="2324100" cy="23780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ctrTitle"/>
          </p:nvPr>
        </p:nvSpPr>
        <p:spPr>
          <a:xfrm>
            <a:off x="-52393" y="1785258"/>
            <a:ext cx="9143999" cy="1930400"/>
          </a:xfrm>
        </p:spPr>
        <p:txBody>
          <a:bodyPr>
            <a:normAutofit/>
          </a:bodyPr>
          <a:lstStyle/>
          <a:p>
            <a:pPr fontAlgn="auto">
              <a:spcAft>
                <a:spcPts val="0"/>
              </a:spcAft>
              <a:defRPr/>
            </a:pPr>
            <a:r>
              <a:rPr lang="en-US" altLang="ja-JP" sz="4400" dirty="0" smtClean="0">
                <a:latin typeface="Times New Roman" pitchFamily="18" charset="0"/>
                <a:ea typeface="新細明體" pitchFamily="18" charset="-120"/>
                <a:cs typeface="Times New Roman" pitchFamily="18" charset="0"/>
              </a:rPr>
              <a:t>Taiwan and Southeast Asian Arts</a:t>
            </a:r>
            <a:r>
              <a:rPr lang="zh-TW" altLang="en-US" sz="4400" dirty="0" smtClean="0">
                <a:latin typeface="Times New Roman" pitchFamily="18" charset="0"/>
                <a:ea typeface="新細明體" pitchFamily="18" charset="-120"/>
                <a:cs typeface="Times New Roman" pitchFamily="18" charset="0"/>
              </a:rPr>
              <a:t>  </a:t>
            </a:r>
            <a:r>
              <a:rPr lang="en-US" altLang="ja-JP" sz="4400" dirty="0" smtClean="0">
                <a:latin typeface="Times New Roman" pitchFamily="18" charset="0"/>
                <a:ea typeface="新細明體" pitchFamily="18" charset="-120"/>
                <a:cs typeface="Times New Roman" pitchFamily="18" charset="0"/>
              </a:rPr>
              <a:t>Vol.1 </a:t>
            </a:r>
            <a:r>
              <a:rPr lang="en-US" altLang="ja-JP" sz="2800" dirty="0" smtClean="0">
                <a:latin typeface="Times New Roman" pitchFamily="18" charset="0"/>
                <a:ea typeface="新細明體" pitchFamily="18" charset="-120"/>
                <a:cs typeface="Times New Roman" pitchFamily="18" charset="0"/>
              </a:rPr>
              <a:t/>
            </a:r>
            <a:br>
              <a:rPr lang="en-US" altLang="ja-JP" sz="2800" dirty="0" smtClean="0">
                <a:latin typeface="Times New Roman" pitchFamily="18" charset="0"/>
                <a:ea typeface="新細明體" pitchFamily="18" charset="-120"/>
                <a:cs typeface="Times New Roman" pitchFamily="18" charset="0"/>
              </a:rPr>
            </a:br>
            <a:r>
              <a:rPr lang="ja-JP" altLang="en-US" sz="2800" dirty="0" smtClean="0">
                <a:latin typeface="Times New Roman" pitchFamily="18" charset="0"/>
                <a:ea typeface="新細明體" pitchFamily="18" charset="-120"/>
                <a:cs typeface="Times New Roman" pitchFamily="18" charset="0"/>
              </a:rPr>
              <a:t>臺灣與東南亞藝術 第</a:t>
            </a:r>
            <a:r>
              <a:rPr lang="en-US" altLang="ja-JP" sz="2800" dirty="0" smtClean="0">
                <a:latin typeface="Times New Roman" pitchFamily="18" charset="0"/>
                <a:ea typeface="新細明體" pitchFamily="18" charset="-120"/>
                <a:cs typeface="Times New Roman" pitchFamily="18" charset="0"/>
              </a:rPr>
              <a:t>1</a:t>
            </a:r>
            <a:r>
              <a:rPr lang="ja-JP" altLang="en-US" sz="2800" dirty="0" smtClean="0">
                <a:latin typeface="Times New Roman" pitchFamily="18" charset="0"/>
                <a:ea typeface="新細明體" pitchFamily="18" charset="-120"/>
                <a:cs typeface="Times New Roman" pitchFamily="18" charset="0"/>
              </a:rPr>
              <a:t>回　</a:t>
            </a:r>
            <a:endParaRPr lang="ja-JP" altLang="en-US" sz="2800" dirty="0">
              <a:latin typeface="Times New Roman" pitchFamily="18" charset="0"/>
              <a:ea typeface="新細明體" pitchFamily="18" charset="-120"/>
              <a:cs typeface="Times New Roman" pitchFamily="18" charset="0"/>
            </a:endParaRPr>
          </a:p>
        </p:txBody>
      </p:sp>
      <p:sp>
        <p:nvSpPr>
          <p:cNvPr id="6" name="矩形 18"/>
          <p:cNvSpPr>
            <a:spLocks noChangeArrowheads="1"/>
          </p:cNvSpPr>
          <p:nvPr/>
        </p:nvSpPr>
        <p:spPr bwMode="auto">
          <a:xfrm>
            <a:off x="1022623" y="6402169"/>
            <a:ext cx="5040560" cy="461665"/>
          </a:xfrm>
          <a:prstGeom prst="rect">
            <a:avLst/>
          </a:prstGeom>
          <a:noFill/>
          <a:ln w="9525">
            <a:noFill/>
            <a:miter lim="800000"/>
            <a:headEnd/>
            <a:tailEnd/>
          </a:ln>
        </p:spPr>
        <p:txBody>
          <a:bodyPr wrap="square">
            <a:spAutoFit/>
          </a:bodyPr>
          <a:lstStyle/>
          <a:p>
            <a:r>
              <a:rPr lang="en-US" altLang="zh-TW" sz="1200" dirty="0" smtClean="0">
                <a:solidFill>
                  <a:schemeClr val="bg1"/>
                </a:solidFill>
                <a:effectLst>
                  <a:outerShdw blurRad="50800" dist="25400" dir="2700000" algn="tl" rotWithShape="0">
                    <a:schemeClr val="bg1">
                      <a:alpha val="40000"/>
                    </a:schemeClr>
                  </a:outerShdw>
                </a:effectLst>
                <a:latin typeface="Times New Roman" pitchFamily="18" charset="0"/>
                <a:ea typeface="+mj-ea"/>
                <a:cs typeface="Times New Roman" pitchFamily="18" charset="0"/>
              </a:rPr>
              <a:t>Unless noted, the course materials are licensed under Creative Commons </a:t>
            </a:r>
          </a:p>
          <a:p>
            <a:r>
              <a:rPr lang="en-US" altLang="zh-TW" sz="1200" dirty="0" smtClean="0">
                <a:solidFill>
                  <a:schemeClr val="bg1"/>
                </a:solidFill>
                <a:effectLst>
                  <a:outerShdw blurRad="50800" dist="25400" dir="2700000" algn="tl" rotWithShape="0">
                    <a:schemeClr val="bg1">
                      <a:alpha val="40000"/>
                    </a:schemeClr>
                  </a:outerShdw>
                </a:effectLst>
                <a:latin typeface="Times New Roman" pitchFamily="18" charset="0"/>
                <a:ea typeface="+mj-ea"/>
                <a:cs typeface="Times New Roman" pitchFamily="18" charset="0"/>
                <a:hlinkClick r:id="rId4"/>
              </a:rPr>
              <a:t>Attribution-</a:t>
            </a:r>
            <a:r>
              <a:rPr lang="en-US" altLang="zh-TW" sz="1200" dirty="0" err="1" smtClean="0">
                <a:solidFill>
                  <a:schemeClr val="bg1"/>
                </a:solidFill>
                <a:effectLst>
                  <a:outerShdw blurRad="50800" dist="25400" dir="2700000" algn="tl" rotWithShape="0">
                    <a:schemeClr val="bg1">
                      <a:alpha val="40000"/>
                    </a:schemeClr>
                  </a:outerShdw>
                </a:effectLst>
                <a:latin typeface="Times New Roman" pitchFamily="18" charset="0"/>
                <a:ea typeface="+mj-ea"/>
                <a:cs typeface="Times New Roman" pitchFamily="18" charset="0"/>
                <a:hlinkClick r:id="rId4"/>
              </a:rPr>
              <a:t>NonCommercial</a:t>
            </a:r>
            <a:r>
              <a:rPr lang="en-US" altLang="zh-TW" sz="1200" dirty="0" smtClean="0">
                <a:solidFill>
                  <a:schemeClr val="bg1"/>
                </a:solidFill>
                <a:effectLst>
                  <a:outerShdw blurRad="50800" dist="25400" dir="2700000" algn="tl" rotWithShape="0">
                    <a:schemeClr val="bg1">
                      <a:alpha val="40000"/>
                    </a:schemeClr>
                  </a:outerShdw>
                </a:effectLst>
                <a:latin typeface="Times New Roman" pitchFamily="18" charset="0"/>
                <a:ea typeface="+mj-ea"/>
                <a:cs typeface="Times New Roman" pitchFamily="18" charset="0"/>
                <a:hlinkClick r:id="rId4"/>
              </a:rPr>
              <a:t>-</a:t>
            </a:r>
            <a:r>
              <a:rPr lang="en-US" altLang="zh-TW" sz="1200" dirty="0" err="1" smtClean="0">
                <a:solidFill>
                  <a:schemeClr val="bg1"/>
                </a:solidFill>
                <a:effectLst>
                  <a:outerShdw blurRad="50800" dist="25400" dir="2700000" algn="tl" rotWithShape="0">
                    <a:schemeClr val="bg1">
                      <a:alpha val="40000"/>
                    </a:schemeClr>
                  </a:outerShdw>
                </a:effectLst>
                <a:latin typeface="Times New Roman" pitchFamily="18" charset="0"/>
                <a:ea typeface="+mj-ea"/>
                <a:cs typeface="Times New Roman" pitchFamily="18" charset="0"/>
                <a:hlinkClick r:id="rId4"/>
              </a:rPr>
              <a:t>ShareAlike</a:t>
            </a:r>
            <a:r>
              <a:rPr lang="en-US" altLang="zh-TW" sz="1200" dirty="0" smtClean="0">
                <a:solidFill>
                  <a:schemeClr val="bg1"/>
                </a:solidFill>
                <a:effectLst>
                  <a:outerShdw blurRad="50800" dist="25400" dir="2700000" algn="tl" rotWithShape="0">
                    <a:schemeClr val="bg1">
                      <a:alpha val="40000"/>
                    </a:schemeClr>
                  </a:outerShdw>
                </a:effectLst>
                <a:latin typeface="Times New Roman" pitchFamily="18" charset="0"/>
                <a:ea typeface="+mj-ea"/>
                <a:cs typeface="Times New Roman" pitchFamily="18" charset="0"/>
                <a:hlinkClick r:id="rId4"/>
              </a:rPr>
              <a:t> 2.5 Taiwan</a:t>
            </a:r>
            <a:r>
              <a:rPr lang="en-US" altLang="zh-TW" sz="1200" dirty="0" smtClean="0">
                <a:solidFill>
                  <a:schemeClr val="bg1"/>
                </a:solidFill>
                <a:effectLst>
                  <a:outerShdw blurRad="50800" dist="25400" dir="2700000" algn="tl" rotWithShape="0">
                    <a:schemeClr val="bg1">
                      <a:alpha val="40000"/>
                    </a:schemeClr>
                  </a:outerShdw>
                </a:effectLst>
                <a:latin typeface="Times New Roman" pitchFamily="18" charset="0"/>
                <a:ea typeface="+mj-ea"/>
                <a:cs typeface="Times New Roman" pitchFamily="18" charset="0"/>
              </a:rPr>
              <a:t> (CC BY-NC-SA 2.5)</a:t>
            </a:r>
          </a:p>
        </p:txBody>
      </p:sp>
      <p:pic>
        <p:nvPicPr>
          <p:cNvPr id="7" name="Picture 15" descr="cc">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969" y="6456345"/>
            <a:ext cx="1003878" cy="360000"/>
          </a:xfrm>
          <a:prstGeom prst="rect">
            <a:avLst/>
          </a:prstGeom>
          <a:noFill/>
          <a:ln w="9525">
            <a:noFill/>
            <a:miter lim="800000"/>
            <a:headEnd/>
            <a:tailEnd/>
          </a:ln>
        </p:spPr>
      </p:pic>
      <p:pic>
        <p:nvPicPr>
          <p:cNvPr id="8" name="Picture 15" descr="cc">
            <a:hlinkClick r:id="rId5"/>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93946" y="5732400"/>
            <a:ext cx="656001" cy="235248"/>
          </a:xfrm>
          <a:prstGeom prst="rect">
            <a:avLst/>
          </a:prstGeom>
          <a:noFill/>
          <a:ln w="9525">
            <a:noFill/>
            <a:miter lim="800000"/>
            <a:headEnd/>
            <a:tailEnd/>
          </a:ln>
        </p:spPr>
      </p:pic>
      <p:sp>
        <p:nvSpPr>
          <p:cNvPr id="9" name="文字方塊 8"/>
          <p:cNvSpPr txBox="1"/>
          <p:nvPr/>
        </p:nvSpPr>
        <p:spPr>
          <a:xfrm>
            <a:off x="7149947" y="5686455"/>
            <a:ext cx="1722537" cy="369332"/>
          </a:xfrm>
          <a:prstGeom prst="rect">
            <a:avLst/>
          </a:prstGeom>
          <a:noFill/>
        </p:spPr>
        <p:txBody>
          <a:bodyPr wrap="square" rtlCol="0">
            <a:spAutoFit/>
          </a:bodyPr>
          <a:lstStyle/>
          <a:p>
            <a:r>
              <a:rPr lang="en-US" altLang="zh-TW" sz="900" dirty="0" smtClean="0">
                <a:solidFill>
                  <a:schemeClr val="bg1"/>
                </a:solidFill>
                <a:latin typeface="Times New Roman" pitchFamily="18" charset="0"/>
                <a:cs typeface="Times New Roman" pitchFamily="18" charset="0"/>
              </a:rPr>
              <a:t>National Taiwan University Sakai Takashi</a:t>
            </a:r>
            <a:endParaRPr lang="zh-TW" altLang="en-US" sz="900" dirty="0">
              <a:solidFill>
                <a:schemeClr val="bg1"/>
              </a:solidFill>
              <a:latin typeface="Times New Roman" pitchFamily="18" charset="0"/>
              <a:cs typeface="Times New Roman" pitchFamily="18" charset="0"/>
            </a:endParaRPr>
          </a:p>
        </p:txBody>
      </p:sp>
      <p:sp>
        <p:nvSpPr>
          <p:cNvPr id="12" name="サブタイトル 2"/>
          <p:cNvSpPr>
            <a:spLocks noGrp="1"/>
          </p:cNvSpPr>
          <p:nvPr>
            <p:ph type="subTitle" idx="1"/>
          </p:nvPr>
        </p:nvSpPr>
        <p:spPr>
          <a:xfrm>
            <a:off x="0" y="3929974"/>
            <a:ext cx="6995885" cy="1936324"/>
          </a:xfrm>
        </p:spPr>
        <p:txBody>
          <a:bodyPr/>
          <a:lstStyle/>
          <a:p>
            <a:pPr fontAlgn="auto">
              <a:spcAft>
                <a:spcPts val="0"/>
              </a:spcAft>
              <a:defRPr/>
            </a:pPr>
            <a:r>
              <a:rPr lang="en-US" altLang="ja-JP" sz="2400" dirty="0" smtClean="0">
                <a:latin typeface="Times New Roman" pitchFamily="18" charset="0"/>
                <a:ea typeface="新細明體" pitchFamily="18" charset="-120"/>
                <a:cs typeface="Times New Roman" pitchFamily="18" charset="0"/>
              </a:rPr>
              <a:t>Sakai Takashi</a:t>
            </a:r>
            <a:r>
              <a:rPr lang="zh-TW" altLang="en-US" sz="2400" dirty="0" smtClean="0">
                <a:latin typeface="Times New Roman" pitchFamily="18" charset="0"/>
                <a:ea typeface="新細明體" pitchFamily="18" charset="-120"/>
                <a:cs typeface="Times New Roman" pitchFamily="18" charset="0"/>
              </a:rPr>
              <a:t>  </a:t>
            </a:r>
            <a:r>
              <a:rPr lang="ja-JP" altLang="en-US" sz="2400" dirty="0" smtClean="0">
                <a:latin typeface="Times New Roman" pitchFamily="18" charset="0"/>
                <a:ea typeface="新細明體" pitchFamily="18" charset="-120"/>
                <a:cs typeface="Times New Roman" pitchFamily="18" charset="0"/>
              </a:rPr>
              <a:t>坂井　隆</a:t>
            </a:r>
            <a:endParaRPr lang="en-US" altLang="ja-JP" sz="2400" dirty="0" smtClean="0">
              <a:latin typeface="Times New Roman" pitchFamily="18" charset="0"/>
              <a:ea typeface="新細明體" pitchFamily="18" charset="-120"/>
              <a:cs typeface="Times New Roman" pitchFamily="18" charset="0"/>
            </a:endParaRPr>
          </a:p>
          <a:p>
            <a:pPr fontAlgn="auto">
              <a:spcAft>
                <a:spcPts val="0"/>
              </a:spcAft>
              <a:defRPr/>
            </a:pPr>
            <a:r>
              <a:rPr lang="en-US" altLang="ja-JP" dirty="0" smtClean="0">
                <a:latin typeface="Times New Roman" pitchFamily="18" charset="0"/>
                <a:ea typeface="新細明體" pitchFamily="18" charset="-120"/>
                <a:cs typeface="Times New Roman" pitchFamily="18" charset="0"/>
              </a:rPr>
              <a:t>Institute of Art History, </a:t>
            </a:r>
            <a:r>
              <a:rPr lang="en-US" altLang="zh-TW" dirty="0" smtClean="0">
                <a:latin typeface="Times New Roman" pitchFamily="18" charset="0"/>
                <a:ea typeface="新細明體" pitchFamily="18" charset="-120"/>
                <a:cs typeface="Times New Roman" pitchFamily="18" charset="0"/>
              </a:rPr>
              <a:t>National Taiwan University</a:t>
            </a:r>
            <a:r>
              <a:rPr lang="en-US" altLang="ja-JP" dirty="0" smtClean="0">
                <a:latin typeface="Times New Roman" pitchFamily="18" charset="0"/>
                <a:ea typeface="新細明體" pitchFamily="18" charset="-120"/>
                <a:cs typeface="Times New Roman" pitchFamily="18" charset="0"/>
              </a:rPr>
              <a:t> </a:t>
            </a:r>
          </a:p>
          <a:p>
            <a:pPr fontAlgn="auto">
              <a:spcAft>
                <a:spcPts val="0"/>
              </a:spcAft>
              <a:defRPr/>
            </a:pPr>
            <a:r>
              <a:rPr lang="zh-TW" altLang="en-US" dirty="0" smtClean="0">
                <a:latin typeface="Times New Roman" pitchFamily="18" charset="0"/>
                <a:ea typeface="新細明體" pitchFamily="18" charset="-120"/>
                <a:cs typeface="Times New Roman" pitchFamily="18" charset="0"/>
              </a:rPr>
              <a:t>國立臺灣大學</a:t>
            </a:r>
            <a:r>
              <a:rPr lang="ja-JP" altLang="en-US" dirty="0" smtClean="0">
                <a:latin typeface="Times New Roman" pitchFamily="18" charset="0"/>
                <a:ea typeface="新細明體" pitchFamily="18" charset="-120"/>
                <a:cs typeface="Times New Roman" pitchFamily="18" charset="0"/>
              </a:rPr>
              <a:t>藝術史研究所</a:t>
            </a:r>
            <a:endParaRPr lang="en-US" altLang="ja-JP" dirty="0" smtClean="0">
              <a:latin typeface="Times New Roman" pitchFamily="18" charset="0"/>
              <a:ea typeface="新細明體" pitchFamily="18" charset="-120"/>
              <a:cs typeface="Times New Roman" pitchFamily="18" charset="0"/>
            </a:endParaRPr>
          </a:p>
          <a:p>
            <a:pPr lvl="0" fontAlgn="auto">
              <a:spcAft>
                <a:spcPts val="0"/>
              </a:spcAft>
              <a:defRPr/>
            </a:pPr>
            <a:r>
              <a:rPr lang="en-US" altLang="zh-TW" dirty="0" smtClean="0">
                <a:latin typeface="Times New Roman" pitchFamily="18" charset="0"/>
                <a:ea typeface="新細明體" pitchFamily="18" charset="-120"/>
                <a:cs typeface="Times New Roman" pitchFamily="18" charset="0"/>
              </a:rPr>
              <a:t>Ph.D., Sophia University, Japan</a:t>
            </a:r>
          </a:p>
          <a:p>
            <a:pPr lvl="0" fontAlgn="auto">
              <a:spcAft>
                <a:spcPts val="0"/>
              </a:spcAft>
              <a:defRPr/>
            </a:pPr>
            <a:endParaRPr lang="en-US" altLang="zh-TW" dirty="0" smtClean="0">
              <a:latin typeface="Times New Roman" pitchFamily="18" charset="0"/>
              <a:ea typeface="新細明體" pitchFamily="18" charset="-120"/>
              <a:cs typeface="Times New Roman" pitchFamily="18" charset="0"/>
            </a:endParaRPr>
          </a:p>
          <a:p>
            <a:pPr lvl="0" fontAlgn="auto">
              <a:spcAft>
                <a:spcPts val="0"/>
              </a:spcAft>
              <a:defRPr/>
            </a:pPr>
            <a:r>
              <a:rPr lang="en-US" altLang="zh-TW" dirty="0" smtClean="0">
                <a:latin typeface="Times New Roman" pitchFamily="18" charset="0"/>
                <a:ea typeface="新細明體" pitchFamily="18" charset="-120"/>
                <a:cs typeface="Times New Roman" pitchFamily="18" charset="0"/>
              </a:rPr>
              <a:t>Research interests:</a:t>
            </a:r>
          </a:p>
          <a:p>
            <a:pPr lvl="0" fontAlgn="auto">
              <a:spcAft>
                <a:spcPts val="0"/>
              </a:spcAft>
              <a:defRPr/>
            </a:pPr>
            <a:r>
              <a:rPr lang="en-US" altLang="zh-TW" dirty="0" smtClean="0">
                <a:latin typeface="Times New Roman" pitchFamily="18" charset="0"/>
                <a:ea typeface="新細明體" pitchFamily="18" charset="-120"/>
                <a:cs typeface="Times New Roman" pitchFamily="18" charset="0"/>
              </a:rPr>
              <a:t>History of Southeast Asian Art</a:t>
            </a:r>
          </a:p>
          <a:p>
            <a:pPr lvl="0" fontAlgn="auto">
              <a:spcAft>
                <a:spcPts val="0"/>
              </a:spcAft>
              <a:defRPr/>
            </a:pPr>
            <a:r>
              <a:rPr lang="en-US" altLang="zh-TW" dirty="0" smtClean="0">
                <a:latin typeface="Times New Roman" pitchFamily="18" charset="0"/>
                <a:ea typeface="新細明體" pitchFamily="18" charset="-120"/>
                <a:cs typeface="Times New Roman" pitchFamily="18" charset="0"/>
              </a:rPr>
              <a:t>Archaeology of Southeast Asian</a:t>
            </a:r>
            <a:endParaRPr lang="zh-TW" altLang="en-US" dirty="0" smtClean="0">
              <a:latin typeface="Times New Roman" pitchFamily="18" charset="0"/>
              <a:ea typeface="新細明體" pitchFamily="18" charset="-120"/>
              <a:cs typeface="Times New Roman" pitchFamily="18" charset="0"/>
            </a:endParaRPr>
          </a:p>
          <a:p>
            <a:pPr fontAlgn="auto">
              <a:spcAft>
                <a:spcPts val="0"/>
              </a:spcAft>
              <a:defRPr/>
            </a:pPr>
            <a:endParaRPr lang="ja-JP" altLang="en-US" sz="2000" dirty="0">
              <a:latin typeface="Times New Roman" pitchFamily="18" charset="0"/>
              <a:ea typeface="新細明體" pitchFamily="18" charset="-12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52925" y="1740425"/>
            <a:ext cx="2278063" cy="342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6" name="Rectangle 2"/>
          <p:cNvSpPr>
            <a:spLocks noGrp="1" noChangeArrowheads="1"/>
          </p:cNvSpPr>
          <p:nvPr>
            <p:ph type="title"/>
          </p:nvPr>
        </p:nvSpPr>
        <p:spPr>
          <a:xfrm>
            <a:off x="389467" y="381000"/>
            <a:ext cx="8077200" cy="1143000"/>
          </a:xfrm>
        </p:spPr>
        <p:txBody>
          <a:bodyPr/>
          <a:lstStyle/>
          <a:p>
            <a:r>
              <a:rPr lang="en-US" altLang="ja-JP" sz="4000" dirty="0" smtClean="0">
                <a:latin typeface="Times New Roman" pitchFamily="18" charset="0"/>
                <a:cs typeface="Times New Roman" pitchFamily="18" charset="0"/>
              </a:rPr>
              <a:t>1b. </a:t>
            </a:r>
            <a:r>
              <a:rPr lang="en-US" altLang="ja-JP" sz="4000" dirty="0">
                <a:latin typeface="Times New Roman" pitchFamily="18" charset="0"/>
                <a:cs typeface="Times New Roman" pitchFamily="18" charset="0"/>
              </a:rPr>
              <a:t>What is </a:t>
            </a:r>
            <a:r>
              <a:rPr lang="en-US" altLang="ja-JP" sz="4000" dirty="0" smtClean="0">
                <a:latin typeface="Times New Roman" pitchFamily="18" charset="0"/>
                <a:cs typeface="Times New Roman" pitchFamily="18" charset="0"/>
              </a:rPr>
              <a:t>Arts?</a:t>
            </a:r>
            <a:endParaRPr lang="en-US" altLang="ja-JP" dirty="0">
              <a:latin typeface="Times New Roman" pitchFamily="18" charset="0"/>
              <a:cs typeface="Times New Roman" pitchFamily="18" charset="0"/>
            </a:endParaRPr>
          </a:p>
        </p:txBody>
      </p:sp>
      <p:sp>
        <p:nvSpPr>
          <p:cNvPr id="1027" name="Rectangle 3"/>
          <p:cNvSpPr>
            <a:spLocks noGrp="1" noChangeArrowheads="1"/>
          </p:cNvSpPr>
          <p:nvPr>
            <p:ph type="body" idx="1"/>
          </p:nvPr>
        </p:nvSpPr>
        <p:spPr>
          <a:xfrm>
            <a:off x="139477" y="1766888"/>
            <a:ext cx="6616382" cy="4113212"/>
          </a:xfrm>
        </p:spPr>
        <p:txBody>
          <a:bodyPr>
            <a:normAutofit fontScale="92500"/>
          </a:bodyPr>
          <a:lstStyle/>
          <a:p>
            <a:pPr>
              <a:lnSpc>
                <a:spcPct val="90000"/>
              </a:lnSpc>
            </a:pPr>
            <a:r>
              <a:rPr lang="en-US" altLang="ja-JP" sz="2400" dirty="0">
                <a:latin typeface="Times New Roman" pitchFamily="18" charset="0"/>
                <a:ea typeface="ＭＳ 明朝" charset="-128"/>
                <a:cs typeface="Times New Roman" pitchFamily="18" charset="0"/>
              </a:rPr>
              <a:t>Arts: the result of fine human activities</a:t>
            </a:r>
            <a:r>
              <a:rPr lang="en-US" altLang="ja-JP" sz="2400" dirty="0" smtClean="0">
                <a:latin typeface="Times New Roman" pitchFamily="18" charset="0"/>
                <a:ea typeface="ＭＳ 明朝" charset="-128"/>
                <a:cs typeface="Times New Roman" pitchFamily="18" charset="0"/>
              </a:rPr>
              <a:t> </a:t>
            </a:r>
          </a:p>
          <a:p>
            <a:pPr>
              <a:lnSpc>
                <a:spcPct val="90000"/>
              </a:lnSpc>
            </a:pPr>
            <a:r>
              <a:rPr lang="en-US" altLang="ja-JP" dirty="0" smtClean="0">
                <a:latin typeface="Times New Roman" pitchFamily="18" charset="0"/>
                <a:ea typeface="ＭＳ 明朝" charset="-128"/>
                <a:cs typeface="Times New Roman" pitchFamily="18" charset="0"/>
              </a:rPr>
              <a:t>1.technique, 2.creation by imagination </a:t>
            </a:r>
          </a:p>
          <a:p>
            <a:pPr>
              <a:lnSpc>
                <a:spcPct val="90000"/>
              </a:lnSpc>
              <a:buNone/>
            </a:pPr>
            <a:r>
              <a:rPr lang="en-US" altLang="ja-JP" dirty="0" smtClean="0">
                <a:latin typeface="Times New Roman" pitchFamily="18" charset="0"/>
                <a:ea typeface="ＭＳ 明朝" charset="-128"/>
                <a:cs typeface="Times New Roman" pitchFamily="18" charset="0"/>
              </a:rPr>
              <a:t>       1. variation of technique for making culture</a:t>
            </a:r>
          </a:p>
          <a:p>
            <a:pPr>
              <a:lnSpc>
                <a:spcPct val="90000"/>
              </a:lnSpc>
              <a:buNone/>
            </a:pPr>
            <a:r>
              <a:rPr lang="en-US" altLang="ja-JP" dirty="0" smtClean="0">
                <a:latin typeface="Times New Roman" pitchFamily="18" charset="0"/>
                <a:ea typeface="ＭＳ 明朝" charset="-128"/>
                <a:cs typeface="Times New Roman" pitchFamily="18" charset="0"/>
              </a:rPr>
              <a:t>       2. expression of spiritual/religious feeling </a:t>
            </a:r>
            <a:endParaRPr lang="en-US" altLang="ja-JP" sz="2400" dirty="0" smtClean="0">
              <a:latin typeface="Times New Roman" pitchFamily="18" charset="0"/>
              <a:ea typeface="ＭＳ 明朝" charset="-128"/>
              <a:cs typeface="Times New Roman" pitchFamily="18" charset="0"/>
            </a:endParaRPr>
          </a:p>
          <a:p>
            <a:pPr>
              <a:lnSpc>
                <a:spcPct val="90000"/>
              </a:lnSpc>
            </a:pPr>
            <a:r>
              <a:rPr lang="en-US" altLang="ja-JP" sz="2400" dirty="0">
                <a:latin typeface="Times New Roman" pitchFamily="18" charset="0"/>
                <a:ea typeface="ＭＳ 明朝" charset="-128"/>
                <a:cs typeface="Times New Roman" pitchFamily="18" charset="0"/>
              </a:rPr>
              <a:t>Kinds of Arts: textiles (cloth), cuisine (eating), architectures (residence), performing arts (dance, music, theater etc.: religion), plastic arts (sculpture, ceramics etc.: religion) </a:t>
            </a:r>
            <a:endParaRPr lang="en-US" altLang="ja-JP" sz="2400" dirty="0" smtClean="0">
              <a:latin typeface="Times New Roman" pitchFamily="18" charset="0"/>
              <a:ea typeface="ＭＳ 明朝" charset="-128"/>
              <a:cs typeface="Times New Roman" pitchFamily="18" charset="0"/>
            </a:endParaRPr>
          </a:p>
          <a:p>
            <a:pPr>
              <a:lnSpc>
                <a:spcPct val="90000"/>
              </a:lnSpc>
            </a:pPr>
            <a:r>
              <a:rPr lang="en-US" altLang="ja-JP" sz="2400" dirty="0" smtClean="0">
                <a:latin typeface="Times New Roman" pitchFamily="18" charset="0"/>
                <a:ea typeface="ＭＳ 明朝" charset="-128"/>
                <a:cs typeface="Times New Roman" pitchFamily="18" charset="0"/>
              </a:rPr>
              <a:t>Arts for </a:t>
            </a:r>
            <a:r>
              <a:rPr lang="en-US" altLang="ja-JP" sz="2400" dirty="0">
                <a:latin typeface="Times New Roman" pitchFamily="18" charset="0"/>
                <a:ea typeface="ＭＳ 明朝" charset="-128"/>
                <a:cs typeface="Times New Roman" pitchFamily="18" charset="0"/>
              </a:rPr>
              <a:t>understanding of historical cultural condition</a:t>
            </a:r>
          </a:p>
        </p:txBody>
      </p:sp>
      <p:grpSp>
        <p:nvGrpSpPr>
          <p:cNvPr id="10" name="群組 9"/>
          <p:cNvGrpSpPr/>
          <p:nvPr/>
        </p:nvGrpSpPr>
        <p:grpSpPr>
          <a:xfrm>
            <a:off x="6733627" y="4909488"/>
            <a:ext cx="2316660" cy="584776"/>
            <a:chOff x="6733627" y="4909488"/>
            <a:chExt cx="2316660" cy="584776"/>
          </a:xfrm>
        </p:grpSpPr>
        <p:sp>
          <p:nvSpPr>
            <p:cNvPr id="6" name="テキスト ボックス 5"/>
            <p:cNvSpPr txBox="1"/>
            <p:nvPr/>
          </p:nvSpPr>
          <p:spPr>
            <a:xfrm>
              <a:off x="6733627" y="5186487"/>
              <a:ext cx="2316660" cy="307777"/>
            </a:xfrm>
            <a:prstGeom prst="rect">
              <a:avLst/>
            </a:prstGeom>
            <a:noFill/>
          </p:spPr>
          <p:txBody>
            <a:bodyPr wrap="none" rtlCol="0">
              <a:spAutoFit/>
            </a:bodyPr>
            <a:lstStyle/>
            <a:p>
              <a:r>
                <a:rPr kumimoji="1" lang="en-US" altLang="ja-JP" sz="1400" dirty="0" smtClean="0">
                  <a:solidFill>
                    <a:srgbClr val="FFFFFF"/>
                  </a:solidFill>
                  <a:latin typeface="Times New Roman" pitchFamily="18" charset="0"/>
                  <a:cs typeface="Times New Roman" pitchFamily="18" charset="0"/>
                </a:rPr>
                <a:t>Indonesian traditional textile</a:t>
              </a:r>
              <a:endParaRPr kumimoji="1" lang="ja-JP" altLang="en-US" sz="1400" dirty="0">
                <a:solidFill>
                  <a:srgbClr val="FFFFFF"/>
                </a:solidFill>
                <a:latin typeface="Times New Roman" pitchFamily="18" charset="0"/>
                <a:cs typeface="Times New Roman" pitchFamily="18" charset="0"/>
              </a:endParaRPr>
            </a:p>
          </p:txBody>
        </p:sp>
        <p:sp>
          <p:nvSpPr>
            <p:cNvPr id="8" name="矩形 7"/>
            <p:cNvSpPr/>
            <p:nvPr/>
          </p:nvSpPr>
          <p:spPr>
            <a:xfrm>
              <a:off x="6977421" y="4909488"/>
              <a:ext cx="1524072" cy="307777"/>
            </a:xfrm>
            <a:prstGeom prst="rect">
              <a:avLst/>
            </a:prstGeom>
          </p:spPr>
          <p:txBody>
            <a:bodyPr wrap="none">
              <a:spAutoFit/>
            </a:bodyPr>
            <a:lstStyle/>
            <a:p>
              <a:r>
                <a:rPr lang="en-US" altLang="zh-TW" sz="1400" dirty="0" smtClean="0">
                  <a:latin typeface="Times New Roman" pitchFamily="18" charset="0"/>
                  <a:cs typeface="Times New Roman" pitchFamily="18" charset="0"/>
                </a:rPr>
                <a:t>Pepin Van </a:t>
              </a:r>
              <a:r>
                <a:rPr lang="en-US" altLang="zh-TW" sz="1400" dirty="0" err="1" smtClean="0">
                  <a:latin typeface="Times New Roman" pitchFamily="18" charset="0"/>
                  <a:cs typeface="Times New Roman" pitchFamily="18" charset="0"/>
                </a:rPr>
                <a:t>Roojen</a:t>
              </a:r>
              <a:r>
                <a:rPr lang="en-US" altLang="zh-TW" sz="1400" dirty="0" smtClean="0">
                  <a:latin typeface="Times New Roman" pitchFamily="18" charset="0"/>
                  <a:cs typeface="Times New Roman" pitchFamily="18" charset="0"/>
                </a:rPr>
                <a:t> </a:t>
              </a:r>
              <a:endParaRPr lang="zh-TW" altLang="en-US" sz="1400" dirty="0">
                <a:latin typeface="Times New Roman" pitchFamily="18" charset="0"/>
                <a:cs typeface="Times New Roman" pitchFamily="18" charset="0"/>
              </a:endParaRPr>
            </a:p>
          </p:txBody>
        </p:sp>
        <p:pic>
          <p:nvPicPr>
            <p:cNvPr id="9" name="圖片 13" descr="F-icon_11.gif">
              <a:hlinkClick r:id="rId5"/>
            </p:cNvPr>
            <p:cNvPicPr>
              <a:picLocks/>
            </p:cNvPicPr>
            <p:nvPr/>
          </p:nvPicPr>
          <p:blipFill>
            <a:blip r:embed="rId6" cstate="email">
              <a:extLst>
                <a:ext uri="{28A0092B-C50C-407E-A947-70E740481C1C}">
                  <a14:useLocalDpi xmlns:a14="http://schemas.microsoft.com/office/drawing/2010/main"/>
                </a:ext>
              </a:extLst>
            </a:blip>
            <a:srcRect/>
            <a:stretch>
              <a:fillRect/>
            </a:stretch>
          </p:blipFill>
          <p:spPr bwMode="auto">
            <a:xfrm>
              <a:off x="6755859" y="4909488"/>
              <a:ext cx="252000" cy="252000"/>
            </a:xfrm>
            <a:prstGeom prst="rect">
              <a:avLst/>
            </a:prstGeom>
            <a:noFill/>
            <a:ln w="9525">
              <a:noFill/>
              <a:miter lim="800000"/>
              <a:headEnd/>
              <a:tailEnd/>
            </a:ln>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10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entr" presetSubtype="0" fill="hold" grpId="0" nodeType="clickEffect">
                                  <p:stCondLst>
                                    <p:cond delay="0"/>
                                  </p:stCondLst>
                                  <p:childTnLst>
                                    <p:set>
                                      <p:cBhvr>
                                        <p:cTn id="10" dur="1" fill="hold">
                                          <p:stCondLst>
                                            <p:cond delay="499"/>
                                          </p:stCondLst>
                                        </p:cTn>
                                        <p:tgtEl>
                                          <p:spTgt spid="10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entr" presetSubtype="0" fill="hold" grpId="0" nodeType="clickEffect">
                                  <p:stCondLst>
                                    <p:cond delay="0"/>
                                  </p:stCondLst>
                                  <p:childTnLst>
                                    <p:set>
                                      <p:cBhvr>
                                        <p:cTn id="14" dur="1" fill="hold">
                                          <p:stCondLst>
                                            <p:cond delay="499"/>
                                          </p:stCondLst>
                                        </p:cTn>
                                        <p:tgtEl>
                                          <p:spTgt spid="10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entr" presetSubtype="0" fill="hold" grpId="0" nodeType="clickEffect">
                                  <p:stCondLst>
                                    <p:cond delay="0"/>
                                  </p:stCondLst>
                                  <p:childTnLst>
                                    <p:set>
                                      <p:cBhvr>
                                        <p:cTn id="18" dur="1" fill="hold">
                                          <p:stCondLst>
                                            <p:cond delay="499"/>
                                          </p:stCondLst>
                                        </p:cTn>
                                        <p:tgtEl>
                                          <p:spTgt spid="10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entr" presetSubtype="0" fill="hold" grpId="0" nodeType="clickEffect">
                                  <p:stCondLst>
                                    <p:cond delay="0"/>
                                  </p:stCondLst>
                                  <p:childTnLst>
                                    <p:set>
                                      <p:cBhvr>
                                        <p:cTn id="22" dur="1" fill="hold">
                                          <p:stCondLst>
                                            <p:cond delay="499"/>
                                          </p:stCondLst>
                                        </p:cTn>
                                        <p:tgtEl>
                                          <p:spTgt spid="10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entr" presetSubtype="0" fill="hold" grpId="0" nodeType="clickEffect">
                                  <p:stCondLst>
                                    <p:cond delay="0"/>
                                  </p:stCondLst>
                                  <p:childTnLst>
                                    <p:set>
                                      <p:cBhvr>
                                        <p:cTn id="26" dur="1" fill="hold">
                                          <p:stCondLst>
                                            <p:cond delay="499"/>
                                          </p:stCondLst>
                                        </p:cTn>
                                        <p:tgtEl>
                                          <p:spTgt spid="10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27556" y="1980816"/>
            <a:ext cx="3573463" cy="400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891" y="1780861"/>
            <a:ext cx="5295900" cy="368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lang="en-US" altLang="ja-JP" dirty="0" smtClean="0">
                <a:latin typeface="Times New Roman" pitchFamily="18" charset="0"/>
                <a:cs typeface="Times New Roman" pitchFamily="18" charset="0"/>
              </a:rPr>
              <a:t>1b. What is Arts?</a:t>
            </a:r>
            <a:endParaRPr lang="ja-JP" altLang="en-US" dirty="0">
              <a:latin typeface="Times New Roman" pitchFamily="18" charset="0"/>
              <a:cs typeface="Times New Roman" pitchFamily="18" charset="0"/>
            </a:endParaRPr>
          </a:p>
        </p:txBody>
      </p:sp>
      <p:grpSp>
        <p:nvGrpSpPr>
          <p:cNvPr id="19" name="群組 18"/>
          <p:cNvGrpSpPr/>
          <p:nvPr/>
        </p:nvGrpSpPr>
        <p:grpSpPr>
          <a:xfrm>
            <a:off x="57186" y="5150575"/>
            <a:ext cx="3855996" cy="611533"/>
            <a:chOff x="57186" y="5150575"/>
            <a:chExt cx="3855996" cy="611533"/>
          </a:xfrm>
        </p:grpSpPr>
        <p:sp>
          <p:nvSpPr>
            <p:cNvPr id="11" name="テキスト ボックス 10"/>
            <p:cNvSpPr txBox="1"/>
            <p:nvPr/>
          </p:nvSpPr>
          <p:spPr>
            <a:xfrm>
              <a:off x="1474501" y="5454331"/>
              <a:ext cx="2438681" cy="307777"/>
            </a:xfrm>
            <a:prstGeom prst="rect">
              <a:avLst/>
            </a:prstGeom>
            <a:noFill/>
          </p:spPr>
          <p:txBody>
            <a:bodyPr wrap="none" rtlCol="0">
              <a:spAutoFit/>
            </a:bodyPr>
            <a:lstStyle/>
            <a:p>
              <a:r>
                <a:rPr kumimoji="1" lang="en-US" altLang="ja-JP" sz="1400" dirty="0" smtClean="0">
                  <a:solidFill>
                    <a:srgbClr val="FFFFFF"/>
                  </a:solidFill>
                  <a:latin typeface="Times New Roman" pitchFamily="18" charset="0"/>
                  <a:cs typeface="Times New Roman" pitchFamily="18" charset="0"/>
                </a:rPr>
                <a:t>Taipei Puppet </a:t>
              </a:r>
              <a:r>
                <a:rPr lang="en-US" altLang="ja-JP" sz="1400" dirty="0" smtClean="0">
                  <a:solidFill>
                    <a:srgbClr val="FFFFFF"/>
                  </a:solidFill>
                  <a:latin typeface="Times New Roman" pitchFamily="18" charset="0"/>
                  <a:cs typeface="Times New Roman" pitchFamily="18" charset="0"/>
                </a:rPr>
                <a:t>Theater Museum</a:t>
              </a:r>
              <a:endParaRPr kumimoji="1" lang="ja-JP" altLang="en-US" sz="1400" dirty="0">
                <a:solidFill>
                  <a:srgbClr val="FFFFFF"/>
                </a:solidFill>
                <a:latin typeface="Times New Roman" pitchFamily="18" charset="0"/>
                <a:cs typeface="Times New Roman" pitchFamily="18" charset="0"/>
              </a:endParaRPr>
            </a:p>
          </p:txBody>
        </p:sp>
        <p:sp>
          <p:nvSpPr>
            <p:cNvPr id="13" name="矩形 12"/>
            <p:cNvSpPr/>
            <p:nvPr/>
          </p:nvSpPr>
          <p:spPr>
            <a:xfrm>
              <a:off x="288749" y="5160847"/>
              <a:ext cx="2933752" cy="307777"/>
            </a:xfrm>
            <a:prstGeom prst="rect">
              <a:avLst/>
            </a:prstGeom>
          </p:spPr>
          <p:txBody>
            <a:bodyPr wrap="none">
              <a:spAutoFit/>
            </a:bodyPr>
            <a:lstStyle/>
            <a:p>
              <a:pPr lvl="0" defTabSz="914400" eaLnBrk="0" fontAlgn="base" hangingPunct="0">
                <a:spcBef>
                  <a:spcPct val="0"/>
                </a:spcBef>
                <a:spcAft>
                  <a:spcPct val="0"/>
                </a:spcAft>
                <a:defRPr/>
              </a:pPr>
              <a:r>
                <a:rPr lang="nn-NO" altLang="zh-TW" sz="1400" dirty="0" smtClean="0">
                  <a:solidFill>
                    <a:schemeClr val="bg1"/>
                  </a:solidFill>
                  <a:latin typeface="Times New Roman" pitchFamily="18" charset="0"/>
                  <a:cs typeface="Times New Roman" pitchFamily="18" charset="0"/>
                </a:rPr>
                <a:t>Lin Liu-Hsin Puppet Theatre Museum</a:t>
              </a:r>
              <a:endParaRPr lang="en-US" altLang="zh-TW" sz="1400" dirty="0" smtClean="0">
                <a:solidFill>
                  <a:schemeClr val="bg1"/>
                </a:solidFill>
                <a:latin typeface="Times New Roman" pitchFamily="18" charset="0"/>
                <a:cs typeface="Times New Roman" pitchFamily="18" charset="0"/>
              </a:endParaRPr>
            </a:p>
          </p:txBody>
        </p:sp>
        <p:pic>
          <p:nvPicPr>
            <p:cNvPr id="15" name="圖片 13" descr="F-icon_11.gif">
              <a:hlinkClick r:id="rId6"/>
            </p:cNvPr>
            <p:cNvPicPr>
              <a:picLocks/>
            </p:cNvPicPr>
            <p:nvPr/>
          </p:nvPicPr>
          <p:blipFill>
            <a:blip r:embed="rId7" cstate="email">
              <a:extLst>
                <a:ext uri="{28A0092B-C50C-407E-A947-70E740481C1C}">
                  <a14:useLocalDpi xmlns:a14="http://schemas.microsoft.com/office/drawing/2010/main"/>
                </a:ext>
              </a:extLst>
            </a:blip>
            <a:srcRect/>
            <a:stretch>
              <a:fillRect/>
            </a:stretch>
          </p:blipFill>
          <p:spPr bwMode="auto">
            <a:xfrm>
              <a:off x="57186" y="5150575"/>
              <a:ext cx="252000" cy="252000"/>
            </a:xfrm>
            <a:prstGeom prst="rect">
              <a:avLst/>
            </a:prstGeom>
            <a:noFill/>
            <a:ln w="9525">
              <a:noFill/>
              <a:miter lim="800000"/>
              <a:headEnd/>
              <a:tailEnd/>
            </a:ln>
          </p:spPr>
        </p:pic>
      </p:grpSp>
      <p:grpSp>
        <p:nvGrpSpPr>
          <p:cNvPr id="22" name="群組 21"/>
          <p:cNvGrpSpPr/>
          <p:nvPr/>
        </p:nvGrpSpPr>
        <p:grpSpPr>
          <a:xfrm>
            <a:off x="5491890" y="5681476"/>
            <a:ext cx="3391063" cy="615113"/>
            <a:chOff x="5491890" y="6027472"/>
            <a:chExt cx="3391063" cy="615113"/>
          </a:xfrm>
        </p:grpSpPr>
        <p:sp>
          <p:nvSpPr>
            <p:cNvPr id="12" name="テキスト ボックス 11"/>
            <p:cNvSpPr txBox="1"/>
            <p:nvPr/>
          </p:nvSpPr>
          <p:spPr>
            <a:xfrm>
              <a:off x="5613725" y="6334808"/>
              <a:ext cx="3269228" cy="307777"/>
            </a:xfrm>
            <a:prstGeom prst="rect">
              <a:avLst/>
            </a:prstGeom>
            <a:noFill/>
          </p:spPr>
          <p:txBody>
            <a:bodyPr wrap="none" rtlCol="0">
              <a:spAutoFit/>
            </a:bodyPr>
            <a:lstStyle/>
            <a:p>
              <a:r>
                <a:rPr kumimoji="1" lang="en-US" altLang="ja-JP" sz="1400" dirty="0" smtClean="0">
                  <a:solidFill>
                    <a:srgbClr val="FFFFFF"/>
                  </a:solidFill>
                  <a:latin typeface="Times New Roman" pitchFamily="18" charset="0"/>
                  <a:cs typeface="Times New Roman" pitchFamily="18" charset="0"/>
                </a:rPr>
                <a:t>Vietnamese water surface puppet in TPTM</a:t>
              </a:r>
              <a:endParaRPr kumimoji="1" lang="ja-JP" altLang="en-US" sz="1400" dirty="0">
                <a:solidFill>
                  <a:srgbClr val="FFFFFF"/>
                </a:solidFill>
                <a:latin typeface="Times New Roman" pitchFamily="18" charset="0"/>
                <a:cs typeface="Times New Roman" pitchFamily="18" charset="0"/>
              </a:endParaRPr>
            </a:p>
          </p:txBody>
        </p:sp>
        <p:sp>
          <p:nvSpPr>
            <p:cNvPr id="14" name="矩形 13"/>
            <p:cNvSpPr/>
            <p:nvPr/>
          </p:nvSpPr>
          <p:spPr>
            <a:xfrm>
              <a:off x="5708750" y="6027472"/>
              <a:ext cx="2933752" cy="307777"/>
            </a:xfrm>
            <a:prstGeom prst="rect">
              <a:avLst/>
            </a:prstGeom>
          </p:spPr>
          <p:txBody>
            <a:bodyPr wrap="none">
              <a:spAutoFit/>
            </a:bodyPr>
            <a:lstStyle/>
            <a:p>
              <a:pPr lvl="0" defTabSz="914400" eaLnBrk="0" fontAlgn="base" hangingPunct="0">
                <a:spcBef>
                  <a:spcPct val="0"/>
                </a:spcBef>
                <a:spcAft>
                  <a:spcPct val="0"/>
                </a:spcAft>
                <a:defRPr/>
              </a:pPr>
              <a:r>
                <a:rPr lang="nn-NO" altLang="zh-TW" sz="1400" dirty="0" smtClean="0">
                  <a:solidFill>
                    <a:schemeClr val="bg1"/>
                  </a:solidFill>
                  <a:latin typeface="Times New Roman" pitchFamily="18" charset="0"/>
                  <a:cs typeface="Times New Roman" pitchFamily="18" charset="0"/>
                </a:rPr>
                <a:t>Lin Liu-Hsin Puppet Theatre Museum</a:t>
              </a:r>
              <a:endParaRPr lang="en-US" altLang="zh-TW" sz="1400" dirty="0" smtClean="0">
                <a:solidFill>
                  <a:schemeClr val="bg1"/>
                </a:solidFill>
                <a:latin typeface="Times New Roman" pitchFamily="18" charset="0"/>
                <a:cs typeface="Times New Roman" pitchFamily="18" charset="0"/>
              </a:endParaRPr>
            </a:p>
          </p:txBody>
        </p:sp>
        <p:pic>
          <p:nvPicPr>
            <p:cNvPr id="16" name="圖片 13" descr="F-icon_11.gif">
              <a:hlinkClick r:id="rId6"/>
            </p:cNvPr>
            <p:cNvPicPr>
              <a:picLocks/>
            </p:cNvPicPr>
            <p:nvPr/>
          </p:nvPicPr>
          <p:blipFill>
            <a:blip r:embed="rId7" cstate="email">
              <a:extLst>
                <a:ext uri="{28A0092B-C50C-407E-A947-70E740481C1C}">
                  <a14:useLocalDpi xmlns:a14="http://schemas.microsoft.com/office/drawing/2010/main"/>
                </a:ext>
              </a:extLst>
            </a:blip>
            <a:srcRect/>
            <a:stretch>
              <a:fillRect/>
            </a:stretch>
          </p:blipFill>
          <p:spPr bwMode="auto">
            <a:xfrm>
              <a:off x="5491890" y="6047728"/>
              <a:ext cx="252000" cy="252000"/>
            </a:xfrm>
            <a:prstGeom prst="rect">
              <a:avLst/>
            </a:prstGeom>
            <a:noFill/>
            <a:ln w="9525">
              <a:noFill/>
              <a:miter lim="800000"/>
              <a:headEnd/>
              <a:tailEnd/>
            </a:ln>
          </p:spPr>
        </p:pic>
      </p:gr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61075" y="2411953"/>
            <a:ext cx="4594225" cy="343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086" y="1788013"/>
            <a:ext cx="4449763" cy="297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lang="en-US" altLang="ja-JP" dirty="0" smtClean="0">
                <a:latin typeface="Times New Roman" pitchFamily="18" charset="0"/>
                <a:cs typeface="Times New Roman" pitchFamily="18" charset="0"/>
              </a:rPr>
              <a:t>1b. What is Arts?</a:t>
            </a:r>
            <a:endParaRPr lang="ja-JP" altLang="en-US" dirty="0">
              <a:latin typeface="Times New Roman" pitchFamily="18" charset="0"/>
              <a:cs typeface="Times New Roman" pitchFamily="18" charset="0"/>
            </a:endParaRPr>
          </a:p>
        </p:txBody>
      </p:sp>
      <p:sp>
        <p:nvSpPr>
          <p:cNvPr id="7" name="テキスト ボックス 6"/>
          <p:cNvSpPr txBox="1"/>
          <p:nvPr/>
        </p:nvSpPr>
        <p:spPr>
          <a:xfrm>
            <a:off x="5382313" y="5949554"/>
            <a:ext cx="2085827" cy="307777"/>
          </a:xfrm>
          <a:prstGeom prst="rect">
            <a:avLst/>
          </a:prstGeom>
          <a:noFill/>
        </p:spPr>
        <p:txBody>
          <a:bodyPr wrap="none" rtlCol="0">
            <a:spAutoFit/>
          </a:bodyPr>
          <a:lstStyle/>
          <a:p>
            <a:r>
              <a:rPr kumimoji="1" lang="en-US" altLang="ja-JP" sz="1400" dirty="0" smtClean="0">
                <a:solidFill>
                  <a:srgbClr val="FFFFFF"/>
                </a:solidFill>
                <a:latin typeface="Times New Roman" pitchFamily="18" charset="0"/>
                <a:cs typeface="Times New Roman" pitchFamily="18" charset="0"/>
              </a:rPr>
              <a:t>Dagon boat in Guangdong</a:t>
            </a:r>
            <a:endParaRPr kumimoji="1" lang="ja-JP" altLang="en-US" sz="1400" dirty="0">
              <a:solidFill>
                <a:srgbClr val="FFFFFF"/>
              </a:solidFill>
              <a:latin typeface="Times New Roman" pitchFamily="18" charset="0"/>
              <a:cs typeface="Times New Roman" pitchFamily="18" charset="0"/>
            </a:endParaRPr>
          </a:p>
        </p:txBody>
      </p:sp>
      <p:grpSp>
        <p:nvGrpSpPr>
          <p:cNvPr id="14" name="群組 13"/>
          <p:cNvGrpSpPr/>
          <p:nvPr/>
        </p:nvGrpSpPr>
        <p:grpSpPr>
          <a:xfrm>
            <a:off x="16086" y="4438090"/>
            <a:ext cx="2972514" cy="637437"/>
            <a:chOff x="16086" y="4516920"/>
            <a:chExt cx="2972514" cy="637437"/>
          </a:xfrm>
        </p:grpSpPr>
        <p:sp>
          <p:nvSpPr>
            <p:cNvPr id="8" name="テキスト ボックス 7"/>
            <p:cNvSpPr txBox="1"/>
            <p:nvPr/>
          </p:nvSpPr>
          <p:spPr>
            <a:xfrm>
              <a:off x="846667" y="4846580"/>
              <a:ext cx="2141933" cy="307777"/>
            </a:xfrm>
            <a:prstGeom prst="rect">
              <a:avLst/>
            </a:prstGeom>
            <a:noFill/>
          </p:spPr>
          <p:txBody>
            <a:bodyPr wrap="none" rtlCol="0">
              <a:spAutoFit/>
            </a:bodyPr>
            <a:lstStyle/>
            <a:p>
              <a:r>
                <a:rPr kumimoji="1" lang="en-US" altLang="ja-JP" sz="1400" dirty="0" smtClean="0">
                  <a:solidFill>
                    <a:srgbClr val="FFFFFF"/>
                  </a:solidFill>
                  <a:latin typeface="Times New Roman" pitchFamily="18" charset="0"/>
                  <a:cs typeface="Times New Roman" pitchFamily="18" charset="0"/>
                </a:rPr>
                <a:t>Dragon boat race in Macau</a:t>
              </a:r>
              <a:endParaRPr kumimoji="1" lang="ja-JP" altLang="en-US" sz="1400" dirty="0">
                <a:solidFill>
                  <a:srgbClr val="FFFFFF"/>
                </a:solidFill>
                <a:latin typeface="Times New Roman" pitchFamily="18" charset="0"/>
                <a:cs typeface="Times New Roman" pitchFamily="18" charset="0"/>
              </a:endParaRPr>
            </a:p>
          </p:txBody>
        </p:sp>
        <p:pic>
          <p:nvPicPr>
            <p:cNvPr id="9" name="Picture 2" descr="D:\meme\work\Creative Commens台灣2.5\icon_by-sa.tiff">
              <a:hlinkClick r:id="rId6"/>
            </p:cNvPr>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086" y="4599097"/>
              <a:ext cx="720000" cy="252000"/>
            </a:xfrm>
            <a:prstGeom prst="rect">
              <a:avLst/>
            </a:prstGeom>
            <a:noFill/>
            <a:ln w="9525">
              <a:noFill/>
              <a:miter lim="800000"/>
              <a:headEnd/>
              <a:tailEnd/>
            </a:ln>
          </p:spPr>
        </p:pic>
        <p:sp>
          <p:nvSpPr>
            <p:cNvPr id="11" name="矩形 10"/>
            <p:cNvSpPr/>
            <p:nvPr/>
          </p:nvSpPr>
          <p:spPr>
            <a:xfrm>
              <a:off x="688580" y="4516920"/>
              <a:ext cx="1209818" cy="415498"/>
            </a:xfrm>
            <a:prstGeom prst="rect">
              <a:avLst/>
            </a:prstGeom>
          </p:spPr>
          <p:txBody>
            <a:bodyPr wrap="none">
              <a:spAutoFit/>
            </a:bodyPr>
            <a:lstStyle/>
            <a:p>
              <a:pPr lvl="0" algn="just" defTabSz="914400" eaLnBrk="0" fontAlgn="base" hangingPunct="0">
                <a:lnSpc>
                  <a:spcPct val="150000"/>
                </a:lnSpc>
                <a:spcBef>
                  <a:spcPct val="0"/>
                </a:spcBef>
                <a:spcAft>
                  <a:spcPct val="0"/>
                </a:spcAft>
                <a:defRPr/>
              </a:pPr>
              <a:r>
                <a:rPr lang="en-US" altLang="zh-TW" sz="1400" dirty="0" smtClean="0">
                  <a:latin typeface="Times New Roman" pitchFamily="18" charset="0"/>
                  <a:ea typeface="MS Mincho" pitchFamily="49" charset="-128"/>
                  <a:cs typeface="Times New Roman" pitchFamily="18" charset="0"/>
                </a:rPr>
                <a:t>WiKi </a:t>
              </a:r>
              <a:r>
                <a:rPr lang="en-US" altLang="zh-TW" sz="1400" dirty="0" err="1" smtClean="0">
                  <a:latin typeface="Times New Roman" pitchFamily="18" charset="0"/>
                  <a:ea typeface="MS Mincho" pitchFamily="49" charset="-128"/>
                  <a:cs typeface="Times New Roman" pitchFamily="18" charset="0"/>
                </a:rPr>
                <a:t>Iidxplus</a:t>
              </a:r>
              <a:endParaRPr lang="zh-TW" altLang="zh-TW" sz="1400" dirty="0" smtClean="0">
                <a:latin typeface="Times New Roman" pitchFamily="18" charset="0"/>
                <a:ea typeface="MS Mincho" pitchFamily="49" charset="-128"/>
                <a:cs typeface="Times New Roman" pitchFamily="18" charset="0"/>
              </a:endParaRPr>
            </a:p>
          </p:txBody>
        </p:sp>
      </p:grpSp>
      <p:grpSp>
        <p:nvGrpSpPr>
          <p:cNvPr id="13" name="群組 12"/>
          <p:cNvGrpSpPr/>
          <p:nvPr/>
        </p:nvGrpSpPr>
        <p:grpSpPr>
          <a:xfrm>
            <a:off x="4461075" y="5517478"/>
            <a:ext cx="2580639" cy="415498"/>
            <a:chOff x="4461075" y="5517478"/>
            <a:chExt cx="2580639" cy="415498"/>
          </a:xfrm>
        </p:grpSpPr>
        <p:pic>
          <p:nvPicPr>
            <p:cNvPr id="10" name="Picture 2" descr="D:\meme\work\Creative Commens台灣2.5\icon_by-sa.tiff">
              <a:hlinkClick r:id="rId6"/>
            </p:cNvPr>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61075" y="5596890"/>
              <a:ext cx="720000" cy="252000"/>
            </a:xfrm>
            <a:prstGeom prst="rect">
              <a:avLst/>
            </a:prstGeom>
            <a:noFill/>
            <a:ln w="9525">
              <a:noFill/>
              <a:miter lim="800000"/>
              <a:headEnd/>
              <a:tailEnd/>
            </a:ln>
          </p:spPr>
        </p:pic>
        <p:sp>
          <p:nvSpPr>
            <p:cNvPr id="12" name="矩形 11"/>
            <p:cNvSpPr/>
            <p:nvPr/>
          </p:nvSpPr>
          <p:spPr>
            <a:xfrm>
              <a:off x="5153825" y="5517478"/>
              <a:ext cx="1887889" cy="415498"/>
            </a:xfrm>
            <a:prstGeom prst="rect">
              <a:avLst/>
            </a:prstGeom>
          </p:spPr>
          <p:txBody>
            <a:bodyPr wrap="none">
              <a:spAutoFit/>
            </a:bodyPr>
            <a:lstStyle/>
            <a:p>
              <a:pPr lvl="0" algn="just" defTabSz="914400" eaLnBrk="0" fontAlgn="base" hangingPunct="0">
                <a:lnSpc>
                  <a:spcPct val="150000"/>
                </a:lnSpc>
                <a:spcBef>
                  <a:spcPct val="0"/>
                </a:spcBef>
                <a:spcAft>
                  <a:spcPct val="0"/>
                </a:spcAft>
                <a:defRPr/>
              </a:pPr>
              <a:r>
                <a:rPr lang="en-US" altLang="zh-TW" sz="1400" dirty="0" smtClean="0">
                  <a:latin typeface="Times New Roman" pitchFamily="18" charset="0"/>
                  <a:cs typeface="Times New Roman" pitchFamily="18" charset="0"/>
                </a:rPr>
                <a:t>Wiki user : </a:t>
              </a:r>
              <a:r>
                <a:rPr lang="en-US" altLang="zh-TW" sz="1400" dirty="0" err="1" smtClean="0">
                  <a:latin typeface="Times New Roman" pitchFamily="18" charset="0"/>
                  <a:cs typeface="Times New Roman" pitchFamily="18" charset="0"/>
                </a:rPr>
                <a:t>Earthengine</a:t>
              </a:r>
              <a:endParaRPr lang="en-US" altLang="zh-TW" sz="1400" dirty="0" smtClean="0">
                <a:latin typeface="Times New Roman" pitchFamily="18" charset="0"/>
                <a:cs typeface="Times New Roman" pitchFamily="18" charset="0"/>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9478" y="5673386"/>
            <a:ext cx="84201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9478" y="1982964"/>
            <a:ext cx="4122737" cy="333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lang="en-US" altLang="ja-JP" dirty="0" smtClean="0">
                <a:latin typeface="Times New Roman" pitchFamily="18" charset="0"/>
                <a:cs typeface="Times New Roman" pitchFamily="18" charset="0"/>
              </a:rPr>
              <a:t>1b. What is Arts?</a:t>
            </a:r>
            <a:endParaRPr lang="ja-JP" altLang="en-US" dirty="0">
              <a:latin typeface="Times New Roman" pitchFamily="18" charset="0"/>
              <a:cs typeface="Times New Roman" pitchFamily="18" charset="0"/>
            </a:endParaRPr>
          </a:p>
        </p:txBody>
      </p:sp>
      <p:sp>
        <p:nvSpPr>
          <p:cNvPr id="7" name="テキスト ボックス 6"/>
          <p:cNvSpPr txBox="1"/>
          <p:nvPr/>
        </p:nvSpPr>
        <p:spPr>
          <a:xfrm>
            <a:off x="4886794" y="2092041"/>
            <a:ext cx="3490443" cy="307777"/>
          </a:xfrm>
          <a:prstGeom prst="rect">
            <a:avLst/>
          </a:prstGeom>
          <a:noFill/>
        </p:spPr>
        <p:txBody>
          <a:bodyPr wrap="none" rtlCol="0">
            <a:spAutoFit/>
          </a:bodyPr>
          <a:lstStyle/>
          <a:p>
            <a:r>
              <a:rPr kumimoji="1" lang="en-US" altLang="ja-JP" sz="1400" dirty="0" smtClean="0">
                <a:solidFill>
                  <a:srgbClr val="FFFFFF"/>
                </a:solidFill>
                <a:latin typeface="Times New Roman" pitchFamily="18" charset="0"/>
                <a:cs typeface="Times New Roman" pitchFamily="18" charset="0"/>
              </a:rPr>
              <a:t>Bronze drum of pre-history period in Vietnam</a:t>
            </a:r>
            <a:endParaRPr kumimoji="1" lang="ja-JP" altLang="en-US" sz="1400" dirty="0">
              <a:solidFill>
                <a:srgbClr val="FFFFFF"/>
              </a:solidFill>
              <a:latin typeface="Times New Roman" pitchFamily="18" charset="0"/>
              <a:cs typeface="Times New Roman" pitchFamily="18" charset="0"/>
            </a:endParaRPr>
          </a:p>
        </p:txBody>
      </p:sp>
      <p:sp>
        <p:nvSpPr>
          <p:cNvPr id="8" name="テキスト ボックス 7"/>
          <p:cNvSpPr txBox="1"/>
          <p:nvPr/>
        </p:nvSpPr>
        <p:spPr>
          <a:xfrm>
            <a:off x="6636939" y="5319889"/>
            <a:ext cx="2138727" cy="307777"/>
          </a:xfrm>
          <a:prstGeom prst="rect">
            <a:avLst/>
          </a:prstGeom>
          <a:noFill/>
        </p:spPr>
        <p:txBody>
          <a:bodyPr wrap="none" rtlCol="0">
            <a:spAutoFit/>
          </a:bodyPr>
          <a:lstStyle/>
          <a:p>
            <a:r>
              <a:rPr kumimoji="1" lang="en-US" altLang="ja-JP" sz="1400" dirty="0" smtClean="0">
                <a:solidFill>
                  <a:srgbClr val="FFFFFF"/>
                </a:solidFill>
                <a:latin typeface="Times New Roman" pitchFamily="18" charset="0"/>
                <a:cs typeface="Times New Roman" pitchFamily="18" charset="0"/>
              </a:rPr>
              <a:t>Boat motif on bronze drum</a:t>
            </a:r>
            <a:endParaRPr kumimoji="1" lang="ja-JP" altLang="en-US" sz="1400" dirty="0">
              <a:solidFill>
                <a:srgbClr val="FFFFFF"/>
              </a:solidFill>
              <a:latin typeface="Times New Roman" pitchFamily="18" charset="0"/>
              <a:cs typeface="Times New Roman" pitchFamily="18" charset="0"/>
            </a:endParaRPr>
          </a:p>
        </p:txBody>
      </p:sp>
      <p:grpSp>
        <p:nvGrpSpPr>
          <p:cNvPr id="18" name="群組 17"/>
          <p:cNvGrpSpPr/>
          <p:nvPr/>
        </p:nvGrpSpPr>
        <p:grpSpPr>
          <a:xfrm>
            <a:off x="619478" y="6465404"/>
            <a:ext cx="3936359" cy="307777"/>
            <a:chOff x="619478" y="6418106"/>
            <a:chExt cx="3936359" cy="307777"/>
          </a:xfrm>
        </p:grpSpPr>
        <p:pic>
          <p:nvPicPr>
            <p:cNvPr id="13" name="Picture 15" descr="cc">
              <a:hlinkClick r:id="rId6"/>
            </p:cNvPr>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19478" y="6441856"/>
              <a:ext cx="720000" cy="252000"/>
            </a:xfrm>
            <a:prstGeom prst="rect">
              <a:avLst/>
            </a:prstGeom>
            <a:noFill/>
            <a:ln w="9525">
              <a:noFill/>
              <a:miter lim="800000"/>
              <a:headEnd/>
              <a:tailEnd/>
            </a:ln>
          </p:spPr>
        </p:pic>
        <p:sp>
          <p:nvSpPr>
            <p:cNvPr id="17" name="矩形 16"/>
            <p:cNvSpPr/>
            <p:nvPr/>
          </p:nvSpPr>
          <p:spPr>
            <a:xfrm>
              <a:off x="1339507" y="6418106"/>
              <a:ext cx="3216330" cy="307777"/>
            </a:xfrm>
            <a:prstGeom prst="rect">
              <a:avLst/>
            </a:prstGeom>
          </p:spPr>
          <p:txBody>
            <a:bodyPr wrap="none">
              <a:spAutoFit/>
            </a:bodyPr>
            <a:lstStyle/>
            <a:p>
              <a:pPr lvl="0" defTabSz="914400">
                <a:defRPr/>
              </a:pPr>
              <a:r>
                <a:rPr lang="en-US" altLang="zh-TW" sz="1400" dirty="0" smtClean="0">
                  <a:solidFill>
                    <a:schemeClr val="bg1"/>
                  </a:solidFill>
                  <a:latin typeface="Times New Roman" pitchFamily="18" charset="0"/>
                  <a:ea typeface="新細明體" pitchFamily="18" charset="-120"/>
                  <a:cs typeface="Times New Roman" pitchFamily="18" charset="0"/>
                </a:rPr>
                <a:t>National Taiwan University Sakai Takashi</a:t>
              </a:r>
              <a:endParaRPr lang="zh-TW" altLang="zh-TW" sz="1400" dirty="0" smtClean="0">
                <a:solidFill>
                  <a:schemeClr val="bg1"/>
                </a:solidFill>
                <a:latin typeface="Times New Roman" pitchFamily="18" charset="0"/>
                <a:ea typeface="新細明體" pitchFamily="18" charset="-120"/>
                <a:cs typeface="Times New Roman" pitchFamily="18" charset="0"/>
              </a:endParaRPr>
            </a:p>
          </p:txBody>
        </p:sp>
      </p:grpSp>
      <p:grpSp>
        <p:nvGrpSpPr>
          <p:cNvPr id="21" name="群組 20"/>
          <p:cNvGrpSpPr/>
          <p:nvPr/>
        </p:nvGrpSpPr>
        <p:grpSpPr>
          <a:xfrm>
            <a:off x="619478" y="5057858"/>
            <a:ext cx="2023614" cy="307777"/>
            <a:chOff x="619478" y="5057858"/>
            <a:chExt cx="2023614" cy="307777"/>
          </a:xfrm>
        </p:grpSpPr>
        <p:pic>
          <p:nvPicPr>
            <p:cNvPr id="19" name="Picture 2" descr="D:\meme\work\Creative Commens台灣2.5\icon_by-sa.tiff">
              <a:hlinkClick r:id="rId8"/>
            </p:cNvPr>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19478" y="5067889"/>
              <a:ext cx="720000" cy="252000"/>
            </a:xfrm>
            <a:prstGeom prst="rect">
              <a:avLst/>
            </a:prstGeom>
            <a:noFill/>
            <a:ln w="9525">
              <a:noFill/>
              <a:miter lim="800000"/>
              <a:headEnd/>
              <a:tailEnd/>
            </a:ln>
          </p:spPr>
        </p:pic>
        <p:sp>
          <p:nvSpPr>
            <p:cNvPr id="20" name="矩形 19"/>
            <p:cNvSpPr/>
            <p:nvPr/>
          </p:nvSpPr>
          <p:spPr>
            <a:xfrm>
              <a:off x="1292209" y="5057858"/>
              <a:ext cx="1350883" cy="307777"/>
            </a:xfrm>
            <a:prstGeom prst="rect">
              <a:avLst/>
            </a:prstGeom>
          </p:spPr>
          <p:txBody>
            <a:bodyPr wrap="none">
              <a:spAutoFit/>
            </a:bodyPr>
            <a:lstStyle/>
            <a:p>
              <a:r>
                <a:rPr lang="en-US" altLang="zh-TW" sz="1400" dirty="0" smtClean="0">
                  <a:latin typeface="Times New Roman" pitchFamily="18" charset="0"/>
                  <a:ea typeface="新細明體" pitchFamily="18" charset="-120"/>
                  <a:cs typeface="Times New Roman" pitchFamily="18" charset="0"/>
                </a:rPr>
                <a:t>Wiki PHGCOM</a:t>
              </a:r>
              <a:endParaRPr lang="en-US" altLang="zh-TW" sz="1400" dirty="0">
                <a:latin typeface="Times New Roman" pitchFamily="18" charset="0"/>
                <a:ea typeface="新細明體" pitchFamily="18" charset="-120"/>
                <a:cs typeface="Times New Roman" pitchFamily="18" charset="0"/>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5012" y="1701173"/>
            <a:ext cx="3368675" cy="475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765174" y="286940"/>
            <a:ext cx="7612063" cy="1417638"/>
          </a:xfrm>
        </p:spPr>
        <p:txBody>
          <a:bodyPr>
            <a:normAutofit fontScale="90000"/>
          </a:bodyPr>
          <a:lstStyle/>
          <a:p>
            <a:r>
              <a:rPr lang="en-US" altLang="ja-JP" dirty="0" smtClean="0">
                <a:latin typeface="Times New Roman" pitchFamily="18" charset="0"/>
                <a:ea typeface="新細明體" pitchFamily="18" charset="-120"/>
                <a:cs typeface="Times New Roman" pitchFamily="18" charset="0"/>
              </a:rPr>
              <a:t>2. Present relation Taiwan and ‘Southeast Asia’</a:t>
            </a:r>
            <a:br>
              <a:rPr lang="en-US" altLang="ja-JP" dirty="0" smtClean="0">
                <a:latin typeface="Times New Roman" pitchFamily="18" charset="0"/>
                <a:ea typeface="新細明體" pitchFamily="18" charset="-120"/>
                <a:cs typeface="Times New Roman" pitchFamily="18" charset="0"/>
              </a:rPr>
            </a:br>
            <a:endParaRPr lang="ja-JP" altLang="en-US" dirty="0">
              <a:latin typeface="Times New Roman" pitchFamily="18" charset="0"/>
              <a:ea typeface="新細明體" pitchFamily="18" charset="-120"/>
              <a:cs typeface="Times New Roman" pitchFamily="18" charset="0"/>
            </a:endParaRPr>
          </a:p>
        </p:txBody>
      </p:sp>
      <p:sp>
        <p:nvSpPr>
          <p:cNvPr id="3" name="コンテンツ プレースホルダ 2"/>
          <p:cNvSpPr>
            <a:spLocks noGrp="1"/>
          </p:cNvSpPr>
          <p:nvPr>
            <p:ph sz="half" idx="1"/>
          </p:nvPr>
        </p:nvSpPr>
        <p:spPr>
          <a:xfrm>
            <a:off x="4721707" y="2062735"/>
            <a:ext cx="4195850" cy="4137248"/>
          </a:xfrm>
        </p:spPr>
        <p:txBody>
          <a:bodyPr>
            <a:noAutofit/>
          </a:bodyPr>
          <a:lstStyle/>
          <a:p>
            <a:r>
              <a:rPr lang="en-US" altLang="ja-JP" sz="1500" dirty="0" smtClean="0">
                <a:latin typeface="Times New Roman" pitchFamily="18" charset="0"/>
                <a:ea typeface="新細明體" pitchFamily="18" charset="-120"/>
                <a:cs typeface="Times New Roman" pitchFamily="18" charset="0"/>
              </a:rPr>
              <a:t>‘Be a Mistress of a Taiwanese businessman: The Patterns and Experiences of Vietnamese Mistress’ </a:t>
            </a:r>
          </a:p>
          <a:p>
            <a:r>
              <a:rPr lang="en-US" altLang="ja-JP" sz="1500" dirty="0" smtClean="0">
                <a:latin typeface="Times New Roman" pitchFamily="18" charset="0"/>
                <a:ea typeface="新細明體" pitchFamily="18" charset="-120"/>
                <a:cs typeface="Times New Roman" pitchFamily="18" charset="0"/>
              </a:rPr>
              <a:t>Southeast Asia Religious Tradition  and Inheritance under transnational marriage </a:t>
            </a:r>
            <a:r>
              <a:rPr lang="ja-JP" altLang="en-US" sz="1500" dirty="0" smtClean="0">
                <a:latin typeface="Times New Roman" pitchFamily="18" charset="0"/>
                <a:ea typeface="新細明體" pitchFamily="18" charset="-120"/>
                <a:cs typeface="Times New Roman" pitchFamily="18" charset="0"/>
              </a:rPr>
              <a:t>「東南亞跨國婚姻下的宗教傅統與</a:t>
            </a:r>
            <a:r>
              <a:rPr lang="zh-TW" altLang="en-US" sz="1500" dirty="0" smtClean="0">
                <a:latin typeface="Times New Roman" pitchFamily="18" charset="0"/>
                <a:ea typeface="新細明體" pitchFamily="18" charset="-120"/>
                <a:cs typeface="Times New Roman" pitchFamily="18" charset="0"/>
              </a:rPr>
              <a:t>傳</a:t>
            </a:r>
            <a:r>
              <a:rPr lang="ja-JP" altLang="en-US" sz="1500" dirty="0" smtClean="0">
                <a:latin typeface="Times New Roman" pitchFamily="18" charset="0"/>
                <a:ea typeface="新細明體" pitchFamily="18" charset="-120"/>
                <a:cs typeface="Times New Roman" pitchFamily="18" charset="0"/>
              </a:rPr>
              <a:t>承」</a:t>
            </a:r>
            <a:endParaRPr lang="en-US" altLang="ja-JP" sz="1500" dirty="0" smtClean="0">
              <a:latin typeface="Times New Roman" pitchFamily="18" charset="0"/>
              <a:ea typeface="新細明體" pitchFamily="18" charset="-120"/>
              <a:cs typeface="Times New Roman" pitchFamily="18" charset="0"/>
            </a:endParaRPr>
          </a:p>
          <a:p>
            <a:r>
              <a:rPr lang="en-US" altLang="zh-TW" sz="1500" dirty="0" smtClean="0">
                <a:latin typeface="Times New Roman" pitchFamily="18" charset="0"/>
                <a:ea typeface="新細明體" pitchFamily="18" charset="-120"/>
                <a:cs typeface="Times New Roman" pitchFamily="18" charset="0"/>
              </a:rPr>
              <a:t>Micro-economy of Taiwan-Vietnam Cross-border Marriages </a:t>
            </a:r>
            <a:r>
              <a:rPr lang="ja-JP" altLang="en-US" sz="1500" dirty="0" smtClean="0">
                <a:latin typeface="Times New Roman" pitchFamily="18" charset="0"/>
                <a:ea typeface="新細明體" pitchFamily="18" charset="-120"/>
                <a:cs typeface="Times New Roman" pitchFamily="18" charset="0"/>
              </a:rPr>
              <a:t>台灣越配微型經濟</a:t>
            </a:r>
            <a:endParaRPr lang="en-US" altLang="ja-JP" sz="1500" dirty="0" smtClean="0">
              <a:latin typeface="Times New Roman" pitchFamily="18" charset="0"/>
              <a:ea typeface="新細明體" pitchFamily="18" charset="-120"/>
              <a:cs typeface="Times New Roman" pitchFamily="18" charset="0"/>
            </a:endParaRPr>
          </a:p>
          <a:p>
            <a:r>
              <a:rPr lang="en-US" altLang="ja-JP" sz="1500" dirty="0" smtClean="0">
                <a:latin typeface="Times New Roman" pitchFamily="18" charset="0"/>
                <a:ea typeface="新細明體" pitchFamily="18" charset="-120"/>
                <a:cs typeface="Times New Roman" pitchFamily="18" charset="0"/>
              </a:rPr>
              <a:t>Taiwanese Merchants in Vietnam </a:t>
            </a:r>
            <a:r>
              <a:rPr lang="ja-JP" altLang="en-US" sz="1500" dirty="0" smtClean="0">
                <a:latin typeface="Times New Roman" pitchFamily="18" charset="0"/>
                <a:ea typeface="新細明體" pitchFamily="18" charset="-120"/>
                <a:cs typeface="Times New Roman" pitchFamily="18" charset="0"/>
              </a:rPr>
              <a:t>台商在越南</a:t>
            </a:r>
            <a:endParaRPr lang="en-US" altLang="ja-JP" sz="1500" dirty="0" smtClean="0">
              <a:latin typeface="Times New Roman" pitchFamily="18" charset="0"/>
              <a:ea typeface="新細明體" pitchFamily="18" charset="-120"/>
              <a:cs typeface="Times New Roman" pitchFamily="18" charset="0"/>
            </a:endParaRPr>
          </a:p>
          <a:p>
            <a:r>
              <a:rPr lang="en-US" altLang="ja-JP" sz="1500" dirty="0" smtClean="0">
                <a:latin typeface="Times New Roman" pitchFamily="18" charset="0"/>
                <a:ea typeface="新細明體" pitchFamily="18" charset="-120"/>
                <a:cs typeface="Times New Roman" pitchFamily="18" charset="0"/>
              </a:rPr>
              <a:t>Southeast Asia Immigrates in Taiwan/ The taste of Southeast Asians </a:t>
            </a:r>
            <a:r>
              <a:rPr lang="ja-JP" altLang="en-US" sz="1500" dirty="0" smtClean="0">
                <a:latin typeface="Times New Roman" pitchFamily="18" charset="0"/>
                <a:ea typeface="新細明體" pitchFamily="18" charset="-120"/>
                <a:cs typeface="Times New Roman" pitchFamily="18" charset="0"/>
              </a:rPr>
              <a:t>東南亞移民在台灣／東南亞滋味</a:t>
            </a:r>
            <a:endParaRPr lang="ja-JP" altLang="en-US" sz="1500" dirty="0">
              <a:latin typeface="Times New Roman" pitchFamily="18" charset="0"/>
              <a:ea typeface="新細明體" pitchFamily="18" charset="-120"/>
              <a:cs typeface="Times New Roman" pitchFamily="18" charset="0"/>
            </a:endParaRPr>
          </a:p>
        </p:txBody>
      </p:sp>
      <p:sp>
        <p:nvSpPr>
          <p:cNvPr id="4" name="テキスト ボックス 3"/>
          <p:cNvSpPr txBox="1"/>
          <p:nvPr/>
        </p:nvSpPr>
        <p:spPr>
          <a:xfrm>
            <a:off x="253999" y="6455736"/>
            <a:ext cx="4360424" cy="307777"/>
          </a:xfrm>
          <a:prstGeom prst="rect">
            <a:avLst/>
          </a:prstGeom>
          <a:noFill/>
        </p:spPr>
        <p:txBody>
          <a:bodyPr wrap="none" rtlCol="0">
            <a:spAutoFit/>
          </a:bodyPr>
          <a:lstStyle/>
          <a:p>
            <a:r>
              <a:rPr lang="en-US" altLang="ja-JP" sz="1400" dirty="0" smtClean="0">
                <a:solidFill>
                  <a:schemeClr val="bg1"/>
                </a:solidFill>
                <a:latin typeface="Times New Roman" pitchFamily="18" charset="0"/>
                <a:ea typeface="新細明體" pitchFamily="18" charset="-120"/>
                <a:cs typeface="Times New Roman" pitchFamily="18" charset="0"/>
              </a:rPr>
              <a:t>2010 </a:t>
            </a:r>
            <a:r>
              <a:rPr lang="en-US" altLang="ja-JP" sz="1400" dirty="0">
                <a:solidFill>
                  <a:schemeClr val="bg1"/>
                </a:solidFill>
                <a:latin typeface="Times New Roman" pitchFamily="18" charset="0"/>
                <a:ea typeface="新細明體" pitchFamily="18" charset="-120"/>
                <a:cs typeface="Times New Roman" pitchFamily="18" charset="0"/>
              </a:rPr>
              <a:t>the conference of Southeast Asian Studies in </a:t>
            </a:r>
            <a:r>
              <a:rPr lang="en-US" altLang="ja-JP" sz="1400" dirty="0" smtClean="0">
                <a:solidFill>
                  <a:schemeClr val="bg1"/>
                </a:solidFill>
                <a:latin typeface="Times New Roman" pitchFamily="18" charset="0"/>
                <a:ea typeface="新細明體" pitchFamily="18" charset="-120"/>
                <a:cs typeface="Times New Roman" pitchFamily="18" charset="0"/>
              </a:rPr>
              <a:t>Taiwan</a:t>
            </a:r>
            <a:endParaRPr kumimoji="1" lang="ja-JP" altLang="en-US" sz="1400" dirty="0">
              <a:solidFill>
                <a:schemeClr val="bg1"/>
              </a:solidFill>
              <a:latin typeface="Times New Roman" pitchFamily="18" charset="0"/>
              <a:ea typeface="新細明體" pitchFamily="18" charset="-120"/>
              <a:cs typeface="Times New Roman" pitchFamily="18" charset="0"/>
            </a:endParaRPr>
          </a:p>
        </p:txBody>
      </p:sp>
      <p:sp>
        <p:nvSpPr>
          <p:cNvPr id="7" name="テキスト ボックス 6"/>
          <p:cNvSpPr txBox="1"/>
          <p:nvPr/>
        </p:nvSpPr>
        <p:spPr>
          <a:xfrm>
            <a:off x="5116516" y="6199983"/>
            <a:ext cx="3433953" cy="307777"/>
          </a:xfrm>
          <a:prstGeom prst="rect">
            <a:avLst/>
          </a:prstGeom>
          <a:noFill/>
        </p:spPr>
        <p:txBody>
          <a:bodyPr wrap="none" rtlCol="0">
            <a:spAutoFit/>
          </a:bodyPr>
          <a:lstStyle/>
          <a:p>
            <a:r>
              <a:rPr lang="en-US" altLang="ja-JP" sz="1400" dirty="0" smtClean="0">
                <a:solidFill>
                  <a:schemeClr val="bg1"/>
                </a:solidFill>
                <a:latin typeface="Times New Roman" pitchFamily="18" charset="0"/>
                <a:ea typeface="新細明體" pitchFamily="18" charset="-120"/>
                <a:cs typeface="Times New Roman" pitchFamily="18" charset="0"/>
              </a:rPr>
              <a:t>Rare study topics and panels in other country</a:t>
            </a:r>
            <a:endParaRPr kumimoji="1" lang="ja-JP" altLang="en-US" sz="1400" dirty="0">
              <a:latin typeface="Times New Roman" pitchFamily="18" charset="0"/>
              <a:ea typeface="新細明體" pitchFamily="18" charset="-120"/>
              <a:cs typeface="Times New Roman" pitchFamily="18" charset="0"/>
            </a:endParaRPr>
          </a:p>
        </p:txBody>
      </p:sp>
      <p:grpSp>
        <p:nvGrpSpPr>
          <p:cNvPr id="11" name="群組 10"/>
          <p:cNvGrpSpPr/>
          <p:nvPr/>
        </p:nvGrpSpPr>
        <p:grpSpPr>
          <a:xfrm>
            <a:off x="665012" y="5973098"/>
            <a:ext cx="7366828" cy="523220"/>
            <a:chOff x="695724" y="5941869"/>
            <a:chExt cx="7366828" cy="523220"/>
          </a:xfrm>
        </p:grpSpPr>
        <p:sp>
          <p:nvSpPr>
            <p:cNvPr id="8" name="矩形 7"/>
            <p:cNvSpPr/>
            <p:nvPr/>
          </p:nvSpPr>
          <p:spPr>
            <a:xfrm>
              <a:off x="947724" y="5941869"/>
              <a:ext cx="7114828" cy="523220"/>
            </a:xfrm>
            <a:prstGeom prst="rect">
              <a:avLst/>
            </a:prstGeom>
          </p:spPr>
          <p:txBody>
            <a:bodyPr wrap="square">
              <a:spAutoFit/>
            </a:bodyPr>
            <a:lstStyle/>
            <a:p>
              <a:r>
                <a:rPr lang="en-US" altLang="ja-JP" sz="1400" dirty="0" smtClean="0">
                  <a:solidFill>
                    <a:schemeClr val="bg1"/>
                  </a:solidFill>
                  <a:latin typeface="Times New Roman" pitchFamily="18" charset="0"/>
                  <a:ea typeface="新細明體" pitchFamily="18" charset="-120"/>
                  <a:cs typeface="Times New Roman" pitchFamily="18" charset="0"/>
                </a:rPr>
                <a:t>Research Center of Asia-Pacific Music </a:t>
              </a:r>
            </a:p>
            <a:p>
              <a:r>
                <a:rPr lang="en-US" altLang="ja-JP" sz="1400" dirty="0" smtClean="0">
                  <a:solidFill>
                    <a:schemeClr val="bg1"/>
                  </a:solidFill>
                  <a:latin typeface="Times New Roman" pitchFamily="18" charset="0"/>
                  <a:ea typeface="新細明體" pitchFamily="18" charset="-120"/>
                  <a:cs typeface="Times New Roman" pitchFamily="18" charset="0"/>
                </a:rPr>
                <a:t>Tainan National University of the Arts</a:t>
              </a:r>
            </a:p>
          </p:txBody>
        </p:sp>
        <p:pic>
          <p:nvPicPr>
            <p:cNvPr id="10" name="圖片 13" descr="F-icon_11.gif">
              <a:hlinkClick r:id="rId5"/>
            </p:cNvPr>
            <p:cNvPicPr>
              <a:picLocks/>
            </p:cNvPicPr>
            <p:nvPr/>
          </p:nvPicPr>
          <p:blipFill>
            <a:blip r:embed="rId6" cstate="email">
              <a:extLst>
                <a:ext uri="{28A0092B-C50C-407E-A947-70E740481C1C}">
                  <a14:useLocalDpi xmlns:a14="http://schemas.microsoft.com/office/drawing/2010/main"/>
                </a:ext>
              </a:extLst>
            </a:blip>
            <a:srcRect/>
            <a:stretch>
              <a:fillRect/>
            </a:stretch>
          </p:blipFill>
          <p:spPr bwMode="auto">
            <a:xfrm>
              <a:off x="695724" y="6146004"/>
              <a:ext cx="252000" cy="252000"/>
            </a:xfrm>
            <a:prstGeom prst="rect">
              <a:avLst/>
            </a:prstGeom>
            <a:noFill/>
            <a:ln w="9525">
              <a:noFill/>
              <a:miter lim="800000"/>
              <a:headEnd/>
              <a:tailEnd/>
            </a:ln>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2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2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592" y="1705584"/>
            <a:ext cx="43434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35992" y="3944909"/>
            <a:ext cx="4930775" cy="292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lang="en-US" altLang="ja-JP" dirty="0" smtClean="0">
                <a:latin typeface="Times New Roman" pitchFamily="18" charset="0"/>
                <a:ea typeface="新細明體" pitchFamily="18" charset="-120"/>
                <a:cs typeface="Times New Roman" pitchFamily="18" charset="0"/>
              </a:rPr>
              <a:t>2. Present relation Taiwan and ‘Southeast Asia’</a:t>
            </a:r>
            <a:endParaRPr lang="ja-JP" altLang="en-US" dirty="0">
              <a:latin typeface="Times New Roman" pitchFamily="18" charset="0"/>
              <a:ea typeface="新細明體" pitchFamily="18" charset="-120"/>
              <a:cs typeface="Times New Roman" pitchFamily="18" charset="0"/>
            </a:endParaRPr>
          </a:p>
        </p:txBody>
      </p:sp>
      <p:sp>
        <p:nvSpPr>
          <p:cNvPr id="8" name="テキスト ボックス 7"/>
          <p:cNvSpPr txBox="1"/>
          <p:nvPr/>
        </p:nvSpPr>
        <p:spPr>
          <a:xfrm>
            <a:off x="4556469" y="3708381"/>
            <a:ext cx="1771639" cy="307777"/>
          </a:xfrm>
          <a:prstGeom prst="rect">
            <a:avLst/>
          </a:prstGeom>
          <a:noFill/>
        </p:spPr>
        <p:txBody>
          <a:bodyPr wrap="none" rtlCol="0">
            <a:spAutoFit/>
          </a:bodyPr>
          <a:lstStyle/>
          <a:p>
            <a:r>
              <a:rPr kumimoji="1" lang="en-US" altLang="ja-JP" sz="1400" dirty="0" smtClean="0">
                <a:solidFill>
                  <a:srgbClr val="FFFFFF"/>
                </a:solidFill>
                <a:latin typeface="Times New Roman" pitchFamily="18" charset="0"/>
                <a:ea typeface="新細明體" pitchFamily="18" charset="-120"/>
                <a:cs typeface="Times New Roman" pitchFamily="18" charset="0"/>
              </a:rPr>
              <a:t>New marriage comers</a:t>
            </a:r>
            <a:endParaRPr kumimoji="1" lang="ja-JP" altLang="en-US" sz="1400" dirty="0">
              <a:solidFill>
                <a:srgbClr val="FFFFFF"/>
              </a:solidFill>
              <a:latin typeface="Times New Roman" pitchFamily="18" charset="0"/>
              <a:ea typeface="新細明體" pitchFamily="18" charset="-120"/>
              <a:cs typeface="Times New Roman" pitchFamily="18" charset="0"/>
            </a:endParaRPr>
          </a:p>
        </p:txBody>
      </p:sp>
      <p:grpSp>
        <p:nvGrpSpPr>
          <p:cNvPr id="15" name="群組 14"/>
          <p:cNvGrpSpPr/>
          <p:nvPr/>
        </p:nvGrpSpPr>
        <p:grpSpPr>
          <a:xfrm>
            <a:off x="19342" y="3971035"/>
            <a:ext cx="3879233" cy="307777"/>
            <a:chOff x="9671" y="3746520"/>
            <a:chExt cx="3879233" cy="307777"/>
          </a:xfrm>
        </p:grpSpPr>
        <p:pic>
          <p:nvPicPr>
            <p:cNvPr id="7" name="Picture 15" descr="cc">
              <a:hlinkClick r:id="rId6"/>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671" y="3769670"/>
              <a:ext cx="674478" cy="241874"/>
            </a:xfrm>
            <a:prstGeom prst="rect">
              <a:avLst/>
            </a:prstGeom>
            <a:noFill/>
            <a:ln w="9525">
              <a:noFill/>
              <a:miter lim="800000"/>
              <a:headEnd/>
              <a:tailEnd/>
            </a:ln>
          </p:spPr>
        </p:pic>
        <p:sp>
          <p:nvSpPr>
            <p:cNvPr id="12" name="矩形 11"/>
            <p:cNvSpPr/>
            <p:nvPr/>
          </p:nvSpPr>
          <p:spPr>
            <a:xfrm>
              <a:off x="672574" y="3746520"/>
              <a:ext cx="3216330" cy="307777"/>
            </a:xfrm>
            <a:prstGeom prst="rect">
              <a:avLst/>
            </a:prstGeom>
          </p:spPr>
          <p:txBody>
            <a:bodyPr wrap="none">
              <a:spAutoFit/>
            </a:bodyPr>
            <a:lstStyle/>
            <a:p>
              <a:pPr lvl="0" defTabSz="914400">
                <a:defRPr/>
              </a:pPr>
              <a:r>
                <a:rPr lang="en-US" altLang="zh-TW" sz="1400" dirty="0" smtClean="0">
                  <a:solidFill>
                    <a:schemeClr val="bg1"/>
                  </a:solidFill>
                  <a:latin typeface="Times New Roman" pitchFamily="18" charset="0"/>
                  <a:ea typeface="新細明體" pitchFamily="18" charset="-120"/>
                  <a:cs typeface="Times New Roman" pitchFamily="18" charset="0"/>
                </a:rPr>
                <a:t>National Taiwan University Sakai Takashi</a:t>
              </a:r>
              <a:endParaRPr lang="zh-TW" altLang="zh-TW" sz="1400" dirty="0" smtClean="0">
                <a:solidFill>
                  <a:schemeClr val="bg1"/>
                </a:solidFill>
                <a:latin typeface="Times New Roman" pitchFamily="18" charset="0"/>
                <a:ea typeface="新細明體" pitchFamily="18" charset="-120"/>
                <a:cs typeface="Times New Roman" pitchFamily="18" charset="0"/>
              </a:endParaRPr>
            </a:p>
          </p:txBody>
        </p:sp>
      </p:grpSp>
      <p:grpSp>
        <p:nvGrpSpPr>
          <p:cNvPr id="16" name="群組 15"/>
          <p:cNvGrpSpPr/>
          <p:nvPr/>
        </p:nvGrpSpPr>
        <p:grpSpPr>
          <a:xfrm>
            <a:off x="4235992" y="6561798"/>
            <a:ext cx="2545663" cy="307777"/>
            <a:chOff x="4235992" y="6561798"/>
            <a:chExt cx="2545663" cy="307777"/>
          </a:xfrm>
        </p:grpSpPr>
        <p:sp>
          <p:nvSpPr>
            <p:cNvPr id="11" name="テキスト ボックス 10"/>
            <p:cNvSpPr txBox="1"/>
            <p:nvPr/>
          </p:nvSpPr>
          <p:spPr>
            <a:xfrm>
              <a:off x="4498594" y="6561798"/>
              <a:ext cx="2283061" cy="307777"/>
            </a:xfrm>
            <a:prstGeom prst="rect">
              <a:avLst/>
            </a:prstGeom>
            <a:noFill/>
          </p:spPr>
          <p:txBody>
            <a:bodyPr wrap="none" rtlCol="0">
              <a:spAutoFit/>
            </a:bodyPr>
            <a:lstStyle/>
            <a:p>
              <a:r>
                <a:rPr kumimoji="1" lang="en-US" altLang="ja-JP" sz="1400" dirty="0" smtClean="0">
                  <a:latin typeface="Times New Roman" pitchFamily="18" charset="0"/>
                  <a:ea typeface="新細明體" pitchFamily="18" charset="-120"/>
                  <a:cs typeface="Times New Roman" pitchFamily="18" charset="0"/>
                </a:rPr>
                <a:t>The Liberty Times 2007.9.17</a:t>
              </a:r>
              <a:endParaRPr kumimoji="1" lang="ja-JP" altLang="en-US" sz="1400" dirty="0">
                <a:latin typeface="Times New Roman" pitchFamily="18" charset="0"/>
                <a:ea typeface="新細明體" pitchFamily="18" charset="-120"/>
                <a:cs typeface="Times New Roman" pitchFamily="18" charset="0"/>
              </a:endParaRPr>
            </a:p>
          </p:txBody>
        </p:sp>
        <p:pic>
          <p:nvPicPr>
            <p:cNvPr id="14" name="圖片 13" descr="F-icon_11.gif">
              <a:hlinkClick r:id="rId8"/>
            </p:cNvPr>
            <p:cNvPicPr>
              <a:picLocks/>
            </p:cNvPicPr>
            <p:nvPr/>
          </p:nvPicPr>
          <p:blipFill>
            <a:blip r:embed="rId9" cstate="email">
              <a:extLst>
                <a:ext uri="{28A0092B-C50C-407E-A947-70E740481C1C}">
                  <a14:useLocalDpi xmlns:a14="http://schemas.microsoft.com/office/drawing/2010/main"/>
                </a:ext>
              </a:extLst>
            </a:blip>
            <a:srcRect/>
            <a:stretch>
              <a:fillRect/>
            </a:stretch>
          </p:blipFill>
          <p:spPr bwMode="auto">
            <a:xfrm>
              <a:off x="4235992" y="6581550"/>
              <a:ext cx="252000" cy="252000"/>
            </a:xfrm>
            <a:prstGeom prst="rect">
              <a:avLst/>
            </a:prstGeom>
            <a:noFill/>
            <a:ln w="9525">
              <a:noFill/>
              <a:miter lim="800000"/>
              <a:headEnd/>
              <a:tailEnd/>
            </a:ln>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43162" y="1504291"/>
            <a:ext cx="4152900" cy="287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7094" y="1486790"/>
            <a:ext cx="4770437"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46708" y="4358034"/>
            <a:ext cx="4152900" cy="217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3220" y="4353034"/>
            <a:ext cx="4670425" cy="217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lang="en-US" altLang="ja-JP" dirty="0" smtClean="0">
                <a:latin typeface="Times New Roman" pitchFamily="18" charset="0"/>
                <a:cs typeface="Times New Roman" pitchFamily="18" charset="0"/>
              </a:rPr>
              <a:t>2. Present relation Taiwan and ‘Southeast Asia’</a:t>
            </a:r>
            <a:endParaRPr lang="ja-JP" altLang="en-US" dirty="0">
              <a:latin typeface="Times New Roman" pitchFamily="18" charset="0"/>
              <a:cs typeface="Times New Roman" pitchFamily="18" charset="0"/>
            </a:endParaRPr>
          </a:p>
        </p:txBody>
      </p:sp>
      <p:grpSp>
        <p:nvGrpSpPr>
          <p:cNvPr id="14" name="群組 13"/>
          <p:cNvGrpSpPr/>
          <p:nvPr/>
        </p:nvGrpSpPr>
        <p:grpSpPr>
          <a:xfrm>
            <a:off x="1389370" y="6532671"/>
            <a:ext cx="2568813" cy="311175"/>
            <a:chOff x="1331495" y="6548437"/>
            <a:chExt cx="2568813" cy="311175"/>
          </a:xfrm>
        </p:grpSpPr>
        <p:sp>
          <p:nvSpPr>
            <p:cNvPr id="6" name="テキスト ボックス 5"/>
            <p:cNvSpPr txBox="1"/>
            <p:nvPr/>
          </p:nvSpPr>
          <p:spPr>
            <a:xfrm>
              <a:off x="1617247" y="6551835"/>
              <a:ext cx="2283061" cy="307777"/>
            </a:xfrm>
            <a:prstGeom prst="rect">
              <a:avLst/>
            </a:prstGeom>
            <a:noFill/>
          </p:spPr>
          <p:txBody>
            <a:bodyPr wrap="none" rtlCol="0">
              <a:spAutoFit/>
            </a:bodyPr>
            <a:lstStyle/>
            <a:p>
              <a:r>
                <a:rPr lang="en-US" altLang="zh-TW" sz="1400" dirty="0" smtClean="0">
                  <a:solidFill>
                    <a:schemeClr val="bg1"/>
                  </a:solidFill>
                  <a:latin typeface="Times New Roman" pitchFamily="18" charset="0"/>
                  <a:cs typeface="Times New Roman" pitchFamily="18" charset="0"/>
                </a:rPr>
                <a:t>The Liberty Times </a:t>
              </a:r>
              <a:r>
                <a:rPr kumimoji="1" lang="en-US" altLang="ja-JP" sz="1400" dirty="0" smtClean="0">
                  <a:solidFill>
                    <a:schemeClr val="bg1"/>
                  </a:solidFill>
                  <a:latin typeface="Times New Roman" pitchFamily="18" charset="0"/>
                  <a:cs typeface="Times New Roman" pitchFamily="18" charset="0"/>
                </a:rPr>
                <a:t>2007.9.16</a:t>
              </a:r>
              <a:endParaRPr kumimoji="1" lang="ja-JP" altLang="en-US" sz="1400" dirty="0">
                <a:solidFill>
                  <a:schemeClr val="bg1"/>
                </a:solidFill>
                <a:latin typeface="Times New Roman" pitchFamily="18" charset="0"/>
                <a:cs typeface="Times New Roman" pitchFamily="18" charset="0"/>
              </a:endParaRPr>
            </a:p>
          </p:txBody>
        </p:sp>
        <p:pic>
          <p:nvPicPr>
            <p:cNvPr id="12" name="圖片 13" descr="F-icon_11.gif">
              <a:hlinkClick r:id="rId8"/>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1331495" y="6548437"/>
              <a:ext cx="252000" cy="264212"/>
            </a:xfrm>
            <a:prstGeom prst="rect">
              <a:avLst/>
            </a:prstGeom>
            <a:noFill/>
            <a:ln w="9525">
              <a:noFill/>
              <a:miter lim="800000"/>
              <a:headEnd/>
              <a:tailEnd/>
            </a:ln>
          </p:spPr>
        </p:pic>
      </p:grpSp>
      <p:grpSp>
        <p:nvGrpSpPr>
          <p:cNvPr id="18" name="群組 17"/>
          <p:cNvGrpSpPr/>
          <p:nvPr/>
        </p:nvGrpSpPr>
        <p:grpSpPr>
          <a:xfrm>
            <a:off x="5831824" y="6524608"/>
            <a:ext cx="2476745" cy="523220"/>
            <a:chOff x="5750799" y="6513033"/>
            <a:chExt cx="2476745" cy="523220"/>
          </a:xfrm>
        </p:grpSpPr>
        <p:sp>
          <p:nvSpPr>
            <p:cNvPr id="8" name="テキスト ボックス 7"/>
            <p:cNvSpPr txBox="1"/>
            <p:nvPr/>
          </p:nvSpPr>
          <p:spPr>
            <a:xfrm>
              <a:off x="5944483" y="6513033"/>
              <a:ext cx="2283061" cy="523220"/>
            </a:xfrm>
            <a:prstGeom prst="rect">
              <a:avLst/>
            </a:prstGeom>
            <a:noFill/>
          </p:spPr>
          <p:txBody>
            <a:bodyPr wrap="none" rtlCol="0">
              <a:spAutoFit/>
            </a:bodyPr>
            <a:lstStyle/>
            <a:p>
              <a:r>
                <a:rPr lang="en-US" altLang="zh-TW" sz="1400" dirty="0" smtClean="0">
                  <a:solidFill>
                    <a:schemeClr val="bg1"/>
                  </a:solidFill>
                  <a:latin typeface="Times New Roman" pitchFamily="18" charset="0"/>
                  <a:cs typeface="Times New Roman" pitchFamily="18" charset="0"/>
                </a:rPr>
                <a:t>The Liberty Times </a:t>
              </a:r>
              <a:r>
                <a:rPr lang="en-US" altLang="ja-JP" sz="1400" dirty="0" smtClean="0">
                  <a:solidFill>
                    <a:schemeClr val="bg1"/>
                  </a:solidFill>
                  <a:latin typeface="Times New Roman" pitchFamily="18" charset="0"/>
                  <a:cs typeface="Times New Roman" pitchFamily="18" charset="0"/>
                </a:rPr>
                <a:t>2007.9.16</a:t>
              </a:r>
              <a:endParaRPr lang="ja-JP" altLang="en-US" sz="1400" dirty="0" smtClean="0">
                <a:solidFill>
                  <a:schemeClr val="bg1"/>
                </a:solidFill>
                <a:latin typeface="Times New Roman" pitchFamily="18" charset="0"/>
                <a:cs typeface="Times New Roman" pitchFamily="18" charset="0"/>
              </a:endParaRPr>
            </a:p>
            <a:p>
              <a:endParaRPr kumimoji="1" lang="ja-JP" altLang="en-US" sz="1400" dirty="0">
                <a:solidFill>
                  <a:srgbClr val="FFFFFF"/>
                </a:solidFill>
                <a:latin typeface="Times New Roman" pitchFamily="18" charset="0"/>
                <a:cs typeface="Times New Roman" pitchFamily="18" charset="0"/>
              </a:endParaRPr>
            </a:p>
          </p:txBody>
        </p:sp>
        <p:pic>
          <p:nvPicPr>
            <p:cNvPr id="13" name="圖片 13" descr="F-icon_11.gif">
              <a:hlinkClick r:id="rId8"/>
            </p:cNvPr>
            <p:cNvPicPr>
              <a:picLocks/>
            </p:cNvPicPr>
            <p:nvPr/>
          </p:nvPicPr>
          <p:blipFill>
            <a:blip r:embed="rId10" cstate="email">
              <a:extLst>
                <a:ext uri="{28A0092B-C50C-407E-A947-70E740481C1C}">
                  <a14:useLocalDpi xmlns:a14="http://schemas.microsoft.com/office/drawing/2010/main"/>
                </a:ext>
              </a:extLst>
            </a:blip>
            <a:srcRect/>
            <a:stretch>
              <a:fillRect/>
            </a:stretch>
          </p:blipFill>
          <p:spPr bwMode="auto">
            <a:xfrm>
              <a:off x="5750799" y="6548437"/>
              <a:ext cx="252000" cy="252000"/>
            </a:xfrm>
            <a:prstGeom prst="rect">
              <a:avLst/>
            </a:prstGeom>
            <a:noFill/>
            <a:ln w="9525">
              <a:noFill/>
              <a:miter lim="800000"/>
              <a:headEnd/>
              <a:tailEnd/>
            </a:ln>
          </p:spPr>
        </p:pic>
      </p:gr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8200" y="2600367"/>
            <a:ext cx="4495800" cy="337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40" y="1667723"/>
            <a:ext cx="4640263"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lang="en-US" altLang="ja-JP" dirty="0" smtClean="0">
                <a:latin typeface="Times New Roman" pitchFamily="18" charset="0"/>
                <a:cs typeface="Times New Roman" pitchFamily="18" charset="0"/>
              </a:rPr>
              <a:t>2. Present relation Taiwan and ‘Southeast Asia’</a:t>
            </a:r>
            <a:endParaRPr lang="ja-JP" altLang="en-US" dirty="0">
              <a:latin typeface="Times New Roman" pitchFamily="18" charset="0"/>
              <a:cs typeface="Times New Roman" pitchFamily="18" charset="0"/>
            </a:endParaRPr>
          </a:p>
        </p:txBody>
      </p:sp>
      <p:sp>
        <p:nvSpPr>
          <p:cNvPr id="6" name="テキスト ボックス 5"/>
          <p:cNvSpPr txBox="1"/>
          <p:nvPr/>
        </p:nvSpPr>
        <p:spPr>
          <a:xfrm>
            <a:off x="765174" y="5397829"/>
            <a:ext cx="2808782" cy="307777"/>
          </a:xfrm>
          <a:prstGeom prst="rect">
            <a:avLst/>
          </a:prstGeom>
          <a:noFill/>
        </p:spPr>
        <p:txBody>
          <a:bodyPr wrap="none" rtlCol="0">
            <a:spAutoFit/>
          </a:bodyPr>
          <a:lstStyle/>
          <a:p>
            <a:r>
              <a:rPr kumimoji="1" lang="en-US" altLang="ja-JP" sz="1400" dirty="0" smtClean="0">
                <a:solidFill>
                  <a:srgbClr val="FFFFFF"/>
                </a:solidFill>
                <a:latin typeface="Times New Roman" pitchFamily="18" charset="0"/>
                <a:ea typeface="新細明體" pitchFamily="18" charset="-120"/>
                <a:cs typeface="Times New Roman" pitchFamily="18" charset="0"/>
              </a:rPr>
              <a:t>Indonesian Cultural Festival in 2007</a:t>
            </a:r>
            <a:endParaRPr kumimoji="1" lang="ja-JP" altLang="en-US" sz="1400" dirty="0">
              <a:solidFill>
                <a:srgbClr val="FFFFFF"/>
              </a:solidFill>
              <a:latin typeface="Times New Roman" pitchFamily="18" charset="0"/>
              <a:ea typeface="新細明體" pitchFamily="18" charset="-120"/>
              <a:cs typeface="Times New Roman" pitchFamily="18" charset="0"/>
            </a:endParaRPr>
          </a:p>
        </p:txBody>
      </p:sp>
      <p:sp>
        <p:nvSpPr>
          <p:cNvPr id="8" name="テキスト ボックス 7"/>
          <p:cNvSpPr txBox="1"/>
          <p:nvPr/>
        </p:nvSpPr>
        <p:spPr>
          <a:xfrm>
            <a:off x="5026438" y="6005840"/>
            <a:ext cx="3518656" cy="738664"/>
          </a:xfrm>
          <a:prstGeom prst="rect">
            <a:avLst/>
          </a:prstGeom>
          <a:noFill/>
        </p:spPr>
        <p:txBody>
          <a:bodyPr wrap="none" rtlCol="0">
            <a:spAutoFit/>
          </a:bodyPr>
          <a:lstStyle/>
          <a:p>
            <a:pPr algn="ctr"/>
            <a:r>
              <a:rPr kumimoji="1" lang="en-US" altLang="ja-JP" sz="1400" dirty="0" smtClean="0">
                <a:solidFill>
                  <a:srgbClr val="FFFFFF"/>
                </a:solidFill>
                <a:latin typeface="Times New Roman" pitchFamily="18" charset="0"/>
                <a:ea typeface="細明體" pitchFamily="49" charset="-120"/>
                <a:cs typeface="Times New Roman" pitchFamily="18" charset="0"/>
              </a:rPr>
              <a:t>2009 Festival of </a:t>
            </a:r>
            <a:r>
              <a:rPr lang="en-US" altLang="ja-JP" sz="1400" dirty="0" err="1" smtClean="0">
                <a:solidFill>
                  <a:srgbClr val="FFFFFF"/>
                </a:solidFill>
                <a:latin typeface="Times New Roman" pitchFamily="18" charset="0"/>
                <a:ea typeface="細明體" pitchFamily="49" charset="-120"/>
                <a:cs typeface="Times New Roman" pitchFamily="18" charset="0"/>
              </a:rPr>
              <a:t>Ei</a:t>
            </a:r>
            <a:r>
              <a:rPr kumimoji="1" lang="en-US" altLang="ja-JP" sz="1400" dirty="0" err="1" smtClean="0">
                <a:solidFill>
                  <a:srgbClr val="FFFFFF"/>
                </a:solidFill>
                <a:latin typeface="Times New Roman" pitchFamily="18" charset="0"/>
                <a:ea typeface="細明體" pitchFamily="49" charset="-120"/>
                <a:cs typeface="Times New Roman" pitchFamily="18" charset="0"/>
              </a:rPr>
              <a:t>d</a:t>
            </a:r>
            <a:r>
              <a:rPr kumimoji="1" lang="en-US" altLang="ja-JP" sz="1400" dirty="0" smtClean="0">
                <a:solidFill>
                  <a:srgbClr val="FFFFFF"/>
                </a:solidFill>
                <a:latin typeface="Times New Roman" pitchFamily="18" charset="0"/>
                <a:ea typeface="細明體" pitchFamily="49" charset="-120"/>
                <a:cs typeface="Times New Roman" pitchFamily="18" charset="0"/>
              </a:rPr>
              <a:t> </a:t>
            </a:r>
            <a:r>
              <a:rPr kumimoji="1" lang="en-US" altLang="ja-JP" sz="1400" dirty="0" err="1" smtClean="0">
                <a:solidFill>
                  <a:srgbClr val="FFFFFF"/>
                </a:solidFill>
                <a:latin typeface="Times New Roman" pitchFamily="18" charset="0"/>
                <a:ea typeface="細明體" pitchFamily="49" charset="-120"/>
                <a:cs typeface="Times New Roman" pitchFamily="18" charset="0"/>
              </a:rPr>
              <a:t>ul</a:t>
            </a:r>
            <a:r>
              <a:rPr kumimoji="1" lang="en-US" altLang="ja-JP" sz="1400" dirty="0" smtClean="0">
                <a:solidFill>
                  <a:srgbClr val="FFFFFF"/>
                </a:solidFill>
                <a:latin typeface="Times New Roman" pitchFamily="18" charset="0"/>
                <a:ea typeface="細明體" pitchFamily="49" charset="-120"/>
                <a:cs typeface="Times New Roman" pitchFamily="18" charset="0"/>
              </a:rPr>
              <a:t> </a:t>
            </a:r>
            <a:r>
              <a:rPr kumimoji="1" lang="en-US" altLang="ja-JP" sz="1400" dirty="0" err="1" smtClean="0">
                <a:solidFill>
                  <a:srgbClr val="FFFFFF"/>
                </a:solidFill>
                <a:latin typeface="Times New Roman" pitchFamily="18" charset="0"/>
                <a:ea typeface="細明體" pitchFamily="49" charset="-120"/>
                <a:cs typeface="Times New Roman" pitchFamily="18" charset="0"/>
              </a:rPr>
              <a:t>Fitr</a:t>
            </a:r>
            <a:endParaRPr kumimoji="1" lang="en-US" altLang="ja-JP" sz="1400" dirty="0" smtClean="0">
              <a:solidFill>
                <a:srgbClr val="FFFFFF"/>
              </a:solidFill>
              <a:latin typeface="Times New Roman" pitchFamily="18" charset="0"/>
              <a:ea typeface="細明體" pitchFamily="49" charset="-120"/>
              <a:cs typeface="Times New Roman" pitchFamily="18" charset="0"/>
            </a:endParaRPr>
          </a:p>
          <a:p>
            <a:pPr algn="ctr"/>
            <a:r>
              <a:rPr lang="en-US" altLang="ja-JP" sz="1400" dirty="0" smtClean="0">
                <a:solidFill>
                  <a:srgbClr val="FFFFFF"/>
                </a:solidFill>
                <a:latin typeface="Times New Roman" pitchFamily="18" charset="0"/>
                <a:ea typeface="細明體" pitchFamily="49" charset="-120"/>
                <a:cs typeface="Times New Roman" pitchFamily="18" charset="0"/>
              </a:rPr>
              <a:t> (festival of the Purification After Completing </a:t>
            </a:r>
          </a:p>
          <a:p>
            <a:pPr algn="ctr"/>
            <a:r>
              <a:rPr lang="en-US" altLang="ja-JP" sz="1400" dirty="0" smtClean="0">
                <a:solidFill>
                  <a:srgbClr val="FFFFFF"/>
                </a:solidFill>
                <a:latin typeface="Times New Roman" pitchFamily="18" charset="0"/>
                <a:ea typeface="細明體" pitchFamily="49" charset="-120"/>
                <a:cs typeface="Times New Roman" pitchFamily="18" charset="0"/>
              </a:rPr>
              <a:t>the Fasting Month) </a:t>
            </a:r>
            <a:endParaRPr kumimoji="1" lang="ja-JP" altLang="en-US" sz="1400" dirty="0">
              <a:solidFill>
                <a:srgbClr val="FFFFFF"/>
              </a:solidFill>
              <a:latin typeface="Times New Roman" pitchFamily="18" charset="0"/>
              <a:ea typeface="細明體" pitchFamily="49" charset="-120"/>
              <a:cs typeface="Times New Roman" pitchFamily="18" charset="0"/>
            </a:endParaRPr>
          </a:p>
        </p:txBody>
      </p:sp>
      <p:grpSp>
        <p:nvGrpSpPr>
          <p:cNvPr id="15" name="群組 14"/>
          <p:cNvGrpSpPr/>
          <p:nvPr/>
        </p:nvGrpSpPr>
        <p:grpSpPr>
          <a:xfrm>
            <a:off x="-1925" y="5047653"/>
            <a:ext cx="3925554" cy="307777"/>
            <a:chOff x="-1925" y="5047653"/>
            <a:chExt cx="3925554" cy="307777"/>
          </a:xfrm>
        </p:grpSpPr>
        <p:pic>
          <p:nvPicPr>
            <p:cNvPr id="9" name="Picture 15" descr="cc">
              <a:hlinkClick r:id="rId6"/>
            </p:cNvPr>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925" y="5073323"/>
              <a:ext cx="720000" cy="252000"/>
            </a:xfrm>
            <a:prstGeom prst="rect">
              <a:avLst/>
            </a:prstGeom>
            <a:noFill/>
            <a:ln w="9525">
              <a:noFill/>
              <a:miter lim="800000"/>
              <a:headEnd/>
              <a:tailEnd/>
            </a:ln>
          </p:spPr>
        </p:pic>
        <p:sp>
          <p:nvSpPr>
            <p:cNvPr id="11" name="矩形 10"/>
            <p:cNvSpPr/>
            <p:nvPr/>
          </p:nvSpPr>
          <p:spPr>
            <a:xfrm>
              <a:off x="707299" y="5047653"/>
              <a:ext cx="3216330" cy="307777"/>
            </a:xfrm>
            <a:prstGeom prst="rect">
              <a:avLst/>
            </a:prstGeom>
          </p:spPr>
          <p:txBody>
            <a:bodyPr wrap="none">
              <a:spAutoFit/>
            </a:bodyPr>
            <a:lstStyle/>
            <a:p>
              <a:pPr lvl="0" defTabSz="914400">
                <a:defRPr/>
              </a:pPr>
              <a:r>
                <a:rPr lang="en-US" altLang="zh-TW" sz="1400" dirty="0" smtClean="0">
                  <a:solidFill>
                    <a:schemeClr val="bg1"/>
                  </a:solidFill>
                  <a:latin typeface="Times New Roman" pitchFamily="18" charset="0"/>
                  <a:ea typeface="新細明體" pitchFamily="18" charset="-120"/>
                  <a:cs typeface="Times New Roman" pitchFamily="18" charset="0"/>
                </a:rPr>
                <a:t>National Taiwan University Sakai Takashi</a:t>
              </a:r>
              <a:endParaRPr lang="zh-TW" altLang="zh-TW" sz="1400" dirty="0" smtClean="0">
                <a:solidFill>
                  <a:schemeClr val="bg1"/>
                </a:solidFill>
                <a:latin typeface="Times New Roman" pitchFamily="18" charset="0"/>
                <a:ea typeface="新細明體" pitchFamily="18" charset="-120"/>
                <a:cs typeface="Times New Roman" pitchFamily="18" charset="0"/>
              </a:endParaRPr>
            </a:p>
          </p:txBody>
        </p:sp>
      </p:grpSp>
      <p:grpSp>
        <p:nvGrpSpPr>
          <p:cNvPr id="16" name="群組 15"/>
          <p:cNvGrpSpPr/>
          <p:nvPr/>
        </p:nvGrpSpPr>
        <p:grpSpPr>
          <a:xfrm>
            <a:off x="4645103" y="5679936"/>
            <a:ext cx="3937129" cy="307777"/>
            <a:chOff x="4645103" y="5679936"/>
            <a:chExt cx="3937129" cy="307777"/>
          </a:xfrm>
        </p:grpSpPr>
        <p:pic>
          <p:nvPicPr>
            <p:cNvPr id="10" name="Picture 15" descr="cc">
              <a:hlinkClick r:id="rId6"/>
            </p:cNvPr>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645103" y="5705606"/>
              <a:ext cx="720000" cy="252000"/>
            </a:xfrm>
            <a:prstGeom prst="rect">
              <a:avLst/>
            </a:prstGeom>
            <a:noFill/>
            <a:ln w="9525">
              <a:noFill/>
              <a:miter lim="800000"/>
              <a:headEnd/>
              <a:tailEnd/>
            </a:ln>
          </p:spPr>
        </p:pic>
        <p:sp>
          <p:nvSpPr>
            <p:cNvPr id="12" name="矩形 11"/>
            <p:cNvSpPr/>
            <p:nvPr/>
          </p:nvSpPr>
          <p:spPr>
            <a:xfrm>
              <a:off x="5365902" y="5679936"/>
              <a:ext cx="3216330" cy="307777"/>
            </a:xfrm>
            <a:prstGeom prst="rect">
              <a:avLst/>
            </a:prstGeom>
          </p:spPr>
          <p:txBody>
            <a:bodyPr wrap="none">
              <a:spAutoFit/>
            </a:bodyPr>
            <a:lstStyle/>
            <a:p>
              <a:pPr lvl="0" defTabSz="914400">
                <a:defRPr/>
              </a:pPr>
              <a:r>
                <a:rPr lang="en-US" altLang="zh-TW" sz="1400" dirty="0" smtClean="0">
                  <a:solidFill>
                    <a:schemeClr val="bg1"/>
                  </a:solidFill>
                  <a:latin typeface="Times New Roman" pitchFamily="18" charset="0"/>
                  <a:ea typeface="新細明體" pitchFamily="18" charset="-120"/>
                  <a:cs typeface="Times New Roman" pitchFamily="18" charset="0"/>
                </a:rPr>
                <a:t>National Taiwan University Sakai Takashi</a:t>
              </a:r>
              <a:endParaRPr lang="zh-TW" altLang="zh-TW" sz="1400" dirty="0" smtClean="0">
                <a:solidFill>
                  <a:schemeClr val="bg1"/>
                </a:solidFill>
                <a:latin typeface="Times New Roman" pitchFamily="18" charset="0"/>
                <a:ea typeface="新細明體" pitchFamily="18" charset="-120"/>
                <a:cs typeface="Times New Roman" pitchFamily="18" charset="0"/>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23451" y="1726329"/>
            <a:ext cx="3451225" cy="480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5174" y="1666246"/>
            <a:ext cx="3413125" cy="485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lang="en-US" altLang="ja-JP" dirty="0" smtClean="0">
                <a:latin typeface="Times New Roman" pitchFamily="18" charset="0"/>
                <a:ea typeface="新細明體" pitchFamily="18" charset="-120"/>
                <a:cs typeface="Times New Roman" pitchFamily="18" charset="0"/>
              </a:rPr>
              <a:t>2. Present relation Taiwan and ‘Southeast Asia’</a:t>
            </a:r>
            <a:endParaRPr lang="ja-JP" altLang="en-US" dirty="0">
              <a:latin typeface="Times New Roman" pitchFamily="18" charset="0"/>
              <a:ea typeface="新細明體" pitchFamily="18" charset="-120"/>
              <a:cs typeface="Times New Roman" pitchFamily="18" charset="0"/>
            </a:endParaRPr>
          </a:p>
        </p:txBody>
      </p:sp>
      <p:sp>
        <p:nvSpPr>
          <p:cNvPr id="9" name="テキスト ボックス 8"/>
          <p:cNvSpPr txBox="1"/>
          <p:nvPr/>
        </p:nvSpPr>
        <p:spPr>
          <a:xfrm>
            <a:off x="726236" y="6560317"/>
            <a:ext cx="3645550" cy="307777"/>
          </a:xfrm>
          <a:prstGeom prst="rect">
            <a:avLst/>
          </a:prstGeom>
          <a:noFill/>
        </p:spPr>
        <p:txBody>
          <a:bodyPr wrap="none" rtlCol="0">
            <a:spAutoFit/>
          </a:bodyPr>
          <a:lstStyle/>
          <a:p>
            <a:r>
              <a:rPr kumimoji="1" lang="en-US" altLang="ja-JP" sz="1400" dirty="0" smtClean="0">
                <a:solidFill>
                  <a:srgbClr val="FFFFFF"/>
                </a:solidFill>
                <a:latin typeface="Times New Roman" pitchFamily="18" charset="0"/>
                <a:ea typeface="新細明體" pitchFamily="18" charset="-120"/>
                <a:cs typeface="Times New Roman" pitchFamily="18" charset="0"/>
              </a:rPr>
              <a:t>Exhibition </a:t>
            </a:r>
            <a:r>
              <a:rPr lang="en-US" altLang="ja-JP" sz="1400" dirty="0" smtClean="0">
                <a:solidFill>
                  <a:srgbClr val="FFFFFF"/>
                </a:solidFill>
                <a:latin typeface="Times New Roman" pitchFamily="18" charset="0"/>
                <a:ea typeface="新細明體" pitchFamily="18" charset="-120"/>
                <a:cs typeface="Times New Roman" pitchFamily="18" charset="0"/>
              </a:rPr>
              <a:t>of</a:t>
            </a:r>
            <a:r>
              <a:rPr kumimoji="1" lang="en-US" altLang="ja-JP" sz="1400" dirty="0" smtClean="0">
                <a:solidFill>
                  <a:srgbClr val="FFFFFF"/>
                </a:solidFill>
                <a:latin typeface="Times New Roman" pitchFamily="18" charset="0"/>
                <a:ea typeface="新細明體" pitchFamily="18" charset="-120"/>
                <a:cs typeface="Times New Roman" pitchFamily="18" charset="0"/>
              </a:rPr>
              <a:t> National History Museum in 2007</a:t>
            </a:r>
            <a:endParaRPr kumimoji="1" lang="ja-JP" altLang="en-US" sz="1400" dirty="0">
              <a:solidFill>
                <a:srgbClr val="FFFFFF"/>
              </a:solidFill>
              <a:latin typeface="Times New Roman" pitchFamily="18" charset="0"/>
              <a:ea typeface="新細明體" pitchFamily="18" charset="-120"/>
              <a:cs typeface="Times New Roman" pitchFamily="18" charset="0"/>
            </a:endParaRPr>
          </a:p>
        </p:txBody>
      </p:sp>
      <p:sp>
        <p:nvSpPr>
          <p:cNvPr id="10" name="テキスト ボックス 9"/>
          <p:cNvSpPr txBox="1"/>
          <p:nvPr/>
        </p:nvSpPr>
        <p:spPr>
          <a:xfrm>
            <a:off x="4499712" y="6514017"/>
            <a:ext cx="3848618" cy="307777"/>
          </a:xfrm>
          <a:prstGeom prst="rect">
            <a:avLst/>
          </a:prstGeom>
          <a:noFill/>
        </p:spPr>
        <p:txBody>
          <a:bodyPr wrap="none" rtlCol="0">
            <a:spAutoFit/>
          </a:bodyPr>
          <a:lstStyle/>
          <a:p>
            <a:r>
              <a:rPr kumimoji="1" lang="en-US" altLang="ja-JP" sz="1400" dirty="0" smtClean="0">
                <a:solidFill>
                  <a:srgbClr val="FFFFFF"/>
                </a:solidFill>
                <a:latin typeface="Times New Roman" pitchFamily="18" charset="0"/>
                <a:ea typeface="新細明體" pitchFamily="18" charset="-120"/>
                <a:cs typeface="Times New Roman" pitchFamily="18" charset="0"/>
              </a:rPr>
              <a:t>Exhibition </a:t>
            </a:r>
            <a:r>
              <a:rPr lang="en-US" altLang="ja-JP" sz="1400" dirty="0" smtClean="0">
                <a:solidFill>
                  <a:srgbClr val="FFFFFF"/>
                </a:solidFill>
                <a:latin typeface="Times New Roman" pitchFamily="18" charset="0"/>
                <a:ea typeface="新細明體" pitchFamily="18" charset="-120"/>
                <a:cs typeface="Times New Roman" pitchFamily="18" charset="0"/>
              </a:rPr>
              <a:t>of</a:t>
            </a:r>
            <a:r>
              <a:rPr kumimoji="1" lang="en-US" altLang="ja-JP" sz="1400" dirty="0" smtClean="0">
                <a:solidFill>
                  <a:srgbClr val="FFFFFF"/>
                </a:solidFill>
                <a:latin typeface="Times New Roman" pitchFamily="18" charset="0"/>
                <a:ea typeface="新細明體" pitchFamily="18" charset="-120"/>
                <a:cs typeface="Times New Roman" pitchFamily="18" charset="0"/>
              </a:rPr>
              <a:t> </a:t>
            </a:r>
            <a:r>
              <a:rPr kumimoji="1" lang="en-US" altLang="ja-JP" sz="1400" dirty="0" err="1" smtClean="0">
                <a:solidFill>
                  <a:srgbClr val="FFFFFF"/>
                </a:solidFill>
                <a:latin typeface="Times New Roman" pitchFamily="18" charset="0"/>
                <a:ea typeface="新細明體" pitchFamily="18" charset="-120"/>
                <a:cs typeface="Times New Roman" pitchFamily="18" charset="0"/>
              </a:rPr>
              <a:t>Yingge</a:t>
            </a:r>
            <a:r>
              <a:rPr kumimoji="1" lang="en-US" altLang="ja-JP" sz="1400" dirty="0" smtClean="0">
                <a:solidFill>
                  <a:srgbClr val="FFFFFF"/>
                </a:solidFill>
                <a:latin typeface="Times New Roman" pitchFamily="18" charset="0"/>
                <a:ea typeface="新細明體" pitchFamily="18" charset="-120"/>
                <a:cs typeface="Times New Roman" pitchFamily="18" charset="0"/>
              </a:rPr>
              <a:t> Ceramic Museum in 2009-10</a:t>
            </a:r>
            <a:endParaRPr kumimoji="1" lang="ja-JP" altLang="en-US" sz="1400" dirty="0">
              <a:solidFill>
                <a:srgbClr val="FFFFFF"/>
              </a:solidFill>
              <a:latin typeface="Times New Roman" pitchFamily="18" charset="0"/>
              <a:ea typeface="新細明體" pitchFamily="18" charset="-120"/>
              <a:cs typeface="Times New Roman" pitchFamily="18" charset="0"/>
            </a:endParaRPr>
          </a:p>
        </p:txBody>
      </p:sp>
      <p:grpSp>
        <p:nvGrpSpPr>
          <p:cNvPr id="18" name="群組 17"/>
          <p:cNvGrpSpPr/>
          <p:nvPr/>
        </p:nvGrpSpPr>
        <p:grpSpPr>
          <a:xfrm>
            <a:off x="854890" y="6227089"/>
            <a:ext cx="2359110" cy="307777"/>
            <a:chOff x="854890" y="6305919"/>
            <a:chExt cx="2359110" cy="307777"/>
          </a:xfrm>
        </p:grpSpPr>
        <p:sp>
          <p:nvSpPr>
            <p:cNvPr id="12" name="矩形 11"/>
            <p:cNvSpPr/>
            <p:nvPr/>
          </p:nvSpPr>
          <p:spPr>
            <a:xfrm>
              <a:off x="1152217" y="6305919"/>
              <a:ext cx="2061783" cy="307777"/>
            </a:xfrm>
            <a:prstGeom prst="rect">
              <a:avLst/>
            </a:prstGeom>
          </p:spPr>
          <p:txBody>
            <a:bodyPr wrap="none">
              <a:spAutoFit/>
            </a:bodyPr>
            <a:lstStyle/>
            <a:p>
              <a:r>
                <a:rPr lang="en-US" altLang="zh-TW" sz="1400" dirty="0" smtClean="0">
                  <a:solidFill>
                    <a:schemeClr val="bg1"/>
                  </a:solidFill>
                  <a:latin typeface="Times New Roman" pitchFamily="18" charset="0"/>
                  <a:ea typeface="新細明體" pitchFamily="18" charset="-120"/>
                  <a:cs typeface="Times New Roman" pitchFamily="18" charset="0"/>
                </a:rPr>
                <a:t>National History Museum</a:t>
              </a:r>
              <a:endParaRPr lang="zh-TW" altLang="en-US" sz="1400" dirty="0">
                <a:solidFill>
                  <a:schemeClr val="bg1"/>
                </a:solidFill>
                <a:latin typeface="Times New Roman" pitchFamily="18" charset="0"/>
                <a:ea typeface="新細明體" pitchFamily="18" charset="-120"/>
                <a:cs typeface="Times New Roman" pitchFamily="18" charset="0"/>
              </a:endParaRPr>
            </a:p>
          </p:txBody>
        </p:sp>
        <p:pic>
          <p:nvPicPr>
            <p:cNvPr id="14" name="圖片 13" descr="F-icon_11.gif">
              <a:hlinkClick r:id="rId6"/>
            </p:cNvPr>
            <p:cNvPicPr>
              <a:picLocks/>
            </p:cNvPicPr>
            <p:nvPr/>
          </p:nvPicPr>
          <p:blipFill>
            <a:blip r:embed="rId7" cstate="email">
              <a:extLst>
                <a:ext uri="{28A0092B-C50C-407E-A947-70E740481C1C}">
                  <a14:useLocalDpi xmlns:a14="http://schemas.microsoft.com/office/drawing/2010/main"/>
                </a:ext>
              </a:extLst>
            </a:blip>
            <a:srcRect/>
            <a:stretch>
              <a:fillRect/>
            </a:stretch>
          </p:blipFill>
          <p:spPr bwMode="auto">
            <a:xfrm>
              <a:off x="854890" y="6341193"/>
              <a:ext cx="252000" cy="252000"/>
            </a:xfrm>
            <a:prstGeom prst="rect">
              <a:avLst/>
            </a:prstGeom>
            <a:noFill/>
            <a:ln w="9525">
              <a:noFill/>
              <a:miter lim="800000"/>
              <a:headEnd/>
              <a:tailEnd/>
            </a:ln>
          </p:spPr>
        </p:pic>
      </p:grpSp>
      <p:grpSp>
        <p:nvGrpSpPr>
          <p:cNvPr id="17" name="群組 16"/>
          <p:cNvGrpSpPr/>
          <p:nvPr/>
        </p:nvGrpSpPr>
        <p:grpSpPr>
          <a:xfrm>
            <a:off x="4680331" y="6185529"/>
            <a:ext cx="3481453" cy="307777"/>
            <a:chOff x="4680331" y="6248593"/>
            <a:chExt cx="3481453" cy="307777"/>
          </a:xfrm>
        </p:grpSpPr>
        <p:sp>
          <p:nvSpPr>
            <p:cNvPr id="13" name="矩形 12"/>
            <p:cNvSpPr/>
            <p:nvPr/>
          </p:nvSpPr>
          <p:spPr>
            <a:xfrm>
              <a:off x="4838758" y="6248593"/>
              <a:ext cx="3323026" cy="307777"/>
            </a:xfrm>
            <a:prstGeom prst="rect">
              <a:avLst/>
            </a:prstGeom>
          </p:spPr>
          <p:txBody>
            <a:bodyPr wrap="none">
              <a:spAutoFit/>
            </a:bodyPr>
            <a:lstStyle/>
            <a:p>
              <a:r>
                <a:rPr lang="en-US" altLang="zh-TW" sz="1400" dirty="0" smtClean="0">
                  <a:latin typeface="Times New Roman" pitchFamily="18" charset="0"/>
                  <a:ea typeface="新細明體" pitchFamily="18" charset="-120"/>
                  <a:cs typeface="Times New Roman" pitchFamily="18" charset="0"/>
                </a:rPr>
                <a:t>New Taipei City </a:t>
              </a:r>
              <a:r>
                <a:rPr lang="en-US" altLang="zh-TW" sz="1400" dirty="0" err="1" smtClean="0">
                  <a:latin typeface="Times New Roman" pitchFamily="18" charset="0"/>
                  <a:ea typeface="新細明體" pitchFamily="18" charset="-120"/>
                  <a:cs typeface="Times New Roman" pitchFamily="18" charset="0"/>
                </a:rPr>
                <a:t>Yingge</a:t>
              </a:r>
              <a:r>
                <a:rPr lang="en-US" altLang="zh-TW" sz="1400" dirty="0" smtClean="0">
                  <a:latin typeface="Times New Roman" pitchFamily="18" charset="0"/>
                  <a:ea typeface="新細明體" pitchFamily="18" charset="-120"/>
                  <a:cs typeface="Times New Roman" pitchFamily="18" charset="0"/>
                </a:rPr>
                <a:t> Ceramics Museum</a:t>
              </a:r>
              <a:endParaRPr lang="zh-TW" altLang="en-US" sz="1400" dirty="0">
                <a:latin typeface="Times New Roman" pitchFamily="18" charset="0"/>
                <a:ea typeface="新細明體" pitchFamily="18" charset="-120"/>
                <a:cs typeface="Times New Roman" pitchFamily="18" charset="0"/>
              </a:endParaRPr>
            </a:p>
          </p:txBody>
        </p:sp>
        <p:pic>
          <p:nvPicPr>
            <p:cNvPr id="15" name="圖片 13" descr="F-icon_11.gif">
              <a:hlinkClick r:id="rId6"/>
            </p:cNvPr>
            <p:cNvPicPr>
              <a:picLocks/>
            </p:cNvPicPr>
            <p:nvPr/>
          </p:nvPicPr>
          <p:blipFill>
            <a:blip r:embed="rId7" cstate="email">
              <a:extLst>
                <a:ext uri="{28A0092B-C50C-407E-A947-70E740481C1C}">
                  <a14:useLocalDpi xmlns:a14="http://schemas.microsoft.com/office/drawing/2010/main"/>
                </a:ext>
              </a:extLst>
            </a:blip>
            <a:srcRect/>
            <a:stretch>
              <a:fillRect/>
            </a:stretch>
          </p:blipFill>
          <p:spPr bwMode="auto">
            <a:xfrm>
              <a:off x="4680331" y="6283867"/>
              <a:ext cx="252000" cy="252000"/>
            </a:xfrm>
            <a:prstGeom prst="rect">
              <a:avLst/>
            </a:prstGeom>
            <a:noFill/>
            <a:ln w="9525">
              <a:noFill/>
              <a:miter lim="800000"/>
              <a:headEnd/>
              <a:tailEnd/>
            </a:ln>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79412" y="1689616"/>
            <a:ext cx="5241925"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5571" y="4444290"/>
            <a:ext cx="3078163"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2" name="Rectangle 1026"/>
          <p:cNvSpPr>
            <a:spLocks noGrp="1" noChangeArrowheads="1"/>
          </p:cNvSpPr>
          <p:nvPr>
            <p:ph type="title"/>
          </p:nvPr>
        </p:nvSpPr>
        <p:spPr/>
        <p:txBody>
          <a:bodyPr/>
          <a:lstStyle/>
          <a:p>
            <a:r>
              <a:rPr lang="en-US" altLang="ja-JP" dirty="0" smtClean="0">
                <a:latin typeface="Times New Roman" pitchFamily="18" charset="0"/>
                <a:ea typeface="新細明體" pitchFamily="18" charset="-120"/>
                <a:cs typeface="Times New Roman" pitchFamily="18" charset="0"/>
              </a:rPr>
              <a:t>3. Term Paper</a:t>
            </a:r>
            <a:endParaRPr lang="en-US" altLang="ja-JP" dirty="0">
              <a:latin typeface="Times New Roman" pitchFamily="18" charset="0"/>
              <a:ea typeface="新細明體" pitchFamily="18" charset="-120"/>
              <a:cs typeface="Times New Roman" pitchFamily="18" charset="0"/>
            </a:endParaRPr>
          </a:p>
        </p:txBody>
      </p:sp>
      <p:sp>
        <p:nvSpPr>
          <p:cNvPr id="20483" name="Rectangle 1027"/>
          <p:cNvSpPr>
            <a:spLocks noGrp="1" noChangeArrowheads="1"/>
          </p:cNvSpPr>
          <p:nvPr>
            <p:ph sz="half" idx="4294967295"/>
          </p:nvPr>
        </p:nvSpPr>
        <p:spPr>
          <a:xfrm>
            <a:off x="159285" y="1923398"/>
            <a:ext cx="3468414" cy="2263775"/>
          </a:xfrm>
        </p:spPr>
        <p:txBody>
          <a:bodyPr>
            <a:noAutofit/>
          </a:bodyPr>
          <a:lstStyle/>
          <a:p>
            <a:pPr>
              <a:lnSpc>
                <a:spcPct val="90000"/>
              </a:lnSpc>
            </a:pPr>
            <a:r>
              <a:rPr lang="en-US" altLang="ja-JP" sz="2000" dirty="0" smtClean="0">
                <a:latin typeface="Times New Roman" pitchFamily="18" charset="0"/>
                <a:ea typeface="新細明體" pitchFamily="18" charset="-120"/>
                <a:cs typeface="Times New Roman" pitchFamily="18" charset="0"/>
              </a:rPr>
              <a:t>Where is Tonkin</a:t>
            </a:r>
            <a:r>
              <a:rPr lang="zh-TW" altLang="en-US" sz="2000" dirty="0" smtClean="0">
                <a:latin typeface="Times New Roman" pitchFamily="18" charset="0"/>
                <a:ea typeface="新細明體" pitchFamily="18" charset="-120"/>
                <a:cs typeface="Times New Roman" pitchFamily="18" charset="0"/>
              </a:rPr>
              <a:t>（</a:t>
            </a:r>
            <a:r>
              <a:rPr lang="ja-JP" altLang="en-US" sz="2000" dirty="0" smtClean="0">
                <a:latin typeface="Times New Roman" pitchFamily="18" charset="0"/>
                <a:ea typeface="新細明體" pitchFamily="18" charset="-120"/>
                <a:cs typeface="Times New Roman" pitchFamily="18" charset="0"/>
              </a:rPr>
              <a:t>東京</a:t>
            </a:r>
            <a:r>
              <a:rPr lang="zh-TW" altLang="en-US" sz="2000" dirty="0" smtClean="0">
                <a:latin typeface="Times New Roman" pitchFamily="18" charset="0"/>
                <a:ea typeface="新細明體" pitchFamily="18" charset="-120"/>
                <a:cs typeface="Times New Roman" pitchFamily="18" charset="0"/>
              </a:rPr>
              <a:t>）</a:t>
            </a:r>
            <a:r>
              <a:rPr lang="en-US" altLang="ja-JP" sz="2000" dirty="0" smtClean="0">
                <a:latin typeface="Times New Roman" pitchFamily="18" charset="0"/>
                <a:ea typeface="新細明體" pitchFamily="18" charset="-120"/>
                <a:cs typeface="Times New Roman" pitchFamily="18" charset="0"/>
              </a:rPr>
              <a:t>?</a:t>
            </a:r>
          </a:p>
          <a:p>
            <a:pPr>
              <a:lnSpc>
                <a:spcPct val="90000"/>
              </a:lnSpc>
              <a:buFont typeface="Wingdings" charset="2"/>
              <a:buNone/>
            </a:pPr>
            <a:r>
              <a:rPr lang="ja-JP" altLang="en-US" sz="2000" dirty="0">
                <a:latin typeface="Times New Roman" pitchFamily="18" charset="0"/>
                <a:ea typeface="新細明體" pitchFamily="18" charset="-120"/>
                <a:cs typeface="Times New Roman" pitchFamily="18" charset="0"/>
              </a:rPr>
              <a:t>　</a:t>
            </a:r>
            <a:r>
              <a:rPr lang="en-US" altLang="ja-JP" sz="2000" dirty="0" smtClean="0">
                <a:latin typeface="Times New Roman" pitchFamily="18" charset="0"/>
                <a:ea typeface="新細明體" pitchFamily="18" charset="-120"/>
                <a:cs typeface="Times New Roman" pitchFamily="18" charset="0"/>
              </a:rPr>
              <a:t>Tonkin </a:t>
            </a:r>
            <a:r>
              <a:rPr lang="en-US" altLang="ja-JP" sz="2000" dirty="0">
                <a:latin typeface="Times New Roman" pitchFamily="18" charset="0"/>
                <a:ea typeface="新細明體" pitchFamily="18" charset="-120"/>
                <a:cs typeface="Times New Roman" pitchFamily="18" charset="0"/>
              </a:rPr>
              <a:t>→ name of northern area of Viet Nam &amp; gulf of its east </a:t>
            </a:r>
            <a:r>
              <a:rPr lang="en-US" altLang="ja-JP" sz="2000" dirty="0" smtClean="0">
                <a:latin typeface="Times New Roman" pitchFamily="18" charset="0"/>
                <a:ea typeface="新細明體" pitchFamily="18" charset="-120"/>
                <a:cs typeface="Times New Roman" pitchFamily="18" charset="0"/>
              </a:rPr>
              <a:t>side</a:t>
            </a:r>
          </a:p>
          <a:p>
            <a:pPr>
              <a:lnSpc>
                <a:spcPct val="90000"/>
              </a:lnSpc>
              <a:buFont typeface="Wingdings" charset="2"/>
              <a:buNone/>
            </a:pPr>
            <a:r>
              <a:rPr lang="en-US" altLang="ja-JP" sz="2000" dirty="0" smtClean="0">
                <a:latin typeface="Times New Roman" pitchFamily="18" charset="0"/>
                <a:ea typeface="新細明體" pitchFamily="18" charset="-120"/>
                <a:cs typeface="Times New Roman" pitchFamily="18" charset="0"/>
              </a:rPr>
              <a:t>    # original meaning: the east capital</a:t>
            </a:r>
          </a:p>
        </p:txBody>
      </p:sp>
      <p:sp>
        <p:nvSpPr>
          <p:cNvPr id="6" name="テキスト ボックス 5"/>
          <p:cNvSpPr txBox="1"/>
          <p:nvPr/>
        </p:nvSpPr>
        <p:spPr>
          <a:xfrm>
            <a:off x="5936276" y="3285765"/>
            <a:ext cx="803810" cy="338554"/>
          </a:xfrm>
          <a:prstGeom prst="rect">
            <a:avLst/>
          </a:prstGeom>
          <a:noFill/>
        </p:spPr>
        <p:txBody>
          <a:bodyPr wrap="none" rtlCol="0">
            <a:spAutoFit/>
          </a:bodyPr>
          <a:lstStyle/>
          <a:p>
            <a:r>
              <a:rPr kumimoji="1" lang="en-US" altLang="ja-JP" sz="1600" b="1" dirty="0" smtClean="0">
                <a:solidFill>
                  <a:schemeClr val="bg1"/>
                </a:solidFill>
                <a:latin typeface="Times New Roman" pitchFamily="18" charset="0"/>
                <a:ea typeface="新細明體" pitchFamily="18" charset="-120"/>
                <a:cs typeface="Times New Roman" pitchFamily="18" charset="0"/>
              </a:rPr>
              <a:t>Ton</a:t>
            </a:r>
            <a:r>
              <a:rPr lang="en-US" altLang="ja-JP" sz="1600" b="1" dirty="0" smtClean="0">
                <a:solidFill>
                  <a:schemeClr val="bg1"/>
                </a:solidFill>
                <a:latin typeface="Times New Roman" pitchFamily="18" charset="0"/>
                <a:ea typeface="新細明體" pitchFamily="18" charset="-120"/>
                <a:cs typeface="Times New Roman" pitchFamily="18" charset="0"/>
              </a:rPr>
              <a:t>k</a:t>
            </a:r>
            <a:r>
              <a:rPr kumimoji="1" lang="en-US" altLang="ja-JP" sz="1600" b="1" dirty="0" smtClean="0">
                <a:solidFill>
                  <a:schemeClr val="bg1"/>
                </a:solidFill>
                <a:latin typeface="Times New Roman" pitchFamily="18" charset="0"/>
                <a:ea typeface="新細明體" pitchFamily="18" charset="-120"/>
                <a:cs typeface="Times New Roman" pitchFamily="18" charset="0"/>
              </a:rPr>
              <a:t>in</a:t>
            </a:r>
            <a:endParaRPr kumimoji="1" lang="ja-JP" altLang="en-US" sz="1600" b="1" dirty="0">
              <a:solidFill>
                <a:schemeClr val="bg1"/>
              </a:solidFill>
              <a:latin typeface="Times New Roman" pitchFamily="18" charset="0"/>
              <a:ea typeface="新細明體" pitchFamily="18" charset="-120"/>
              <a:cs typeface="Times New Roman" pitchFamily="18" charset="0"/>
            </a:endParaRPr>
          </a:p>
        </p:txBody>
      </p:sp>
      <p:sp>
        <p:nvSpPr>
          <p:cNvPr id="7" name="テキスト ボックス 6"/>
          <p:cNvSpPr txBox="1"/>
          <p:nvPr/>
        </p:nvSpPr>
        <p:spPr>
          <a:xfrm>
            <a:off x="4991022" y="6194303"/>
            <a:ext cx="2908168" cy="307777"/>
          </a:xfrm>
          <a:prstGeom prst="rect">
            <a:avLst/>
          </a:prstGeom>
          <a:noFill/>
        </p:spPr>
        <p:txBody>
          <a:bodyPr wrap="none" rtlCol="0">
            <a:spAutoFit/>
          </a:bodyPr>
          <a:lstStyle/>
          <a:p>
            <a:r>
              <a:rPr kumimoji="1" lang="en-US" altLang="ja-JP" sz="1400" dirty="0" smtClean="0">
                <a:solidFill>
                  <a:srgbClr val="FFFFFF"/>
                </a:solidFill>
                <a:latin typeface="Times New Roman" pitchFamily="18" charset="0"/>
                <a:ea typeface="新細明體" pitchFamily="18" charset="-120"/>
                <a:cs typeface="Times New Roman" pitchFamily="18" charset="0"/>
              </a:rPr>
              <a:t>Northeast part of Indochina Peninsula</a:t>
            </a:r>
            <a:endParaRPr kumimoji="1" lang="ja-JP" altLang="en-US" sz="1400" dirty="0">
              <a:solidFill>
                <a:srgbClr val="FFFFFF"/>
              </a:solidFill>
              <a:latin typeface="Times New Roman" pitchFamily="18" charset="0"/>
              <a:ea typeface="新細明體" pitchFamily="18" charset="-120"/>
              <a:cs typeface="Times New Roman" pitchFamily="18" charset="0"/>
            </a:endParaRPr>
          </a:p>
        </p:txBody>
      </p:sp>
      <p:sp>
        <p:nvSpPr>
          <p:cNvPr id="10" name="テキスト ボックス 9"/>
          <p:cNvSpPr txBox="1"/>
          <p:nvPr/>
        </p:nvSpPr>
        <p:spPr>
          <a:xfrm>
            <a:off x="3235542" y="6550223"/>
            <a:ext cx="2812180" cy="307777"/>
          </a:xfrm>
          <a:prstGeom prst="rect">
            <a:avLst/>
          </a:prstGeom>
          <a:noFill/>
        </p:spPr>
        <p:txBody>
          <a:bodyPr wrap="none" rtlCol="0">
            <a:spAutoFit/>
          </a:bodyPr>
          <a:lstStyle/>
          <a:p>
            <a:r>
              <a:rPr kumimoji="1" lang="en-US" altLang="ja-JP" sz="1400" dirty="0" smtClean="0">
                <a:solidFill>
                  <a:srgbClr val="FFFFFF"/>
                </a:solidFill>
                <a:latin typeface="Times New Roman" pitchFamily="18" charset="0"/>
                <a:ea typeface="新細明體" pitchFamily="18" charset="-120"/>
                <a:cs typeface="Times New Roman" pitchFamily="18" charset="0"/>
              </a:rPr>
              <a:t>The gate of </a:t>
            </a:r>
            <a:r>
              <a:rPr lang="en-US" altLang="ja-JP" sz="1400" dirty="0" err="1" smtClean="0">
                <a:solidFill>
                  <a:srgbClr val="FFFFFF"/>
                </a:solidFill>
                <a:latin typeface="Times New Roman" pitchFamily="18" charset="0"/>
                <a:ea typeface="新細明體" pitchFamily="18" charset="-120"/>
                <a:cs typeface="Times New Roman" pitchFamily="18" charset="0"/>
              </a:rPr>
              <a:t>Tanlong</a:t>
            </a:r>
            <a:r>
              <a:rPr lang="en-US" altLang="ja-JP" sz="1400" dirty="0" smtClean="0">
                <a:solidFill>
                  <a:srgbClr val="FFFFFF"/>
                </a:solidFill>
                <a:latin typeface="Times New Roman" pitchFamily="18" charset="0"/>
                <a:ea typeface="新細明體" pitchFamily="18" charset="-120"/>
                <a:cs typeface="Times New Roman" pitchFamily="18" charset="0"/>
              </a:rPr>
              <a:t> Palace in Hanoi</a:t>
            </a:r>
            <a:endParaRPr kumimoji="1" lang="ja-JP" altLang="en-US" sz="1400" dirty="0">
              <a:solidFill>
                <a:srgbClr val="FFFFFF"/>
              </a:solidFill>
              <a:latin typeface="Times New Roman" pitchFamily="18" charset="0"/>
              <a:ea typeface="新細明體" pitchFamily="18" charset="-120"/>
              <a:cs typeface="Times New Roman" pitchFamily="18" charset="0"/>
            </a:endParaRPr>
          </a:p>
        </p:txBody>
      </p:sp>
      <p:grpSp>
        <p:nvGrpSpPr>
          <p:cNvPr id="17" name="群組 16"/>
          <p:cNvGrpSpPr/>
          <p:nvPr/>
        </p:nvGrpSpPr>
        <p:grpSpPr>
          <a:xfrm>
            <a:off x="175051" y="6223516"/>
            <a:ext cx="2801314" cy="528999"/>
            <a:chOff x="159285" y="6223516"/>
            <a:chExt cx="2801314" cy="528999"/>
          </a:xfrm>
        </p:grpSpPr>
        <p:pic>
          <p:nvPicPr>
            <p:cNvPr id="11" name="Picture 15" descr="cc">
              <a:hlinkClick r:id="rId6"/>
            </p:cNvPr>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59285" y="6223516"/>
              <a:ext cx="720000" cy="252000"/>
            </a:xfrm>
            <a:prstGeom prst="rect">
              <a:avLst/>
            </a:prstGeom>
            <a:noFill/>
            <a:ln w="9525">
              <a:noFill/>
              <a:miter lim="800000"/>
              <a:headEnd/>
              <a:tailEnd/>
            </a:ln>
          </p:spPr>
        </p:pic>
        <p:sp>
          <p:nvSpPr>
            <p:cNvPr id="13" name="矩形 12"/>
            <p:cNvSpPr/>
            <p:nvPr/>
          </p:nvSpPr>
          <p:spPr>
            <a:xfrm>
              <a:off x="170861" y="6475516"/>
              <a:ext cx="2789738" cy="276999"/>
            </a:xfrm>
            <a:prstGeom prst="rect">
              <a:avLst/>
            </a:prstGeom>
          </p:spPr>
          <p:txBody>
            <a:bodyPr wrap="none">
              <a:spAutoFit/>
            </a:bodyPr>
            <a:lstStyle/>
            <a:p>
              <a:pPr lvl="0" defTabSz="914400">
                <a:defRPr/>
              </a:pPr>
              <a:r>
                <a:rPr lang="en-US" altLang="zh-TW" sz="1200" dirty="0" smtClean="0">
                  <a:solidFill>
                    <a:schemeClr val="bg1"/>
                  </a:solidFill>
                  <a:latin typeface="Times New Roman" pitchFamily="18" charset="0"/>
                  <a:ea typeface="新細明體" pitchFamily="18" charset="-120"/>
                  <a:cs typeface="Times New Roman" pitchFamily="18" charset="0"/>
                </a:rPr>
                <a:t>National Taiwan University Sakai Takashi</a:t>
              </a:r>
              <a:endParaRPr lang="zh-TW" altLang="zh-TW" sz="1200" dirty="0" smtClean="0">
                <a:solidFill>
                  <a:schemeClr val="bg1"/>
                </a:solidFill>
                <a:latin typeface="Times New Roman" pitchFamily="18" charset="0"/>
                <a:ea typeface="新細明體" pitchFamily="18" charset="-120"/>
                <a:cs typeface="Times New Roman" pitchFamily="18" charset="0"/>
              </a:endParaRPr>
            </a:p>
          </p:txBody>
        </p:sp>
      </p:grpSp>
      <p:grpSp>
        <p:nvGrpSpPr>
          <p:cNvPr id="16" name="群組 15"/>
          <p:cNvGrpSpPr/>
          <p:nvPr/>
        </p:nvGrpSpPr>
        <p:grpSpPr>
          <a:xfrm>
            <a:off x="3779412" y="5848324"/>
            <a:ext cx="1318217" cy="336118"/>
            <a:chOff x="3858242" y="5848324"/>
            <a:chExt cx="1318217" cy="336118"/>
          </a:xfrm>
        </p:grpSpPr>
        <p:sp>
          <p:nvSpPr>
            <p:cNvPr id="14" name="矩形 13"/>
            <p:cNvSpPr/>
            <p:nvPr/>
          </p:nvSpPr>
          <p:spPr>
            <a:xfrm>
              <a:off x="4164644" y="5848324"/>
              <a:ext cx="1011815" cy="336118"/>
            </a:xfrm>
            <a:prstGeom prst="rect">
              <a:avLst/>
            </a:prstGeom>
          </p:spPr>
          <p:txBody>
            <a:bodyPr wrap="none">
              <a:spAutoFit/>
            </a:bodyPr>
            <a:lstStyle/>
            <a:p>
              <a:pPr lvl="0" algn="just" defTabSz="914400" eaLnBrk="0" fontAlgn="base" hangingPunct="0">
                <a:lnSpc>
                  <a:spcPct val="150000"/>
                </a:lnSpc>
                <a:spcBef>
                  <a:spcPct val="0"/>
                </a:spcBef>
                <a:spcAft>
                  <a:spcPct val="0"/>
                </a:spcAft>
                <a:defRPr/>
              </a:pPr>
              <a:r>
                <a:rPr lang="en-US" altLang="zh-TW" sz="1200" dirty="0" smtClean="0">
                  <a:solidFill>
                    <a:schemeClr val="bg1"/>
                  </a:solidFill>
                  <a:latin typeface="Times New Roman" pitchFamily="18" charset="0"/>
                  <a:ea typeface="新細明體" pitchFamily="18" charset="-120"/>
                  <a:cs typeface="Times New Roman" pitchFamily="18" charset="0"/>
                </a:rPr>
                <a:t>Google Earth</a:t>
              </a:r>
              <a:endParaRPr lang="zh-TW" altLang="zh-TW" sz="1200" dirty="0" smtClean="0">
                <a:solidFill>
                  <a:schemeClr val="bg1"/>
                </a:solidFill>
                <a:latin typeface="Times New Roman" pitchFamily="18" charset="0"/>
                <a:ea typeface="新細明體" pitchFamily="18" charset="-120"/>
                <a:cs typeface="Times New Roman" pitchFamily="18" charset="0"/>
              </a:endParaRPr>
            </a:p>
          </p:txBody>
        </p:sp>
        <p:pic>
          <p:nvPicPr>
            <p:cNvPr id="15" name="Picture 1" descr="圖片1">
              <a:hlinkClick r:id="rId8"/>
            </p:cNvPr>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858242" y="5928917"/>
              <a:ext cx="288000" cy="252000"/>
            </a:xfrm>
            <a:prstGeom prst="rect">
              <a:avLst/>
            </a:prstGeom>
            <a:noFill/>
            <a:ln w="9525">
              <a:noFill/>
              <a:miter lim="800000"/>
              <a:headEnd/>
              <a:tailEnd/>
            </a:ln>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entr" presetSubtype="0" fill="hold" grpId="0" nodeType="clickEffect">
                                  <p:stCondLst>
                                    <p:cond delay="0"/>
                                  </p:stCondLst>
                                  <p:childTnLst>
                                    <p:set>
                                      <p:cBhvr>
                                        <p:cTn id="10" dur="1" fill="hold">
                                          <p:stCondLst>
                                            <p:cond delay="499"/>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entr" presetSubtype="0" fill="hold" grpId="0" nodeType="clickEffect">
                                  <p:stCondLst>
                                    <p:cond delay="0"/>
                                  </p:stCondLst>
                                  <p:childTnLst>
                                    <p:set>
                                      <p:cBhvr>
                                        <p:cTn id="14" dur="1" fill="hold">
                                          <p:stCondLst>
                                            <p:cond delay="499"/>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P spid="6" grpId="0"/>
      <p:bldP spid="7"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5351" y="79468"/>
            <a:ext cx="8686801" cy="1417638"/>
          </a:xfrm>
        </p:spPr>
        <p:txBody>
          <a:bodyPr/>
          <a:lstStyle/>
          <a:p>
            <a:r>
              <a:rPr lang="en-US" altLang="ja-JP" dirty="0" smtClean="0">
                <a:latin typeface="Times New Roman" pitchFamily="18" charset="0"/>
                <a:cs typeface="Times New Roman" pitchFamily="18" charset="0"/>
              </a:rPr>
              <a:t>Taiwan &amp; Southeast Asian Arts</a:t>
            </a:r>
            <a:endParaRPr lang="ja-JP" altLang="en-US" dirty="0">
              <a:latin typeface="Times New Roman" pitchFamily="18" charset="0"/>
              <a:cs typeface="Times New Roman" pitchFamily="18" charset="0"/>
            </a:endParaRPr>
          </a:p>
        </p:txBody>
      </p:sp>
      <p:sp>
        <p:nvSpPr>
          <p:cNvPr id="3" name="コンテンツ プレースホルダ 2"/>
          <p:cNvSpPr>
            <a:spLocks noGrp="1"/>
          </p:cNvSpPr>
          <p:nvPr>
            <p:ph idx="1"/>
          </p:nvPr>
        </p:nvSpPr>
        <p:spPr/>
        <p:txBody>
          <a:bodyPr/>
          <a:lstStyle/>
          <a:p>
            <a:r>
              <a:rPr lang="en-US" altLang="ja-JP" dirty="0" smtClean="0">
                <a:latin typeface="Times New Roman" pitchFamily="18" charset="0"/>
                <a:cs typeface="Times New Roman" pitchFamily="18" charset="0"/>
              </a:rPr>
              <a:t>1a. Where is Southeast Asia?</a:t>
            </a:r>
          </a:p>
          <a:p>
            <a:r>
              <a:rPr lang="en-US" altLang="ja-JP" dirty="0" smtClean="0">
                <a:latin typeface="Times New Roman" pitchFamily="18" charset="0"/>
                <a:cs typeface="Times New Roman" pitchFamily="18" charset="0"/>
              </a:rPr>
              <a:t>1b. What is arts?</a:t>
            </a:r>
          </a:p>
          <a:p>
            <a:r>
              <a:rPr lang="en-US" altLang="ja-JP" dirty="0" smtClean="0">
                <a:latin typeface="Times New Roman" pitchFamily="18" charset="0"/>
                <a:cs typeface="Times New Roman" pitchFamily="18" charset="0"/>
              </a:rPr>
              <a:t>2. Present relation Taiwan and ‘Southeast Asia’</a:t>
            </a:r>
          </a:p>
          <a:p>
            <a:r>
              <a:rPr lang="en-US" altLang="ja-JP" dirty="0" smtClean="0">
                <a:latin typeface="Times New Roman" pitchFamily="18" charset="0"/>
                <a:cs typeface="Times New Roman" pitchFamily="18" charset="0"/>
              </a:rPr>
              <a:t>3. Term Paper</a:t>
            </a:r>
            <a:endParaRPr lang="ja-JP" altLang="en-US" dirty="0">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82710" y="1862005"/>
            <a:ext cx="5000625" cy="4295775"/>
          </a:xfrm>
          <a:prstGeom prst="rect">
            <a:avLst/>
          </a:prstGeom>
        </p:spPr>
      </p:pic>
      <p:pic>
        <p:nvPicPr>
          <p:cNvPr id="1433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0305" y="4700691"/>
            <a:ext cx="2873375" cy="215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群組 17"/>
          <p:cNvGrpSpPr/>
          <p:nvPr/>
        </p:nvGrpSpPr>
        <p:grpSpPr>
          <a:xfrm>
            <a:off x="3971797" y="5778604"/>
            <a:ext cx="1411737" cy="376834"/>
            <a:chOff x="3971797" y="5778604"/>
            <a:chExt cx="1411737" cy="376834"/>
          </a:xfrm>
        </p:grpSpPr>
        <p:sp>
          <p:nvSpPr>
            <p:cNvPr id="14" name="矩形 13"/>
            <p:cNvSpPr/>
            <p:nvPr/>
          </p:nvSpPr>
          <p:spPr>
            <a:xfrm>
              <a:off x="4237066" y="5778604"/>
              <a:ext cx="1146468" cy="376834"/>
            </a:xfrm>
            <a:prstGeom prst="rect">
              <a:avLst/>
            </a:prstGeom>
          </p:spPr>
          <p:txBody>
            <a:bodyPr wrap="none">
              <a:spAutoFit/>
            </a:bodyPr>
            <a:lstStyle/>
            <a:p>
              <a:pPr lvl="0" algn="just" defTabSz="914400" eaLnBrk="0" fontAlgn="base" hangingPunct="0">
                <a:lnSpc>
                  <a:spcPct val="150000"/>
                </a:lnSpc>
                <a:spcBef>
                  <a:spcPct val="0"/>
                </a:spcBef>
                <a:spcAft>
                  <a:spcPct val="0"/>
                </a:spcAft>
                <a:defRPr/>
              </a:pPr>
              <a:r>
                <a:rPr lang="en-US" altLang="zh-TW" sz="1400" dirty="0" smtClean="0">
                  <a:solidFill>
                    <a:schemeClr val="bg1"/>
                  </a:solidFill>
                  <a:latin typeface="Times New Roman" pitchFamily="18" charset="0"/>
                  <a:ea typeface="新細明體" pitchFamily="18" charset="-120"/>
                  <a:cs typeface="Times New Roman" pitchFamily="18" charset="0"/>
                </a:rPr>
                <a:t>Google Earth</a:t>
              </a:r>
              <a:endParaRPr lang="zh-TW" altLang="zh-TW" sz="1400" dirty="0" smtClean="0">
                <a:solidFill>
                  <a:schemeClr val="bg1"/>
                </a:solidFill>
                <a:latin typeface="Times New Roman" pitchFamily="18" charset="0"/>
                <a:ea typeface="新細明體" pitchFamily="18" charset="-120"/>
                <a:cs typeface="Times New Roman" pitchFamily="18" charset="0"/>
              </a:endParaRPr>
            </a:p>
          </p:txBody>
        </p:sp>
        <p:pic>
          <p:nvPicPr>
            <p:cNvPr id="15" name="Picture 1" descr="圖片1">
              <a:hlinkClick r:id="rId6"/>
            </p:cNvPr>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71797" y="5874235"/>
              <a:ext cx="288000" cy="252000"/>
            </a:xfrm>
            <a:prstGeom prst="rect">
              <a:avLst/>
            </a:prstGeom>
            <a:noFill/>
            <a:ln w="9525">
              <a:noFill/>
              <a:miter lim="800000"/>
              <a:headEnd/>
              <a:tailEnd/>
            </a:ln>
          </p:spPr>
        </p:pic>
      </p:grpSp>
      <p:sp>
        <p:nvSpPr>
          <p:cNvPr id="2" name="タイトル 1"/>
          <p:cNvSpPr>
            <a:spLocks noGrp="1"/>
          </p:cNvSpPr>
          <p:nvPr>
            <p:ph type="title"/>
          </p:nvPr>
        </p:nvSpPr>
        <p:spPr/>
        <p:txBody>
          <a:bodyPr/>
          <a:lstStyle/>
          <a:p>
            <a:r>
              <a:rPr lang="en-US" altLang="ja-JP" dirty="0" smtClean="0">
                <a:latin typeface="Times New Roman" pitchFamily="18" charset="0"/>
                <a:ea typeface="新細明體" pitchFamily="18" charset="-120"/>
                <a:cs typeface="Times New Roman" pitchFamily="18" charset="0"/>
              </a:rPr>
              <a:t>3. Term Paper</a:t>
            </a:r>
            <a:endParaRPr lang="ja-JP" altLang="en-US" dirty="0">
              <a:latin typeface="Times New Roman" pitchFamily="18" charset="0"/>
              <a:ea typeface="新細明體" pitchFamily="18" charset="-120"/>
              <a:cs typeface="Times New Roman" pitchFamily="18" charset="0"/>
            </a:endParaRPr>
          </a:p>
        </p:txBody>
      </p:sp>
      <p:sp>
        <p:nvSpPr>
          <p:cNvPr id="3" name="コンテンツ プレースホルダ 2"/>
          <p:cNvSpPr>
            <a:spLocks noGrp="1"/>
          </p:cNvSpPr>
          <p:nvPr>
            <p:ph sz="half" idx="1"/>
          </p:nvPr>
        </p:nvSpPr>
        <p:spPr>
          <a:xfrm>
            <a:off x="0" y="2084388"/>
            <a:ext cx="3893197" cy="2654593"/>
          </a:xfrm>
        </p:spPr>
        <p:txBody>
          <a:bodyPr>
            <a:normAutofit/>
          </a:bodyPr>
          <a:lstStyle/>
          <a:p>
            <a:pPr>
              <a:lnSpc>
                <a:spcPct val="90000"/>
              </a:lnSpc>
            </a:pPr>
            <a:r>
              <a:rPr lang="en-US" altLang="ja-JP" dirty="0" smtClean="0">
                <a:latin typeface="Times New Roman" pitchFamily="18" charset="0"/>
                <a:ea typeface="新細明體" pitchFamily="18" charset="-120"/>
                <a:cs typeface="Times New Roman" pitchFamily="18" charset="0"/>
              </a:rPr>
              <a:t>Where is Ayutthaya</a:t>
            </a:r>
            <a:r>
              <a:rPr lang="zh-TW" altLang="en-US" dirty="0" smtClean="0">
                <a:latin typeface="Times New Roman" pitchFamily="18" charset="0"/>
                <a:ea typeface="新細明體" pitchFamily="18" charset="-120"/>
                <a:cs typeface="Times New Roman" pitchFamily="18" charset="0"/>
              </a:rPr>
              <a:t>（</a:t>
            </a:r>
            <a:r>
              <a:rPr lang="ja-JP" altLang="en-US" dirty="0" smtClean="0">
                <a:latin typeface="Times New Roman" pitchFamily="18" charset="0"/>
                <a:ea typeface="新細明體" pitchFamily="18" charset="-120"/>
                <a:cs typeface="Times New Roman" pitchFamily="18" charset="0"/>
              </a:rPr>
              <a:t>大城</a:t>
            </a:r>
            <a:r>
              <a:rPr lang="zh-TW" altLang="en-US" dirty="0" smtClean="0">
                <a:latin typeface="Times New Roman" pitchFamily="18" charset="0"/>
                <a:ea typeface="新細明體" pitchFamily="18" charset="-120"/>
                <a:cs typeface="Times New Roman" pitchFamily="18" charset="0"/>
              </a:rPr>
              <a:t>）</a:t>
            </a:r>
            <a:r>
              <a:rPr lang="en-US" altLang="ja-JP" dirty="0" smtClean="0">
                <a:latin typeface="Times New Roman" pitchFamily="18" charset="0"/>
                <a:ea typeface="新細明體" pitchFamily="18" charset="-120"/>
                <a:cs typeface="Times New Roman" pitchFamily="18" charset="0"/>
              </a:rPr>
              <a:t>?</a:t>
            </a:r>
          </a:p>
          <a:p>
            <a:pPr>
              <a:lnSpc>
                <a:spcPct val="90000"/>
              </a:lnSpc>
              <a:buFont typeface="Wingdings" charset="2"/>
              <a:buNone/>
            </a:pPr>
            <a:r>
              <a:rPr lang="en-US" altLang="ja-JP" dirty="0" smtClean="0">
                <a:latin typeface="Times New Roman" pitchFamily="18" charset="0"/>
                <a:ea typeface="新細明體" pitchFamily="18" charset="-120"/>
                <a:cs typeface="Times New Roman" pitchFamily="18" charset="0"/>
              </a:rPr>
              <a:t>     Ayutthaya (old capital of 　　　Thailand from 14th to 18th c.)</a:t>
            </a:r>
          </a:p>
          <a:p>
            <a:pPr>
              <a:lnSpc>
                <a:spcPct val="90000"/>
              </a:lnSpc>
              <a:buFont typeface="Wingdings" charset="2"/>
              <a:buNone/>
            </a:pPr>
            <a:r>
              <a:rPr lang="en-US" altLang="ja-JP" dirty="0" smtClean="0">
                <a:latin typeface="Times New Roman" pitchFamily="18" charset="0"/>
                <a:ea typeface="新細明體" pitchFamily="18" charset="-120"/>
                <a:cs typeface="Times New Roman" pitchFamily="18" charset="0"/>
              </a:rPr>
              <a:t>     #original meaning: the capital of Rama (hero of Indian epic </a:t>
            </a:r>
            <a:r>
              <a:rPr lang="en-US" altLang="ja-JP" i="1" dirty="0" smtClean="0">
                <a:latin typeface="Times New Roman" pitchFamily="18" charset="0"/>
                <a:ea typeface="新細明體" pitchFamily="18" charset="-120"/>
                <a:cs typeface="Times New Roman" pitchFamily="18" charset="0"/>
              </a:rPr>
              <a:t>Ramayana, </a:t>
            </a:r>
            <a:r>
              <a:rPr lang="en-US" altLang="ja-JP" dirty="0" smtClean="0">
                <a:latin typeface="Times New Roman" pitchFamily="18" charset="0"/>
                <a:ea typeface="新細明體" pitchFamily="18" charset="-120"/>
                <a:cs typeface="Times New Roman" pitchFamily="18" charset="0"/>
              </a:rPr>
              <a:t>and the title of Thai king)</a:t>
            </a:r>
          </a:p>
          <a:p>
            <a:endParaRPr lang="ja-JP" altLang="en-US" dirty="0">
              <a:latin typeface="Times New Roman" pitchFamily="18" charset="0"/>
              <a:ea typeface="新細明體" pitchFamily="18" charset="-120"/>
              <a:cs typeface="Times New Roman" pitchFamily="18" charset="0"/>
            </a:endParaRPr>
          </a:p>
        </p:txBody>
      </p:sp>
      <p:sp>
        <p:nvSpPr>
          <p:cNvPr id="6" name="テキスト ボックス 5"/>
          <p:cNvSpPr txBox="1"/>
          <p:nvPr/>
        </p:nvSpPr>
        <p:spPr>
          <a:xfrm>
            <a:off x="5798023" y="4461982"/>
            <a:ext cx="1170000" cy="307777"/>
          </a:xfrm>
          <a:prstGeom prst="rect">
            <a:avLst/>
          </a:prstGeom>
          <a:noFill/>
        </p:spPr>
        <p:txBody>
          <a:bodyPr wrap="none" rtlCol="0">
            <a:spAutoFit/>
          </a:bodyPr>
          <a:lstStyle/>
          <a:p>
            <a:r>
              <a:rPr lang="en-US" altLang="ja-JP" sz="1200" b="1" dirty="0" smtClean="0">
                <a:solidFill>
                  <a:srgbClr val="FFFFFF"/>
                </a:solidFill>
                <a:latin typeface="Times New Roman" pitchFamily="18" charset="0"/>
                <a:ea typeface="新細明體" pitchFamily="18" charset="-120"/>
                <a:cs typeface="Times New Roman" pitchFamily="18" charset="0"/>
              </a:rPr>
              <a:t>● </a:t>
            </a:r>
            <a:r>
              <a:rPr lang="en-US" altLang="ja-JP" sz="1400" b="1" dirty="0" smtClean="0">
                <a:solidFill>
                  <a:schemeClr val="bg1"/>
                </a:solidFill>
                <a:latin typeface="Times New Roman" pitchFamily="18" charset="0"/>
                <a:ea typeface="新細明體" pitchFamily="18" charset="-120"/>
                <a:cs typeface="Times New Roman" pitchFamily="18" charset="0"/>
              </a:rPr>
              <a:t>Ayutthaya</a:t>
            </a:r>
            <a:endParaRPr kumimoji="1" lang="ja-JP" altLang="en-US" sz="1400" b="1" dirty="0">
              <a:solidFill>
                <a:schemeClr val="bg1"/>
              </a:solidFill>
              <a:latin typeface="Times New Roman" pitchFamily="18" charset="0"/>
              <a:ea typeface="新細明體" pitchFamily="18" charset="-120"/>
              <a:cs typeface="Times New Roman" pitchFamily="18" charset="0"/>
            </a:endParaRPr>
          </a:p>
        </p:txBody>
      </p:sp>
      <p:sp>
        <p:nvSpPr>
          <p:cNvPr id="7" name="テキスト ボックス 6"/>
          <p:cNvSpPr txBox="1"/>
          <p:nvPr/>
        </p:nvSpPr>
        <p:spPr>
          <a:xfrm>
            <a:off x="5063205" y="6157780"/>
            <a:ext cx="2558714" cy="307777"/>
          </a:xfrm>
          <a:prstGeom prst="rect">
            <a:avLst/>
          </a:prstGeom>
          <a:noFill/>
        </p:spPr>
        <p:txBody>
          <a:bodyPr wrap="none" rtlCol="0">
            <a:spAutoFit/>
          </a:bodyPr>
          <a:lstStyle/>
          <a:p>
            <a:r>
              <a:rPr kumimoji="1" lang="en-US" altLang="ja-JP" sz="1400" dirty="0" smtClean="0">
                <a:solidFill>
                  <a:schemeClr val="bg1"/>
                </a:solidFill>
                <a:latin typeface="Times New Roman" pitchFamily="18" charset="0"/>
                <a:ea typeface="新細明體" pitchFamily="18" charset="-120"/>
                <a:cs typeface="Times New Roman" pitchFamily="18" charset="0"/>
              </a:rPr>
              <a:t>Core part of Indochina Peninsula</a:t>
            </a:r>
            <a:endParaRPr kumimoji="1" lang="ja-JP" altLang="en-US" sz="1400" dirty="0">
              <a:solidFill>
                <a:schemeClr val="bg1"/>
              </a:solidFill>
              <a:latin typeface="Times New Roman" pitchFamily="18" charset="0"/>
              <a:ea typeface="新細明體" pitchFamily="18" charset="-120"/>
              <a:cs typeface="Times New Roman" pitchFamily="18" charset="0"/>
            </a:endParaRPr>
          </a:p>
        </p:txBody>
      </p:sp>
      <p:sp>
        <p:nvSpPr>
          <p:cNvPr id="10" name="テキスト ボックス 9"/>
          <p:cNvSpPr txBox="1"/>
          <p:nvPr/>
        </p:nvSpPr>
        <p:spPr>
          <a:xfrm>
            <a:off x="3181809" y="6549007"/>
            <a:ext cx="1789914" cy="307777"/>
          </a:xfrm>
          <a:prstGeom prst="rect">
            <a:avLst/>
          </a:prstGeom>
          <a:noFill/>
        </p:spPr>
        <p:txBody>
          <a:bodyPr wrap="none" rtlCol="0">
            <a:spAutoFit/>
          </a:bodyPr>
          <a:lstStyle/>
          <a:p>
            <a:r>
              <a:rPr kumimoji="1" lang="en-US" altLang="ja-JP" sz="1400" dirty="0" smtClean="0">
                <a:solidFill>
                  <a:srgbClr val="FFFFFF"/>
                </a:solidFill>
                <a:latin typeface="Times New Roman" pitchFamily="18" charset="0"/>
                <a:ea typeface="新細明體" pitchFamily="18" charset="-120"/>
                <a:cs typeface="Times New Roman" pitchFamily="18" charset="0"/>
              </a:rPr>
              <a:t>A temple in Ayutthaya</a:t>
            </a:r>
            <a:endParaRPr kumimoji="1" lang="ja-JP" altLang="en-US" sz="1400" dirty="0">
              <a:solidFill>
                <a:srgbClr val="FFFFFF"/>
              </a:solidFill>
              <a:latin typeface="Times New Roman" pitchFamily="18" charset="0"/>
              <a:ea typeface="新細明體" pitchFamily="18" charset="-120"/>
              <a:cs typeface="Times New Roman" pitchFamily="18" charset="0"/>
            </a:endParaRPr>
          </a:p>
        </p:txBody>
      </p:sp>
      <p:grpSp>
        <p:nvGrpSpPr>
          <p:cNvPr id="16" name="群組 15"/>
          <p:cNvGrpSpPr/>
          <p:nvPr/>
        </p:nvGrpSpPr>
        <p:grpSpPr>
          <a:xfrm>
            <a:off x="288431" y="6358826"/>
            <a:ext cx="2789738" cy="513233"/>
            <a:chOff x="288431" y="6358826"/>
            <a:chExt cx="2789738" cy="513233"/>
          </a:xfrm>
        </p:grpSpPr>
        <p:pic>
          <p:nvPicPr>
            <p:cNvPr id="11" name="Picture 15" descr="cc">
              <a:hlinkClick r:id="rId8"/>
            </p:cNvPr>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67261" y="6358826"/>
              <a:ext cx="720000" cy="252000"/>
            </a:xfrm>
            <a:prstGeom prst="rect">
              <a:avLst/>
            </a:prstGeom>
            <a:noFill/>
            <a:ln w="9525">
              <a:noFill/>
              <a:miter lim="800000"/>
              <a:headEnd/>
              <a:tailEnd/>
            </a:ln>
          </p:spPr>
        </p:pic>
        <p:sp>
          <p:nvSpPr>
            <p:cNvPr id="13" name="矩形 12"/>
            <p:cNvSpPr/>
            <p:nvPr/>
          </p:nvSpPr>
          <p:spPr>
            <a:xfrm>
              <a:off x="288431" y="6595060"/>
              <a:ext cx="2789738" cy="276999"/>
            </a:xfrm>
            <a:prstGeom prst="rect">
              <a:avLst/>
            </a:prstGeom>
          </p:spPr>
          <p:txBody>
            <a:bodyPr wrap="none">
              <a:spAutoFit/>
            </a:bodyPr>
            <a:lstStyle/>
            <a:p>
              <a:pPr lvl="0" defTabSz="914400">
                <a:defRPr/>
              </a:pPr>
              <a:r>
                <a:rPr lang="en-US" altLang="zh-TW" sz="1200" dirty="0" smtClean="0">
                  <a:solidFill>
                    <a:schemeClr val="bg1"/>
                  </a:solidFill>
                  <a:latin typeface="Times New Roman" pitchFamily="18" charset="0"/>
                  <a:ea typeface="新細明體" pitchFamily="18" charset="-120"/>
                  <a:cs typeface="Times New Roman" pitchFamily="18" charset="0"/>
                </a:rPr>
                <a:t>National Taiwan University Sakai Takashi</a:t>
              </a:r>
              <a:endParaRPr lang="zh-TW" altLang="zh-TW" sz="1200" dirty="0" smtClean="0">
                <a:solidFill>
                  <a:schemeClr val="bg1"/>
                </a:solidFill>
                <a:latin typeface="Times New Roman" pitchFamily="18" charset="0"/>
                <a:ea typeface="新細明體" pitchFamily="18" charset="-120"/>
                <a:cs typeface="Times New Roman" pitchFamily="18" charset="0"/>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n-US" altLang="ja-JP" dirty="0" smtClean="0">
                <a:latin typeface="Times New Roman" pitchFamily="18" charset="0"/>
                <a:cs typeface="Times New Roman" pitchFamily="18" charset="0"/>
              </a:rPr>
              <a:t>3. Term Paper</a:t>
            </a:r>
            <a:endParaRPr lang="en-US" altLang="ja-JP" dirty="0">
              <a:latin typeface="Times New Roman" pitchFamily="18" charset="0"/>
              <a:cs typeface="Times New Roman" pitchFamily="18" charset="0"/>
            </a:endParaRPr>
          </a:p>
        </p:txBody>
      </p:sp>
      <p:sp>
        <p:nvSpPr>
          <p:cNvPr id="7171" name="Rectangle 3"/>
          <p:cNvSpPr>
            <a:spLocks noGrp="1" noChangeArrowheads="1"/>
          </p:cNvSpPr>
          <p:nvPr>
            <p:ph type="body" idx="1"/>
          </p:nvPr>
        </p:nvSpPr>
        <p:spPr>
          <a:xfrm>
            <a:off x="389467" y="1778000"/>
            <a:ext cx="8382000" cy="5080000"/>
          </a:xfrm>
        </p:spPr>
        <p:txBody>
          <a:bodyPr>
            <a:noAutofit/>
          </a:bodyPr>
          <a:lstStyle/>
          <a:p>
            <a:pPr>
              <a:defRPr/>
            </a:pPr>
            <a:r>
              <a:rPr kumimoji="0" lang="en-US" altLang="ja-JP" sz="2000" dirty="0">
                <a:latin typeface="Times New Roman" pitchFamily="18" charset="0"/>
                <a:ea typeface="新細明體" pitchFamily="18" charset="-120"/>
                <a:cs typeface="Times New Roman" pitchFamily="18" charset="0"/>
              </a:rPr>
              <a:t>Standard of evaluation</a:t>
            </a:r>
          </a:p>
          <a:p>
            <a:pPr>
              <a:buFont typeface="Wingdings" charset="2"/>
              <a:buNone/>
              <a:defRPr/>
            </a:pPr>
            <a:r>
              <a:rPr kumimoji="0" lang="en-US" altLang="ja-JP" sz="2000" dirty="0">
                <a:latin typeface="Times New Roman" pitchFamily="18" charset="0"/>
                <a:ea typeface="新細明體" pitchFamily="18" charset="-120"/>
                <a:cs typeface="Times New Roman" pitchFamily="18" charset="0"/>
              </a:rPr>
              <a:t># Knowledge from other source, books or internet, is not important</a:t>
            </a:r>
            <a:r>
              <a:rPr kumimoji="0" lang="en-US" altLang="ja-JP" sz="2000" dirty="0" smtClean="0">
                <a:latin typeface="Times New Roman" pitchFamily="18" charset="0"/>
                <a:ea typeface="新細明體" pitchFamily="18" charset="-120"/>
                <a:cs typeface="Times New Roman" pitchFamily="18" charset="0"/>
              </a:rPr>
              <a:t>.  Show </a:t>
            </a:r>
            <a:r>
              <a:rPr kumimoji="0" lang="en-US" altLang="ja-JP" sz="2000" dirty="0">
                <a:latin typeface="Times New Roman" pitchFamily="18" charset="0"/>
                <a:ea typeface="新細明體" pitchFamily="18" charset="-120"/>
                <a:cs typeface="Times New Roman" pitchFamily="18" charset="0"/>
              </a:rPr>
              <a:t>me your own feeling</a:t>
            </a:r>
            <a:r>
              <a:rPr kumimoji="0" lang="en-US" altLang="ja-JP" sz="2000" dirty="0" smtClean="0">
                <a:latin typeface="Times New Roman" pitchFamily="18" charset="0"/>
                <a:ea typeface="新細明體" pitchFamily="18" charset="-120"/>
                <a:cs typeface="Times New Roman" pitchFamily="18" charset="0"/>
              </a:rPr>
              <a:t>!</a:t>
            </a:r>
          </a:p>
          <a:p>
            <a:pPr>
              <a:defRPr/>
            </a:pPr>
            <a:r>
              <a:rPr kumimoji="0" lang="en-US" altLang="ja-JP" sz="2000" dirty="0" smtClean="0">
                <a:latin typeface="Times New Roman" pitchFamily="18" charset="0"/>
                <a:ea typeface="新細明體" pitchFamily="18" charset="-120"/>
                <a:cs typeface="Times New Roman" pitchFamily="18" charset="0"/>
              </a:rPr>
              <a:t>Question: announce at December 30th</a:t>
            </a:r>
          </a:p>
          <a:p>
            <a:pPr>
              <a:defRPr/>
            </a:pPr>
            <a:r>
              <a:rPr kumimoji="0" lang="en-US" altLang="ja-JP" sz="2000" dirty="0" smtClean="0">
                <a:latin typeface="Times New Roman" pitchFamily="18" charset="0"/>
                <a:ea typeface="新細明體" pitchFamily="18" charset="-120"/>
                <a:cs typeface="Times New Roman" pitchFamily="18" charset="0"/>
              </a:rPr>
              <a:t>Requirement</a:t>
            </a:r>
          </a:p>
          <a:p>
            <a:pPr>
              <a:buNone/>
              <a:defRPr/>
            </a:pPr>
            <a:r>
              <a:rPr kumimoji="0" lang="en-US" altLang="ja-JP" sz="2000" dirty="0" smtClean="0">
                <a:latin typeface="Times New Roman" pitchFamily="18" charset="0"/>
                <a:ea typeface="新細明體" pitchFamily="18" charset="-120"/>
                <a:cs typeface="Times New Roman" pitchFamily="18" charset="0"/>
              </a:rPr>
              <a:t>     # 1-2 page by A4 paper      # Address: </a:t>
            </a:r>
            <a:r>
              <a:rPr kumimoji="0" lang="en-US" altLang="ja-JP" sz="2000" dirty="0" smtClean="0">
                <a:latin typeface="Times New Roman" pitchFamily="18" charset="0"/>
                <a:ea typeface="新細明體" pitchFamily="18" charset="-120"/>
                <a:cs typeface="Times New Roman" pitchFamily="18" charset="0"/>
                <a:hlinkClick r:id="rId4"/>
              </a:rPr>
              <a:t>sakai@ntu.edu.tw</a:t>
            </a:r>
            <a:r>
              <a:rPr kumimoji="0" lang="en-US" altLang="ja-JP" sz="2000" dirty="0" smtClean="0">
                <a:latin typeface="Times New Roman" pitchFamily="18" charset="0"/>
                <a:ea typeface="新細明體" pitchFamily="18" charset="-120"/>
                <a:cs typeface="Times New Roman" pitchFamily="18" charset="0"/>
              </a:rPr>
              <a:t> </a:t>
            </a:r>
          </a:p>
          <a:p>
            <a:pPr>
              <a:buFont typeface="Wingdings" charset="2"/>
              <a:buNone/>
              <a:defRPr/>
            </a:pPr>
            <a:r>
              <a:rPr kumimoji="0" lang="en-US" altLang="ja-JP" sz="2000" dirty="0">
                <a:latin typeface="Times New Roman" pitchFamily="18" charset="0"/>
                <a:ea typeface="新細明體" pitchFamily="18" charset="-120"/>
                <a:cs typeface="Times New Roman" pitchFamily="18" charset="0"/>
              </a:rPr>
              <a:t># Possible to write in</a:t>
            </a:r>
            <a:r>
              <a:rPr kumimoji="0" lang="en-US" altLang="ja-JP" sz="2000" dirty="0" smtClean="0">
                <a:latin typeface="Times New Roman" pitchFamily="18" charset="0"/>
                <a:ea typeface="新細明體" pitchFamily="18" charset="-120"/>
                <a:cs typeface="Times New Roman" pitchFamily="18" charset="0"/>
              </a:rPr>
              <a:t> English/Chinese/Malay-Indonesian.</a:t>
            </a:r>
          </a:p>
          <a:p>
            <a:pPr>
              <a:buFont typeface="Wingdings" charset="2"/>
              <a:buNone/>
              <a:defRPr/>
            </a:pPr>
            <a:r>
              <a:rPr kumimoji="0" lang="en-US" altLang="ja-JP" sz="2000" dirty="0" smtClean="0">
                <a:latin typeface="Times New Roman" pitchFamily="18" charset="0"/>
                <a:ea typeface="新細明體" pitchFamily="18" charset="-120"/>
                <a:cs typeface="Times New Roman" pitchFamily="18" charset="0"/>
              </a:rPr>
              <a:t># If in Chinese, should be wrote all place </a:t>
            </a:r>
            <a:r>
              <a:rPr kumimoji="0" lang="en-US" altLang="ja-JP" sz="2000" dirty="0">
                <a:latin typeface="Times New Roman" pitchFamily="18" charset="0"/>
                <a:ea typeface="新細明體" pitchFamily="18" charset="-120"/>
                <a:cs typeface="Times New Roman" pitchFamily="18" charset="0"/>
              </a:rPr>
              <a:t>name or personal name</a:t>
            </a:r>
            <a:r>
              <a:rPr kumimoji="0" lang="en-US" altLang="ja-JP" sz="2000" dirty="0" smtClean="0">
                <a:latin typeface="Times New Roman" pitchFamily="18" charset="0"/>
                <a:ea typeface="新細明體" pitchFamily="18" charset="-120"/>
                <a:cs typeface="Times New Roman" pitchFamily="18" charset="0"/>
              </a:rPr>
              <a:t> not by Chinese script but by alphabet.</a:t>
            </a:r>
          </a:p>
          <a:p>
            <a:pPr>
              <a:buNone/>
              <a:defRPr/>
            </a:pPr>
            <a:r>
              <a:rPr kumimoji="0" lang="en-US" altLang="ja-JP" sz="1400" dirty="0" smtClean="0">
                <a:latin typeface="Times New Roman" pitchFamily="18" charset="0"/>
                <a:ea typeface="新細明體" pitchFamily="18" charset="-120"/>
                <a:cs typeface="Times New Roman" pitchFamily="18" charset="0"/>
              </a:rPr>
              <a:t>          Exp</a:t>
            </a:r>
            <a:r>
              <a:rPr kumimoji="0" lang="en-US" altLang="ja-JP" sz="1400" dirty="0">
                <a:latin typeface="Times New Roman" pitchFamily="18" charset="0"/>
                <a:ea typeface="新細明體" pitchFamily="18" charset="-120"/>
                <a:cs typeface="Times New Roman" pitchFamily="18" charset="0"/>
              </a:rPr>
              <a:t>. </a:t>
            </a:r>
            <a:r>
              <a:rPr kumimoji="0" lang="en-US" altLang="ja-JP" sz="1400" dirty="0" smtClean="0">
                <a:latin typeface="Times New Roman" pitchFamily="18" charset="0"/>
                <a:ea typeface="新細明體" pitchFamily="18" charset="-120"/>
                <a:cs typeface="Times New Roman" pitchFamily="18" charset="0"/>
              </a:rPr>
              <a:t>Southeast Asia</a:t>
            </a:r>
            <a:r>
              <a:rPr kumimoji="0" lang="zh-TW" altLang="en-US" sz="1400" dirty="0" smtClean="0">
                <a:latin typeface="Times New Roman" pitchFamily="18" charset="0"/>
                <a:ea typeface="新細明體" pitchFamily="18" charset="-120"/>
                <a:cs typeface="Times New Roman" pitchFamily="18" charset="0"/>
              </a:rPr>
              <a:t>（</a:t>
            </a:r>
            <a:r>
              <a:rPr kumimoji="0" lang="ja-JP" altLang="en-US" sz="1400" dirty="0" smtClean="0">
                <a:latin typeface="Times New Roman" pitchFamily="18" charset="0"/>
                <a:ea typeface="新細明體" pitchFamily="18" charset="-120"/>
                <a:cs typeface="Times New Roman" pitchFamily="18" charset="0"/>
              </a:rPr>
              <a:t>東南亞</a:t>
            </a:r>
            <a:r>
              <a:rPr kumimoji="0" lang="zh-TW" altLang="en-US" sz="1400" dirty="0" smtClean="0">
                <a:latin typeface="Times New Roman" pitchFamily="18" charset="0"/>
                <a:ea typeface="新細明體" pitchFamily="18" charset="-120"/>
                <a:cs typeface="Times New Roman" pitchFamily="18" charset="0"/>
              </a:rPr>
              <a:t>）</a:t>
            </a:r>
            <a:r>
              <a:rPr kumimoji="0" lang="en-US" altLang="ja-JP" sz="1400" dirty="0" smtClean="0">
                <a:latin typeface="Times New Roman" pitchFamily="18" charset="0"/>
                <a:ea typeface="新細明體" pitchFamily="18" charset="-120"/>
                <a:cs typeface="Times New Roman" pitchFamily="18" charset="0"/>
              </a:rPr>
              <a:t>, Vietnam</a:t>
            </a:r>
            <a:r>
              <a:rPr kumimoji="0" lang="zh-TW" altLang="en-US" sz="1400" dirty="0" smtClean="0">
                <a:latin typeface="Times New Roman" pitchFamily="18" charset="0"/>
                <a:ea typeface="新細明體" pitchFamily="18" charset="-120"/>
                <a:cs typeface="Times New Roman" pitchFamily="18" charset="0"/>
              </a:rPr>
              <a:t>（</a:t>
            </a:r>
            <a:r>
              <a:rPr kumimoji="0" lang="ja-JP" altLang="en-US" sz="1400" dirty="0" smtClean="0">
                <a:latin typeface="Times New Roman" pitchFamily="18" charset="0"/>
                <a:ea typeface="新細明體" pitchFamily="18" charset="-120"/>
                <a:cs typeface="Times New Roman" pitchFamily="18" charset="0"/>
              </a:rPr>
              <a:t>越南</a:t>
            </a:r>
            <a:r>
              <a:rPr kumimoji="0" lang="zh-TW" altLang="en-US" sz="1400" dirty="0" smtClean="0">
                <a:latin typeface="Times New Roman" pitchFamily="18" charset="0"/>
                <a:ea typeface="新細明體" pitchFamily="18" charset="-120"/>
                <a:cs typeface="Times New Roman" pitchFamily="18" charset="0"/>
              </a:rPr>
              <a:t>）</a:t>
            </a:r>
            <a:r>
              <a:rPr kumimoji="0" lang="en-US" altLang="ja-JP" sz="1400" dirty="0" smtClean="0">
                <a:latin typeface="Times New Roman" pitchFamily="18" charset="0"/>
                <a:ea typeface="新細明體" pitchFamily="18" charset="-120"/>
                <a:cs typeface="Times New Roman" pitchFamily="18" charset="0"/>
              </a:rPr>
              <a:t> </a:t>
            </a:r>
            <a:r>
              <a:rPr kumimoji="0" lang="en-US" altLang="ja-JP" sz="1400" dirty="0">
                <a:latin typeface="Times New Roman" pitchFamily="18" charset="0"/>
                <a:ea typeface="新細明體" pitchFamily="18" charset="-120"/>
                <a:cs typeface="Times New Roman" pitchFamily="18" charset="0"/>
              </a:rPr>
              <a:t>-1 </a:t>
            </a:r>
            <a:r>
              <a:rPr kumimoji="0" lang="en-US" altLang="ja-JP" sz="1400" dirty="0" smtClean="0">
                <a:latin typeface="Times New Roman" pitchFamily="18" charset="0"/>
                <a:ea typeface="新細明體" pitchFamily="18" charset="-120"/>
                <a:cs typeface="Times New Roman" pitchFamily="18" charset="0"/>
              </a:rPr>
              <a:t>point</a:t>
            </a:r>
            <a:r>
              <a:rPr kumimoji="0" lang="zh-TW" altLang="en-US" sz="1400" dirty="0" smtClean="0">
                <a:latin typeface="Times New Roman" pitchFamily="18" charset="0"/>
                <a:ea typeface="新細明體" pitchFamily="18" charset="-120"/>
                <a:cs typeface="Times New Roman" pitchFamily="18" charset="0"/>
              </a:rPr>
              <a:t>　</a:t>
            </a:r>
            <a:r>
              <a:rPr kumimoji="0" lang="en-US" altLang="ja-JP" sz="1400" dirty="0" smtClean="0">
                <a:latin typeface="Times New Roman" pitchFamily="18" charset="0"/>
                <a:ea typeface="新細明體" pitchFamily="18" charset="-120"/>
                <a:cs typeface="Times New Roman" pitchFamily="18" charset="0"/>
              </a:rPr>
              <a:t>Indo-China Peninsula</a:t>
            </a:r>
            <a:r>
              <a:rPr kumimoji="0" lang="zh-TW" altLang="en-US" sz="1400" dirty="0" smtClean="0">
                <a:latin typeface="Times New Roman" pitchFamily="18" charset="0"/>
                <a:ea typeface="新細明體" pitchFamily="18" charset="-120"/>
                <a:cs typeface="Times New Roman" pitchFamily="18" charset="0"/>
              </a:rPr>
              <a:t>（</a:t>
            </a:r>
            <a:r>
              <a:rPr kumimoji="0" lang="ja-JP" altLang="en-US" sz="1400" dirty="0" smtClean="0">
                <a:latin typeface="Times New Roman" pitchFamily="18" charset="0"/>
                <a:ea typeface="新細明體" pitchFamily="18" charset="-120"/>
                <a:cs typeface="Times New Roman" pitchFamily="18" charset="0"/>
              </a:rPr>
              <a:t>中南半島</a:t>
            </a:r>
            <a:r>
              <a:rPr kumimoji="0" lang="zh-TW" altLang="en-US" sz="1400" dirty="0" smtClean="0">
                <a:latin typeface="Times New Roman" pitchFamily="18" charset="0"/>
                <a:ea typeface="新細明體" pitchFamily="18" charset="-120"/>
                <a:cs typeface="Times New Roman" pitchFamily="18" charset="0"/>
              </a:rPr>
              <a:t>）</a:t>
            </a:r>
            <a:r>
              <a:rPr kumimoji="0" lang="en-US" altLang="ja-JP" sz="1400" dirty="0" smtClean="0">
                <a:latin typeface="Times New Roman" pitchFamily="18" charset="0"/>
                <a:ea typeface="新細明體" pitchFamily="18" charset="-120"/>
                <a:cs typeface="Times New Roman" pitchFamily="18" charset="0"/>
              </a:rPr>
              <a:t> </a:t>
            </a:r>
            <a:r>
              <a:rPr kumimoji="0" lang="en-US" altLang="ja-JP" sz="1400" dirty="0">
                <a:latin typeface="Times New Roman" pitchFamily="18" charset="0"/>
                <a:ea typeface="新細明體" pitchFamily="18" charset="-120"/>
                <a:cs typeface="Times New Roman" pitchFamily="18" charset="0"/>
              </a:rPr>
              <a:t>-5 point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entr" presetSubtype="0" fill="hold" grpId="0" nodeType="clickEffect">
                                  <p:stCondLst>
                                    <p:cond delay="0"/>
                                  </p:stCondLst>
                                  <p:childTnLst>
                                    <p:set>
                                      <p:cBhvr>
                                        <p:cTn id="10" dur="1" fill="hold">
                                          <p:stCondLst>
                                            <p:cond delay="499"/>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entr" presetSubtype="0" fill="hold" grpId="0" nodeType="clickEffect">
                                  <p:stCondLst>
                                    <p:cond delay="0"/>
                                  </p:stCondLst>
                                  <p:childTnLst>
                                    <p:set>
                                      <p:cBhvr>
                                        <p:cTn id="14" dur="1" fill="hold">
                                          <p:stCondLst>
                                            <p:cond delay="499"/>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entr" presetSubtype="0" fill="hold" grpId="0" nodeType="clickEffect">
                                  <p:stCondLst>
                                    <p:cond delay="0"/>
                                  </p:stCondLst>
                                  <p:childTnLst>
                                    <p:set>
                                      <p:cBhvr>
                                        <p:cTn id="18" dur="1" fill="hold">
                                          <p:stCondLst>
                                            <p:cond delay="499"/>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entr" presetSubtype="0" fill="hold" grpId="0" nodeType="clickEffect">
                                  <p:stCondLst>
                                    <p:cond delay="0"/>
                                  </p:stCondLst>
                                  <p:childTnLst>
                                    <p:set>
                                      <p:cBhvr>
                                        <p:cTn id="22" dur="1" fill="hold">
                                          <p:stCondLst>
                                            <p:cond delay="499"/>
                                          </p:stCondLst>
                                        </p:cTn>
                                        <p:tgtEl>
                                          <p:spTgt spid="7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entr" presetSubtype="0" fill="hold" grpId="0" nodeType="clickEffect">
                                  <p:stCondLst>
                                    <p:cond delay="0"/>
                                  </p:stCondLst>
                                  <p:childTnLst>
                                    <p:set>
                                      <p:cBhvr>
                                        <p:cTn id="26" dur="1" fill="hold">
                                          <p:stCondLst>
                                            <p:cond delay="499"/>
                                          </p:stCondLst>
                                        </p:cTn>
                                        <p:tgtEl>
                                          <p:spTgt spid="71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entr" presetSubtype="0" fill="hold" grpId="0" nodeType="clickEffect">
                                  <p:stCondLst>
                                    <p:cond delay="0"/>
                                  </p:stCondLst>
                                  <p:childTnLst>
                                    <p:set>
                                      <p:cBhvr>
                                        <p:cTn id="30" dur="1" fill="hold">
                                          <p:stCondLst>
                                            <p:cond delay="499"/>
                                          </p:stCondLst>
                                        </p:cTn>
                                        <p:tgtEl>
                                          <p:spTgt spid="717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entr" presetSubtype="0" fill="hold" grpId="0" nodeType="clickEffect">
                                  <p:stCondLst>
                                    <p:cond delay="0"/>
                                  </p:stCondLst>
                                  <p:childTnLst>
                                    <p:set>
                                      <p:cBhvr>
                                        <p:cTn id="34" dur="1" fill="hold">
                                          <p:stCondLst>
                                            <p:cond delay="499"/>
                                          </p:stCondLst>
                                        </p:cTn>
                                        <p:tgtEl>
                                          <p:spTgt spid="71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latin typeface="Times New Roman" pitchFamily="18" charset="0"/>
                <a:cs typeface="Times New Roman" pitchFamily="18" charset="0"/>
              </a:rPr>
              <a:t>Schedule</a:t>
            </a:r>
            <a:endParaRPr lang="ja-JP" altLang="en-US" dirty="0">
              <a:latin typeface="Times New Roman" pitchFamily="18" charset="0"/>
              <a:cs typeface="Times New Roman" pitchFamily="18" charset="0"/>
            </a:endParaRPr>
          </a:p>
        </p:txBody>
      </p:sp>
      <p:graphicFrame>
        <p:nvGraphicFramePr>
          <p:cNvPr id="4" name="コンテンツ プレースホルダ 3"/>
          <p:cNvGraphicFramePr>
            <a:graphicFrameLocks noGrp="1"/>
          </p:cNvGraphicFramePr>
          <p:nvPr>
            <p:ph idx="1"/>
          </p:nvPr>
        </p:nvGraphicFramePr>
        <p:xfrm>
          <a:off x="203202" y="1761074"/>
          <a:ext cx="8720666" cy="4334926"/>
        </p:xfrm>
        <a:graphic>
          <a:graphicData uri="http://schemas.openxmlformats.org/drawingml/2006/table">
            <a:tbl>
              <a:tblPr/>
              <a:tblGrid>
                <a:gridCol w="380815"/>
                <a:gridCol w="812405"/>
                <a:gridCol w="2145259"/>
                <a:gridCol w="1193221"/>
                <a:gridCol w="1510567"/>
                <a:gridCol w="1282077"/>
                <a:gridCol w="1396322"/>
              </a:tblGrid>
              <a:tr h="228154">
                <a:tc>
                  <a:txBody>
                    <a:bodyPr/>
                    <a:lstStyle/>
                    <a:p>
                      <a:pPr algn="l" fontAlgn="b"/>
                      <a:r>
                        <a:rPr lang="en-US" altLang="ja-JP" sz="1100" b="0" i="0" u="none" strike="noStrike" dirty="0">
                          <a:latin typeface="Osaka"/>
                        </a:rPr>
                        <a:t>no.</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latin typeface="Osaka"/>
                        </a:rPr>
                        <a:t>mm.dd.</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latin typeface="Osaka"/>
                        </a:rPr>
                        <a:t>conntents</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latin typeface="Osaka"/>
                        </a:rPr>
                        <a:t>period</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latin typeface="Osaka"/>
                        </a:rPr>
                        <a:t>key word</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latin typeface="Osaka"/>
                        </a:rPr>
                        <a:t>subject 1</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latin typeface="Osaka"/>
                        </a:rPr>
                        <a:t>subject 2</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154">
                <a:tc>
                  <a:txBody>
                    <a:bodyPr/>
                    <a:lstStyle/>
                    <a:p>
                      <a:pPr algn="r" fontAlgn="b"/>
                      <a:r>
                        <a:rPr lang="en-US" altLang="ja-JP" sz="1100" b="0" i="0" u="none" strike="noStrike">
                          <a:latin typeface="Osaka"/>
                        </a:rPr>
                        <a:t>1</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r" fontAlgn="b"/>
                      <a:r>
                        <a:rPr lang="en-US" altLang="ja-JP" sz="1100" b="0" i="0" u="none" strike="noStrike">
                          <a:latin typeface="Osaka"/>
                        </a:rPr>
                        <a:t>9</a:t>
                      </a:r>
                      <a:r>
                        <a:rPr lang="ja-JP" altLang="en-US" sz="1100" b="0" i="0" u="none" strike="noStrike">
                          <a:latin typeface="Osaka"/>
                        </a:rPr>
                        <a:t>月</a:t>
                      </a:r>
                      <a:r>
                        <a:rPr lang="en-US" altLang="ja-JP" sz="1100" b="0" i="0" u="none" strike="noStrike">
                          <a:latin typeface="Osaka"/>
                        </a:rPr>
                        <a:t>16</a:t>
                      </a:r>
                      <a:r>
                        <a:rPr lang="ja-JP" altLang="en-US" sz="1100" b="0" i="0" u="none" strike="noStrike">
                          <a:latin typeface="Osaka"/>
                        </a:rPr>
                        <a:t>日</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en-US" altLang="ja-JP" sz="1100" b="0" i="0" u="none" strike="noStrike">
                          <a:latin typeface="Osaka"/>
                        </a:rPr>
                        <a:t>Meaning of Southeast Asia</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en-US" altLang="ja-JP" sz="1100" b="0" i="0" u="none" strike="noStrike">
                          <a:latin typeface="Osaka"/>
                        </a:rPr>
                        <a:t>comtemporary</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en-US" altLang="ja-JP" sz="1100" b="0" i="0" u="none" strike="noStrike">
                          <a:latin typeface="Osaka"/>
                        </a:rPr>
                        <a:t>new commers</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en-US" altLang="ja-JP" sz="1100" b="0" i="0" u="none" strike="noStrike">
                          <a:latin typeface="Osaka"/>
                        </a:rPr>
                        <a:t>areal concept</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en-US" altLang="ja-JP" sz="1100" b="0" i="0" u="none" strike="noStrike">
                          <a:latin typeface="Osaka"/>
                        </a:rPr>
                        <a:t>new migrants</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r>
              <a:tr h="228154">
                <a:tc>
                  <a:txBody>
                    <a:bodyPr/>
                    <a:lstStyle/>
                    <a:p>
                      <a:pPr algn="r" fontAlgn="b"/>
                      <a:r>
                        <a:rPr lang="en-US" altLang="ja-JP" sz="1100" b="0" i="0" u="none" strike="noStrike">
                          <a:latin typeface="Osaka"/>
                        </a:rPr>
                        <a:t>2</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altLang="ja-JP" sz="1100" b="0" i="0" u="none" strike="noStrike">
                          <a:latin typeface="Osaka"/>
                        </a:rPr>
                        <a:t>9</a:t>
                      </a:r>
                      <a:r>
                        <a:rPr lang="ja-JP" altLang="en-US" sz="1100" b="0" i="0" u="none" strike="noStrike">
                          <a:latin typeface="Osaka"/>
                        </a:rPr>
                        <a:t>月</a:t>
                      </a:r>
                      <a:r>
                        <a:rPr lang="en-US" altLang="ja-JP" sz="1100" b="0" i="0" u="none" strike="noStrike">
                          <a:latin typeface="Osaka"/>
                        </a:rPr>
                        <a:t>23</a:t>
                      </a:r>
                      <a:r>
                        <a:rPr lang="ja-JP" altLang="en-US" sz="1100" b="0" i="0" u="none" strike="noStrike">
                          <a:latin typeface="Osaka"/>
                        </a:rPr>
                        <a:t>日</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altLang="ja-JP" sz="1100" b="0" i="0" u="none" strike="noStrike">
                          <a:latin typeface="Osaka"/>
                        </a:rPr>
                        <a:t>Colonial architechture1</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altLang="ja-JP" sz="1100" b="0" i="0" u="none" strike="noStrike">
                          <a:latin typeface="Osaka"/>
                        </a:rPr>
                        <a:t>Modern</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altLang="ja-JP" sz="1100" b="0" i="0" u="none" strike="noStrike">
                          <a:latin typeface="Osaka"/>
                        </a:rPr>
                        <a:t>Indo-Saracenic</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altLang="ja-JP" sz="1100" b="0" i="0" u="none" strike="noStrike">
                          <a:latin typeface="Osaka"/>
                        </a:rPr>
                        <a:t>Japanese buil</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altLang="ja-JP" sz="1100" b="0" i="0" u="none" strike="noStrike">
                          <a:latin typeface="Osaka"/>
                        </a:rPr>
                        <a:t>British buil</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r>
              <a:tr h="228154">
                <a:tc>
                  <a:txBody>
                    <a:bodyPr/>
                    <a:lstStyle/>
                    <a:p>
                      <a:pPr algn="r" fontAlgn="b"/>
                      <a:r>
                        <a:rPr lang="en-US" altLang="ja-JP" sz="1100" b="0" i="0" u="none" strike="noStrike">
                          <a:latin typeface="Osaka"/>
                        </a:rPr>
                        <a:t>3</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altLang="ja-JP" sz="1100" b="0" i="0" u="none" strike="noStrike">
                          <a:latin typeface="Osaka"/>
                        </a:rPr>
                        <a:t>9</a:t>
                      </a:r>
                      <a:r>
                        <a:rPr lang="ja-JP" altLang="en-US" sz="1100" b="0" i="0" u="none" strike="noStrike">
                          <a:latin typeface="Osaka"/>
                        </a:rPr>
                        <a:t>月</a:t>
                      </a:r>
                      <a:r>
                        <a:rPr lang="en-US" altLang="ja-JP" sz="1100" b="0" i="0" u="none" strike="noStrike">
                          <a:latin typeface="Osaka"/>
                        </a:rPr>
                        <a:t>30</a:t>
                      </a:r>
                      <a:r>
                        <a:rPr lang="ja-JP" altLang="en-US" sz="1100" b="0" i="0" u="none" strike="noStrike">
                          <a:latin typeface="Osaka"/>
                        </a:rPr>
                        <a:t>日</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altLang="ja-JP" sz="1100" b="0" i="0" u="none" strike="noStrike">
                          <a:latin typeface="Osaka"/>
                        </a:rPr>
                        <a:t>Colonial architechture2</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altLang="ja-JP" sz="1100" b="0" i="0" u="none" strike="noStrike">
                          <a:latin typeface="Osaka"/>
                        </a:rPr>
                        <a:t>Modern</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altLang="ja-JP" sz="1100" b="0" i="0" u="none" strike="noStrike">
                          <a:latin typeface="Osaka"/>
                        </a:rPr>
                        <a:t>shop-house</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altLang="ja-JP" sz="1100" b="0" i="0" u="none" strike="noStrike">
                          <a:latin typeface="Osaka"/>
                        </a:rPr>
                        <a:t>laojie</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altLang="ja-JP" sz="1100" b="0" i="0" u="none" strike="noStrike">
                          <a:latin typeface="Osaka"/>
                        </a:rPr>
                        <a:t>Pinang/Singapore</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r>
              <a:tr h="228154">
                <a:tc>
                  <a:txBody>
                    <a:bodyPr/>
                    <a:lstStyle/>
                    <a:p>
                      <a:pPr algn="r" fontAlgn="b"/>
                      <a:r>
                        <a:rPr lang="en-US" altLang="ja-JP" sz="1100" b="0" i="0" u="none" strike="noStrike">
                          <a:latin typeface="Osaka"/>
                        </a:rPr>
                        <a:t>4</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altLang="ja-JP" sz="1100" b="0" i="0" u="none" strike="noStrike">
                          <a:latin typeface="Osaka"/>
                        </a:rPr>
                        <a:t>10</a:t>
                      </a:r>
                      <a:r>
                        <a:rPr lang="ja-JP" altLang="en-US" sz="1100" b="0" i="0" u="none" strike="noStrike">
                          <a:latin typeface="Osaka"/>
                        </a:rPr>
                        <a:t>月</a:t>
                      </a:r>
                      <a:r>
                        <a:rPr lang="en-US" altLang="ja-JP" sz="1100" b="0" i="0" u="none" strike="noStrike">
                          <a:latin typeface="Osaka"/>
                        </a:rPr>
                        <a:t>7</a:t>
                      </a:r>
                      <a:r>
                        <a:rPr lang="ja-JP" altLang="en-US" sz="1100" b="0" i="0" u="none" strike="noStrike">
                          <a:latin typeface="Osaka"/>
                        </a:rPr>
                        <a:t>日</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altLang="ja-JP" sz="1100" b="0" i="0" u="none" strike="noStrike">
                          <a:latin typeface="Osaka"/>
                        </a:rPr>
                        <a:t>special lecture</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altLang="ja-JP" sz="1100" b="0" i="0" u="none" strike="noStrike">
                          <a:latin typeface="Osaka"/>
                        </a:rPr>
                        <a:t>Pre-modern</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altLang="ja-JP" sz="1100" b="0" i="0" u="none" strike="noStrike">
                          <a:latin typeface="Osaka"/>
                        </a:rPr>
                        <a:t>Macau</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altLang="ja-JP" sz="1100" b="0" i="0" u="none" strike="noStrike">
                          <a:latin typeface="Osaka"/>
                        </a:rPr>
                        <a:t>world heritage</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ja-JP" altLang="en-US" sz="1100" b="0" i="0" u="none" strike="noStrike">
                          <a:latin typeface="Osaka"/>
                        </a:rPr>
                        <a:t>　</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228154">
                <a:tc>
                  <a:txBody>
                    <a:bodyPr/>
                    <a:lstStyle/>
                    <a:p>
                      <a:pPr algn="r" fontAlgn="b"/>
                      <a:r>
                        <a:rPr lang="en-US" altLang="ja-JP" sz="1100" b="0" i="0" u="none" strike="noStrike">
                          <a:latin typeface="Osaka"/>
                        </a:rPr>
                        <a:t>5</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altLang="ja-JP" sz="1100" b="0" i="0" u="none" strike="noStrike">
                          <a:latin typeface="Osaka"/>
                        </a:rPr>
                        <a:t>10</a:t>
                      </a:r>
                      <a:r>
                        <a:rPr lang="ja-JP" altLang="en-US" sz="1100" b="0" i="0" u="none" strike="noStrike">
                          <a:latin typeface="Osaka"/>
                        </a:rPr>
                        <a:t>月</a:t>
                      </a:r>
                      <a:r>
                        <a:rPr lang="en-US" altLang="ja-JP" sz="1100" b="0" i="0" u="none" strike="noStrike">
                          <a:latin typeface="Osaka"/>
                        </a:rPr>
                        <a:t>14</a:t>
                      </a:r>
                      <a:r>
                        <a:rPr lang="ja-JP" altLang="en-US" sz="1100" b="0" i="0" u="none" strike="noStrike">
                          <a:latin typeface="Osaka"/>
                        </a:rPr>
                        <a:t>日</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altLang="ja-JP" sz="1100" b="0" i="0" u="none" strike="noStrike" dirty="0">
                          <a:latin typeface="Osaka"/>
                        </a:rPr>
                        <a:t>Oversea Chinese culture1</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altLang="ja-JP" sz="1100" b="0" i="0" u="none" strike="noStrike">
                          <a:latin typeface="Osaka"/>
                        </a:rPr>
                        <a:t>Modern</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altLang="ja-JP" sz="1100" b="0" i="0" u="none" strike="noStrike">
                          <a:latin typeface="Osaka"/>
                        </a:rPr>
                        <a:t>Golden Triangle</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altLang="ja-JP" sz="1100" b="0" i="0" u="none" strike="noStrike">
                          <a:latin typeface="Osaka"/>
                        </a:rPr>
                        <a:t>Yun/Thai meals</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altLang="ja-JP" sz="1100" b="0" i="0" u="none" strike="noStrike">
                          <a:latin typeface="Osaka"/>
                        </a:rPr>
                        <a:t>Hui</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28154">
                <a:tc>
                  <a:txBody>
                    <a:bodyPr/>
                    <a:lstStyle/>
                    <a:p>
                      <a:pPr algn="r" fontAlgn="b"/>
                      <a:r>
                        <a:rPr lang="en-US" altLang="ja-JP" sz="1100" b="0" i="0" u="none" strike="noStrike">
                          <a:latin typeface="Osaka"/>
                        </a:rPr>
                        <a:t>6</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altLang="ja-JP" sz="1100" b="0" i="0" u="none" strike="noStrike">
                          <a:latin typeface="Osaka"/>
                        </a:rPr>
                        <a:t>10</a:t>
                      </a:r>
                      <a:r>
                        <a:rPr lang="ja-JP" altLang="en-US" sz="1100" b="0" i="0" u="none" strike="noStrike">
                          <a:latin typeface="Osaka"/>
                        </a:rPr>
                        <a:t>月</a:t>
                      </a:r>
                      <a:r>
                        <a:rPr lang="en-US" altLang="ja-JP" sz="1100" b="0" i="0" u="none" strike="noStrike">
                          <a:latin typeface="Osaka"/>
                        </a:rPr>
                        <a:t>21</a:t>
                      </a:r>
                      <a:r>
                        <a:rPr lang="ja-JP" altLang="en-US" sz="1100" b="0" i="0" u="none" strike="noStrike">
                          <a:latin typeface="Osaka"/>
                        </a:rPr>
                        <a:t>日</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altLang="ja-JP" sz="1100" b="0" i="0" u="none" strike="noStrike">
                          <a:latin typeface="Osaka"/>
                        </a:rPr>
                        <a:t>Oversea Chinese culture2</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altLang="ja-JP" sz="1100" b="0" i="0" u="none" strike="noStrike">
                          <a:latin typeface="Osaka"/>
                        </a:rPr>
                        <a:t>Pre-modern</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altLang="ja-JP" sz="1100" b="0" i="0" u="none" strike="noStrike">
                          <a:latin typeface="Osaka"/>
                        </a:rPr>
                        <a:t>junk trade</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altLang="ja-JP" sz="1100" b="0" i="0" u="none" strike="noStrike">
                          <a:latin typeface="Osaka"/>
                        </a:rPr>
                        <a:t>17c</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altLang="ja-JP" sz="1100" b="0" i="0" u="none" strike="noStrike">
                          <a:latin typeface="Osaka"/>
                        </a:rPr>
                        <a:t>18c</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28154">
                <a:tc>
                  <a:txBody>
                    <a:bodyPr/>
                    <a:lstStyle/>
                    <a:p>
                      <a:pPr algn="r" fontAlgn="b"/>
                      <a:r>
                        <a:rPr lang="en-US" altLang="ja-JP" sz="1100" b="0" i="0" u="none" strike="noStrike">
                          <a:latin typeface="Osaka"/>
                        </a:rPr>
                        <a:t>7</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altLang="ja-JP" sz="1100" b="0" i="0" u="none" strike="noStrike">
                          <a:latin typeface="Osaka"/>
                        </a:rPr>
                        <a:t>10</a:t>
                      </a:r>
                      <a:r>
                        <a:rPr lang="ja-JP" altLang="en-US" sz="1100" b="0" i="0" u="none" strike="noStrike">
                          <a:latin typeface="Osaka"/>
                        </a:rPr>
                        <a:t>月</a:t>
                      </a:r>
                      <a:r>
                        <a:rPr lang="en-US" altLang="ja-JP" sz="1100" b="0" i="0" u="none" strike="noStrike">
                          <a:latin typeface="Osaka"/>
                        </a:rPr>
                        <a:t>28</a:t>
                      </a:r>
                      <a:r>
                        <a:rPr lang="ja-JP" altLang="en-US" sz="1100" b="0" i="0" u="none" strike="noStrike">
                          <a:latin typeface="Osaka"/>
                        </a:rPr>
                        <a:t>日</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altLang="ja-JP" sz="1100" b="0" i="0" u="none" strike="noStrike">
                          <a:latin typeface="Osaka"/>
                        </a:rPr>
                        <a:t>Oversea Chinese culture3</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altLang="ja-JP" sz="1100" b="0" i="0" u="none" strike="noStrike">
                          <a:latin typeface="Osaka"/>
                        </a:rPr>
                        <a:t>Pre-modern</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altLang="ja-JP" sz="1100" b="0" i="0" u="none" strike="noStrike">
                          <a:latin typeface="Osaka"/>
                        </a:rPr>
                        <a:t>Zheng He</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altLang="ja-JP" sz="1100" b="0" i="0" u="none" strike="noStrike">
                          <a:latin typeface="Osaka"/>
                        </a:rPr>
                        <a:t>Islamic relation</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altLang="ja-JP" sz="1100" b="0" i="0" u="none" strike="noStrike">
                          <a:latin typeface="Osaka"/>
                        </a:rPr>
                        <a:t>Baba-Nyonya</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28154">
                <a:tc>
                  <a:txBody>
                    <a:bodyPr/>
                    <a:lstStyle/>
                    <a:p>
                      <a:pPr algn="r" fontAlgn="b"/>
                      <a:r>
                        <a:rPr lang="en-US" altLang="ja-JP" sz="1100" b="0" i="0" u="none" strike="noStrike">
                          <a:latin typeface="Osaka"/>
                        </a:rPr>
                        <a:t>8</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altLang="ja-JP" sz="1100" b="0" i="0" u="none" strike="noStrike">
                          <a:latin typeface="Osaka"/>
                        </a:rPr>
                        <a:t>11</a:t>
                      </a:r>
                      <a:r>
                        <a:rPr lang="ja-JP" altLang="en-US" sz="1100" b="0" i="0" u="none" strike="noStrike">
                          <a:latin typeface="Osaka"/>
                        </a:rPr>
                        <a:t>月</a:t>
                      </a:r>
                      <a:r>
                        <a:rPr lang="en-US" altLang="ja-JP" sz="1100" b="0" i="0" u="none" strike="noStrike">
                          <a:latin typeface="Osaka"/>
                        </a:rPr>
                        <a:t>4</a:t>
                      </a:r>
                      <a:r>
                        <a:rPr lang="ja-JP" altLang="en-US" sz="1100" b="0" i="0" u="none" strike="noStrike">
                          <a:latin typeface="Osaka"/>
                        </a:rPr>
                        <a:t>日</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altLang="ja-JP" sz="1100" b="0" i="0" u="none" strike="noStrike">
                          <a:latin typeface="Osaka"/>
                        </a:rPr>
                        <a:t>performing arts</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altLang="ja-JP" sz="1100" b="0" i="0" u="none" strike="noStrike">
                          <a:latin typeface="Osaka"/>
                        </a:rPr>
                        <a:t>Pre-modern</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altLang="ja-JP" sz="1100" b="0" i="0" u="none" strike="noStrike">
                          <a:latin typeface="Osaka"/>
                        </a:rPr>
                        <a:t>puppet theater</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altLang="ja-JP" sz="1100" b="0" i="0" u="none" strike="noStrike">
                          <a:latin typeface="Osaka"/>
                        </a:rPr>
                        <a:t>northern style</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altLang="ja-JP" sz="1100" b="0" i="0" u="none" strike="noStrike">
                          <a:latin typeface="Osaka"/>
                        </a:rPr>
                        <a:t>southern style</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28154">
                <a:tc>
                  <a:txBody>
                    <a:bodyPr/>
                    <a:lstStyle/>
                    <a:p>
                      <a:pPr algn="r" fontAlgn="b"/>
                      <a:r>
                        <a:rPr lang="en-US" altLang="ja-JP" sz="1100" b="0" i="0" u="none" strike="noStrike">
                          <a:latin typeface="Osaka"/>
                        </a:rPr>
                        <a:t>9</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en-US" altLang="ja-JP" sz="1100" b="0" i="0" u="none" strike="noStrike">
                          <a:latin typeface="Osaka"/>
                        </a:rPr>
                        <a:t>11</a:t>
                      </a:r>
                      <a:r>
                        <a:rPr lang="ja-JP" altLang="en-US" sz="1100" b="0" i="0" u="none" strike="noStrike">
                          <a:latin typeface="Osaka"/>
                        </a:rPr>
                        <a:t>月</a:t>
                      </a:r>
                      <a:r>
                        <a:rPr lang="en-US" altLang="ja-JP" sz="1100" b="0" i="0" u="none" strike="noStrike">
                          <a:latin typeface="Osaka"/>
                        </a:rPr>
                        <a:t>11</a:t>
                      </a:r>
                      <a:r>
                        <a:rPr lang="ja-JP" altLang="en-US" sz="1100" b="0" i="0" u="none" strike="noStrike">
                          <a:latin typeface="Osaka"/>
                        </a:rPr>
                        <a:t>日</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altLang="ja-JP" sz="1100" b="0" i="0" u="none" strike="noStrike" dirty="0">
                          <a:latin typeface="Osaka"/>
                        </a:rPr>
                        <a:t>trade of fine arts1</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altLang="ja-JP" sz="1100" b="0" i="0" u="none" strike="noStrike">
                          <a:latin typeface="Osaka"/>
                        </a:rPr>
                        <a:t>Pre-modern</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altLang="ja-JP" sz="1100" b="0" i="0" u="none" strike="noStrike">
                          <a:latin typeface="Osaka"/>
                        </a:rPr>
                        <a:t>textile trade</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altLang="ja-JP" sz="1100" b="0" i="0" u="none" strike="noStrike">
                          <a:latin typeface="Osaka"/>
                        </a:rPr>
                        <a:t>cotton</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altLang="ja-JP" sz="1100" b="0" i="0" u="none" strike="noStrike">
                          <a:latin typeface="Osaka"/>
                        </a:rPr>
                        <a:t>silk</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r>
              <a:tr h="228154">
                <a:tc>
                  <a:txBody>
                    <a:bodyPr/>
                    <a:lstStyle/>
                    <a:p>
                      <a:pPr algn="r" fontAlgn="b"/>
                      <a:r>
                        <a:rPr lang="en-US" altLang="ja-JP" sz="1100" b="0" i="0" u="none" strike="noStrike">
                          <a:latin typeface="Osaka"/>
                        </a:rPr>
                        <a:t>10</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en-US" altLang="ja-JP" sz="1100" b="0" i="0" u="none" strike="noStrike">
                          <a:latin typeface="Osaka"/>
                        </a:rPr>
                        <a:t>11</a:t>
                      </a:r>
                      <a:r>
                        <a:rPr lang="ja-JP" altLang="en-US" sz="1100" b="0" i="0" u="none" strike="noStrike">
                          <a:latin typeface="Osaka"/>
                        </a:rPr>
                        <a:t>月</a:t>
                      </a:r>
                      <a:r>
                        <a:rPr lang="en-US" altLang="ja-JP" sz="1100" b="0" i="0" u="none" strike="noStrike">
                          <a:latin typeface="Osaka"/>
                        </a:rPr>
                        <a:t>18</a:t>
                      </a:r>
                      <a:r>
                        <a:rPr lang="ja-JP" altLang="en-US" sz="1100" b="0" i="0" u="none" strike="noStrike">
                          <a:latin typeface="Osaka"/>
                        </a:rPr>
                        <a:t>日</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altLang="ja-JP" sz="1100" b="0" i="0" u="none" strike="noStrike">
                          <a:latin typeface="Osaka"/>
                        </a:rPr>
                        <a:t>trade of fine arts2</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altLang="ja-JP" sz="1100" b="0" i="0" u="none" strike="noStrike">
                          <a:latin typeface="Osaka"/>
                        </a:rPr>
                        <a:t>Pre-modern</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altLang="ja-JP" sz="1100" b="0" i="0" u="none" strike="noStrike">
                          <a:latin typeface="Osaka"/>
                        </a:rPr>
                        <a:t>ceramic trade</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altLang="ja-JP" sz="1100" b="0" i="0" u="none" strike="noStrike">
                          <a:latin typeface="Osaka"/>
                        </a:rPr>
                        <a:t>Southeast Asian</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altLang="ja-JP" sz="1100" b="0" i="0" u="none" strike="noStrike">
                          <a:latin typeface="Osaka"/>
                        </a:rPr>
                        <a:t>Japanese</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r>
              <a:tr h="228154">
                <a:tc>
                  <a:txBody>
                    <a:bodyPr/>
                    <a:lstStyle/>
                    <a:p>
                      <a:pPr algn="r" fontAlgn="b"/>
                      <a:r>
                        <a:rPr lang="en-US" altLang="ja-JP" sz="1100" b="0" i="0" u="none" strike="noStrike">
                          <a:latin typeface="Osaka"/>
                        </a:rPr>
                        <a:t>11</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r" fontAlgn="b"/>
                      <a:r>
                        <a:rPr lang="en-US" altLang="ja-JP" sz="1100" b="0" i="0" u="none" strike="noStrike">
                          <a:latin typeface="Osaka"/>
                        </a:rPr>
                        <a:t>11</a:t>
                      </a:r>
                      <a:r>
                        <a:rPr lang="ja-JP" altLang="en-US" sz="1100" b="0" i="0" u="none" strike="noStrike">
                          <a:latin typeface="Osaka"/>
                        </a:rPr>
                        <a:t>月</a:t>
                      </a:r>
                      <a:r>
                        <a:rPr lang="en-US" altLang="ja-JP" sz="1100" b="0" i="0" u="none" strike="noStrike">
                          <a:latin typeface="Osaka"/>
                        </a:rPr>
                        <a:t>25</a:t>
                      </a:r>
                      <a:r>
                        <a:rPr lang="ja-JP" altLang="en-US" sz="1100" b="0" i="0" u="none" strike="noStrike">
                          <a:latin typeface="Osaka"/>
                        </a:rPr>
                        <a:t>日</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l" fontAlgn="b"/>
                      <a:r>
                        <a:rPr lang="en-US" altLang="ja-JP" sz="1100" b="0" i="0" u="none" strike="noStrike">
                          <a:latin typeface="Osaka"/>
                        </a:rPr>
                        <a:t>fortifications &amp; city1</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l" fontAlgn="b"/>
                      <a:r>
                        <a:rPr lang="en-US" altLang="ja-JP" sz="1100" b="0" i="0" u="none" strike="noStrike">
                          <a:latin typeface="Osaka"/>
                        </a:rPr>
                        <a:t>early history</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l" fontAlgn="b"/>
                      <a:r>
                        <a:rPr lang="en-US" altLang="ja-JP" sz="1100" b="0" i="0" u="none" strike="noStrike">
                          <a:latin typeface="Osaka"/>
                        </a:rPr>
                        <a:t>Chinese</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l" fontAlgn="b"/>
                      <a:r>
                        <a:rPr lang="en-US" altLang="ja-JP" sz="1100" b="0" i="0" u="none" strike="noStrike">
                          <a:latin typeface="Osaka"/>
                        </a:rPr>
                        <a:t>Vietnam</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l" fontAlgn="b"/>
                      <a:r>
                        <a:rPr lang="en-US" altLang="ja-JP" sz="1100" b="0" i="0" u="none" strike="noStrike">
                          <a:latin typeface="Osaka"/>
                        </a:rPr>
                        <a:t>Taiwan</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r>
              <a:tr h="228154">
                <a:tc>
                  <a:txBody>
                    <a:bodyPr/>
                    <a:lstStyle/>
                    <a:p>
                      <a:pPr algn="r" fontAlgn="b"/>
                      <a:r>
                        <a:rPr lang="en-US" altLang="ja-JP" sz="1100" b="0" i="0" u="none" strike="noStrike">
                          <a:latin typeface="Osaka"/>
                        </a:rPr>
                        <a:t>12</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r" fontAlgn="b"/>
                      <a:r>
                        <a:rPr lang="en-US" altLang="ja-JP" sz="1100" b="0" i="0" u="none" strike="noStrike">
                          <a:latin typeface="Osaka"/>
                        </a:rPr>
                        <a:t>12</a:t>
                      </a:r>
                      <a:r>
                        <a:rPr lang="ja-JP" altLang="en-US" sz="1100" b="0" i="0" u="none" strike="noStrike">
                          <a:latin typeface="Osaka"/>
                        </a:rPr>
                        <a:t>月</a:t>
                      </a:r>
                      <a:r>
                        <a:rPr lang="en-US" altLang="ja-JP" sz="1100" b="0" i="0" u="none" strike="noStrike">
                          <a:latin typeface="Osaka"/>
                        </a:rPr>
                        <a:t>2</a:t>
                      </a:r>
                      <a:r>
                        <a:rPr lang="ja-JP" altLang="en-US" sz="1100" b="0" i="0" u="none" strike="noStrike">
                          <a:latin typeface="Osaka"/>
                        </a:rPr>
                        <a:t>日</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l" fontAlgn="b"/>
                      <a:r>
                        <a:rPr lang="en-US" altLang="ja-JP" sz="1100" b="0" i="0" u="none" strike="noStrike">
                          <a:latin typeface="Osaka"/>
                        </a:rPr>
                        <a:t>fortifications &amp; city2</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l" fontAlgn="b"/>
                      <a:r>
                        <a:rPr lang="en-US" altLang="ja-JP" sz="1100" b="0" i="0" u="none" strike="noStrike">
                          <a:latin typeface="Osaka"/>
                        </a:rPr>
                        <a:t>early history</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l" fontAlgn="b"/>
                      <a:r>
                        <a:rPr lang="en-US" altLang="ja-JP" sz="1100" b="0" i="0" u="none" strike="noStrike">
                          <a:latin typeface="Osaka"/>
                        </a:rPr>
                        <a:t>European</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l" fontAlgn="b"/>
                      <a:r>
                        <a:rPr lang="en-US" altLang="ja-JP" sz="1100" b="0" i="0" u="none" strike="noStrike">
                          <a:latin typeface="Osaka"/>
                        </a:rPr>
                        <a:t>Batavia</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l" fontAlgn="b"/>
                      <a:r>
                        <a:rPr lang="en-US" altLang="ja-JP" sz="1100" b="0" i="0" u="none" strike="noStrike">
                          <a:latin typeface="Osaka"/>
                        </a:rPr>
                        <a:t>Zeelandia</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r>
              <a:tr h="228154">
                <a:tc>
                  <a:txBody>
                    <a:bodyPr/>
                    <a:lstStyle/>
                    <a:p>
                      <a:pPr algn="r" fontAlgn="b"/>
                      <a:r>
                        <a:rPr lang="en-US" altLang="ja-JP" sz="1100" b="0" i="0" u="none" strike="noStrike">
                          <a:latin typeface="Osaka"/>
                        </a:rPr>
                        <a:t>13</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r" fontAlgn="b"/>
                      <a:r>
                        <a:rPr lang="en-US" altLang="ja-JP" sz="1100" b="0" i="0" u="none" strike="noStrike">
                          <a:latin typeface="Osaka"/>
                        </a:rPr>
                        <a:t>12</a:t>
                      </a:r>
                      <a:r>
                        <a:rPr lang="ja-JP" altLang="en-US" sz="1100" b="0" i="0" u="none" strike="noStrike">
                          <a:latin typeface="Osaka"/>
                        </a:rPr>
                        <a:t>月</a:t>
                      </a:r>
                      <a:r>
                        <a:rPr lang="en-US" altLang="ja-JP" sz="1100" b="0" i="0" u="none" strike="noStrike">
                          <a:latin typeface="Osaka"/>
                        </a:rPr>
                        <a:t>9</a:t>
                      </a:r>
                      <a:r>
                        <a:rPr lang="ja-JP" altLang="en-US" sz="1100" b="0" i="0" u="none" strike="noStrike">
                          <a:latin typeface="Osaka"/>
                        </a:rPr>
                        <a:t>日</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l" fontAlgn="b"/>
                      <a:r>
                        <a:rPr lang="en-US" altLang="ja-JP" sz="1100" b="0" i="0" u="none" strike="noStrike">
                          <a:latin typeface="Osaka"/>
                        </a:rPr>
                        <a:t>fortifications &amp; city3</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l" fontAlgn="b"/>
                      <a:r>
                        <a:rPr lang="en-US" altLang="ja-JP" sz="1100" b="0" i="0" u="none" strike="noStrike">
                          <a:latin typeface="Osaka"/>
                        </a:rPr>
                        <a:t>early history</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l" fontAlgn="b"/>
                      <a:r>
                        <a:rPr lang="en-US" altLang="ja-JP" sz="1100" b="0" i="0" u="none" strike="noStrike">
                          <a:latin typeface="Osaka"/>
                        </a:rPr>
                        <a:t>original</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l" fontAlgn="b"/>
                      <a:r>
                        <a:rPr lang="en-US" altLang="ja-JP" sz="1100" b="0" i="0" u="none" strike="noStrike">
                          <a:latin typeface="Osaka"/>
                        </a:rPr>
                        <a:t>Okinawa</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l" fontAlgn="b"/>
                      <a:r>
                        <a:rPr lang="en-US" altLang="ja-JP" sz="1100" b="0" i="0" u="none" strike="noStrike">
                          <a:latin typeface="Osaka"/>
                        </a:rPr>
                        <a:t>Philippine/Buton</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r>
              <a:tr h="228154">
                <a:tc>
                  <a:txBody>
                    <a:bodyPr/>
                    <a:lstStyle/>
                    <a:p>
                      <a:pPr algn="r" fontAlgn="b"/>
                      <a:r>
                        <a:rPr lang="en-US" altLang="ja-JP" sz="1100" b="0" i="0" u="none" strike="noStrike">
                          <a:latin typeface="Osaka"/>
                        </a:rPr>
                        <a:t>14</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r" fontAlgn="b"/>
                      <a:r>
                        <a:rPr lang="en-US" altLang="ja-JP" sz="1100" b="0" i="0" u="none" strike="noStrike">
                          <a:latin typeface="Osaka"/>
                        </a:rPr>
                        <a:t>12</a:t>
                      </a:r>
                      <a:r>
                        <a:rPr lang="ja-JP" altLang="en-US" sz="1100" b="0" i="0" u="none" strike="noStrike">
                          <a:latin typeface="Osaka"/>
                        </a:rPr>
                        <a:t>月</a:t>
                      </a:r>
                      <a:r>
                        <a:rPr lang="en-US" altLang="ja-JP" sz="1100" b="0" i="0" u="none" strike="noStrike">
                          <a:latin typeface="Osaka"/>
                        </a:rPr>
                        <a:t>16</a:t>
                      </a:r>
                      <a:r>
                        <a:rPr lang="ja-JP" altLang="en-US" sz="1100" b="0" i="0" u="none" strike="noStrike">
                          <a:latin typeface="Osaka"/>
                        </a:rPr>
                        <a:t>日</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en-US" altLang="ja-JP" sz="1100" b="0" i="0" u="none" strike="noStrike">
                          <a:latin typeface="Osaka"/>
                        </a:rPr>
                        <a:t>Exchange in Prot-history</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en-US" altLang="ja-JP" sz="1100" b="0" i="0" u="none" strike="noStrike">
                          <a:latin typeface="Osaka"/>
                        </a:rPr>
                        <a:t>Prot-history</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en-US" altLang="ja-JP" sz="1100" b="0" i="0" u="none" strike="noStrike">
                          <a:latin typeface="Osaka"/>
                        </a:rPr>
                        <a:t>lingo-lingo/earring</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en-US" altLang="ja-JP" sz="1100" b="0" i="0" u="none" strike="noStrike">
                          <a:latin typeface="Osaka"/>
                        </a:rPr>
                        <a:t>Vietnam</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en-US" altLang="ja-JP" sz="1100" b="0" i="0" u="none" strike="noStrike">
                          <a:latin typeface="Osaka"/>
                        </a:rPr>
                        <a:t>Philippine/Taiwan</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r>
              <a:tr h="228154">
                <a:tc>
                  <a:txBody>
                    <a:bodyPr/>
                    <a:lstStyle/>
                    <a:p>
                      <a:pPr algn="r" fontAlgn="b"/>
                      <a:r>
                        <a:rPr lang="en-US" altLang="ja-JP" sz="1100" b="0" i="0" u="none" strike="noStrike">
                          <a:latin typeface="Osaka"/>
                        </a:rPr>
                        <a:t>15</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altLang="ja-JP" sz="1100" b="0" i="0" u="none" strike="noStrike">
                          <a:latin typeface="Osaka"/>
                        </a:rPr>
                        <a:t>12</a:t>
                      </a:r>
                      <a:r>
                        <a:rPr lang="ja-JP" altLang="en-US" sz="1100" b="0" i="0" u="none" strike="noStrike">
                          <a:latin typeface="Osaka"/>
                        </a:rPr>
                        <a:t>月</a:t>
                      </a:r>
                      <a:r>
                        <a:rPr lang="en-US" altLang="ja-JP" sz="1100" b="0" i="0" u="none" strike="noStrike">
                          <a:latin typeface="Osaka"/>
                        </a:rPr>
                        <a:t>23</a:t>
                      </a:r>
                      <a:r>
                        <a:rPr lang="ja-JP" altLang="en-US" sz="1100" b="0" i="0" u="none" strike="noStrike">
                          <a:latin typeface="Osaka"/>
                        </a:rPr>
                        <a:t>日</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altLang="ja-JP" sz="1100" b="0" i="0" u="none" strike="noStrike">
                          <a:latin typeface="Osaka"/>
                        </a:rPr>
                        <a:t>Austronesian culture1</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altLang="ja-JP" sz="1100" b="0" i="0" u="none" strike="noStrike">
                          <a:latin typeface="Osaka"/>
                        </a:rPr>
                        <a:t>Pre-modern</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altLang="ja-JP" sz="1100" b="0" i="0" u="none" strike="noStrike">
                          <a:latin typeface="Osaka"/>
                        </a:rPr>
                        <a:t>miritime people</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altLang="ja-JP" sz="1100" b="0" i="0" u="none" strike="noStrike">
                          <a:latin typeface="Osaka"/>
                        </a:rPr>
                        <a:t>outrigger boat</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altLang="ja-JP" sz="1100" b="0" i="0" u="none" strike="noStrike" dirty="0" err="1">
                          <a:latin typeface="Osaka"/>
                        </a:rPr>
                        <a:t>pinisih</a:t>
                      </a:r>
                      <a:endParaRPr lang="en-US" altLang="ja-JP" sz="1100" b="0" i="0" u="none" strike="noStrike" dirty="0">
                        <a:latin typeface="Osaka"/>
                      </a:endParaRP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r>
              <a:tr h="228154">
                <a:tc>
                  <a:txBody>
                    <a:bodyPr/>
                    <a:lstStyle/>
                    <a:p>
                      <a:pPr algn="r" fontAlgn="b"/>
                      <a:r>
                        <a:rPr lang="en-US" altLang="ja-JP" sz="1100" b="0" i="0" u="none" strike="noStrike">
                          <a:latin typeface="Osaka"/>
                        </a:rPr>
                        <a:t>16</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altLang="ja-JP" sz="1100" b="0" i="0" u="none" strike="noStrike">
                          <a:latin typeface="Osaka"/>
                        </a:rPr>
                        <a:t>12</a:t>
                      </a:r>
                      <a:r>
                        <a:rPr lang="ja-JP" altLang="en-US" sz="1100" b="0" i="0" u="none" strike="noStrike">
                          <a:latin typeface="Osaka"/>
                        </a:rPr>
                        <a:t>月</a:t>
                      </a:r>
                      <a:r>
                        <a:rPr lang="en-US" altLang="ja-JP" sz="1100" b="0" i="0" u="none" strike="noStrike">
                          <a:latin typeface="Osaka"/>
                        </a:rPr>
                        <a:t>30</a:t>
                      </a:r>
                      <a:r>
                        <a:rPr lang="ja-JP" altLang="en-US" sz="1100" b="0" i="0" u="none" strike="noStrike">
                          <a:latin typeface="Osaka"/>
                        </a:rPr>
                        <a:t>日</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altLang="ja-JP" sz="1100" b="0" i="0" u="none" strike="noStrike">
                          <a:latin typeface="Osaka"/>
                        </a:rPr>
                        <a:t>Austronesian culture2</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altLang="ja-JP" sz="1100" b="0" i="0" u="none" strike="noStrike">
                          <a:latin typeface="Osaka"/>
                        </a:rPr>
                        <a:t>Pre-history</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altLang="ja-JP" sz="1100" b="0" i="0" u="none" strike="noStrike">
                          <a:latin typeface="Osaka"/>
                        </a:rPr>
                        <a:t>languages</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altLang="ja-JP" sz="1100" b="0" i="0" u="none" strike="noStrike">
                          <a:latin typeface="Osaka"/>
                        </a:rPr>
                        <a:t>pinang</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altLang="ja-JP" sz="1100" b="0" i="0" u="none" strike="noStrike">
                          <a:latin typeface="Osaka"/>
                        </a:rPr>
                        <a:t>tattoo</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r>
              <a:tr h="228154">
                <a:tc>
                  <a:txBody>
                    <a:bodyPr/>
                    <a:lstStyle/>
                    <a:p>
                      <a:pPr algn="r" fontAlgn="b"/>
                      <a:r>
                        <a:rPr lang="en-US" altLang="ja-JP" sz="1100" b="0" i="0" u="none" strike="noStrike">
                          <a:latin typeface="Osaka"/>
                        </a:rPr>
                        <a:t>17</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altLang="ja-JP" sz="1100" b="0" i="0" u="none" strike="noStrike">
                          <a:latin typeface="Osaka"/>
                        </a:rPr>
                        <a:t>1</a:t>
                      </a:r>
                      <a:r>
                        <a:rPr lang="ja-JP" altLang="en-US" sz="1100" b="0" i="0" u="none" strike="noStrike">
                          <a:latin typeface="Osaka"/>
                        </a:rPr>
                        <a:t>月</a:t>
                      </a:r>
                      <a:r>
                        <a:rPr lang="en-US" altLang="ja-JP" sz="1100" b="0" i="0" u="none" strike="noStrike">
                          <a:latin typeface="Osaka"/>
                        </a:rPr>
                        <a:t>6</a:t>
                      </a:r>
                      <a:r>
                        <a:rPr lang="ja-JP" altLang="en-US" sz="1100" b="0" i="0" u="none" strike="noStrike">
                          <a:latin typeface="Osaka"/>
                        </a:rPr>
                        <a:t>日</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altLang="ja-JP" sz="1100" b="0" i="0" u="none" strike="noStrike">
                          <a:latin typeface="Osaka"/>
                        </a:rPr>
                        <a:t>Diffusion of Megalithic1</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altLang="ja-JP" sz="1100" b="0" i="0" u="none" strike="noStrike">
                          <a:latin typeface="Osaka"/>
                        </a:rPr>
                        <a:t>Pre-history</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altLang="ja-JP" sz="1100" b="0" i="0" u="none" strike="noStrike">
                          <a:latin typeface="Osaka"/>
                        </a:rPr>
                        <a:t>stone statue</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altLang="ja-JP" sz="1100" b="0" i="0" u="none" strike="noStrike">
                          <a:latin typeface="Osaka"/>
                        </a:rPr>
                        <a:t>Pacific/SEA</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altLang="ja-JP" sz="1100" b="0" i="0" u="none" strike="noStrike">
                          <a:latin typeface="Osaka"/>
                        </a:rPr>
                        <a:t>Qilin</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228154">
                <a:tc>
                  <a:txBody>
                    <a:bodyPr/>
                    <a:lstStyle/>
                    <a:p>
                      <a:pPr algn="r" fontAlgn="b"/>
                      <a:r>
                        <a:rPr lang="en-US" altLang="ja-JP" sz="1100" b="0" i="0" u="none" strike="noStrike">
                          <a:latin typeface="Osaka"/>
                        </a:rPr>
                        <a:t>18</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altLang="ja-JP" sz="1100" b="0" i="0" u="none" strike="noStrike">
                          <a:latin typeface="Osaka"/>
                        </a:rPr>
                        <a:t>1</a:t>
                      </a:r>
                      <a:r>
                        <a:rPr lang="ja-JP" altLang="en-US" sz="1100" b="0" i="0" u="none" strike="noStrike">
                          <a:latin typeface="Osaka"/>
                        </a:rPr>
                        <a:t>月</a:t>
                      </a:r>
                      <a:r>
                        <a:rPr lang="en-US" altLang="ja-JP" sz="1100" b="0" i="0" u="none" strike="noStrike">
                          <a:latin typeface="Osaka"/>
                        </a:rPr>
                        <a:t>13</a:t>
                      </a:r>
                      <a:r>
                        <a:rPr lang="ja-JP" altLang="en-US" sz="1100" b="0" i="0" u="none" strike="noStrike">
                          <a:latin typeface="Osaka"/>
                        </a:rPr>
                        <a:t>日</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altLang="ja-JP" sz="1100" b="0" i="0" u="none" strike="noStrike" dirty="0">
                          <a:latin typeface="Osaka"/>
                        </a:rPr>
                        <a:t>Diffusion of Megalithic2</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altLang="ja-JP" sz="1100" b="0" i="0" u="none" strike="noStrike">
                          <a:latin typeface="Osaka"/>
                        </a:rPr>
                        <a:t>Pre-history</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altLang="ja-JP" sz="1100" b="0" i="0" u="none" strike="noStrike">
                          <a:latin typeface="Osaka"/>
                        </a:rPr>
                        <a:t>sarchophaguses</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altLang="ja-JP" sz="1100" b="0" i="0" u="none" strike="noStrike">
                          <a:latin typeface="Osaka"/>
                        </a:rPr>
                        <a:t>Bali</a:t>
                      </a: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altLang="ja-JP" sz="1100" b="0" i="0" u="none" strike="noStrike" dirty="0" err="1">
                          <a:latin typeface="Osaka"/>
                        </a:rPr>
                        <a:t>Qilin</a:t>
                      </a:r>
                      <a:endParaRPr lang="en-US" altLang="ja-JP" sz="1100" b="0" i="0" u="none" strike="noStrike" dirty="0">
                        <a:latin typeface="Osaka"/>
                      </a:endParaRPr>
                    </a:p>
                  </a:txBody>
                  <a:tcPr marL="11979" marR="11979" marT="11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bl>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571472" y="2815064"/>
            <a:ext cx="7772400" cy="1470025"/>
          </a:xfrm>
        </p:spPr>
        <p:txBody>
          <a:bodyPr>
            <a:normAutofit fontScale="90000"/>
          </a:bodyPr>
          <a:lstStyle/>
          <a:p>
            <a:r>
              <a:rPr lang="en-US" altLang="ja-JP" dirty="0" smtClean="0">
                <a:effectLst>
                  <a:outerShdw blurRad="38100" dist="38100" dir="2700000" algn="tl">
                    <a:srgbClr val="C0C0C0"/>
                  </a:outerShdw>
                </a:effectLst>
                <a:latin typeface="Times New Roman" pitchFamily="18" charset="0"/>
                <a:ea typeface="新細明體" pitchFamily="18" charset="-120"/>
                <a:cs typeface="Times New Roman" pitchFamily="18" charset="0"/>
              </a:rPr>
              <a:t>Taiwan and Southeast Asian Arts</a:t>
            </a:r>
            <a:br>
              <a:rPr lang="en-US" altLang="ja-JP" dirty="0" smtClean="0">
                <a:effectLst>
                  <a:outerShdw blurRad="38100" dist="38100" dir="2700000" algn="tl">
                    <a:srgbClr val="C0C0C0"/>
                  </a:outerShdw>
                </a:effectLst>
                <a:latin typeface="Times New Roman" pitchFamily="18" charset="0"/>
                <a:ea typeface="新細明體" pitchFamily="18" charset="-120"/>
                <a:cs typeface="Times New Roman" pitchFamily="18" charset="0"/>
              </a:rPr>
            </a:br>
            <a:r>
              <a:rPr lang="en-US" altLang="zh-TW" dirty="0" smtClean="0">
                <a:effectLst>
                  <a:outerShdw blurRad="38100" dist="38100" dir="2700000" algn="tl">
                    <a:srgbClr val="C0C0C0"/>
                  </a:outerShdw>
                </a:effectLst>
                <a:latin typeface="Times New Roman" pitchFamily="18" charset="0"/>
                <a:ea typeface="新細明體" pitchFamily="18" charset="-120"/>
                <a:cs typeface="Times New Roman" pitchFamily="18" charset="0"/>
              </a:rPr>
              <a:t>Vol.1</a:t>
            </a:r>
            <a:r>
              <a:rPr lang="en-US" altLang="ja-JP" dirty="0" smtClean="0">
                <a:effectLst>
                  <a:outerShdw blurRad="38100" dist="38100" dir="2700000" algn="tl">
                    <a:srgbClr val="C0C0C0"/>
                  </a:outerShdw>
                </a:effectLst>
                <a:latin typeface="Times New Roman" pitchFamily="18" charset="0"/>
                <a:ea typeface="新細明體" pitchFamily="18" charset="-120"/>
                <a:cs typeface="Times New Roman" pitchFamily="18" charset="0"/>
              </a:rPr>
              <a:t/>
            </a:r>
            <a:br>
              <a:rPr lang="en-US" altLang="ja-JP" dirty="0" smtClean="0">
                <a:effectLst>
                  <a:outerShdw blurRad="38100" dist="38100" dir="2700000" algn="tl">
                    <a:srgbClr val="C0C0C0"/>
                  </a:outerShdw>
                </a:effectLst>
                <a:latin typeface="Times New Roman" pitchFamily="18" charset="0"/>
                <a:ea typeface="新細明體" pitchFamily="18" charset="-120"/>
                <a:cs typeface="Times New Roman" pitchFamily="18" charset="0"/>
              </a:rPr>
            </a:br>
            <a:r>
              <a:rPr lang="ja-JP" altLang="en-US" sz="3100" dirty="0" smtClean="0">
                <a:effectLst>
                  <a:outerShdw blurRad="38100" dist="38100" dir="2700000" algn="tl">
                    <a:srgbClr val="C0C0C0"/>
                  </a:outerShdw>
                </a:effectLst>
                <a:latin typeface="Times New Roman" pitchFamily="18" charset="0"/>
                <a:ea typeface="新細明體" pitchFamily="18" charset="-120"/>
                <a:cs typeface="Times New Roman" pitchFamily="18" charset="0"/>
              </a:rPr>
              <a:t>臺灣與東南亞藝術</a:t>
            </a:r>
            <a:r>
              <a:rPr lang="zh-TW" altLang="en-US" sz="3100" dirty="0" smtClean="0">
                <a:effectLst>
                  <a:outerShdw blurRad="38100" dist="38100" dir="2700000" algn="tl">
                    <a:srgbClr val="C0C0C0"/>
                  </a:outerShdw>
                </a:effectLst>
                <a:latin typeface="Times New Roman" pitchFamily="18" charset="0"/>
                <a:ea typeface="新細明體" pitchFamily="18" charset="-120"/>
                <a:cs typeface="Times New Roman" pitchFamily="18" charset="0"/>
              </a:rPr>
              <a:t>第一講 </a:t>
            </a:r>
            <a:r>
              <a:rPr lang="en-US" altLang="ja-JP" dirty="0" smtClean="0">
                <a:effectLst>
                  <a:outerShdw blurRad="38100" dist="38100" dir="2700000" algn="tl">
                    <a:srgbClr val="C0C0C0"/>
                  </a:outerShdw>
                </a:effectLst>
                <a:latin typeface="Times New Roman" pitchFamily="18" charset="0"/>
                <a:ea typeface="新細明體" pitchFamily="18" charset="-120"/>
                <a:cs typeface="Times New Roman" pitchFamily="18" charset="0"/>
              </a:rPr>
              <a:t/>
            </a:r>
            <a:br>
              <a:rPr lang="en-US" altLang="ja-JP" dirty="0" smtClean="0">
                <a:effectLst>
                  <a:outerShdw blurRad="38100" dist="38100" dir="2700000" algn="tl">
                    <a:srgbClr val="C0C0C0"/>
                  </a:outerShdw>
                </a:effectLst>
                <a:latin typeface="Times New Roman" pitchFamily="18" charset="0"/>
                <a:ea typeface="新細明體" pitchFamily="18" charset="-120"/>
                <a:cs typeface="Times New Roman" pitchFamily="18" charset="0"/>
              </a:rPr>
            </a:br>
            <a:r>
              <a:rPr lang="en-US" altLang="zh-TW" sz="3200" b="1" dirty="0" smtClean="0">
                <a:solidFill>
                  <a:schemeClr val="accent6">
                    <a:lumMod val="75000"/>
                  </a:schemeClr>
                </a:solidFill>
                <a:latin typeface="Times New Roman" pitchFamily="18" charset="0"/>
                <a:ea typeface="新細明體" pitchFamily="18" charset="-120"/>
                <a:cs typeface="Times New Roman" pitchFamily="18" charset="0"/>
              </a:rPr>
              <a:t>Copyright Declaration</a:t>
            </a:r>
            <a:r>
              <a:rPr lang="zh-TW" altLang="en-US" sz="3200" b="1" dirty="0" smtClean="0">
                <a:solidFill>
                  <a:schemeClr val="accent6">
                    <a:lumMod val="75000"/>
                  </a:schemeClr>
                </a:solidFill>
                <a:latin typeface="Times New Roman" pitchFamily="18" charset="0"/>
                <a:ea typeface="新細明體" pitchFamily="18" charset="-120"/>
                <a:cs typeface="Times New Roman" pitchFamily="18" charset="0"/>
              </a:rPr>
              <a:t>（版權標示頁）</a:t>
            </a:r>
            <a:r>
              <a:rPr lang="en-US" altLang="zh-TW" sz="3200" b="1" dirty="0" smtClean="0">
                <a:solidFill>
                  <a:schemeClr val="accent6">
                    <a:lumMod val="75000"/>
                  </a:schemeClr>
                </a:solidFill>
                <a:latin typeface="Times New Roman" pitchFamily="18" charset="0"/>
                <a:ea typeface="新細明體" pitchFamily="18" charset="-120"/>
                <a:cs typeface="Times New Roman" pitchFamily="18" charset="0"/>
              </a:rPr>
              <a:t> </a:t>
            </a:r>
            <a:endParaRPr lang="zh-TW" altLang="en-US" sz="3200" b="1" dirty="0">
              <a:solidFill>
                <a:schemeClr val="accent6">
                  <a:lumMod val="75000"/>
                </a:schemeClr>
              </a:solidFill>
              <a:latin typeface="Times New Roman" pitchFamily="18" charset="0"/>
              <a:ea typeface="新細明體" pitchFamily="18" charset="-120"/>
              <a:cs typeface="Times New Roman" pitchFamily="18" charset="0"/>
            </a:endParaRPr>
          </a:p>
        </p:txBody>
      </p:sp>
      <p:sp>
        <p:nvSpPr>
          <p:cNvPr id="3" name="副標題 2"/>
          <p:cNvSpPr>
            <a:spLocks noGrp="1"/>
          </p:cNvSpPr>
          <p:nvPr>
            <p:ph type="subTitle" idx="1"/>
          </p:nvPr>
        </p:nvSpPr>
        <p:spPr>
          <a:xfrm>
            <a:off x="1004066" y="4778865"/>
            <a:ext cx="6992471" cy="987552"/>
          </a:xfrm>
        </p:spPr>
        <p:txBody>
          <a:bodyPr>
            <a:normAutofit fontScale="92500" lnSpcReduction="20000"/>
          </a:bodyPr>
          <a:lstStyle/>
          <a:p>
            <a:pPr algn="r">
              <a:defRPr/>
            </a:pPr>
            <a:r>
              <a:rPr lang="en-US" altLang="ja-JP" sz="2400" dirty="0" smtClean="0">
                <a:effectLst>
                  <a:outerShdw blurRad="38100" dist="38100" dir="2700000" algn="tl">
                    <a:srgbClr val="000000">
                      <a:alpha val="43137"/>
                    </a:srgbClr>
                  </a:outerShdw>
                </a:effectLst>
                <a:latin typeface="Times New Roman" pitchFamily="18" charset="0"/>
                <a:ea typeface="新細明體" pitchFamily="18" charset="-120"/>
                <a:cs typeface="Times New Roman" pitchFamily="18" charset="0"/>
              </a:rPr>
              <a:t>Sakai Takashi</a:t>
            </a:r>
            <a:r>
              <a:rPr lang="ja-JP" altLang="en-US" sz="2400" dirty="0">
                <a:effectLst>
                  <a:outerShdw blurRad="38100" dist="38100" dir="2700000" algn="tl">
                    <a:srgbClr val="000000">
                      <a:alpha val="43137"/>
                    </a:srgbClr>
                  </a:outerShdw>
                </a:effectLst>
                <a:latin typeface="Times New Roman" pitchFamily="18" charset="0"/>
                <a:ea typeface="新細明體" pitchFamily="18" charset="-120"/>
                <a:cs typeface="Times New Roman" pitchFamily="18" charset="0"/>
              </a:rPr>
              <a:t>坂井　隆</a:t>
            </a:r>
            <a:endParaRPr lang="en-US" altLang="ja-JP" sz="2400" dirty="0">
              <a:effectLst>
                <a:outerShdw blurRad="38100" dist="38100" dir="2700000" algn="tl">
                  <a:srgbClr val="000000">
                    <a:alpha val="43137"/>
                  </a:srgbClr>
                </a:outerShdw>
              </a:effectLst>
              <a:latin typeface="Times New Roman" pitchFamily="18" charset="0"/>
              <a:ea typeface="新細明體" pitchFamily="18" charset="-120"/>
              <a:cs typeface="Times New Roman" pitchFamily="18" charset="0"/>
            </a:endParaRPr>
          </a:p>
          <a:p>
            <a:pPr algn="r">
              <a:defRPr/>
            </a:pPr>
            <a:r>
              <a:rPr lang="en-US" altLang="ja-JP" sz="2400" dirty="0" smtClean="0">
                <a:effectLst>
                  <a:outerShdw blurRad="38100" dist="38100" dir="2700000" algn="tl">
                    <a:srgbClr val="000000">
                      <a:alpha val="43137"/>
                    </a:srgbClr>
                  </a:outerShdw>
                </a:effectLst>
                <a:latin typeface="Times New Roman" pitchFamily="18" charset="0"/>
                <a:ea typeface="新細明體" pitchFamily="18" charset="-120"/>
                <a:cs typeface="Times New Roman" pitchFamily="18" charset="0"/>
              </a:rPr>
              <a:t>Institute of Art History ,</a:t>
            </a:r>
            <a:r>
              <a:rPr lang="en-US" altLang="zh-TW" sz="2400" dirty="0" smtClean="0">
                <a:latin typeface="Times New Roman" pitchFamily="18" charset="0"/>
                <a:ea typeface="新細明體" pitchFamily="18" charset="-120"/>
                <a:cs typeface="Times New Roman" pitchFamily="18" charset="0"/>
              </a:rPr>
              <a:t> </a:t>
            </a:r>
            <a:r>
              <a:rPr lang="en-US" altLang="zh-TW" sz="2400" dirty="0" smtClean="0">
                <a:effectLst>
                  <a:outerShdw blurRad="38100" dist="38100" dir="2700000" algn="tl">
                    <a:srgbClr val="000000">
                      <a:alpha val="43137"/>
                    </a:srgbClr>
                  </a:outerShdw>
                </a:effectLst>
                <a:latin typeface="Times New Roman" pitchFamily="18" charset="0"/>
                <a:ea typeface="新細明體" pitchFamily="18" charset="-120"/>
                <a:cs typeface="Times New Roman" pitchFamily="18" charset="0"/>
              </a:rPr>
              <a:t>National Taiwan University</a:t>
            </a:r>
            <a:r>
              <a:rPr lang="en-US" altLang="ja-JP" sz="2400" dirty="0" smtClean="0">
                <a:effectLst>
                  <a:outerShdw blurRad="38100" dist="38100" dir="2700000" algn="tl">
                    <a:srgbClr val="000000">
                      <a:alpha val="43137"/>
                    </a:srgbClr>
                  </a:outerShdw>
                </a:effectLst>
                <a:latin typeface="Times New Roman" pitchFamily="18" charset="0"/>
                <a:ea typeface="新細明體" pitchFamily="18" charset="-120"/>
                <a:cs typeface="Times New Roman" pitchFamily="18" charset="0"/>
              </a:rPr>
              <a:t> </a:t>
            </a:r>
          </a:p>
          <a:p>
            <a:pPr algn="r">
              <a:defRPr/>
            </a:pPr>
            <a:r>
              <a:rPr lang="ja-JP" altLang="en-US" sz="2400" dirty="0" smtClean="0">
                <a:effectLst>
                  <a:outerShdw blurRad="38100" dist="38100" dir="2700000" algn="tl">
                    <a:srgbClr val="000000">
                      <a:alpha val="43137"/>
                    </a:srgbClr>
                  </a:outerShdw>
                </a:effectLst>
                <a:latin typeface="Times New Roman" pitchFamily="18" charset="0"/>
                <a:ea typeface="新細明體" pitchFamily="18" charset="-120"/>
                <a:cs typeface="Times New Roman" pitchFamily="18" charset="0"/>
              </a:rPr>
              <a:t>（臺大藝術</a:t>
            </a:r>
            <a:r>
              <a:rPr lang="ja-JP" altLang="en-US" sz="2400" dirty="0">
                <a:effectLst>
                  <a:outerShdw blurRad="38100" dist="38100" dir="2700000" algn="tl">
                    <a:srgbClr val="000000">
                      <a:alpha val="43137"/>
                    </a:srgbClr>
                  </a:outerShdw>
                </a:effectLst>
                <a:latin typeface="Times New Roman" pitchFamily="18" charset="0"/>
                <a:ea typeface="新細明體" pitchFamily="18" charset="-120"/>
                <a:cs typeface="Times New Roman" pitchFamily="18" charset="0"/>
              </a:rPr>
              <a:t>史</a:t>
            </a:r>
            <a:r>
              <a:rPr lang="ja-JP" altLang="en-US" sz="2400" dirty="0" smtClean="0">
                <a:effectLst>
                  <a:outerShdw blurRad="38100" dist="38100" dir="2700000" algn="tl">
                    <a:srgbClr val="000000">
                      <a:alpha val="43137"/>
                    </a:srgbClr>
                  </a:outerShdw>
                </a:effectLst>
                <a:latin typeface="Times New Roman" pitchFamily="18" charset="0"/>
                <a:ea typeface="新細明體" pitchFamily="18" charset="-120"/>
                <a:cs typeface="Times New Roman" pitchFamily="18" charset="0"/>
              </a:rPr>
              <a:t>研究所</a:t>
            </a:r>
            <a:r>
              <a:rPr lang="zh-TW" altLang="en-US" sz="2400" dirty="0" smtClean="0">
                <a:effectLst>
                  <a:outerShdw blurRad="38100" dist="38100" dir="2700000" algn="tl">
                    <a:srgbClr val="000000">
                      <a:alpha val="43137"/>
                    </a:srgbClr>
                  </a:outerShdw>
                </a:effectLst>
                <a:latin typeface="Times New Roman" pitchFamily="18" charset="0"/>
                <a:ea typeface="新細明體" pitchFamily="18" charset="-120"/>
                <a:cs typeface="Times New Roman" pitchFamily="18" charset="0"/>
              </a:rPr>
              <a:t>）</a:t>
            </a:r>
            <a:endParaRPr lang="zh-TW" altLang="en-US" sz="2400" dirty="0">
              <a:latin typeface="Times New Roman" pitchFamily="18" charset="0"/>
              <a:ea typeface="新細明體" pitchFamily="18" charset="-12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3"/>
          <p:cNvGraphicFramePr>
            <a:graphicFrameLocks noGrp="1"/>
          </p:cNvGraphicFramePr>
          <p:nvPr/>
        </p:nvGraphicFramePr>
        <p:xfrm>
          <a:off x="254645" y="212622"/>
          <a:ext cx="8640000" cy="6480001"/>
        </p:xfrm>
        <a:graphic>
          <a:graphicData uri="http://schemas.openxmlformats.org/drawingml/2006/table">
            <a:tbl>
              <a:tblPr/>
              <a:tblGrid>
                <a:gridCol w="2421230"/>
                <a:gridCol w="1723446"/>
                <a:gridCol w="4495324"/>
              </a:tblGrid>
              <a:tr h="31088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rPr>
                        <a:t>Work</a:t>
                      </a:r>
                      <a:endParaRPr kumimoji="1" lang="zh-TW" altLang="en-US" sz="1400" b="1"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rPr>
                        <a:t>Licensing</a:t>
                      </a:r>
                      <a:endParaRPr kumimoji="1" lang="zh-TW" altLang="en-US" sz="1400" b="1"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rPr>
                        <a:t>Author/Source</a:t>
                      </a:r>
                      <a:endParaRPr kumimoji="1" lang="zh-TW" altLang="en-US" sz="1400" b="1"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028186">
                <a:tc>
                  <a:txBody>
                    <a:bodyPr/>
                    <a:lstStyle/>
                    <a:p>
                      <a:pPr marL="0" marR="0" lvl="0" indent="0" algn="ctr" defTabSz="914400" rtl="0" eaLnBrk="0" fontAlgn="base" latinLnBrk="0" hangingPunct="0">
                        <a:lnSpc>
                          <a:spcPct val="150000"/>
                        </a:lnSpc>
                        <a:spcBef>
                          <a:spcPct val="0"/>
                        </a:spcBef>
                        <a:spcAft>
                          <a:spcPct val="0"/>
                        </a:spcAft>
                        <a:buClrTx/>
                        <a:buSzTx/>
                        <a:buFontTx/>
                        <a:buNone/>
                        <a:tabLst/>
                      </a:pPr>
                      <a:endParaRPr kumimoji="1" lang="en-US" altLang="zh-TW" sz="1200" b="0"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endParaRPr kumimoji="1" lang="zh-TW" altLang="en-US" sz="1200" b="0"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lang="en-US" altLang="zh-TW" sz="1200" kern="1200" dirty="0" smtClean="0">
                          <a:solidFill>
                            <a:schemeClr val="bg1"/>
                          </a:solidFill>
                          <a:latin typeface="Times New Roman" pitchFamily="18" charset="0"/>
                          <a:ea typeface="新細明體" pitchFamily="18" charset="-120"/>
                          <a:cs typeface="Times New Roman" pitchFamily="18" charset="0"/>
                        </a:rPr>
                        <a:t>National Taiwan University </a:t>
                      </a:r>
                    </a:p>
                    <a:p>
                      <a:pPr marL="0" marR="0" lvl="0" indent="0" algn="just" defTabSz="914400" rtl="0" eaLnBrk="0" fontAlgn="base" latinLnBrk="0" hangingPunct="0">
                        <a:lnSpc>
                          <a:spcPct val="100000"/>
                        </a:lnSpc>
                        <a:spcBef>
                          <a:spcPct val="0"/>
                        </a:spcBef>
                        <a:spcAft>
                          <a:spcPct val="0"/>
                        </a:spcAft>
                        <a:buClrTx/>
                        <a:buSzTx/>
                        <a:buFontTx/>
                        <a:buNone/>
                        <a:tabLst/>
                        <a:defRPr/>
                      </a:pPr>
                      <a:r>
                        <a:rPr lang="en-US" altLang="zh-TW" sz="1200" kern="1200" dirty="0" smtClean="0">
                          <a:solidFill>
                            <a:schemeClr val="bg1"/>
                          </a:solidFill>
                          <a:latin typeface="Times New Roman" pitchFamily="18" charset="0"/>
                          <a:ea typeface="新細明體" pitchFamily="18" charset="-120"/>
                          <a:cs typeface="Times New Roman" pitchFamily="18" charset="0"/>
                        </a:rPr>
                        <a:t>Sakai Takashi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r>
              <a:tr h="1028186">
                <a:tc>
                  <a:txBody>
                    <a:bodyPr/>
                    <a:lstStyle/>
                    <a:p>
                      <a:pPr marL="0" marR="0" lvl="0" indent="0" algn="ctr" defTabSz="914400" rtl="0" eaLnBrk="0" fontAlgn="base" latinLnBrk="0" hangingPunct="0">
                        <a:lnSpc>
                          <a:spcPct val="150000"/>
                        </a:lnSpc>
                        <a:spcBef>
                          <a:spcPct val="0"/>
                        </a:spcBef>
                        <a:spcAft>
                          <a:spcPct val="0"/>
                        </a:spcAft>
                        <a:buClrTx/>
                        <a:buSzTx/>
                        <a:buFontTx/>
                        <a:buNone/>
                        <a:tabLst/>
                      </a:pPr>
                      <a:endParaRPr kumimoji="1" lang="zh-TW" altLang="en-US" sz="1200" b="0"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endParaRPr kumimoji="1" lang="zh-TW" altLang="en-US" sz="1800" b="0"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lang="en-US" altLang="zh-TW" sz="1200" kern="1200" dirty="0" smtClean="0">
                          <a:solidFill>
                            <a:schemeClr val="bg1"/>
                          </a:solidFill>
                          <a:latin typeface="Times New Roman" pitchFamily="18" charset="0"/>
                          <a:ea typeface="新細明體" pitchFamily="18" charset="-120"/>
                          <a:cs typeface="Times New Roman" pitchFamily="18" charset="0"/>
                        </a:rPr>
                        <a:t>Bronwyn Campbell, “Museum Treasures of Southeast Asia”, (Manila : Produced for the ASEAN Committee on Culture and Information, c2002),pp.25. ISBN981-04-7589-6 </a:t>
                      </a:r>
                      <a:endParaRPr lang="zh-TW" altLang="zh-TW" sz="1200" kern="1200" dirty="0" smtClean="0">
                        <a:solidFill>
                          <a:schemeClr val="bg1"/>
                        </a:solidFill>
                        <a:latin typeface="Times New Roman" pitchFamily="18" charset="0"/>
                        <a:ea typeface="新細明體" pitchFamily="18" charset="-12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lang="zh-TW" altLang="en-US" sz="1200" kern="1200" dirty="0" smtClean="0">
                        <a:solidFill>
                          <a:schemeClr val="bg1"/>
                        </a:solidFill>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028186">
                <a:tc>
                  <a:txBody>
                    <a:bodyPr/>
                    <a:lstStyle/>
                    <a:p>
                      <a:pPr marL="0" marR="0" lvl="0" indent="0" algn="ctr" defTabSz="914400" rtl="0" eaLnBrk="0" fontAlgn="base" latinLnBrk="0" hangingPunct="0">
                        <a:lnSpc>
                          <a:spcPct val="150000"/>
                        </a:lnSpc>
                        <a:spcBef>
                          <a:spcPct val="0"/>
                        </a:spcBef>
                        <a:spcAft>
                          <a:spcPct val="0"/>
                        </a:spcAft>
                        <a:buClrTx/>
                        <a:buSzTx/>
                        <a:buFontTx/>
                        <a:buNone/>
                        <a:tabLst/>
                        <a:defRPr/>
                      </a:pPr>
                      <a:endParaRPr kumimoji="1" lang="en-US" altLang="zh-TW" sz="1200" b="0" i="1"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endParaRPr kumimoji="1" lang="zh-TW" altLang="en-US" sz="1800" b="0"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lang="en-US" altLang="zh-TW" sz="1200" kern="1200" dirty="0" smtClean="0">
                          <a:solidFill>
                            <a:schemeClr val="bg1"/>
                          </a:solidFill>
                          <a:latin typeface="Times New Roman" pitchFamily="18" charset="0"/>
                          <a:ea typeface="新細明體" pitchFamily="18" charset="-120"/>
                          <a:cs typeface="Times New Roman" pitchFamily="18" charset="0"/>
                        </a:rPr>
                        <a:t>Google Earth</a:t>
                      </a:r>
                    </a:p>
                    <a:p>
                      <a:pPr marL="0" marR="0" lvl="0" indent="0" algn="just" defTabSz="914400" rtl="0" eaLnBrk="0" fontAlgn="base" latinLnBrk="0" hangingPunct="0">
                        <a:lnSpc>
                          <a:spcPct val="100000"/>
                        </a:lnSpc>
                        <a:spcBef>
                          <a:spcPct val="0"/>
                        </a:spcBef>
                        <a:spcAft>
                          <a:spcPct val="0"/>
                        </a:spcAft>
                        <a:buClrTx/>
                        <a:buSzTx/>
                        <a:buFontTx/>
                        <a:buNone/>
                        <a:tabLst/>
                        <a:defRPr/>
                      </a:pPr>
                      <a:r>
                        <a:rPr lang="en-US" altLang="zh-TW" sz="1200" dirty="0" smtClean="0">
                          <a:solidFill>
                            <a:schemeClr val="bg1"/>
                          </a:solidFill>
                          <a:latin typeface="Times New Roman" pitchFamily="18" charset="0"/>
                          <a:ea typeface="新細明體" pitchFamily="18" charset="-120"/>
                          <a:cs typeface="Times New Roman" pitchFamily="18" charset="0"/>
                          <a:hlinkClick r:id="rId3"/>
                        </a:rPr>
                        <a:t>http://www.google.com/intl/zh-TW/earth/index.html</a:t>
                      </a:r>
                      <a:endParaRPr lang="en-US" altLang="zh-TW" sz="1200" dirty="0" smtClean="0">
                        <a:solidFill>
                          <a:schemeClr val="bg1"/>
                        </a:solidFill>
                        <a:latin typeface="Times New Roman" pitchFamily="18" charset="0"/>
                        <a:ea typeface="新細明體" pitchFamily="18" charset="-12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en-US" altLang="zh-TW" sz="1200" kern="1200" dirty="0" smtClean="0">
                          <a:solidFill>
                            <a:schemeClr val="bg1"/>
                          </a:solidFill>
                          <a:latin typeface="Times New Roman" pitchFamily="18" charset="0"/>
                          <a:ea typeface="新細明體" pitchFamily="18" charset="-120"/>
                          <a:cs typeface="Times New Roman" pitchFamily="18" charset="0"/>
                        </a:rPr>
                        <a:t>2011/06/06 visited</a:t>
                      </a:r>
                      <a:endParaRPr lang="zh-TW" altLang="en-US" sz="1200" kern="1200" dirty="0" smtClean="0">
                        <a:solidFill>
                          <a:schemeClr val="bg1"/>
                        </a:solidFill>
                        <a:latin typeface="Times New Roman" pitchFamily="18" charset="0"/>
                        <a:ea typeface="新細明體" pitchFamily="18" charset="-12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lang="zh-TW" altLang="en-US" sz="1200" kern="1200" dirty="0" smtClean="0">
                        <a:solidFill>
                          <a:schemeClr val="bg1"/>
                        </a:solidFill>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r>
              <a:tr h="1028186">
                <a:tc>
                  <a:txBody>
                    <a:bodyPr/>
                    <a:lstStyle/>
                    <a:p>
                      <a:pPr marL="0" marR="0" lvl="0" indent="0" algn="ctr" defTabSz="914400" rtl="0" eaLnBrk="0" fontAlgn="base" latinLnBrk="0" hangingPunct="0">
                        <a:lnSpc>
                          <a:spcPct val="150000"/>
                        </a:lnSpc>
                        <a:spcBef>
                          <a:spcPct val="0"/>
                        </a:spcBef>
                        <a:spcAft>
                          <a:spcPct val="0"/>
                        </a:spcAft>
                        <a:buClrTx/>
                        <a:buSzTx/>
                        <a:buFontTx/>
                        <a:buNone/>
                        <a:tabLst/>
                      </a:pPr>
                      <a:endParaRPr kumimoji="1" lang="en-US" altLang="zh-TW" sz="1200" b="0" i="1"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a:endParaRPr lang="zh-TW" altLang="en-US" dirty="0">
                        <a:solidFill>
                          <a:schemeClr val="bg1"/>
                        </a:solidFill>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lang="en-US" altLang="zh-TW" sz="1200" kern="1200" dirty="0" smtClean="0">
                          <a:solidFill>
                            <a:schemeClr val="bg1"/>
                          </a:solidFill>
                          <a:latin typeface="Times New Roman" pitchFamily="18" charset="0"/>
                          <a:ea typeface="新細明體" pitchFamily="18" charset="-120"/>
                          <a:cs typeface="Times New Roman" pitchFamily="18" charset="0"/>
                        </a:rPr>
                        <a:t>Google Earth</a:t>
                      </a:r>
                    </a:p>
                    <a:p>
                      <a:pPr marL="0" marR="0" lvl="0" indent="0" algn="just" defTabSz="914400" rtl="0" eaLnBrk="0" fontAlgn="base" latinLnBrk="0" hangingPunct="0">
                        <a:lnSpc>
                          <a:spcPct val="100000"/>
                        </a:lnSpc>
                        <a:spcBef>
                          <a:spcPct val="0"/>
                        </a:spcBef>
                        <a:spcAft>
                          <a:spcPct val="0"/>
                        </a:spcAft>
                        <a:buClrTx/>
                        <a:buSzTx/>
                        <a:buFontTx/>
                        <a:buNone/>
                        <a:tabLst/>
                        <a:defRPr/>
                      </a:pPr>
                      <a:r>
                        <a:rPr lang="en-US" altLang="zh-TW" sz="1200" dirty="0" smtClean="0">
                          <a:solidFill>
                            <a:schemeClr val="bg1"/>
                          </a:solidFill>
                          <a:latin typeface="Times New Roman" pitchFamily="18" charset="0"/>
                          <a:ea typeface="新細明體" pitchFamily="18" charset="-120"/>
                          <a:cs typeface="Times New Roman" pitchFamily="18" charset="0"/>
                          <a:hlinkClick r:id="rId3"/>
                        </a:rPr>
                        <a:t>http://www.google.com/intl/zh-TW/earth/index.html</a:t>
                      </a:r>
                      <a:endParaRPr lang="en-US" altLang="zh-TW" sz="1200" dirty="0" smtClean="0">
                        <a:solidFill>
                          <a:schemeClr val="bg1"/>
                        </a:solidFill>
                        <a:latin typeface="Times New Roman" pitchFamily="18" charset="0"/>
                        <a:ea typeface="新細明體" pitchFamily="18" charset="-12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en-US" altLang="zh-TW" sz="1200" kern="1200" dirty="0" smtClean="0">
                          <a:solidFill>
                            <a:schemeClr val="bg1"/>
                          </a:solidFill>
                          <a:latin typeface="Times New Roman" pitchFamily="18" charset="0"/>
                          <a:ea typeface="新細明體" pitchFamily="18" charset="-120"/>
                          <a:cs typeface="Times New Roman" pitchFamily="18" charset="0"/>
                        </a:rPr>
                        <a:t>2011/06/06 visited</a:t>
                      </a:r>
                      <a:endParaRPr lang="zh-TW" altLang="en-US" sz="1200" kern="1200" dirty="0" smtClean="0">
                        <a:solidFill>
                          <a:schemeClr val="bg1"/>
                        </a:solidFill>
                        <a:latin typeface="Times New Roman" pitchFamily="18" charset="0"/>
                        <a:ea typeface="新細明體" pitchFamily="18" charset="-12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bg1"/>
                        </a:solidFill>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028186">
                <a:tc>
                  <a:txBody>
                    <a:bodyPr/>
                    <a:lstStyle/>
                    <a:p>
                      <a:pPr marL="0" marR="0" lvl="0" indent="0" algn="ctr" defTabSz="914400" rtl="0" eaLnBrk="0" fontAlgn="base" latinLnBrk="0" hangingPunct="0">
                        <a:lnSpc>
                          <a:spcPct val="150000"/>
                        </a:lnSpc>
                        <a:spcBef>
                          <a:spcPct val="0"/>
                        </a:spcBef>
                        <a:spcAft>
                          <a:spcPct val="0"/>
                        </a:spcAft>
                        <a:buClrTx/>
                        <a:buSzTx/>
                        <a:buFontTx/>
                        <a:buNone/>
                        <a:tabLst/>
                      </a:pPr>
                      <a:endParaRPr kumimoji="1" lang="en-US" altLang="zh-TW" sz="1200" b="0" i="1"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endParaRPr kumimoji="1" lang="zh-TW" altLang="en-US" sz="1800" b="0"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bg1"/>
                          </a:solidFill>
                          <a:latin typeface="Times New Roman" pitchFamily="18" charset="0"/>
                          <a:ea typeface="新細明體" pitchFamily="18" charset="-120"/>
                          <a:cs typeface="Times New Roman" pitchFamily="18" charset="0"/>
                        </a:rPr>
                        <a:t>National Taiwan University</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bg1"/>
                          </a:solidFill>
                          <a:latin typeface="Times New Roman" pitchFamily="18" charset="0"/>
                          <a:ea typeface="新細明體" pitchFamily="18" charset="-120"/>
                          <a:cs typeface="Times New Roman" pitchFamily="18" charset="0"/>
                        </a:rPr>
                        <a:t>Sakai Takashi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r>
              <a:tr h="1028186">
                <a:tc>
                  <a:txBody>
                    <a:bodyPr/>
                    <a:lstStyle/>
                    <a:p>
                      <a:pPr marL="0" marR="0" lvl="0" indent="0" algn="ctr" defTabSz="914400" rtl="0" eaLnBrk="0" fontAlgn="base" latinLnBrk="0" hangingPunct="0">
                        <a:lnSpc>
                          <a:spcPct val="150000"/>
                        </a:lnSpc>
                        <a:spcBef>
                          <a:spcPct val="0"/>
                        </a:spcBef>
                        <a:spcAft>
                          <a:spcPct val="0"/>
                        </a:spcAft>
                        <a:buClrTx/>
                        <a:buSzTx/>
                        <a:buFontTx/>
                        <a:buNone/>
                        <a:tabLst/>
                      </a:pPr>
                      <a:endParaRPr kumimoji="1" lang="en-US" altLang="zh-TW" sz="1200" b="0" i="1"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endParaRPr kumimoji="1" lang="zh-TW" altLang="en-US" sz="1800" b="0"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bg1"/>
                          </a:solidFill>
                          <a:latin typeface="Times New Roman" pitchFamily="18" charset="0"/>
                          <a:ea typeface="新細明體" pitchFamily="18" charset="-120"/>
                          <a:cs typeface="Times New Roman" pitchFamily="18" charset="0"/>
                        </a:rPr>
                        <a:t>National Taiwan University</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bg1"/>
                          </a:solidFill>
                          <a:latin typeface="Times New Roman" pitchFamily="18" charset="0"/>
                          <a:ea typeface="新細明體" pitchFamily="18" charset="-120"/>
                          <a:cs typeface="Times New Roman" pitchFamily="18" charset="0"/>
                        </a:rPr>
                        <a:t>Sakai Takashi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pic>
        <p:nvPicPr>
          <p:cNvPr id="3103" name="Picture 15" descr="cc">
            <a:hlinkClick r:id="rId4"/>
          </p:cNvPr>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47576" y="5001225"/>
            <a:ext cx="720000" cy="252000"/>
          </a:xfrm>
          <a:prstGeom prst="rect">
            <a:avLst/>
          </a:prstGeom>
          <a:noFill/>
          <a:ln w="9525">
            <a:noFill/>
            <a:miter lim="800000"/>
            <a:headEnd/>
            <a:tailEnd/>
          </a:ln>
        </p:spPr>
      </p:pic>
      <p:pic>
        <p:nvPicPr>
          <p:cNvPr id="3107" name="Picture 15" descr="cc">
            <a:hlinkClick r:id="rId4"/>
          </p:cNvPr>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47576" y="6070200"/>
            <a:ext cx="720000" cy="252000"/>
          </a:xfrm>
          <a:prstGeom prst="rect">
            <a:avLst/>
          </a:prstGeom>
          <a:noFill/>
          <a:ln w="9525">
            <a:noFill/>
            <a:miter lim="800000"/>
            <a:headEnd/>
            <a:tailEnd/>
          </a:ln>
        </p:spPr>
      </p:pic>
      <p:pic>
        <p:nvPicPr>
          <p:cNvPr id="3108" name="Picture 1" descr="圖片1">
            <a:hlinkClick r:id="rId6"/>
          </p:cNvPr>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63576" y="3957800"/>
            <a:ext cx="288000" cy="252000"/>
          </a:xfrm>
          <a:prstGeom prst="rect">
            <a:avLst/>
          </a:prstGeom>
          <a:noFill/>
          <a:ln w="9525">
            <a:noFill/>
            <a:miter lim="800000"/>
            <a:headEnd/>
            <a:tailEnd/>
          </a:ln>
        </p:spPr>
      </p:pic>
      <p:pic>
        <p:nvPicPr>
          <p:cNvPr id="3109" name="Picture 1" descr="圖片1">
            <a:hlinkClick r:id="rId6"/>
          </p:cNvPr>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63576" y="2958763"/>
            <a:ext cx="288000" cy="252000"/>
          </a:xfrm>
          <a:prstGeom prst="rect">
            <a:avLst/>
          </a:prstGeom>
          <a:noFill/>
          <a:ln w="9525">
            <a:noFill/>
            <a:miter lim="800000"/>
            <a:headEnd/>
            <a:tailEnd/>
          </a:ln>
        </p:spPr>
      </p:pic>
      <p:pic>
        <p:nvPicPr>
          <p:cNvPr id="16" name="Picture 1" descr="圖片1">
            <a:hlinkClick r:id="rId6"/>
          </p:cNvPr>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63576" y="1920996"/>
            <a:ext cx="288000" cy="246132"/>
          </a:xfrm>
          <a:prstGeom prst="rect">
            <a:avLst/>
          </a:prstGeom>
          <a:noFill/>
          <a:ln w="9525">
            <a:noFill/>
            <a:miter lim="800000"/>
            <a:headEnd/>
            <a:tailEnd/>
          </a:ln>
        </p:spPr>
      </p:pic>
      <p:pic>
        <p:nvPicPr>
          <p:cNvPr id="19" name="Picture 15" descr="cc">
            <a:hlinkClick r:id="rId4"/>
          </p:cNvPr>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47576" y="884248"/>
            <a:ext cx="720000" cy="252000"/>
          </a:xfrm>
          <a:prstGeom prst="rect">
            <a:avLst/>
          </a:prstGeom>
          <a:noFill/>
          <a:ln w="9525">
            <a:noFill/>
            <a:miter lim="800000"/>
            <a:headEnd/>
            <a:tailEnd/>
          </a:ln>
        </p:spPr>
      </p:pic>
      <p:pic>
        <p:nvPicPr>
          <p:cNvPr id="15362"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43967" y="541935"/>
            <a:ext cx="914400" cy="9366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69299" y="1682112"/>
            <a:ext cx="960437"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69299" y="2722813"/>
            <a:ext cx="906463"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086035" y="3786188"/>
            <a:ext cx="830263"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7" name="Picture 7"/>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931979" y="4765275"/>
            <a:ext cx="123507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8" name="Picture 8"/>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043967" y="5838218"/>
            <a:ext cx="10668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3"/>
          <p:cNvGraphicFramePr>
            <a:graphicFrameLocks noGrp="1"/>
          </p:cNvGraphicFramePr>
          <p:nvPr/>
        </p:nvGraphicFramePr>
        <p:xfrm>
          <a:off x="178725" y="163862"/>
          <a:ext cx="8640000" cy="6410558"/>
        </p:xfrm>
        <a:graphic>
          <a:graphicData uri="http://schemas.openxmlformats.org/drawingml/2006/table">
            <a:tbl>
              <a:tblPr/>
              <a:tblGrid>
                <a:gridCol w="2326380"/>
                <a:gridCol w="1655931"/>
                <a:gridCol w="4657689"/>
              </a:tblGrid>
              <a:tr h="31949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rPr>
                        <a:t>Work</a:t>
                      </a:r>
                      <a:endParaRPr kumimoji="1" lang="zh-TW" altLang="en-US" sz="1400" b="1"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rPr>
                        <a:t>Licensing</a:t>
                      </a:r>
                      <a:endParaRPr kumimoji="1" lang="zh-TW" altLang="en-US" sz="1400" b="1"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rPr>
                        <a:t>Author/Source</a:t>
                      </a:r>
                      <a:endParaRPr kumimoji="1" lang="zh-TW" altLang="en-US" sz="1400" b="1"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869871">
                <a:tc>
                  <a:txBody>
                    <a:bodyPr/>
                    <a:lstStyle/>
                    <a:p>
                      <a:pPr marL="0" marR="0" lvl="0" indent="0" algn="just" defTabSz="914400" rtl="0" eaLnBrk="0" fontAlgn="base" latinLnBrk="0" hangingPunct="0">
                        <a:lnSpc>
                          <a:spcPct val="150000"/>
                        </a:lnSpc>
                        <a:spcBef>
                          <a:spcPct val="0"/>
                        </a:spcBef>
                        <a:spcAft>
                          <a:spcPct val="0"/>
                        </a:spcAft>
                        <a:buClrTx/>
                        <a:buSzTx/>
                        <a:buFontTx/>
                        <a:buNone/>
                        <a:tabLst/>
                      </a:pPr>
                      <a:endParaRPr kumimoji="1" lang="en-US" altLang="zh-TW" sz="1200" b="0"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just" defTabSz="914400" rtl="0" eaLnBrk="0" fontAlgn="base" latinLnBrk="0" hangingPunct="0">
                        <a:lnSpc>
                          <a:spcPct val="150000"/>
                        </a:lnSpc>
                        <a:spcBef>
                          <a:spcPct val="0"/>
                        </a:spcBef>
                        <a:spcAft>
                          <a:spcPct val="0"/>
                        </a:spcAft>
                        <a:buClrTx/>
                        <a:buSzTx/>
                        <a:buFontTx/>
                        <a:buNone/>
                        <a:tabLst/>
                      </a:pPr>
                      <a:endParaRPr kumimoji="1" lang="zh-TW" altLang="en-US" sz="1200" b="0"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bg1"/>
                          </a:solidFill>
                          <a:latin typeface="Times New Roman" pitchFamily="18" charset="0"/>
                          <a:ea typeface="新細明體" pitchFamily="18" charset="-120"/>
                          <a:cs typeface="Times New Roman" pitchFamily="18" charset="0"/>
                        </a:rPr>
                        <a:t>National Taiwan University</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bg1"/>
                          </a:solidFill>
                          <a:latin typeface="Times New Roman" pitchFamily="18" charset="0"/>
                          <a:ea typeface="新細明體" pitchFamily="18" charset="-120"/>
                          <a:cs typeface="Times New Roman" pitchFamily="18" charset="0"/>
                        </a:rPr>
                        <a:t>Sakai Takashi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r>
              <a:tr h="948625">
                <a:tc>
                  <a:txBody>
                    <a:bodyPr/>
                    <a:lstStyle/>
                    <a:p>
                      <a:pPr marL="0" marR="0" lvl="0" indent="0" algn="just" defTabSz="914400" rtl="0" eaLnBrk="0" fontAlgn="base" latinLnBrk="0" hangingPunct="0">
                        <a:lnSpc>
                          <a:spcPct val="150000"/>
                        </a:lnSpc>
                        <a:spcBef>
                          <a:spcPct val="0"/>
                        </a:spcBef>
                        <a:spcAft>
                          <a:spcPct val="0"/>
                        </a:spcAft>
                        <a:buClrTx/>
                        <a:buSzTx/>
                        <a:buFontTx/>
                        <a:buNone/>
                        <a:tabLst/>
                      </a:pPr>
                      <a:endParaRPr kumimoji="1" lang="zh-TW" altLang="en-US" sz="1200" b="0"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50000"/>
                        </a:lnSpc>
                        <a:spcBef>
                          <a:spcPct val="0"/>
                        </a:spcBef>
                        <a:spcAft>
                          <a:spcPct val="0"/>
                        </a:spcAft>
                        <a:buClrTx/>
                        <a:buSzTx/>
                        <a:buFontTx/>
                        <a:buNone/>
                        <a:tabLst/>
                      </a:pPr>
                      <a:endParaRPr kumimoji="1" lang="zh-TW" altLang="en-US" sz="1800" b="0"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r>
                        <a:rPr lang="en-US" altLang="zh-TW" sz="1200" kern="1200" dirty="0" smtClean="0">
                          <a:solidFill>
                            <a:schemeClr val="bg1"/>
                          </a:solidFill>
                          <a:latin typeface="Times New Roman" pitchFamily="18" charset="0"/>
                          <a:ea typeface="新細明體" pitchFamily="18" charset="-120"/>
                          <a:cs typeface="Times New Roman" pitchFamily="18" charset="0"/>
                        </a:rPr>
                        <a:t>Wiki </a:t>
                      </a:r>
                      <a:r>
                        <a:rPr lang="zh-TW" altLang="en-US" sz="1200" kern="1200" dirty="0" smtClean="0">
                          <a:solidFill>
                            <a:schemeClr val="bg1"/>
                          </a:solidFill>
                          <a:latin typeface="Times New Roman" pitchFamily="18" charset="0"/>
                          <a:ea typeface="新細明體" pitchFamily="18" charset="-120"/>
                          <a:cs typeface="Times New Roman" pitchFamily="18" charset="0"/>
                        </a:rPr>
                        <a:t> </a:t>
                      </a:r>
                      <a:r>
                        <a:rPr lang="en-US" altLang="zh-TW" sz="1200" dirty="0" err="1" smtClean="0">
                          <a:solidFill>
                            <a:schemeClr val="bg1"/>
                          </a:solidFill>
                        </a:rPr>
                        <a:t>Maulucioni</a:t>
                      </a:r>
                      <a:r>
                        <a:rPr lang="zh-TW" altLang="en-US" sz="1200" dirty="0" smtClean="0">
                          <a:solidFill>
                            <a:schemeClr val="bg1"/>
                          </a:solidFill>
                        </a:rPr>
                        <a:t> </a:t>
                      </a:r>
                      <a:endParaRPr lang="zh-TW" altLang="zh-TW" sz="1200" kern="1200" dirty="0" smtClean="0">
                        <a:solidFill>
                          <a:schemeClr val="bg1"/>
                        </a:solidFill>
                        <a:latin typeface="Times New Roman" pitchFamily="18" charset="0"/>
                        <a:ea typeface="新細明體" pitchFamily="18" charset="-12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bg1"/>
                          </a:solidFill>
                          <a:latin typeface="Times New Roman" pitchFamily="18" charset="0"/>
                          <a:ea typeface="新細明體" pitchFamily="18" charset="-120"/>
                          <a:cs typeface="Times New Roman" pitchFamily="18" charset="0"/>
                          <a:hlinkClick r:id="rId2"/>
                        </a:rPr>
                        <a:t>http://en.wikipedia.org/wiki/File:Migraciones_austronesias.png</a:t>
                      </a:r>
                      <a:r>
                        <a:rPr lang="zh-TW" altLang="en-US" sz="1200" kern="1200" dirty="0" smtClean="0">
                          <a:solidFill>
                            <a:schemeClr val="bg1"/>
                          </a:solidFill>
                          <a:latin typeface="Times New Roman" pitchFamily="18" charset="0"/>
                          <a:ea typeface="新細明體" pitchFamily="18" charset="-120"/>
                          <a:cs typeface="Times New Roman" pitchFamily="18" charset="0"/>
                        </a:rPr>
                        <a:t> </a:t>
                      </a:r>
                      <a:endParaRPr lang="en-US" altLang="zh-TW" sz="1200" kern="1200" dirty="0" smtClean="0">
                        <a:solidFill>
                          <a:schemeClr val="bg1"/>
                        </a:solidFill>
                        <a:latin typeface="Times New Roman" pitchFamily="18" charset="0"/>
                        <a:ea typeface="新細明體" pitchFamily="18" charset="-12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bg1"/>
                          </a:solidFill>
                          <a:latin typeface="Times New Roman" pitchFamily="18" charset="0"/>
                          <a:ea typeface="新細明體" pitchFamily="18" charset="-120"/>
                          <a:cs typeface="Times New Roman" pitchFamily="18" charset="0"/>
                        </a:rPr>
                        <a:t>2011/06/07 visited</a:t>
                      </a:r>
                      <a:endParaRPr lang="zh-TW" altLang="en-US" sz="1200" kern="1200" dirty="0" smtClean="0">
                        <a:solidFill>
                          <a:schemeClr val="bg1"/>
                        </a:solidFill>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918880">
                <a:tc>
                  <a:txBody>
                    <a:bodyPr/>
                    <a:lstStyle/>
                    <a:p>
                      <a:pPr marL="0" marR="0" lvl="0" indent="0" algn="ctr" defTabSz="914400" rtl="0" eaLnBrk="0" fontAlgn="base" latinLnBrk="0" hangingPunct="0">
                        <a:lnSpc>
                          <a:spcPct val="150000"/>
                        </a:lnSpc>
                        <a:spcBef>
                          <a:spcPct val="0"/>
                        </a:spcBef>
                        <a:spcAft>
                          <a:spcPct val="0"/>
                        </a:spcAft>
                        <a:buClrTx/>
                        <a:buSzTx/>
                        <a:buFontTx/>
                        <a:buNone/>
                        <a:tabLst/>
                        <a:defRPr/>
                      </a:pPr>
                      <a:endParaRPr kumimoji="1" lang="en-US" altLang="zh-TW" sz="1200" b="0" i="1"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just" defTabSz="914400" rtl="0" eaLnBrk="0" fontAlgn="base" latinLnBrk="0" hangingPunct="0">
                        <a:lnSpc>
                          <a:spcPct val="150000"/>
                        </a:lnSpc>
                        <a:spcBef>
                          <a:spcPct val="0"/>
                        </a:spcBef>
                        <a:spcAft>
                          <a:spcPct val="0"/>
                        </a:spcAft>
                        <a:buClrTx/>
                        <a:buSzTx/>
                        <a:buFontTx/>
                        <a:buNone/>
                        <a:tabLst/>
                      </a:pPr>
                      <a:endParaRPr kumimoji="1" lang="zh-TW" altLang="en-US" sz="1800" b="0"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c>
                  <a:txBody>
                    <a:bodyPr/>
                    <a:lstStyle/>
                    <a:p>
                      <a:pPr marL="0" lvl="0" algn="l" defTabSz="914400" rtl="0" eaLnBrk="1" latinLnBrk="0" hangingPunct="1"/>
                      <a:r>
                        <a:rPr lang="en-US" altLang="zh-TW" sz="1200" kern="1200" dirty="0" smtClean="0">
                          <a:solidFill>
                            <a:schemeClr val="bg1"/>
                          </a:solidFill>
                          <a:latin typeface="Times New Roman" pitchFamily="18" charset="0"/>
                          <a:ea typeface="新細明體" pitchFamily="18" charset="-120"/>
                          <a:cs typeface="Times New Roman" pitchFamily="18" charset="0"/>
                        </a:rPr>
                        <a:t>Pepin Van </a:t>
                      </a:r>
                      <a:r>
                        <a:rPr lang="en-US" altLang="zh-TW" sz="1200" kern="1200" dirty="0" err="1" smtClean="0">
                          <a:solidFill>
                            <a:schemeClr val="bg1"/>
                          </a:solidFill>
                          <a:latin typeface="Times New Roman" pitchFamily="18" charset="0"/>
                          <a:ea typeface="新細明體" pitchFamily="18" charset="-120"/>
                          <a:cs typeface="Times New Roman" pitchFamily="18" charset="0"/>
                        </a:rPr>
                        <a:t>Roojen</a:t>
                      </a:r>
                      <a:r>
                        <a:rPr lang="en-US" altLang="zh-TW" sz="1200" kern="1200" dirty="0" smtClean="0">
                          <a:solidFill>
                            <a:schemeClr val="bg1"/>
                          </a:solidFill>
                          <a:latin typeface="Times New Roman" pitchFamily="18" charset="0"/>
                          <a:ea typeface="新細明體" pitchFamily="18" charset="-120"/>
                          <a:cs typeface="Times New Roman" pitchFamily="18" charset="0"/>
                        </a:rPr>
                        <a:t> , “Batik design” , Amsterdam : Pepin Press, 1994, pp.58.</a:t>
                      </a:r>
                      <a:r>
                        <a:rPr lang="en-US" altLang="zh-TW" sz="1200" kern="1200" baseline="0" dirty="0" smtClean="0">
                          <a:solidFill>
                            <a:schemeClr val="bg1"/>
                          </a:solidFill>
                          <a:latin typeface="Times New Roman" pitchFamily="18" charset="0"/>
                          <a:ea typeface="新細明體" pitchFamily="18" charset="-120"/>
                          <a:cs typeface="Times New Roman" pitchFamily="18" charset="0"/>
                        </a:rPr>
                        <a:t> </a:t>
                      </a:r>
                      <a:r>
                        <a:rPr lang="en-US" altLang="zh-TW" sz="1200" kern="1200" dirty="0" smtClean="0">
                          <a:solidFill>
                            <a:schemeClr val="bg1"/>
                          </a:solidFill>
                          <a:latin typeface="Times New Roman" pitchFamily="18" charset="0"/>
                          <a:ea typeface="新細明體" pitchFamily="18" charset="-120"/>
                          <a:cs typeface="Times New Roman" pitchFamily="18" charset="0"/>
                        </a:rPr>
                        <a:t>ISBN90-5496-005-1</a:t>
                      </a:r>
                      <a:endParaRPr lang="zh-TW" altLang="zh-TW" sz="1200" kern="1200" dirty="0" smtClean="0">
                        <a:solidFill>
                          <a:schemeClr val="bg1"/>
                        </a:solidFill>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r>
              <a:tr h="1649060">
                <a:tc>
                  <a:txBody>
                    <a:bodyPr/>
                    <a:lstStyle/>
                    <a:p>
                      <a:pPr marL="0" marR="0" lvl="0" indent="0" algn="just" defTabSz="914400" rtl="0" eaLnBrk="0" fontAlgn="base" latinLnBrk="0" hangingPunct="0">
                        <a:lnSpc>
                          <a:spcPct val="150000"/>
                        </a:lnSpc>
                        <a:spcBef>
                          <a:spcPct val="0"/>
                        </a:spcBef>
                        <a:spcAft>
                          <a:spcPct val="0"/>
                        </a:spcAft>
                        <a:buClrTx/>
                        <a:buSzTx/>
                        <a:buFontTx/>
                        <a:buNone/>
                        <a:tabLst/>
                      </a:pPr>
                      <a:endParaRPr kumimoji="1" lang="en-US" altLang="zh-TW" sz="1200" b="0" i="1"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endParaRPr lang="zh-TW" altLang="en-US" dirty="0">
                        <a:solidFill>
                          <a:schemeClr val="bg1"/>
                        </a:solidFill>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1200" kern="1200" dirty="0" smtClean="0">
                          <a:solidFill>
                            <a:schemeClr val="bg1"/>
                          </a:solidFill>
                          <a:latin typeface="Times New Roman" pitchFamily="18" charset="0"/>
                          <a:ea typeface="新細明體" pitchFamily="18" charset="-120"/>
                          <a:cs typeface="Times New Roman" pitchFamily="18" charset="0"/>
                        </a:rPr>
                        <a:t>This work is licensed</a:t>
                      </a:r>
                      <a:r>
                        <a:rPr lang="zh-TW" altLang="en-US" sz="1200" kern="1200" dirty="0" smtClean="0">
                          <a:solidFill>
                            <a:schemeClr val="bg1"/>
                          </a:solidFill>
                          <a:latin typeface="Times New Roman" pitchFamily="18" charset="0"/>
                          <a:ea typeface="新細明體" pitchFamily="18" charset="-120"/>
                          <a:cs typeface="Times New Roman" pitchFamily="18" charset="0"/>
                        </a:rPr>
                        <a:t> </a:t>
                      </a:r>
                      <a:r>
                        <a:rPr lang="nn-NO" altLang="zh-TW" sz="1200" kern="1200" dirty="0" smtClean="0">
                          <a:solidFill>
                            <a:schemeClr val="bg1"/>
                          </a:solidFill>
                          <a:latin typeface="Times New Roman" pitchFamily="18" charset="0"/>
                          <a:ea typeface="新細明體" pitchFamily="18" charset="-120"/>
                          <a:cs typeface="Times New Roman" pitchFamily="18" charset="0"/>
                        </a:rPr>
                        <a:t>Lin Liu-Hsin Puppet Theatre Museum</a:t>
                      </a:r>
                      <a:r>
                        <a:rPr lang="zh-TW" altLang="en-US" sz="1200" kern="1200" dirty="0" smtClean="0">
                          <a:solidFill>
                            <a:schemeClr val="bg1"/>
                          </a:solidFill>
                          <a:latin typeface="Times New Roman" pitchFamily="18" charset="0"/>
                          <a:ea typeface="新細明體" pitchFamily="18" charset="-120"/>
                          <a:cs typeface="Times New Roman" pitchFamily="18" charset="0"/>
                        </a:rPr>
                        <a:t> </a:t>
                      </a:r>
                      <a:endParaRPr lang="en-US" altLang="zh-TW" sz="1200" kern="1200" dirty="0" smtClean="0">
                        <a:solidFill>
                          <a:schemeClr val="bg1"/>
                        </a:solidFill>
                        <a:latin typeface="Times New Roman" pitchFamily="18" charset="0"/>
                        <a:ea typeface="新細明體" pitchFamily="18"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1200" b="0"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hlinkClick r:id="rId3"/>
                        </a:rPr>
                        <a:t>http://www.taipeipuppet.com/exhibition-02-2.html</a:t>
                      </a:r>
                      <a:endParaRPr kumimoji="1" lang="en-US" altLang="zh-TW" sz="1200" b="0"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1200" kern="1200" dirty="0" smtClean="0">
                          <a:solidFill>
                            <a:schemeClr val="bg1"/>
                          </a:solidFill>
                          <a:latin typeface="Times New Roman" pitchFamily="18" charset="0"/>
                          <a:ea typeface="新細明體" pitchFamily="18" charset="-120"/>
                          <a:cs typeface="Times New Roman" pitchFamily="18" charset="0"/>
                        </a:rPr>
                        <a:t>This work is licensed by </a:t>
                      </a:r>
                      <a:r>
                        <a:rPr lang="nn-NO" altLang="zh-TW" sz="1200" kern="1200" dirty="0" smtClean="0">
                          <a:solidFill>
                            <a:schemeClr val="bg1"/>
                          </a:solidFill>
                          <a:latin typeface="Times New Roman" pitchFamily="18" charset="0"/>
                          <a:ea typeface="新細明體" pitchFamily="18" charset="-120"/>
                          <a:cs typeface="Times New Roman" pitchFamily="18" charset="0"/>
                        </a:rPr>
                        <a:t>Lin Liu-Hsin Puppet Theatre Museum</a:t>
                      </a:r>
                      <a:r>
                        <a:rPr lang="zh-TW" altLang="en-US" sz="1200" kern="1200" dirty="0" smtClean="0">
                          <a:solidFill>
                            <a:schemeClr val="bg1"/>
                          </a:solidFill>
                          <a:latin typeface="Times New Roman" pitchFamily="18" charset="0"/>
                          <a:ea typeface="新細明體" pitchFamily="18" charset="-120"/>
                          <a:cs typeface="Times New Roman" pitchFamily="18" charset="0"/>
                        </a:rPr>
                        <a:t> </a:t>
                      </a:r>
                      <a:r>
                        <a:rPr lang="en-US" altLang="zh-TW" sz="1200" kern="1200" dirty="0" smtClean="0">
                          <a:solidFill>
                            <a:schemeClr val="bg1"/>
                          </a:solidFill>
                          <a:latin typeface="Times New Roman" pitchFamily="18" charset="0"/>
                          <a:ea typeface="新細明體" pitchFamily="18" charset="-120"/>
                          <a:cs typeface="Times New Roman" pitchFamily="18" charset="0"/>
                        </a:rPr>
                        <a:t> for the use of “Taiwan and Southeast Asian Arts course” ONLY.  The copyright belongs to the above mentioned entity and GET does not have the authorization right.  Copyright privileges have to be negotiated with the copyright owner(s) for separately.</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1200" kern="1200" dirty="0" smtClean="0">
                          <a:solidFill>
                            <a:schemeClr val="bg1"/>
                          </a:solidFill>
                          <a:latin typeface="Times New Roman" pitchFamily="18" charset="0"/>
                          <a:ea typeface="新細明體" pitchFamily="18" charset="-120"/>
                          <a:cs typeface="Times New Roman" pitchFamily="18" charset="0"/>
                        </a:rPr>
                        <a:t>2011/06/06 visited</a:t>
                      </a:r>
                      <a:endParaRPr lang="zh-TW" altLang="en-US" sz="1200" kern="1200" dirty="0" smtClean="0">
                        <a:solidFill>
                          <a:schemeClr val="bg1"/>
                        </a:solidFill>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704632">
                <a:tc>
                  <a:txBody>
                    <a:bodyPr/>
                    <a:lstStyle/>
                    <a:p>
                      <a:pPr marL="0" marR="0" lvl="0" indent="0" algn="just" defTabSz="914400" rtl="0" eaLnBrk="0" fontAlgn="base" latinLnBrk="0" hangingPunct="0">
                        <a:lnSpc>
                          <a:spcPct val="150000"/>
                        </a:lnSpc>
                        <a:spcBef>
                          <a:spcPct val="0"/>
                        </a:spcBef>
                        <a:spcAft>
                          <a:spcPct val="0"/>
                        </a:spcAft>
                        <a:buClrTx/>
                        <a:buSzTx/>
                        <a:buFontTx/>
                        <a:buNone/>
                        <a:tabLst/>
                      </a:pPr>
                      <a:endParaRPr kumimoji="1" lang="en-US" altLang="zh-TW" sz="1200" b="0" i="1"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just" defTabSz="914400" rtl="0" eaLnBrk="0" fontAlgn="base" latinLnBrk="0" hangingPunct="0">
                        <a:lnSpc>
                          <a:spcPct val="150000"/>
                        </a:lnSpc>
                        <a:spcBef>
                          <a:spcPct val="0"/>
                        </a:spcBef>
                        <a:spcAft>
                          <a:spcPct val="0"/>
                        </a:spcAft>
                        <a:buClrTx/>
                        <a:buSzTx/>
                        <a:buFontTx/>
                        <a:buNone/>
                        <a:tabLst/>
                      </a:pPr>
                      <a:endParaRPr kumimoji="1" lang="zh-TW" altLang="en-US" sz="1800" b="0"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1200" kern="1200" dirty="0" smtClean="0">
                          <a:solidFill>
                            <a:schemeClr val="bg1"/>
                          </a:solidFill>
                          <a:latin typeface="Times New Roman" pitchFamily="18" charset="0"/>
                          <a:ea typeface="新細明體" pitchFamily="18" charset="-120"/>
                          <a:cs typeface="Times New Roman" pitchFamily="18" charset="0"/>
                        </a:rPr>
                        <a:t>This work is licensed</a:t>
                      </a:r>
                      <a:r>
                        <a:rPr lang="zh-TW" altLang="en-US" sz="1200" kern="1200" dirty="0" smtClean="0">
                          <a:solidFill>
                            <a:schemeClr val="bg1"/>
                          </a:solidFill>
                          <a:latin typeface="Times New Roman" pitchFamily="18" charset="0"/>
                          <a:ea typeface="新細明體" pitchFamily="18" charset="-120"/>
                          <a:cs typeface="Times New Roman" pitchFamily="18" charset="0"/>
                        </a:rPr>
                        <a:t> </a:t>
                      </a:r>
                      <a:r>
                        <a:rPr lang="nn-NO" altLang="zh-TW" sz="1200" kern="1200" dirty="0" smtClean="0">
                          <a:solidFill>
                            <a:schemeClr val="bg1"/>
                          </a:solidFill>
                          <a:latin typeface="Times New Roman" pitchFamily="18" charset="0"/>
                          <a:ea typeface="新細明體" pitchFamily="18" charset="-120"/>
                          <a:cs typeface="Times New Roman" pitchFamily="18" charset="0"/>
                        </a:rPr>
                        <a:t>Lin Liu-Hsin Puppet Theatre Museum</a:t>
                      </a:r>
                      <a:r>
                        <a:rPr lang="zh-TW" altLang="en-US" sz="1200" kern="1200" dirty="0" smtClean="0">
                          <a:solidFill>
                            <a:schemeClr val="bg1"/>
                          </a:solidFill>
                          <a:latin typeface="Times New Roman" pitchFamily="18" charset="0"/>
                          <a:ea typeface="新細明體" pitchFamily="18" charset="-120"/>
                          <a:cs typeface="Times New Roman" pitchFamily="18" charset="0"/>
                        </a:rPr>
                        <a:t> </a:t>
                      </a:r>
                      <a:endParaRPr lang="en-US" altLang="zh-TW" sz="1200" kern="1200" dirty="0" smtClean="0">
                        <a:solidFill>
                          <a:schemeClr val="bg1"/>
                        </a:solidFill>
                        <a:latin typeface="Times New Roman" pitchFamily="18" charset="0"/>
                        <a:ea typeface="新細明體" pitchFamily="18" charset="-12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bg1"/>
                          </a:solidFill>
                          <a:latin typeface="Times New Roman" pitchFamily="18" charset="0"/>
                          <a:ea typeface="新細明體" pitchFamily="18" charset="-120"/>
                          <a:cs typeface="Times New Roman" pitchFamily="18" charset="0"/>
                          <a:hlinkClick r:id="rId4"/>
                        </a:rPr>
                        <a:t>http://www.taipeipuppet.com/exhibition-04-1.html</a:t>
                      </a:r>
                      <a:endParaRPr lang="en-US" altLang="zh-TW" sz="1200" kern="1200" dirty="0" smtClean="0">
                        <a:solidFill>
                          <a:schemeClr val="bg1"/>
                        </a:solidFill>
                        <a:latin typeface="Times New Roman" pitchFamily="18" charset="0"/>
                        <a:ea typeface="新細明體" pitchFamily="18" charset="-12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bg1"/>
                          </a:solidFill>
                          <a:latin typeface="Times New Roman" pitchFamily="18" charset="0"/>
                          <a:ea typeface="新細明體" pitchFamily="18" charset="-120"/>
                          <a:cs typeface="Times New Roman" pitchFamily="18" charset="0"/>
                        </a:rPr>
                        <a:t>This work is licensed by </a:t>
                      </a:r>
                      <a:r>
                        <a:rPr lang="nn-NO" altLang="zh-TW" sz="1200" kern="1200" dirty="0" smtClean="0">
                          <a:solidFill>
                            <a:schemeClr val="bg1"/>
                          </a:solidFill>
                          <a:latin typeface="Times New Roman" pitchFamily="18" charset="0"/>
                          <a:ea typeface="新細明體" pitchFamily="18" charset="-120"/>
                          <a:cs typeface="Times New Roman" pitchFamily="18" charset="0"/>
                        </a:rPr>
                        <a:t>Lin Liu-Hsin Puppet Theatre Museum</a:t>
                      </a:r>
                      <a:r>
                        <a:rPr lang="zh-TW" altLang="en-US" sz="1200" kern="1200" dirty="0" smtClean="0">
                          <a:solidFill>
                            <a:schemeClr val="bg1"/>
                          </a:solidFill>
                          <a:latin typeface="Times New Roman" pitchFamily="18" charset="0"/>
                          <a:ea typeface="新細明體" pitchFamily="18" charset="-120"/>
                          <a:cs typeface="Times New Roman" pitchFamily="18" charset="0"/>
                        </a:rPr>
                        <a:t> </a:t>
                      </a:r>
                      <a:r>
                        <a:rPr lang="en-US" altLang="zh-TW" sz="1200" kern="1200" dirty="0" smtClean="0">
                          <a:solidFill>
                            <a:schemeClr val="bg1"/>
                          </a:solidFill>
                          <a:latin typeface="Times New Roman" pitchFamily="18" charset="0"/>
                          <a:ea typeface="新細明體" pitchFamily="18" charset="-120"/>
                          <a:cs typeface="Times New Roman" pitchFamily="18" charset="0"/>
                        </a:rPr>
                        <a:t> for the use of “Taiwan and Southeast Asian Arts course” ONLY.  The copyright belongs to the above mentioned entity and GET does not have the authorization right.  Copyright privileges have to be negotiated with the copyright owner(s) for separately.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bg1"/>
                          </a:solidFill>
                          <a:latin typeface="Times New Roman" pitchFamily="18" charset="0"/>
                          <a:ea typeface="新細明體" pitchFamily="18" charset="-120"/>
                          <a:cs typeface="Times New Roman" pitchFamily="18" charset="0"/>
                        </a:rPr>
                        <a:t>2011/06/06 visited</a:t>
                      </a:r>
                      <a:endParaRPr lang="zh-TW" altLang="en-US" sz="1200" kern="1200" dirty="0" smtClean="0">
                        <a:solidFill>
                          <a:schemeClr val="bg1"/>
                        </a:solidFill>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r>
            </a:tbl>
          </a:graphicData>
        </a:graphic>
      </p:graphicFrame>
      <p:pic>
        <p:nvPicPr>
          <p:cNvPr id="4132" name="圖片 13" descr="F-icon_11.gif">
            <a:hlinkClick r:id="rId5"/>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38056" y="3857188"/>
            <a:ext cx="273050" cy="285750"/>
          </a:xfrm>
          <a:prstGeom prst="rect">
            <a:avLst/>
          </a:prstGeom>
          <a:noFill/>
          <a:ln w="9525">
            <a:noFill/>
            <a:miter lim="800000"/>
            <a:headEnd/>
            <a:tailEnd/>
          </a:ln>
        </p:spPr>
      </p:pic>
      <p:pic>
        <p:nvPicPr>
          <p:cNvPr id="4133" name="圖片 13" descr="F-icon_11.gif">
            <a:hlinkClick r:id="rId5"/>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38056" y="5574638"/>
            <a:ext cx="273050" cy="285750"/>
          </a:xfrm>
          <a:prstGeom prst="rect">
            <a:avLst/>
          </a:prstGeom>
          <a:noFill/>
          <a:ln w="9525">
            <a:noFill/>
            <a:miter lim="800000"/>
            <a:headEnd/>
            <a:tailEnd/>
          </a:ln>
        </p:spPr>
      </p:pic>
      <p:pic>
        <p:nvPicPr>
          <p:cNvPr id="4134" name="圖片 13" descr="F-icon_11.gif">
            <a:hlinkClick r:id="rId5"/>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38056" y="2612073"/>
            <a:ext cx="273050" cy="285750"/>
          </a:xfrm>
          <a:prstGeom prst="rect">
            <a:avLst/>
          </a:prstGeom>
          <a:noFill/>
          <a:ln w="9525">
            <a:noFill/>
            <a:miter lim="800000"/>
            <a:headEnd/>
            <a:tailEnd/>
          </a:ln>
        </p:spPr>
      </p:pic>
      <p:pic>
        <p:nvPicPr>
          <p:cNvPr id="14" name="Picture 15" descr="cc">
            <a:hlinkClick r:id="rId7"/>
          </p:cNvPr>
          <p:cNvPicPr>
            <a:picLocks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910228" y="775504"/>
            <a:ext cx="824353" cy="252000"/>
          </a:xfrm>
          <a:prstGeom prst="rect">
            <a:avLst/>
          </a:prstGeom>
          <a:noFill/>
          <a:ln w="9525">
            <a:noFill/>
            <a:miter lim="800000"/>
            <a:headEnd/>
            <a:tailEnd/>
          </a:ln>
        </p:spPr>
      </p:pic>
      <p:pic>
        <p:nvPicPr>
          <p:cNvPr id="15" name="Picture 25" descr="\\140.112.59.229\資源平台\資源平台\版權\版權ICON與範例\Creative Commens台灣2.5\icon_by.tiff">
            <a:hlinkClick r:id="rId9"/>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910229" y="1696200"/>
            <a:ext cx="719285" cy="252000"/>
          </a:xfrm>
          <a:prstGeom prst="rect">
            <a:avLst/>
          </a:prstGeom>
          <a:noFill/>
          <a:ln w="9525">
            <a:noFill/>
            <a:miter lim="800000"/>
            <a:headEnd/>
            <a:tailEnd/>
          </a:ln>
        </p:spPr>
      </p:pic>
      <p:pic>
        <p:nvPicPr>
          <p:cNvPr id="16386" name="Picture 2"/>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53848" y="543522"/>
            <a:ext cx="12573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807029" y="1464218"/>
            <a:ext cx="1150937"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142785" y="2425314"/>
            <a:ext cx="479425"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913391" y="3638113"/>
            <a:ext cx="104457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Picture 6"/>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058647" y="5355563"/>
            <a:ext cx="6477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3"/>
          <p:cNvGraphicFramePr>
            <a:graphicFrameLocks noGrp="1"/>
          </p:cNvGraphicFramePr>
          <p:nvPr/>
        </p:nvGraphicFramePr>
        <p:xfrm>
          <a:off x="262563" y="193100"/>
          <a:ext cx="8639999" cy="6396022"/>
        </p:xfrm>
        <a:graphic>
          <a:graphicData uri="http://schemas.openxmlformats.org/drawingml/2006/table">
            <a:tbl>
              <a:tblPr/>
              <a:tblGrid>
                <a:gridCol w="2541176"/>
                <a:gridCol w="1808824"/>
                <a:gridCol w="4289999"/>
              </a:tblGrid>
              <a:tr h="39841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rPr>
                        <a:t>Work</a:t>
                      </a:r>
                      <a:endParaRPr kumimoji="1" lang="zh-TW" altLang="en-US" sz="1400" b="1"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rPr>
                        <a:t>Licensing</a:t>
                      </a:r>
                      <a:endParaRPr kumimoji="1" lang="zh-TW" altLang="en-US" sz="1400" b="1"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rPr>
                        <a:t>Author/Source</a:t>
                      </a:r>
                      <a:endParaRPr kumimoji="1" lang="zh-TW" altLang="en-US" sz="1400" b="1"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013597">
                <a:tc>
                  <a:txBody>
                    <a:bodyPr/>
                    <a:lstStyle/>
                    <a:p>
                      <a:pPr marL="0" marR="0" lvl="0" indent="0" algn="ctr" defTabSz="914400" rtl="0" eaLnBrk="0" fontAlgn="base" latinLnBrk="0" hangingPunct="0">
                        <a:lnSpc>
                          <a:spcPct val="150000"/>
                        </a:lnSpc>
                        <a:spcBef>
                          <a:spcPct val="0"/>
                        </a:spcBef>
                        <a:spcAft>
                          <a:spcPct val="0"/>
                        </a:spcAft>
                        <a:buClrTx/>
                        <a:buSzTx/>
                        <a:buFontTx/>
                        <a:buNone/>
                        <a:tabLst/>
                      </a:pPr>
                      <a:endParaRPr kumimoji="1" lang="en-US" altLang="zh-TW" sz="1200" b="0"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ctr" defTabSz="914400" rtl="0" eaLnBrk="0" fontAlgn="base" latinLnBrk="0" hangingPunct="0">
                        <a:lnSpc>
                          <a:spcPct val="150000"/>
                        </a:lnSpc>
                        <a:spcBef>
                          <a:spcPct val="0"/>
                        </a:spcBef>
                        <a:spcAft>
                          <a:spcPct val="0"/>
                        </a:spcAft>
                        <a:buClrTx/>
                        <a:buSzTx/>
                        <a:buFontTx/>
                        <a:buNone/>
                        <a:tabLst/>
                      </a:pPr>
                      <a:endParaRPr kumimoji="1" lang="zh-TW" altLang="en-US" sz="1200" b="0"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just" defTabSz="914400" rtl="0" eaLnBrk="0" fontAlgn="base" latinLnBrk="0" hangingPunct="0">
                        <a:lnSpc>
                          <a:spcPct val="150000"/>
                        </a:lnSpc>
                        <a:spcBef>
                          <a:spcPct val="0"/>
                        </a:spcBef>
                        <a:spcAft>
                          <a:spcPct val="0"/>
                        </a:spcAft>
                        <a:buClrTx/>
                        <a:buSzTx/>
                        <a:buFontTx/>
                        <a:buNone/>
                        <a:tabLst/>
                        <a:defRPr/>
                      </a:pPr>
                      <a:r>
                        <a:rPr lang="en-US" altLang="zh-TW" sz="1200" kern="1200" dirty="0" smtClean="0">
                          <a:solidFill>
                            <a:schemeClr val="bg1"/>
                          </a:solidFill>
                          <a:latin typeface="Times New Roman" pitchFamily="18" charset="0"/>
                          <a:ea typeface="新細明體" pitchFamily="18" charset="-120"/>
                          <a:cs typeface="Times New Roman" pitchFamily="18" charset="0"/>
                        </a:rPr>
                        <a:t>WiKi lidxplus</a:t>
                      </a:r>
                      <a:endParaRPr lang="zh-TW" altLang="zh-TW" sz="1200" kern="1200" dirty="0" smtClean="0">
                        <a:solidFill>
                          <a:schemeClr val="bg1"/>
                        </a:solidFill>
                        <a:latin typeface="Times New Roman" pitchFamily="18" charset="0"/>
                        <a:ea typeface="新細明體" pitchFamily="18" charset="-12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defRPr/>
                      </a:pPr>
                      <a:r>
                        <a:rPr kumimoji="1" lang="en-US" altLang="zh-TW" sz="1200" b="0"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hlinkClick r:id="rId2"/>
                        </a:rPr>
                        <a:t>http://zh.wikipedia.org/wiki/File:Dragonboat_racing.jpg</a:t>
                      </a:r>
                      <a:endParaRPr kumimoji="1" lang="en-US" altLang="zh-TW" sz="1200" b="0"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defRPr/>
                      </a:pPr>
                      <a:r>
                        <a:rPr lang="en-US" altLang="zh-TW" sz="1200" kern="1200" dirty="0" smtClean="0">
                          <a:solidFill>
                            <a:schemeClr val="bg1"/>
                          </a:solidFill>
                          <a:latin typeface="Times New Roman" pitchFamily="18" charset="0"/>
                          <a:ea typeface="新細明體" pitchFamily="18" charset="-120"/>
                          <a:cs typeface="Times New Roman" pitchFamily="18" charset="0"/>
                        </a:rPr>
                        <a:t>2011/06/07 visited</a:t>
                      </a:r>
                      <a:endParaRPr lang="zh-TW" altLang="en-US" sz="1200" kern="1200" dirty="0" smtClean="0">
                        <a:solidFill>
                          <a:schemeClr val="bg1"/>
                        </a:solidFill>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r>
              <a:tr h="1013597">
                <a:tc>
                  <a:txBody>
                    <a:bodyPr/>
                    <a:lstStyle/>
                    <a:p>
                      <a:pPr marL="0" marR="0" lvl="0" indent="0" algn="ctr" defTabSz="914400" rtl="0" eaLnBrk="0" fontAlgn="base" latinLnBrk="0" hangingPunct="0">
                        <a:lnSpc>
                          <a:spcPct val="150000"/>
                        </a:lnSpc>
                        <a:spcBef>
                          <a:spcPct val="0"/>
                        </a:spcBef>
                        <a:spcAft>
                          <a:spcPct val="0"/>
                        </a:spcAft>
                        <a:buClrTx/>
                        <a:buSzTx/>
                        <a:buFontTx/>
                        <a:buNone/>
                        <a:tabLst/>
                      </a:pPr>
                      <a:endParaRPr kumimoji="1" lang="zh-TW" altLang="en-US" sz="1200" b="0"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50000"/>
                        </a:lnSpc>
                        <a:spcBef>
                          <a:spcPct val="0"/>
                        </a:spcBef>
                        <a:spcAft>
                          <a:spcPct val="0"/>
                        </a:spcAft>
                        <a:buClrTx/>
                        <a:buSzTx/>
                        <a:buFontTx/>
                        <a:buNone/>
                        <a:tabLst/>
                      </a:pPr>
                      <a:endParaRPr kumimoji="1" lang="zh-TW" altLang="en-US" sz="1200" b="0"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lang="en-US" altLang="zh-TW" sz="1200" kern="1200" dirty="0" smtClean="0">
                          <a:solidFill>
                            <a:schemeClr val="bg1"/>
                          </a:solidFill>
                          <a:latin typeface="Times New Roman" pitchFamily="18" charset="0"/>
                          <a:ea typeface="新細明體" pitchFamily="18" charset="-120"/>
                          <a:cs typeface="Times New Roman" pitchFamily="18" charset="0"/>
                        </a:rPr>
                        <a:t>Wiki user : </a:t>
                      </a:r>
                      <a:r>
                        <a:rPr lang="en-US" altLang="zh-TW" sz="1200" kern="1200" dirty="0" err="1" smtClean="0">
                          <a:solidFill>
                            <a:schemeClr val="bg1"/>
                          </a:solidFill>
                          <a:latin typeface="Times New Roman" pitchFamily="18" charset="0"/>
                          <a:ea typeface="新細明體" pitchFamily="18" charset="-120"/>
                          <a:cs typeface="Times New Roman" pitchFamily="18" charset="0"/>
                        </a:rPr>
                        <a:t>Earthengine</a:t>
                      </a:r>
                      <a:endParaRPr lang="en-US" altLang="zh-TW" sz="1200" kern="1200" dirty="0" smtClean="0">
                        <a:solidFill>
                          <a:schemeClr val="bg1"/>
                        </a:solidFill>
                        <a:latin typeface="Times New Roman" pitchFamily="18" charset="0"/>
                        <a:ea typeface="新細明體" pitchFamily="18" charset="-12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en-US" altLang="zh-TW" sz="1200" kern="1200" dirty="0" smtClean="0">
                          <a:solidFill>
                            <a:schemeClr val="bg1"/>
                          </a:solidFill>
                          <a:latin typeface="Times New Roman" pitchFamily="18" charset="0"/>
                          <a:ea typeface="新細明體" pitchFamily="18" charset="-120"/>
                          <a:cs typeface="Times New Roman" pitchFamily="18" charset="0"/>
                          <a:hlinkClick r:id="rId3"/>
                        </a:rPr>
                        <a:t>http://zh.wikipedia.org/wiki/File:Dragon_boat_-_Cantonese.JPG </a:t>
                      </a:r>
                      <a:endParaRPr lang="en-US" altLang="zh-TW" sz="1200" kern="1200" dirty="0" smtClean="0">
                        <a:solidFill>
                          <a:schemeClr val="bg1"/>
                        </a:solidFill>
                        <a:latin typeface="Times New Roman" pitchFamily="18" charset="0"/>
                        <a:ea typeface="新細明體" pitchFamily="18" charset="-12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en-US" altLang="zh-TW" sz="1200" kern="1200" dirty="0" smtClean="0">
                          <a:solidFill>
                            <a:schemeClr val="bg1"/>
                          </a:solidFill>
                          <a:latin typeface="Times New Roman" pitchFamily="18" charset="0"/>
                          <a:ea typeface="新細明體" pitchFamily="18" charset="-120"/>
                          <a:cs typeface="Times New Roman" pitchFamily="18" charset="0"/>
                        </a:rPr>
                        <a:t>2011/06/07 visited</a:t>
                      </a:r>
                      <a:endParaRPr lang="zh-TW" altLang="en-US" sz="1200" kern="1200" dirty="0" smtClean="0">
                        <a:solidFill>
                          <a:schemeClr val="bg1"/>
                        </a:solidFill>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085190">
                <a:tc>
                  <a:txBody>
                    <a:bodyPr/>
                    <a:lstStyle/>
                    <a:p>
                      <a:pPr marL="0" marR="0" lvl="0" indent="0" algn="ctr" defTabSz="914400" rtl="0" eaLnBrk="0" fontAlgn="base" latinLnBrk="0" hangingPunct="0">
                        <a:lnSpc>
                          <a:spcPct val="150000"/>
                        </a:lnSpc>
                        <a:spcBef>
                          <a:spcPct val="0"/>
                        </a:spcBef>
                        <a:spcAft>
                          <a:spcPct val="0"/>
                        </a:spcAft>
                        <a:buClrTx/>
                        <a:buSzTx/>
                        <a:buFontTx/>
                        <a:buNone/>
                        <a:tabLst/>
                        <a:defRPr/>
                      </a:pPr>
                      <a:endParaRPr kumimoji="1" lang="en-US" altLang="zh-TW" sz="1200" b="0" i="1"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ctr" defTabSz="914400" rtl="0" eaLnBrk="0" fontAlgn="base" latinLnBrk="0" hangingPunct="0">
                        <a:lnSpc>
                          <a:spcPct val="150000"/>
                        </a:lnSpc>
                        <a:spcBef>
                          <a:spcPct val="0"/>
                        </a:spcBef>
                        <a:spcAft>
                          <a:spcPct val="0"/>
                        </a:spcAft>
                        <a:buClrTx/>
                        <a:buSzTx/>
                        <a:buFontTx/>
                        <a:buNone/>
                        <a:tabLst/>
                      </a:pPr>
                      <a:endParaRPr kumimoji="1" lang="zh-TW" altLang="en-US" sz="1800" b="0"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1" lang="en-US" altLang="zh-TW" sz="1200" kern="1200" dirty="0" smtClean="0">
                          <a:solidFill>
                            <a:schemeClr val="bg1"/>
                          </a:solidFill>
                          <a:latin typeface="Times New Roman" pitchFamily="18" charset="0"/>
                          <a:ea typeface="新細明體" pitchFamily="18" charset="-120"/>
                          <a:cs typeface="Times New Roman" pitchFamily="18" charset="0"/>
                        </a:rPr>
                        <a:t>Wiki PHGCOM</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1" lang="en-US" altLang="zh-TW" sz="1200" kern="1200" dirty="0" smtClean="0">
                          <a:solidFill>
                            <a:schemeClr val="bg1"/>
                          </a:solidFill>
                          <a:latin typeface="Times New Roman" pitchFamily="18" charset="0"/>
                          <a:ea typeface="新細明體" pitchFamily="18" charset="-120"/>
                          <a:cs typeface="Times New Roman" pitchFamily="18" charset="0"/>
                          <a:hlinkClick r:id="rId4"/>
                        </a:rPr>
                        <a:t>http://en.wikipedia.org/wiki/File:DrumFromSongDaVietnamDongSonIICultureMid1stMilleniumBCEBronze.jpg</a:t>
                      </a:r>
                      <a:endParaRPr kumimoji="1" lang="en-US" altLang="zh-TW" sz="1200" kern="1200" dirty="0" smtClean="0">
                        <a:solidFill>
                          <a:schemeClr val="bg1"/>
                        </a:solidFill>
                        <a:latin typeface="Times New Roman" pitchFamily="18" charset="0"/>
                        <a:ea typeface="新細明體" pitchFamily="18" charset="-12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1" lang="en-US" altLang="zh-TW" sz="1200" kern="1200" dirty="0" smtClean="0">
                          <a:solidFill>
                            <a:schemeClr val="bg1"/>
                          </a:solidFill>
                          <a:latin typeface="Times New Roman" pitchFamily="18" charset="0"/>
                          <a:ea typeface="新細明體" pitchFamily="18" charset="-120"/>
                          <a:cs typeface="Times New Roman" pitchFamily="18" charset="0"/>
                        </a:rPr>
                        <a:t>2011/06/07 visited</a:t>
                      </a:r>
                      <a:endParaRPr kumimoji="1" lang="zh-TW" altLang="en-US" sz="1200" kern="1200" dirty="0" smtClean="0">
                        <a:solidFill>
                          <a:schemeClr val="bg1"/>
                        </a:solidFill>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r>
              <a:tr h="682906">
                <a:tc>
                  <a:txBody>
                    <a:bodyPr/>
                    <a:lstStyle/>
                    <a:p>
                      <a:pPr marL="0" marR="0" lvl="0" indent="0" algn="ctr" defTabSz="914400" rtl="0" eaLnBrk="0" fontAlgn="base" latinLnBrk="0" hangingPunct="0">
                        <a:lnSpc>
                          <a:spcPct val="150000"/>
                        </a:lnSpc>
                        <a:spcBef>
                          <a:spcPct val="0"/>
                        </a:spcBef>
                        <a:spcAft>
                          <a:spcPct val="0"/>
                        </a:spcAft>
                        <a:buClrTx/>
                        <a:buSzTx/>
                        <a:buFontTx/>
                        <a:buNone/>
                        <a:tabLst/>
                      </a:pPr>
                      <a:endParaRPr kumimoji="1" lang="en-US" altLang="zh-TW" sz="1200" b="0" i="1"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endParaRPr lang="zh-TW" altLang="en-US" dirty="0">
                        <a:solidFill>
                          <a:schemeClr val="bg1"/>
                        </a:solidFill>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1200" dirty="0" smtClean="0">
                          <a:solidFill>
                            <a:schemeClr val="bg1"/>
                          </a:solidFill>
                          <a:latin typeface="Times New Roman" pitchFamily="18" charset="0"/>
                          <a:ea typeface="新細明體" pitchFamily="18" charset="-120"/>
                          <a:cs typeface="Times New Roman" pitchFamily="18" charset="0"/>
                        </a:rPr>
                        <a:t>National Taiwan University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1200" dirty="0" smtClean="0">
                          <a:solidFill>
                            <a:schemeClr val="bg1"/>
                          </a:solidFill>
                          <a:latin typeface="Times New Roman" pitchFamily="18" charset="0"/>
                          <a:ea typeface="新細明體" pitchFamily="18" charset="-120"/>
                          <a:cs typeface="Times New Roman" pitchFamily="18" charset="0"/>
                        </a:rPr>
                        <a:t>Sakai Takashi</a:t>
                      </a:r>
                      <a:endParaRPr lang="zh-TW" altLang="zh-TW" sz="1200" dirty="0" smtClean="0">
                        <a:solidFill>
                          <a:schemeClr val="bg1"/>
                        </a:solidFill>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099595">
                <a:tc>
                  <a:txBody>
                    <a:bodyPr/>
                    <a:lstStyle/>
                    <a:p>
                      <a:pPr marL="0" marR="0" lvl="0" indent="0" algn="ctr" defTabSz="914400" rtl="0" eaLnBrk="0" fontAlgn="base" latinLnBrk="0" hangingPunct="0">
                        <a:lnSpc>
                          <a:spcPct val="150000"/>
                        </a:lnSpc>
                        <a:spcBef>
                          <a:spcPct val="0"/>
                        </a:spcBef>
                        <a:spcAft>
                          <a:spcPct val="0"/>
                        </a:spcAft>
                        <a:buClrTx/>
                        <a:buSzTx/>
                        <a:buFontTx/>
                        <a:buNone/>
                        <a:tabLst/>
                      </a:pPr>
                      <a:endParaRPr kumimoji="1" lang="en-US" altLang="zh-TW" sz="1200" b="0" i="1"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ctr" defTabSz="914400" rtl="0" eaLnBrk="0" fontAlgn="base" latinLnBrk="0" hangingPunct="0">
                        <a:lnSpc>
                          <a:spcPct val="150000"/>
                        </a:lnSpc>
                        <a:spcBef>
                          <a:spcPct val="0"/>
                        </a:spcBef>
                        <a:spcAft>
                          <a:spcPct val="0"/>
                        </a:spcAft>
                        <a:buClrTx/>
                        <a:buSzTx/>
                        <a:buFontTx/>
                        <a:buNone/>
                        <a:tabLst/>
                      </a:pPr>
                      <a:endParaRPr kumimoji="1" lang="zh-TW" altLang="en-US" sz="1800" b="0"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bg1"/>
                          </a:solidFill>
                          <a:latin typeface="Times New Roman" pitchFamily="18" charset="0"/>
                          <a:ea typeface="新細明體" pitchFamily="18" charset="-120"/>
                          <a:cs typeface="Times New Roman" pitchFamily="18" charset="0"/>
                        </a:rPr>
                        <a:t>2010</a:t>
                      </a:r>
                      <a:r>
                        <a:rPr lang="en-US" altLang="zh-TW" sz="1200" kern="1200" baseline="0" dirty="0" smtClean="0">
                          <a:solidFill>
                            <a:schemeClr val="bg1"/>
                          </a:solidFill>
                          <a:latin typeface="Times New Roman" pitchFamily="18" charset="0"/>
                          <a:ea typeface="新細明體" pitchFamily="18" charset="-120"/>
                          <a:cs typeface="Times New Roman" pitchFamily="18" charset="0"/>
                        </a:rPr>
                        <a:t> </a:t>
                      </a:r>
                      <a:r>
                        <a:rPr lang="en-US" altLang="zh-TW" sz="1200" kern="1200" dirty="0" smtClean="0">
                          <a:solidFill>
                            <a:schemeClr val="bg1"/>
                          </a:solidFill>
                          <a:latin typeface="Times New Roman" pitchFamily="18" charset="0"/>
                          <a:ea typeface="新細明體" pitchFamily="18" charset="-120"/>
                          <a:cs typeface="Times New Roman" pitchFamily="18" charset="0"/>
                        </a:rPr>
                        <a:t>Annual Conference on Southeast Asian Studies in Taiwan  (Research Center of Asia-Pacific Music, Tainan National University of the Arts) (Conference handbook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bg1"/>
                          </a:solidFill>
                          <a:latin typeface="Times New Roman" pitchFamily="18" charset="0"/>
                          <a:ea typeface="新細明體" pitchFamily="18" charset="-120"/>
                          <a:cs typeface="Times New Roman" pitchFamily="18" charset="0"/>
                        </a:rPr>
                        <a:t>Cover)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bg1"/>
                          </a:solidFill>
                          <a:latin typeface="Times New Roman" pitchFamily="18" charset="0"/>
                          <a:ea typeface="新細明體" pitchFamily="18" charset="-120"/>
                          <a:cs typeface="Times New Roman" pitchFamily="18" charset="0"/>
                        </a:rPr>
                        <a:t>2010</a:t>
                      </a:r>
                      <a:r>
                        <a:rPr lang="zh-TW" altLang="en-US" sz="1200" kern="1200" dirty="0" smtClean="0">
                          <a:solidFill>
                            <a:schemeClr val="bg1"/>
                          </a:solidFill>
                          <a:latin typeface="Times New Roman" pitchFamily="18" charset="0"/>
                          <a:ea typeface="新細明體" pitchFamily="18" charset="-120"/>
                          <a:cs typeface="Times New Roman" pitchFamily="18" charset="0"/>
                        </a:rPr>
                        <a:t> 「</a:t>
                      </a:r>
                      <a:r>
                        <a:rPr lang="ja-JP" altLang="zh-TW" sz="1200" kern="1200" dirty="0" smtClean="0">
                          <a:solidFill>
                            <a:schemeClr val="bg1"/>
                          </a:solidFill>
                          <a:latin typeface="Times New Roman" pitchFamily="18" charset="0"/>
                          <a:ea typeface="新細明體" pitchFamily="18" charset="-120"/>
                          <a:cs typeface="Times New Roman" pitchFamily="18" charset="0"/>
                        </a:rPr>
                        <a:t>臺灣的東南亞區域研究年度研討會</a:t>
                      </a:r>
                      <a:r>
                        <a:rPr lang="zh-TW" altLang="en-US" sz="1200" kern="1200" dirty="0" smtClean="0">
                          <a:solidFill>
                            <a:schemeClr val="bg1"/>
                          </a:solidFill>
                          <a:latin typeface="Times New Roman" pitchFamily="18" charset="0"/>
                          <a:ea typeface="新細明體" pitchFamily="18" charset="-120"/>
                          <a:cs typeface="Times New Roman" pitchFamily="18" charset="0"/>
                        </a:rPr>
                        <a:t>」</a:t>
                      </a:r>
                      <a:r>
                        <a:rPr lang="en-US" altLang="zh-TW" sz="1200" kern="1200" dirty="0" smtClean="0">
                          <a:solidFill>
                            <a:schemeClr val="bg1"/>
                          </a:solidFill>
                          <a:latin typeface="Times New Roman" pitchFamily="18" charset="0"/>
                          <a:ea typeface="新細明體" pitchFamily="18" charset="-120"/>
                          <a:cs typeface="Times New Roman" pitchFamily="18" charset="0"/>
                        </a:rPr>
                        <a:t>(</a:t>
                      </a:r>
                      <a:r>
                        <a:rPr lang="ja-JP" altLang="zh-TW" sz="1200" kern="1200" dirty="0" smtClean="0">
                          <a:solidFill>
                            <a:schemeClr val="bg1"/>
                          </a:solidFill>
                          <a:latin typeface="Times New Roman" pitchFamily="18" charset="0"/>
                          <a:ea typeface="新細明體" pitchFamily="18" charset="-120"/>
                          <a:cs typeface="Times New Roman" pitchFamily="18" charset="0"/>
                        </a:rPr>
                        <a:t>國立台南藝術大學亞太音樂研究中心</a:t>
                      </a:r>
                      <a:r>
                        <a:rPr lang="en-US" altLang="zh-TW" sz="1200" kern="1200" dirty="0" smtClean="0">
                          <a:solidFill>
                            <a:schemeClr val="bg1"/>
                          </a:solidFill>
                          <a:latin typeface="Times New Roman" pitchFamily="18" charset="0"/>
                          <a:ea typeface="新細明體" pitchFamily="18" charset="-120"/>
                          <a:cs typeface="Times New Roman" pitchFamily="18" charset="0"/>
                        </a:rPr>
                        <a:t>) (</a:t>
                      </a:r>
                      <a:r>
                        <a:rPr lang="zh-TW" altLang="en-US" sz="1200" kern="1200" dirty="0" smtClean="0">
                          <a:solidFill>
                            <a:schemeClr val="bg1"/>
                          </a:solidFill>
                          <a:latin typeface="Times New Roman" pitchFamily="18" charset="0"/>
                          <a:ea typeface="新細明體" pitchFamily="18" charset="-120"/>
                          <a:cs typeface="Times New Roman" pitchFamily="18" charset="0"/>
                        </a:rPr>
                        <a:t>會議手冊</a:t>
                      </a:r>
                      <a:r>
                        <a:rPr lang="en-US" altLang="zh-TW" sz="1200" kern="1200" dirty="0" smtClean="0">
                          <a:solidFill>
                            <a:schemeClr val="bg1"/>
                          </a:solidFill>
                          <a:latin typeface="Times New Roman" pitchFamily="18" charset="0"/>
                          <a:ea typeface="新細明體" pitchFamily="18" charset="-120"/>
                          <a:cs typeface="Times New Roman" pitchFamily="18" charset="0"/>
                        </a:rPr>
                        <a:t>-</a:t>
                      </a:r>
                      <a:r>
                        <a:rPr lang="zh-TW" altLang="en-US" sz="1200" kern="1200" dirty="0" smtClean="0">
                          <a:solidFill>
                            <a:schemeClr val="bg1"/>
                          </a:solidFill>
                          <a:latin typeface="Times New Roman" pitchFamily="18" charset="0"/>
                          <a:ea typeface="新細明體" pitchFamily="18" charset="-120"/>
                          <a:cs typeface="Times New Roman" pitchFamily="18" charset="0"/>
                        </a:rPr>
                        <a:t>封面</a:t>
                      </a:r>
                      <a:r>
                        <a:rPr lang="en-US" altLang="zh-TW" sz="1200" kern="1200" dirty="0" smtClean="0">
                          <a:solidFill>
                            <a:schemeClr val="bg1"/>
                          </a:solidFill>
                          <a:latin typeface="Times New Roman" pitchFamily="18" charset="0"/>
                          <a:ea typeface="新細明體" pitchFamily="18" charset="-120"/>
                          <a:cs typeface="Times New Roman" pitchFamily="18" charset="0"/>
                        </a:rPr>
                        <a:t>)</a:t>
                      </a:r>
                      <a:endParaRPr lang="zh-TW" altLang="zh-TW" sz="1200" kern="1200" dirty="0" smtClean="0">
                        <a:solidFill>
                          <a:schemeClr val="bg1"/>
                        </a:solidFill>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r>
              <a:tr h="1013597">
                <a:tc>
                  <a:txBody>
                    <a:bodyPr/>
                    <a:lstStyle/>
                    <a:p>
                      <a:pPr marL="0" marR="0" lvl="0" indent="0" algn="ctr" defTabSz="914400" rtl="0" eaLnBrk="0" fontAlgn="base" latinLnBrk="0" hangingPunct="0">
                        <a:lnSpc>
                          <a:spcPct val="150000"/>
                        </a:lnSpc>
                        <a:spcBef>
                          <a:spcPct val="0"/>
                        </a:spcBef>
                        <a:spcAft>
                          <a:spcPct val="0"/>
                        </a:spcAft>
                        <a:buClrTx/>
                        <a:buSzTx/>
                        <a:buFontTx/>
                        <a:buNone/>
                        <a:tabLst/>
                      </a:pPr>
                      <a:endParaRPr kumimoji="1" lang="en-US" altLang="zh-TW" sz="1200" b="0" i="1"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50000"/>
                        </a:lnSpc>
                        <a:spcBef>
                          <a:spcPct val="0"/>
                        </a:spcBef>
                        <a:spcAft>
                          <a:spcPct val="0"/>
                        </a:spcAft>
                        <a:buClrTx/>
                        <a:buSzTx/>
                        <a:buFontTx/>
                        <a:buNone/>
                        <a:tabLst/>
                      </a:pPr>
                      <a:endParaRPr kumimoji="1" lang="zh-TW" altLang="en-US" sz="1800" b="0"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bg1"/>
                          </a:solidFill>
                          <a:latin typeface="Times New Roman" pitchFamily="18" charset="0"/>
                          <a:ea typeface="新細明體" pitchFamily="18" charset="-120"/>
                          <a:cs typeface="Times New Roman" pitchFamily="18" charset="0"/>
                        </a:rPr>
                        <a:t>National Taiwan University</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bg1"/>
                          </a:solidFill>
                          <a:latin typeface="Times New Roman" pitchFamily="18" charset="0"/>
                          <a:ea typeface="新細明體" pitchFamily="18" charset="-120"/>
                          <a:cs typeface="Times New Roman" pitchFamily="18" charset="0"/>
                        </a:rPr>
                        <a:t>Sakai Takashi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pic>
        <p:nvPicPr>
          <p:cNvPr id="5151" name="Picture 15" descr="cc">
            <a:hlinkClick r:id="rId5"/>
          </p:cNvPr>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50820" y="5962726"/>
            <a:ext cx="720000" cy="252000"/>
          </a:xfrm>
          <a:prstGeom prst="rect">
            <a:avLst/>
          </a:prstGeom>
          <a:noFill/>
          <a:ln w="9525">
            <a:noFill/>
            <a:miter lim="800000"/>
            <a:headEnd/>
            <a:tailEnd/>
          </a:ln>
        </p:spPr>
      </p:pic>
      <p:pic>
        <p:nvPicPr>
          <p:cNvPr id="5156" name="圖片 13" descr="F-icon_11.gif">
            <a:hlinkClick r:id="rId7"/>
          </p:cNvPr>
          <p:cNvPicPr>
            <a:picLocks/>
          </p:cNvPicPr>
          <p:nvPr/>
        </p:nvPicPr>
        <p:blipFill>
          <a:blip r:embed="rId8" cstate="email">
            <a:extLst>
              <a:ext uri="{28A0092B-C50C-407E-A947-70E740481C1C}">
                <a14:useLocalDpi xmlns:a14="http://schemas.microsoft.com/office/drawing/2010/main"/>
              </a:ext>
            </a:extLst>
          </a:blip>
          <a:srcRect/>
          <a:stretch>
            <a:fillRect/>
          </a:stretch>
        </p:blipFill>
        <p:spPr bwMode="auto">
          <a:xfrm>
            <a:off x="3484820" y="4847533"/>
            <a:ext cx="252000" cy="252000"/>
          </a:xfrm>
          <a:prstGeom prst="rect">
            <a:avLst/>
          </a:prstGeom>
          <a:noFill/>
          <a:ln w="9525">
            <a:noFill/>
            <a:miter lim="800000"/>
            <a:headEnd/>
            <a:tailEnd/>
          </a:ln>
        </p:spPr>
      </p:pic>
      <p:pic>
        <p:nvPicPr>
          <p:cNvPr id="16" name="Picture 2" descr="D:\meme\work\Creative Commens台灣2.5\icon_by-sa.tiff">
            <a:hlinkClick r:id="rId9"/>
          </p:cNvPr>
          <p:cNvPicPr>
            <a:picLocks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250820" y="1964948"/>
            <a:ext cx="720000" cy="252000"/>
          </a:xfrm>
          <a:prstGeom prst="rect">
            <a:avLst/>
          </a:prstGeom>
          <a:noFill/>
          <a:ln w="9525">
            <a:noFill/>
            <a:miter lim="800000"/>
            <a:headEnd/>
            <a:tailEnd/>
          </a:ln>
        </p:spPr>
      </p:pic>
      <p:pic>
        <p:nvPicPr>
          <p:cNvPr id="18" name="Picture 15" descr="cc">
            <a:hlinkClick r:id="rId5"/>
          </p:cNvPr>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50820" y="3963838"/>
            <a:ext cx="720000" cy="252000"/>
          </a:xfrm>
          <a:prstGeom prst="rect">
            <a:avLst/>
          </a:prstGeom>
          <a:noFill/>
          <a:ln w="9525">
            <a:noFill/>
            <a:miter lim="800000"/>
            <a:headEnd/>
            <a:tailEnd/>
          </a:ln>
        </p:spPr>
      </p:pic>
      <p:pic>
        <p:nvPicPr>
          <p:cNvPr id="24" name="Picture 2" descr="D:\meme\work\Creative Commens台灣2.5\icon_by-sa.tiff">
            <a:hlinkClick r:id="rId9"/>
          </p:cNvPr>
          <p:cNvPicPr>
            <a:picLocks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250820" y="2964393"/>
            <a:ext cx="720000" cy="252000"/>
          </a:xfrm>
          <a:prstGeom prst="rect">
            <a:avLst/>
          </a:prstGeom>
          <a:noFill/>
          <a:ln w="9525">
            <a:noFill/>
            <a:miter lim="800000"/>
            <a:headEnd/>
            <a:tailEnd/>
          </a:ln>
        </p:spPr>
      </p:pic>
      <p:pic>
        <p:nvPicPr>
          <p:cNvPr id="20" name="Picture 2" descr="D:\meme\work\Creative Commens台灣2.5\icon_by-sa.tiff">
            <a:hlinkClick r:id="rId9"/>
          </p:cNvPr>
          <p:cNvPicPr>
            <a:picLocks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250820" y="965503"/>
            <a:ext cx="720000" cy="252000"/>
          </a:xfrm>
          <a:prstGeom prst="rect">
            <a:avLst/>
          </a:prstGeom>
          <a:noFill/>
          <a:ln w="9525">
            <a:noFill/>
            <a:miter lim="800000"/>
            <a:headEnd/>
            <a:tailEnd/>
          </a:ln>
        </p:spPr>
      </p:pic>
      <p:pic>
        <p:nvPicPr>
          <p:cNvPr id="17410" name="Picture 2"/>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37130" y="729553"/>
            <a:ext cx="108267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993344" y="1728998"/>
            <a:ext cx="960437"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979056" y="2698280"/>
            <a:ext cx="974725"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37455" y="3938876"/>
            <a:ext cx="16922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4" name="Picture 6"/>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214799" y="4611583"/>
            <a:ext cx="503237"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5" name="Picture 7"/>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848879" y="5730744"/>
            <a:ext cx="1235075"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3"/>
          <p:cNvGraphicFramePr>
            <a:graphicFrameLocks noGrp="1"/>
          </p:cNvGraphicFramePr>
          <p:nvPr/>
        </p:nvGraphicFramePr>
        <p:xfrm>
          <a:off x="256326" y="250048"/>
          <a:ext cx="8639999" cy="6225703"/>
        </p:xfrm>
        <a:graphic>
          <a:graphicData uri="http://schemas.openxmlformats.org/drawingml/2006/table">
            <a:tbl>
              <a:tblPr/>
              <a:tblGrid>
                <a:gridCol w="2541176"/>
                <a:gridCol w="1808824"/>
                <a:gridCol w="4289999"/>
              </a:tblGrid>
              <a:tr h="26195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rPr>
                        <a:t>Work</a:t>
                      </a:r>
                      <a:endParaRPr kumimoji="1" lang="zh-TW" altLang="en-US" sz="1400" b="1"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rPr>
                        <a:t>Licensing</a:t>
                      </a:r>
                      <a:endParaRPr kumimoji="1" lang="zh-TW" altLang="en-US" sz="1400" b="1"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rPr>
                        <a:t>Author/Source</a:t>
                      </a:r>
                      <a:endParaRPr kumimoji="1" lang="zh-TW" altLang="en-US" sz="1400" b="1"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199909">
                <a:tc>
                  <a:txBody>
                    <a:bodyPr/>
                    <a:lstStyle/>
                    <a:p>
                      <a:pPr marL="0" marR="0" lvl="0" indent="0" algn="just" defTabSz="914400" rtl="0" eaLnBrk="0" fontAlgn="base" latinLnBrk="0" hangingPunct="0">
                        <a:lnSpc>
                          <a:spcPct val="150000"/>
                        </a:lnSpc>
                        <a:spcBef>
                          <a:spcPct val="0"/>
                        </a:spcBef>
                        <a:spcAft>
                          <a:spcPct val="0"/>
                        </a:spcAft>
                        <a:buClrTx/>
                        <a:buSzTx/>
                        <a:buFontTx/>
                        <a:buNone/>
                        <a:tabLst/>
                      </a:pPr>
                      <a:endParaRPr kumimoji="1" lang="en-US" altLang="zh-TW" sz="1200" b="0"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just" defTabSz="914400" rtl="0" eaLnBrk="0" fontAlgn="base" latinLnBrk="0" hangingPunct="0">
                        <a:lnSpc>
                          <a:spcPct val="150000"/>
                        </a:lnSpc>
                        <a:spcBef>
                          <a:spcPct val="0"/>
                        </a:spcBef>
                        <a:spcAft>
                          <a:spcPct val="0"/>
                        </a:spcAft>
                        <a:buClrTx/>
                        <a:buSzTx/>
                        <a:buFontTx/>
                        <a:buNone/>
                        <a:tabLst/>
                      </a:pPr>
                      <a:endParaRPr kumimoji="1" lang="zh-TW" altLang="en-US" sz="1200" b="0"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200" dirty="0" smtClean="0">
                          <a:solidFill>
                            <a:schemeClr val="bg1"/>
                          </a:solidFill>
                          <a:latin typeface="Times New Roman" pitchFamily="18" charset="0"/>
                          <a:ea typeface="新細明體" pitchFamily="18" charset="-120"/>
                          <a:cs typeface="Times New Roman" pitchFamily="18" charset="0"/>
                        </a:rPr>
                        <a:t>The Liberty Times </a:t>
                      </a:r>
                      <a:r>
                        <a:rPr lang="en-US" altLang="zh-TW" sz="1200" kern="1200" dirty="0" smtClean="0">
                          <a:solidFill>
                            <a:schemeClr val="bg1"/>
                          </a:solidFill>
                          <a:latin typeface="Times New Roman" pitchFamily="18" charset="0"/>
                          <a:ea typeface="新細明體" pitchFamily="18" charset="-120"/>
                          <a:cs typeface="Times New Roman" pitchFamily="18" charset="0"/>
                        </a:rPr>
                        <a:t>2007.9.17</a:t>
                      </a:r>
                      <a:endParaRPr kumimoji="1" lang="zh-TW" altLang="en-US" sz="1200" b="0"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r>
              <a:tr h="1163540">
                <a:tc>
                  <a:txBody>
                    <a:bodyPr/>
                    <a:lstStyle/>
                    <a:p>
                      <a:pPr marL="0" marR="0" lvl="0" indent="0" algn="just" defTabSz="914400" rtl="0" eaLnBrk="0" fontAlgn="base" latinLnBrk="0" hangingPunct="0">
                        <a:lnSpc>
                          <a:spcPct val="150000"/>
                        </a:lnSpc>
                        <a:spcBef>
                          <a:spcPct val="0"/>
                        </a:spcBef>
                        <a:spcAft>
                          <a:spcPct val="0"/>
                        </a:spcAft>
                        <a:buClrTx/>
                        <a:buSzTx/>
                        <a:buFontTx/>
                        <a:buNone/>
                        <a:tabLst/>
                      </a:pPr>
                      <a:endParaRPr kumimoji="1" lang="zh-TW" altLang="en-US" sz="1200" b="0"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50000"/>
                        </a:lnSpc>
                        <a:spcBef>
                          <a:spcPct val="0"/>
                        </a:spcBef>
                        <a:spcAft>
                          <a:spcPct val="0"/>
                        </a:spcAft>
                        <a:buClrTx/>
                        <a:buSzTx/>
                        <a:buFontTx/>
                        <a:buNone/>
                        <a:tabLst/>
                      </a:pPr>
                      <a:endParaRPr kumimoji="1" lang="zh-TW" altLang="en-US" sz="1800" b="0"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50000"/>
                        </a:lnSpc>
                        <a:spcBef>
                          <a:spcPct val="0"/>
                        </a:spcBef>
                        <a:spcAft>
                          <a:spcPct val="0"/>
                        </a:spcAft>
                        <a:buClrTx/>
                        <a:buSzTx/>
                        <a:buFontTx/>
                        <a:buNone/>
                        <a:tabLst/>
                        <a:defRPr/>
                      </a:pPr>
                      <a:r>
                        <a:rPr lang="en-US" altLang="ja-JP" sz="1200" kern="1200" dirty="0" smtClean="0">
                          <a:solidFill>
                            <a:schemeClr val="bg1"/>
                          </a:solidFill>
                          <a:latin typeface="Times New Roman" pitchFamily="18" charset="0"/>
                          <a:ea typeface="新細明體" pitchFamily="18" charset="-120"/>
                          <a:cs typeface="Times New Roman" pitchFamily="18" charset="0"/>
                        </a:rPr>
                        <a:t>The Liberty Times</a:t>
                      </a:r>
                      <a:r>
                        <a:rPr lang="en-US" altLang="ja-JP" sz="1200" kern="1200" baseline="0" dirty="0" smtClean="0">
                          <a:solidFill>
                            <a:schemeClr val="bg1"/>
                          </a:solidFill>
                          <a:latin typeface="Times New Roman" pitchFamily="18" charset="0"/>
                          <a:ea typeface="新細明體" pitchFamily="18" charset="-120"/>
                          <a:cs typeface="Times New Roman" pitchFamily="18" charset="0"/>
                        </a:rPr>
                        <a:t> </a:t>
                      </a:r>
                      <a:r>
                        <a:rPr lang="en-US" altLang="zh-TW" sz="1200" kern="1200" dirty="0" smtClean="0">
                          <a:solidFill>
                            <a:schemeClr val="bg1"/>
                          </a:solidFill>
                          <a:latin typeface="Times New Roman" pitchFamily="18" charset="0"/>
                          <a:ea typeface="新細明體" pitchFamily="18" charset="-120"/>
                          <a:cs typeface="Times New Roman" pitchFamily="18" charset="0"/>
                        </a:rPr>
                        <a:t>2007.9.16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154243">
                <a:tc>
                  <a:txBody>
                    <a:bodyPr/>
                    <a:lstStyle/>
                    <a:p>
                      <a:pPr marL="0" marR="0" lvl="0" indent="0" algn="ctr" defTabSz="914400" rtl="0" eaLnBrk="0" fontAlgn="base" latinLnBrk="0" hangingPunct="0">
                        <a:lnSpc>
                          <a:spcPct val="150000"/>
                        </a:lnSpc>
                        <a:spcBef>
                          <a:spcPct val="0"/>
                        </a:spcBef>
                        <a:spcAft>
                          <a:spcPct val="0"/>
                        </a:spcAft>
                        <a:buClrTx/>
                        <a:buSzTx/>
                        <a:buFontTx/>
                        <a:buNone/>
                        <a:tabLst/>
                        <a:defRPr/>
                      </a:pPr>
                      <a:endParaRPr kumimoji="1" lang="en-US" altLang="zh-TW" sz="1200" b="0" i="1"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just" defTabSz="914400" rtl="0" eaLnBrk="0" fontAlgn="base" latinLnBrk="0" hangingPunct="0">
                        <a:lnSpc>
                          <a:spcPct val="150000"/>
                        </a:lnSpc>
                        <a:spcBef>
                          <a:spcPct val="0"/>
                        </a:spcBef>
                        <a:spcAft>
                          <a:spcPct val="0"/>
                        </a:spcAft>
                        <a:buClrTx/>
                        <a:buSzTx/>
                        <a:buFontTx/>
                        <a:buNone/>
                        <a:tabLst/>
                      </a:pPr>
                      <a:endParaRPr kumimoji="1" lang="zh-TW" altLang="en-US" sz="1800" b="0"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200" dirty="0" smtClean="0">
                          <a:solidFill>
                            <a:schemeClr val="bg1"/>
                          </a:solidFill>
                          <a:latin typeface="Times New Roman" pitchFamily="18" charset="0"/>
                          <a:ea typeface="新細明體" pitchFamily="18" charset="-120"/>
                          <a:cs typeface="Times New Roman" pitchFamily="18" charset="0"/>
                        </a:rPr>
                        <a:t>The Liberty Times</a:t>
                      </a:r>
                      <a:r>
                        <a:rPr lang="en-US" altLang="ja-JP" sz="1200" kern="1200" baseline="0" dirty="0" smtClean="0">
                          <a:solidFill>
                            <a:schemeClr val="bg1"/>
                          </a:solidFill>
                          <a:latin typeface="Times New Roman" pitchFamily="18" charset="0"/>
                          <a:ea typeface="新細明體" pitchFamily="18" charset="-120"/>
                          <a:cs typeface="Times New Roman" pitchFamily="18" charset="0"/>
                        </a:rPr>
                        <a:t> </a:t>
                      </a:r>
                      <a:r>
                        <a:rPr lang="en-US" altLang="zh-TW" sz="1200" kern="1200" dirty="0" smtClean="0">
                          <a:solidFill>
                            <a:schemeClr val="bg1"/>
                          </a:solidFill>
                          <a:latin typeface="Times New Roman" pitchFamily="18" charset="0"/>
                          <a:ea typeface="新細明體" pitchFamily="18" charset="-120"/>
                          <a:cs typeface="Times New Roman" pitchFamily="18" charset="0"/>
                        </a:rPr>
                        <a:t>2009.4.1</a:t>
                      </a:r>
                      <a:endParaRPr kumimoji="1" lang="en-US" altLang="zh-TW" sz="1200" b="0"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r>
              <a:tr h="1222581">
                <a:tc>
                  <a:txBody>
                    <a:bodyPr/>
                    <a:lstStyle/>
                    <a:p>
                      <a:pPr marL="0" marR="0" lvl="0" indent="0" algn="just" defTabSz="914400" rtl="0" eaLnBrk="0" fontAlgn="base" latinLnBrk="0" hangingPunct="0">
                        <a:lnSpc>
                          <a:spcPct val="150000"/>
                        </a:lnSpc>
                        <a:spcBef>
                          <a:spcPct val="0"/>
                        </a:spcBef>
                        <a:spcAft>
                          <a:spcPct val="0"/>
                        </a:spcAft>
                        <a:buClrTx/>
                        <a:buSzTx/>
                        <a:buFontTx/>
                        <a:buNone/>
                        <a:tabLst/>
                      </a:pPr>
                      <a:endParaRPr kumimoji="1" lang="en-US" altLang="zh-TW" sz="1200" b="0" i="1"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endParaRPr lang="zh-TW" altLang="en-US" dirty="0">
                        <a:solidFill>
                          <a:schemeClr val="bg1"/>
                        </a:solidFill>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bg1"/>
                          </a:solidFill>
                          <a:latin typeface="Times New Roman" pitchFamily="18" charset="0"/>
                          <a:ea typeface="新細明體" pitchFamily="18" charset="-120"/>
                          <a:cs typeface="Times New Roman" pitchFamily="18" charset="0"/>
                        </a:rPr>
                        <a:t>National Taiwan University</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bg1"/>
                          </a:solidFill>
                          <a:latin typeface="Times New Roman" pitchFamily="18" charset="0"/>
                          <a:ea typeface="新細明體" pitchFamily="18" charset="-120"/>
                          <a:cs typeface="Times New Roman" pitchFamily="18" charset="0"/>
                        </a:rPr>
                        <a:t>Sakai Takashi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180630">
                <a:tc>
                  <a:txBody>
                    <a:bodyPr/>
                    <a:lstStyle/>
                    <a:p>
                      <a:pPr marL="0" marR="0" lvl="0" indent="0" algn="just" defTabSz="914400" rtl="0" eaLnBrk="0" fontAlgn="base" latinLnBrk="0" hangingPunct="0">
                        <a:lnSpc>
                          <a:spcPct val="150000"/>
                        </a:lnSpc>
                        <a:spcBef>
                          <a:spcPct val="0"/>
                        </a:spcBef>
                        <a:spcAft>
                          <a:spcPct val="0"/>
                        </a:spcAft>
                        <a:buClrTx/>
                        <a:buSzTx/>
                        <a:buFontTx/>
                        <a:buNone/>
                        <a:tabLst/>
                      </a:pPr>
                      <a:endParaRPr kumimoji="1" lang="en-US" altLang="zh-TW" sz="1200" b="0" i="1"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endParaRPr kumimoji="1" lang="en-US" altLang="zh-TW" sz="1200" b="0" i="1"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endParaRPr kumimoji="1" lang="en-US" altLang="zh-TW" sz="1200" b="0" i="1"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just" defTabSz="914400" rtl="0" eaLnBrk="0" fontAlgn="base" latinLnBrk="0" hangingPunct="0">
                        <a:lnSpc>
                          <a:spcPct val="150000"/>
                        </a:lnSpc>
                        <a:spcBef>
                          <a:spcPct val="0"/>
                        </a:spcBef>
                        <a:spcAft>
                          <a:spcPct val="0"/>
                        </a:spcAft>
                        <a:buClrTx/>
                        <a:buSzTx/>
                        <a:buFontTx/>
                        <a:buNone/>
                        <a:tabLst/>
                      </a:pPr>
                      <a:endParaRPr kumimoji="1" lang="zh-TW" altLang="en-US" sz="1800" b="0"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bg1"/>
                          </a:solidFill>
                          <a:latin typeface="Times New Roman" pitchFamily="18" charset="0"/>
                          <a:ea typeface="新細明體" pitchFamily="18" charset="-120"/>
                          <a:cs typeface="Times New Roman" pitchFamily="18" charset="0"/>
                        </a:rPr>
                        <a:t>National Taiwan University</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bg1"/>
                          </a:solidFill>
                          <a:latin typeface="Times New Roman" pitchFamily="18" charset="0"/>
                          <a:ea typeface="新細明體" pitchFamily="18" charset="-120"/>
                          <a:cs typeface="Times New Roman" pitchFamily="18" charset="0"/>
                        </a:rPr>
                        <a:t>Sakai Takashi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r>
            </a:tbl>
          </a:graphicData>
        </a:graphic>
      </p:graphicFrame>
      <p:pic>
        <p:nvPicPr>
          <p:cNvPr id="6174" name="Picture 15" descr="cc">
            <a:hlinkClick r:id="rId3"/>
          </p:cNvPr>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45248" y="4548078"/>
            <a:ext cx="720000" cy="252000"/>
          </a:xfrm>
          <a:prstGeom prst="rect">
            <a:avLst/>
          </a:prstGeom>
          <a:noFill/>
          <a:ln w="9525">
            <a:noFill/>
            <a:miter lim="800000"/>
            <a:headEnd/>
            <a:tailEnd/>
          </a:ln>
        </p:spPr>
      </p:pic>
      <p:pic>
        <p:nvPicPr>
          <p:cNvPr id="6175" name="Picture 15" descr="cc">
            <a:hlinkClick r:id="rId3"/>
          </p:cNvPr>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45248" y="5774995"/>
            <a:ext cx="720000" cy="252000"/>
          </a:xfrm>
          <a:prstGeom prst="rect">
            <a:avLst/>
          </a:prstGeom>
          <a:noFill/>
          <a:ln w="9525">
            <a:noFill/>
            <a:miter lim="800000"/>
            <a:headEnd/>
            <a:tailEnd/>
          </a:ln>
        </p:spPr>
      </p:pic>
      <p:pic>
        <p:nvPicPr>
          <p:cNvPr id="6180" name="圖片 13" descr="F-icon_11.gif">
            <a:hlinkClick r:id="rId5"/>
          </p:cNvPr>
          <p:cNvPicPr>
            <a:picLocks/>
          </p:cNvPicPr>
          <p:nvPr/>
        </p:nvPicPr>
        <p:blipFill>
          <a:blip r:embed="rId6" cstate="email">
            <a:extLst>
              <a:ext uri="{28A0092B-C50C-407E-A947-70E740481C1C}">
                <a14:useLocalDpi xmlns:a14="http://schemas.microsoft.com/office/drawing/2010/main"/>
              </a:ext>
            </a:extLst>
          </a:blip>
          <a:srcRect/>
          <a:stretch>
            <a:fillRect/>
          </a:stretch>
        </p:blipFill>
        <p:spPr bwMode="auto">
          <a:xfrm>
            <a:off x="3579248" y="3343740"/>
            <a:ext cx="252000" cy="252000"/>
          </a:xfrm>
          <a:prstGeom prst="rect">
            <a:avLst/>
          </a:prstGeom>
          <a:noFill/>
          <a:ln w="9525">
            <a:noFill/>
            <a:miter lim="800000"/>
            <a:headEnd/>
            <a:tailEnd/>
          </a:ln>
        </p:spPr>
      </p:pic>
      <p:pic>
        <p:nvPicPr>
          <p:cNvPr id="14" name="圖片 13" descr="F-icon_11.gif">
            <a:hlinkClick r:id="rId5"/>
          </p:cNvPr>
          <p:cNvPicPr>
            <a:picLocks/>
          </p:cNvPicPr>
          <p:nvPr/>
        </p:nvPicPr>
        <p:blipFill>
          <a:blip r:embed="rId6" cstate="email">
            <a:extLst>
              <a:ext uri="{28A0092B-C50C-407E-A947-70E740481C1C}">
                <a14:useLocalDpi xmlns:a14="http://schemas.microsoft.com/office/drawing/2010/main"/>
              </a:ext>
            </a:extLst>
          </a:blip>
          <a:srcRect/>
          <a:stretch>
            <a:fillRect/>
          </a:stretch>
        </p:blipFill>
        <p:spPr bwMode="auto">
          <a:xfrm>
            <a:off x="3579248" y="2189163"/>
            <a:ext cx="252000" cy="252000"/>
          </a:xfrm>
          <a:prstGeom prst="rect">
            <a:avLst/>
          </a:prstGeom>
          <a:noFill/>
          <a:ln w="9525">
            <a:noFill/>
            <a:miter lim="800000"/>
            <a:headEnd/>
            <a:tailEnd/>
          </a:ln>
        </p:spPr>
      </p:pic>
      <p:pic>
        <p:nvPicPr>
          <p:cNvPr id="16" name="圖片 13" descr="F-icon_11.gif">
            <a:hlinkClick r:id="rId5"/>
          </p:cNvPr>
          <p:cNvPicPr>
            <a:picLocks/>
          </p:cNvPicPr>
          <p:nvPr/>
        </p:nvPicPr>
        <p:blipFill>
          <a:blip r:embed="rId6" cstate="email">
            <a:extLst>
              <a:ext uri="{28A0092B-C50C-407E-A947-70E740481C1C}">
                <a14:useLocalDpi xmlns:a14="http://schemas.microsoft.com/office/drawing/2010/main"/>
              </a:ext>
            </a:extLst>
          </a:blip>
          <a:srcRect/>
          <a:stretch>
            <a:fillRect/>
          </a:stretch>
        </p:blipFill>
        <p:spPr bwMode="auto">
          <a:xfrm>
            <a:off x="3564258" y="1029576"/>
            <a:ext cx="252000" cy="252000"/>
          </a:xfrm>
          <a:prstGeom prst="rect">
            <a:avLst/>
          </a:prstGeom>
          <a:noFill/>
          <a:ln w="9525">
            <a:noFill/>
            <a:miter lim="800000"/>
            <a:headEnd/>
            <a:tailEnd/>
          </a:ln>
        </p:spPr>
      </p:pic>
      <p:pic>
        <p:nvPicPr>
          <p:cNvPr id="18434"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90431" y="793626"/>
            <a:ext cx="120332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281207" y="1953213"/>
            <a:ext cx="40322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265332" y="3099805"/>
            <a:ext cx="4191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12873" y="4316096"/>
            <a:ext cx="9144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89854" y="5539045"/>
            <a:ext cx="960437"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3"/>
          <p:cNvGraphicFramePr>
            <a:graphicFrameLocks noGrp="1"/>
          </p:cNvGraphicFramePr>
          <p:nvPr/>
        </p:nvGraphicFramePr>
        <p:xfrm>
          <a:off x="262563" y="190372"/>
          <a:ext cx="8639999" cy="6304409"/>
        </p:xfrm>
        <a:graphic>
          <a:graphicData uri="http://schemas.openxmlformats.org/drawingml/2006/table">
            <a:tbl>
              <a:tblPr/>
              <a:tblGrid>
                <a:gridCol w="2541176"/>
                <a:gridCol w="1808824"/>
                <a:gridCol w="4289999"/>
              </a:tblGrid>
              <a:tr h="5103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rPr>
                        <a:t>Work</a:t>
                      </a:r>
                      <a:endParaRPr kumimoji="1" lang="zh-TW" altLang="en-US" sz="1400" b="1"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rPr>
                        <a:t>Licensing</a:t>
                      </a:r>
                      <a:endParaRPr kumimoji="1" lang="zh-TW" altLang="en-US" sz="1400" b="1"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rPr>
                        <a:t>Author/Source</a:t>
                      </a:r>
                      <a:endParaRPr kumimoji="1" lang="zh-TW" altLang="en-US" sz="1400" b="1"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692438">
                <a:tc>
                  <a:txBody>
                    <a:bodyPr/>
                    <a:lstStyle/>
                    <a:p>
                      <a:pPr marL="0" marR="0" lvl="0" indent="0" algn="just" defTabSz="914400" rtl="0" eaLnBrk="0" fontAlgn="base" latinLnBrk="0" hangingPunct="0">
                        <a:lnSpc>
                          <a:spcPct val="150000"/>
                        </a:lnSpc>
                        <a:spcBef>
                          <a:spcPct val="0"/>
                        </a:spcBef>
                        <a:spcAft>
                          <a:spcPct val="0"/>
                        </a:spcAft>
                        <a:buClrTx/>
                        <a:buSzTx/>
                        <a:buFontTx/>
                        <a:buNone/>
                        <a:tabLst/>
                      </a:pPr>
                      <a:endParaRPr kumimoji="1" lang="en-US" altLang="zh-TW" sz="1200" b="0"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just" defTabSz="914400" rtl="0" eaLnBrk="0" fontAlgn="base" latinLnBrk="0" hangingPunct="0">
                        <a:lnSpc>
                          <a:spcPct val="150000"/>
                        </a:lnSpc>
                        <a:spcBef>
                          <a:spcPct val="0"/>
                        </a:spcBef>
                        <a:spcAft>
                          <a:spcPct val="0"/>
                        </a:spcAft>
                        <a:buClrTx/>
                        <a:buSzTx/>
                        <a:buFontTx/>
                        <a:buNone/>
                        <a:tabLst/>
                      </a:pPr>
                      <a:endParaRPr kumimoji="1" lang="zh-TW" altLang="en-US" sz="1200" b="0"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1200" kern="1200" dirty="0" smtClean="0">
                          <a:solidFill>
                            <a:schemeClr val="bg1"/>
                          </a:solidFill>
                          <a:latin typeface="Times New Roman" pitchFamily="18" charset="0"/>
                          <a:ea typeface="新細明體" pitchFamily="18" charset="-120"/>
                          <a:cs typeface="Times New Roman" pitchFamily="18" charset="0"/>
                        </a:rPr>
                        <a:t>This work is licensed by </a:t>
                      </a:r>
                      <a:r>
                        <a:rPr lang="nn-NO" altLang="zh-TW" sz="1200" b="1" kern="1200" dirty="0" smtClean="0">
                          <a:solidFill>
                            <a:schemeClr val="bg1"/>
                          </a:solidFill>
                          <a:latin typeface="Times New Roman" pitchFamily="18" charset="0"/>
                          <a:ea typeface="新細明體" pitchFamily="18" charset="-120"/>
                          <a:cs typeface="Times New Roman" pitchFamily="18" charset="0"/>
                        </a:rPr>
                        <a:t>National History</a:t>
                      </a:r>
                      <a:r>
                        <a:rPr lang="zh-TW" altLang="en-US" sz="1200" b="1" kern="1200" dirty="0" smtClean="0">
                          <a:solidFill>
                            <a:schemeClr val="bg1"/>
                          </a:solidFill>
                          <a:latin typeface="Times New Roman" pitchFamily="18" charset="0"/>
                          <a:ea typeface="新細明體" pitchFamily="18" charset="-120"/>
                          <a:cs typeface="Times New Roman" pitchFamily="18" charset="0"/>
                        </a:rPr>
                        <a:t> </a:t>
                      </a:r>
                      <a:r>
                        <a:rPr lang="en-US" altLang="zh-TW" sz="1200" b="1" kern="1200" dirty="0" smtClean="0">
                          <a:solidFill>
                            <a:schemeClr val="bg1"/>
                          </a:solidFill>
                          <a:latin typeface="Times New Roman" pitchFamily="18" charset="0"/>
                          <a:ea typeface="新細明體" pitchFamily="18" charset="-120"/>
                          <a:cs typeface="Times New Roman" pitchFamily="18" charset="0"/>
                        </a:rPr>
                        <a:t>Museum</a:t>
                      </a:r>
                      <a:r>
                        <a:rPr lang="nn-NO" altLang="zh-TW" sz="1200" b="1" kern="1200" baseline="0" dirty="0" smtClean="0">
                          <a:solidFill>
                            <a:schemeClr val="bg1"/>
                          </a:solidFill>
                          <a:latin typeface="Times New Roman" pitchFamily="18" charset="0"/>
                          <a:ea typeface="新細明體" pitchFamily="18" charset="-120"/>
                          <a:cs typeface="Times New Roman" pitchFamily="18" charset="0"/>
                        </a:rPr>
                        <a:t> </a:t>
                      </a:r>
                      <a:r>
                        <a:rPr lang="en-US" altLang="zh-TW" sz="1200" kern="1200" dirty="0" smtClean="0">
                          <a:solidFill>
                            <a:schemeClr val="bg1"/>
                          </a:solidFill>
                          <a:latin typeface="Times New Roman" pitchFamily="18" charset="0"/>
                          <a:ea typeface="新細明體" pitchFamily="18" charset="-120"/>
                          <a:cs typeface="Times New Roman" pitchFamily="18" charset="0"/>
                        </a:rPr>
                        <a:t>for the use of “Taiwan and Southeast Asian Arts course” ONLY.  The copyright belongs to the above mentioned entity and GET does not have the authorization right.  Copyright privileges have to be negotiated with the copyright owner(s) for separately.</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1200" kern="1200" dirty="0" smtClean="0">
                          <a:solidFill>
                            <a:schemeClr val="bg1"/>
                          </a:solidFill>
                          <a:latin typeface="Times New Roman" pitchFamily="18" charset="0"/>
                          <a:ea typeface="新細明體" pitchFamily="18" charset="-120"/>
                          <a:cs typeface="Times New Roman" pitchFamily="18" charset="0"/>
                        </a:rPr>
                        <a:t>Hsieh Shih-</a:t>
                      </a:r>
                      <a:r>
                        <a:rPr lang="en-US" altLang="zh-TW" sz="1200" kern="1200" dirty="0" err="1" smtClean="0">
                          <a:solidFill>
                            <a:schemeClr val="bg1"/>
                          </a:solidFill>
                          <a:latin typeface="Times New Roman" pitchFamily="18" charset="0"/>
                          <a:ea typeface="新細明體" pitchFamily="18" charset="-120"/>
                          <a:cs typeface="Times New Roman" pitchFamily="18" charset="0"/>
                        </a:rPr>
                        <a:t>chung</a:t>
                      </a:r>
                      <a:r>
                        <a:rPr lang="en-US" altLang="zh-TW" sz="1200" kern="1200" dirty="0" smtClean="0">
                          <a:solidFill>
                            <a:schemeClr val="bg1"/>
                          </a:solidFill>
                          <a:latin typeface="Times New Roman" pitchFamily="18" charset="0"/>
                          <a:ea typeface="新細明體" pitchFamily="18" charset="-120"/>
                          <a:cs typeface="Times New Roman" pitchFamily="18" charset="0"/>
                        </a:rPr>
                        <a:t> , Yen </a:t>
                      </a:r>
                      <a:r>
                        <a:rPr lang="en-US" altLang="zh-TW" sz="1200" kern="1200" dirty="0" err="1" smtClean="0">
                          <a:solidFill>
                            <a:schemeClr val="bg1"/>
                          </a:solidFill>
                          <a:latin typeface="Times New Roman" pitchFamily="18" charset="0"/>
                          <a:ea typeface="新細明體" pitchFamily="18" charset="-120"/>
                          <a:cs typeface="Times New Roman" pitchFamily="18" charset="0"/>
                        </a:rPr>
                        <a:t>Chih</a:t>
                      </a:r>
                      <a:r>
                        <a:rPr lang="en-US" altLang="zh-TW" sz="1200" kern="1200" dirty="0" smtClean="0">
                          <a:solidFill>
                            <a:schemeClr val="bg1"/>
                          </a:solidFill>
                          <a:latin typeface="Times New Roman" pitchFamily="18" charset="0"/>
                          <a:ea typeface="新細明體" pitchFamily="18" charset="-120"/>
                          <a:cs typeface="Times New Roman" pitchFamily="18" charset="0"/>
                        </a:rPr>
                        <a:t>-hung, </a:t>
                      </a:r>
                      <a:r>
                        <a:rPr lang="en-US" altLang="zh-TW" sz="1200" kern="1200" dirty="0" err="1" smtClean="0">
                          <a:solidFill>
                            <a:schemeClr val="bg1"/>
                          </a:solidFill>
                          <a:latin typeface="Times New Roman" pitchFamily="18" charset="0"/>
                          <a:ea typeface="新細明體" pitchFamily="18" charset="-120"/>
                          <a:cs typeface="Times New Roman" pitchFamily="18" charset="0"/>
                        </a:rPr>
                        <a:t>Zhai</a:t>
                      </a:r>
                      <a:r>
                        <a:rPr lang="en-US" altLang="zh-TW" sz="1200" kern="1200" dirty="0" smtClean="0">
                          <a:solidFill>
                            <a:schemeClr val="bg1"/>
                          </a:solidFill>
                          <a:latin typeface="Times New Roman" pitchFamily="18" charset="0"/>
                          <a:ea typeface="新細明體" pitchFamily="18" charset="-120"/>
                          <a:cs typeface="Times New Roman" pitchFamily="18" charset="0"/>
                        </a:rPr>
                        <a:t> Zhen-Xiao,</a:t>
                      </a:r>
                      <a:r>
                        <a:rPr lang="zh-TW" altLang="zh-TW" sz="1200" kern="1200" dirty="0" smtClean="0">
                          <a:solidFill>
                            <a:schemeClr val="bg1"/>
                          </a:solidFill>
                          <a:latin typeface="Times New Roman" pitchFamily="18" charset="0"/>
                          <a:ea typeface="新細明體" pitchFamily="18" charset="-120"/>
                          <a:cs typeface="Times New Roman" pitchFamily="18" charset="0"/>
                        </a:rPr>
                        <a:t> 《</a:t>
                      </a:r>
                      <a:r>
                        <a:rPr lang="en-US" altLang="zh-TW" sz="1200" kern="1200" dirty="0" smtClean="0">
                          <a:solidFill>
                            <a:schemeClr val="bg1"/>
                          </a:solidFill>
                          <a:latin typeface="Times New Roman" pitchFamily="18" charset="0"/>
                          <a:ea typeface="新細明體" pitchFamily="18" charset="-120"/>
                          <a:cs typeface="Times New Roman" pitchFamily="18" charset="0"/>
                        </a:rPr>
                        <a:t>Treasures of Southeast Asia : Folk Artifacts of the Philippines, Vietnam, Thailand and Indonesia </a:t>
                      </a:r>
                      <a:r>
                        <a:rPr lang="zh-TW" altLang="zh-TW" sz="1200" kern="1200" dirty="0" smtClean="0">
                          <a:solidFill>
                            <a:schemeClr val="bg1"/>
                          </a:solidFill>
                          <a:latin typeface="Times New Roman" pitchFamily="18" charset="0"/>
                          <a:ea typeface="新細明體" pitchFamily="18" charset="-120"/>
                          <a:cs typeface="Times New Roman" pitchFamily="18" charset="0"/>
                        </a:rPr>
                        <a:t>》</a:t>
                      </a:r>
                      <a:r>
                        <a:rPr lang="en-US" altLang="zh-TW" sz="1200" kern="1200" dirty="0" smtClean="0">
                          <a:solidFill>
                            <a:schemeClr val="bg1"/>
                          </a:solidFill>
                          <a:latin typeface="Times New Roman" pitchFamily="18" charset="0"/>
                          <a:ea typeface="新細明體" pitchFamily="18" charset="-120"/>
                          <a:cs typeface="Times New Roman" pitchFamily="18" charset="0"/>
                        </a:rPr>
                        <a:t> (Taipei: National History Museum, 2007.10.1) (Cover)</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bg1"/>
                          </a:solidFill>
                          <a:latin typeface="Times New Roman" pitchFamily="18" charset="0"/>
                          <a:ea typeface="新細明體" pitchFamily="18" charset="-120"/>
                          <a:cs typeface="Times New Roman" pitchFamily="18" charset="0"/>
                        </a:rPr>
                        <a:t>謝世忠、嚴智宏、翟振孝，《菲越泰印</a:t>
                      </a:r>
                      <a:r>
                        <a:rPr lang="en-US" altLang="zh-TW" sz="1200" kern="1200" dirty="0" smtClean="0">
                          <a:solidFill>
                            <a:schemeClr val="bg1"/>
                          </a:solidFill>
                          <a:latin typeface="Times New Roman" pitchFamily="18" charset="0"/>
                          <a:ea typeface="新細明體" pitchFamily="18" charset="-120"/>
                          <a:cs typeface="Times New Roman" pitchFamily="18" charset="0"/>
                        </a:rPr>
                        <a:t>:</a:t>
                      </a:r>
                      <a:r>
                        <a:rPr lang="zh-TW" altLang="zh-TW" sz="1200" kern="1200" dirty="0" smtClean="0">
                          <a:solidFill>
                            <a:schemeClr val="bg1"/>
                          </a:solidFill>
                          <a:latin typeface="Times New Roman" pitchFamily="18" charset="0"/>
                          <a:ea typeface="新細明體" pitchFamily="18" charset="-120"/>
                          <a:cs typeface="Times New Roman" pitchFamily="18" charset="0"/>
                        </a:rPr>
                        <a:t>東南亞民俗文物展》</a:t>
                      </a:r>
                      <a:r>
                        <a:rPr lang="en-US" altLang="zh-TW" sz="1200" kern="1200" dirty="0" smtClean="0">
                          <a:solidFill>
                            <a:schemeClr val="bg1"/>
                          </a:solidFill>
                          <a:latin typeface="Times New Roman" pitchFamily="18" charset="0"/>
                          <a:ea typeface="新細明體" pitchFamily="18" charset="-120"/>
                          <a:cs typeface="Times New Roman" pitchFamily="18" charset="0"/>
                        </a:rPr>
                        <a:t>(</a:t>
                      </a:r>
                      <a:r>
                        <a:rPr lang="zh-TW" altLang="zh-TW" sz="1200" kern="1200" dirty="0" smtClean="0">
                          <a:solidFill>
                            <a:schemeClr val="bg1"/>
                          </a:solidFill>
                          <a:latin typeface="Times New Roman" pitchFamily="18" charset="0"/>
                          <a:ea typeface="新細明體" pitchFamily="18" charset="-120"/>
                          <a:cs typeface="Times New Roman" pitchFamily="18" charset="0"/>
                        </a:rPr>
                        <a:t>台北：國立歷史博物館，</a:t>
                      </a:r>
                      <a:r>
                        <a:rPr lang="en-US" altLang="zh-TW" sz="1200" kern="1200" dirty="0" smtClean="0">
                          <a:solidFill>
                            <a:schemeClr val="bg1"/>
                          </a:solidFill>
                          <a:latin typeface="Times New Roman" pitchFamily="18" charset="0"/>
                          <a:ea typeface="新細明體" pitchFamily="18" charset="-120"/>
                          <a:cs typeface="Times New Roman" pitchFamily="18" charset="0"/>
                        </a:rPr>
                        <a:t>2007.10.1)</a:t>
                      </a:r>
                      <a:r>
                        <a:rPr lang="en-US" altLang="ja-JP" sz="1200" kern="1200" dirty="0" smtClean="0">
                          <a:solidFill>
                            <a:schemeClr val="bg1"/>
                          </a:solidFill>
                          <a:latin typeface="Times New Roman" pitchFamily="18" charset="0"/>
                          <a:ea typeface="新細明體" pitchFamily="18" charset="-120"/>
                          <a:cs typeface="Times New Roman" pitchFamily="18" charset="0"/>
                        </a:rPr>
                        <a:t>(</a:t>
                      </a:r>
                      <a:r>
                        <a:rPr lang="zh-TW" altLang="en-US" sz="1200" kern="1200" dirty="0" smtClean="0">
                          <a:solidFill>
                            <a:schemeClr val="bg1"/>
                          </a:solidFill>
                          <a:latin typeface="Times New Roman" pitchFamily="18" charset="0"/>
                          <a:ea typeface="新細明體" pitchFamily="18" charset="-120"/>
                          <a:cs typeface="Times New Roman" pitchFamily="18" charset="0"/>
                        </a:rPr>
                        <a:t>封面</a:t>
                      </a:r>
                      <a:r>
                        <a:rPr lang="en-US" altLang="ja-JP" sz="1200" kern="1200" dirty="0" smtClean="0">
                          <a:solidFill>
                            <a:schemeClr val="bg1"/>
                          </a:solidFill>
                          <a:latin typeface="Times New Roman" pitchFamily="18" charset="0"/>
                          <a:ea typeface="新細明體" pitchFamily="18" charset="-120"/>
                          <a:cs typeface="Times New Roman" pitchFamily="18" charset="0"/>
                        </a:rPr>
                        <a:t>)</a:t>
                      </a:r>
                      <a:endParaRPr lang="zh-TW" altLang="en-US" sz="1200" kern="1200" dirty="0" smtClean="0">
                        <a:solidFill>
                          <a:schemeClr val="bg1"/>
                        </a:solidFill>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r>
              <a:tr h="1386180">
                <a:tc>
                  <a:txBody>
                    <a:bodyPr/>
                    <a:lstStyle/>
                    <a:p>
                      <a:pPr marL="0" marR="0" lvl="0" indent="0" algn="just" defTabSz="914400" rtl="0" eaLnBrk="0" fontAlgn="base" latinLnBrk="0" hangingPunct="0">
                        <a:lnSpc>
                          <a:spcPct val="150000"/>
                        </a:lnSpc>
                        <a:spcBef>
                          <a:spcPct val="0"/>
                        </a:spcBef>
                        <a:spcAft>
                          <a:spcPct val="0"/>
                        </a:spcAft>
                        <a:buClrTx/>
                        <a:buSzTx/>
                        <a:buFontTx/>
                        <a:buNone/>
                        <a:tabLst/>
                      </a:pPr>
                      <a:endParaRPr kumimoji="1" lang="zh-TW" altLang="en-US" sz="1200" b="0"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50000"/>
                        </a:lnSpc>
                        <a:spcBef>
                          <a:spcPct val="0"/>
                        </a:spcBef>
                        <a:spcAft>
                          <a:spcPct val="0"/>
                        </a:spcAft>
                        <a:buClrTx/>
                        <a:buSzTx/>
                        <a:buFontTx/>
                        <a:buNone/>
                        <a:tabLst/>
                      </a:pPr>
                      <a:endParaRPr kumimoji="1" lang="zh-TW" altLang="en-US" sz="1800" b="0"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bg1"/>
                          </a:solidFill>
                          <a:latin typeface="Times New Roman" pitchFamily="18" charset="0"/>
                          <a:ea typeface="新細明體" pitchFamily="18" charset="-120"/>
                          <a:cs typeface="Times New Roman" pitchFamily="18" charset="0"/>
                        </a:rPr>
                        <a:t>This work is licensed by </a:t>
                      </a:r>
                      <a:r>
                        <a:rPr lang="en-US" altLang="zh-TW" sz="1200" b="1" kern="1200" dirty="0" smtClean="0">
                          <a:solidFill>
                            <a:schemeClr val="bg1"/>
                          </a:solidFill>
                          <a:latin typeface="Times New Roman" pitchFamily="18" charset="0"/>
                          <a:ea typeface="新細明體" pitchFamily="18" charset="-120"/>
                          <a:cs typeface="Times New Roman" pitchFamily="18" charset="0"/>
                        </a:rPr>
                        <a:t>New Taipei City </a:t>
                      </a:r>
                      <a:r>
                        <a:rPr lang="en-US" altLang="zh-TW" sz="1200" b="1" kern="1200" dirty="0" err="1" smtClean="0">
                          <a:solidFill>
                            <a:schemeClr val="bg1"/>
                          </a:solidFill>
                          <a:latin typeface="Times New Roman" pitchFamily="18" charset="0"/>
                          <a:ea typeface="新細明體" pitchFamily="18" charset="-120"/>
                          <a:cs typeface="Times New Roman" pitchFamily="18" charset="0"/>
                        </a:rPr>
                        <a:t>Yingge</a:t>
                      </a:r>
                      <a:r>
                        <a:rPr lang="en-US" altLang="zh-TW" sz="1200" b="1" kern="1200" dirty="0" smtClean="0">
                          <a:solidFill>
                            <a:schemeClr val="bg1"/>
                          </a:solidFill>
                          <a:latin typeface="Times New Roman" pitchFamily="18" charset="0"/>
                          <a:ea typeface="新細明體" pitchFamily="18" charset="-120"/>
                          <a:cs typeface="Times New Roman" pitchFamily="18" charset="0"/>
                        </a:rPr>
                        <a:t> Ceramics Museum </a:t>
                      </a:r>
                      <a:r>
                        <a:rPr lang="en-US" altLang="zh-TW" sz="1200" kern="1200" dirty="0" smtClean="0">
                          <a:solidFill>
                            <a:schemeClr val="bg1"/>
                          </a:solidFill>
                          <a:latin typeface="Times New Roman" pitchFamily="18" charset="0"/>
                          <a:ea typeface="新細明體" pitchFamily="18" charset="-120"/>
                          <a:cs typeface="Times New Roman" pitchFamily="18" charset="0"/>
                        </a:rPr>
                        <a:t>for the use of “Taiwan and Southeast Asian Arts course” ONLY.  The copyright belongs to the above mentioned entity and GET does not have the authorization right.  Copyright privileges have to be negotiated with the copyright owner(s) for separately.</a:t>
                      </a:r>
                      <a:r>
                        <a:rPr lang="zh-TW" altLang="en-US" sz="1200" kern="1200" dirty="0" smtClean="0">
                          <a:solidFill>
                            <a:schemeClr val="bg1"/>
                          </a:solidFill>
                          <a:latin typeface="Times New Roman" pitchFamily="18" charset="0"/>
                          <a:ea typeface="新細明體" pitchFamily="18" charset="-120"/>
                          <a:cs typeface="Times New Roman" pitchFamily="18" charset="0"/>
                        </a:rPr>
                        <a:t> </a:t>
                      </a:r>
                      <a:r>
                        <a:rPr lang="zh-TW" altLang="zh-TW" sz="1200" kern="1200" dirty="0" smtClean="0">
                          <a:solidFill>
                            <a:schemeClr val="bg1"/>
                          </a:solidFill>
                          <a:latin typeface="Times New Roman" pitchFamily="18" charset="0"/>
                          <a:ea typeface="新細明體" pitchFamily="18" charset="-120"/>
                          <a:cs typeface="Times New Roman" pitchFamily="18" charset="0"/>
                        </a:rPr>
                        <a:t>謝明良策展主編，《海上絲路　看見東南亞─古陶瓷‧陶瓷村‧現代陶藝</a:t>
                      </a:r>
                      <a:r>
                        <a:rPr lang="en-US" altLang="zh-TW" sz="1200" kern="1200" dirty="0" smtClean="0">
                          <a:solidFill>
                            <a:schemeClr val="bg1"/>
                          </a:solidFill>
                          <a:latin typeface="Times New Roman" pitchFamily="18" charset="0"/>
                          <a:ea typeface="新細明體" pitchFamily="18" charset="-120"/>
                          <a:cs typeface="Times New Roman" pitchFamily="18" charset="0"/>
                        </a:rPr>
                        <a:t>II</a:t>
                      </a:r>
                      <a:r>
                        <a:rPr lang="zh-TW" altLang="zh-TW" sz="1200" kern="1200" dirty="0" smtClean="0">
                          <a:solidFill>
                            <a:schemeClr val="bg1"/>
                          </a:solidFill>
                          <a:latin typeface="Times New Roman" pitchFamily="18" charset="0"/>
                          <a:ea typeface="新細明體" pitchFamily="18" charset="-120"/>
                          <a:cs typeface="Times New Roman" pitchFamily="18" charset="0"/>
                        </a:rPr>
                        <a:t>》</a:t>
                      </a:r>
                      <a:r>
                        <a:rPr lang="en-US" altLang="zh-TW" sz="1200" kern="1200" dirty="0" smtClean="0">
                          <a:solidFill>
                            <a:schemeClr val="bg1"/>
                          </a:solidFill>
                          <a:latin typeface="Times New Roman" pitchFamily="18" charset="0"/>
                          <a:ea typeface="新細明體" pitchFamily="18" charset="-120"/>
                          <a:cs typeface="Times New Roman" pitchFamily="18" charset="0"/>
                        </a:rPr>
                        <a:t>(</a:t>
                      </a:r>
                      <a:r>
                        <a:rPr lang="zh-TW" altLang="zh-TW" sz="1200" kern="1200" dirty="0" smtClean="0">
                          <a:solidFill>
                            <a:schemeClr val="bg1"/>
                          </a:solidFill>
                          <a:latin typeface="Times New Roman" pitchFamily="18" charset="0"/>
                          <a:ea typeface="新細明體" pitchFamily="18" charset="-120"/>
                          <a:cs typeface="Times New Roman" pitchFamily="18" charset="0"/>
                        </a:rPr>
                        <a:t>台北：</a:t>
                      </a:r>
                      <a:r>
                        <a:rPr lang="zh-TW" altLang="en-US" sz="1200" kern="1200" dirty="0" smtClean="0">
                          <a:solidFill>
                            <a:schemeClr val="bg1"/>
                          </a:solidFill>
                          <a:latin typeface="Times New Roman" pitchFamily="18" charset="0"/>
                          <a:ea typeface="新細明體" pitchFamily="18" charset="-120"/>
                          <a:cs typeface="Times New Roman" pitchFamily="18" charset="0"/>
                        </a:rPr>
                        <a:t>新北市</a:t>
                      </a:r>
                      <a:r>
                        <a:rPr lang="zh-TW" altLang="zh-TW" sz="1200" kern="1200" dirty="0" smtClean="0">
                          <a:solidFill>
                            <a:schemeClr val="bg1"/>
                          </a:solidFill>
                          <a:latin typeface="Times New Roman" pitchFamily="18" charset="0"/>
                          <a:ea typeface="新細明體" pitchFamily="18" charset="-120"/>
                          <a:cs typeface="Times New Roman" pitchFamily="18" charset="0"/>
                        </a:rPr>
                        <a:t>立鶯歌陶瓷博物館，</a:t>
                      </a:r>
                      <a:r>
                        <a:rPr lang="en-US" altLang="zh-TW" sz="1200" kern="1200" dirty="0" smtClean="0">
                          <a:solidFill>
                            <a:schemeClr val="bg1"/>
                          </a:solidFill>
                          <a:latin typeface="Times New Roman" pitchFamily="18" charset="0"/>
                          <a:ea typeface="新細明體" pitchFamily="18" charset="-120"/>
                          <a:cs typeface="Times New Roman" pitchFamily="18" charset="0"/>
                        </a:rPr>
                        <a:t>2009) (</a:t>
                      </a:r>
                      <a:r>
                        <a:rPr lang="zh-TW" altLang="zh-TW" sz="1200" kern="1200" dirty="0" smtClean="0">
                          <a:solidFill>
                            <a:schemeClr val="bg1"/>
                          </a:solidFill>
                          <a:latin typeface="Times New Roman" pitchFamily="18" charset="0"/>
                          <a:ea typeface="新細明體" pitchFamily="18" charset="-120"/>
                          <a:cs typeface="Times New Roman" pitchFamily="18" charset="0"/>
                        </a:rPr>
                        <a:t>封面</a:t>
                      </a:r>
                      <a:r>
                        <a:rPr lang="en-US" altLang="zh-TW" sz="1200" kern="1200" dirty="0" smtClean="0">
                          <a:solidFill>
                            <a:schemeClr val="bg1"/>
                          </a:solidFill>
                          <a:latin typeface="Times New Roman" pitchFamily="18" charset="0"/>
                          <a:ea typeface="新細明體" pitchFamily="18" charset="-120"/>
                          <a:cs typeface="Times New Roman" pitchFamily="18" charset="0"/>
                        </a:rPr>
                        <a:t>)</a:t>
                      </a:r>
                      <a:endParaRPr lang="zh-TW" altLang="en-US" sz="1200" dirty="0" smtClean="0">
                        <a:solidFill>
                          <a:schemeClr val="bg1"/>
                        </a:solidFill>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937550">
                <a:tc>
                  <a:txBody>
                    <a:bodyPr/>
                    <a:lstStyle/>
                    <a:p>
                      <a:pPr marL="0" marR="0" lvl="0" indent="0" algn="ctr" defTabSz="914400" rtl="0" eaLnBrk="0" fontAlgn="base" latinLnBrk="0" hangingPunct="0">
                        <a:lnSpc>
                          <a:spcPct val="150000"/>
                        </a:lnSpc>
                        <a:spcBef>
                          <a:spcPct val="0"/>
                        </a:spcBef>
                        <a:spcAft>
                          <a:spcPct val="0"/>
                        </a:spcAft>
                        <a:buClrTx/>
                        <a:buSzTx/>
                        <a:buFontTx/>
                        <a:buNone/>
                        <a:tabLst/>
                        <a:defRPr/>
                      </a:pPr>
                      <a:endParaRPr kumimoji="1" lang="en-US" altLang="zh-TW" sz="1200" b="0" i="1"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just" defTabSz="914400" rtl="0" eaLnBrk="0" fontAlgn="base" latinLnBrk="0" hangingPunct="0">
                        <a:lnSpc>
                          <a:spcPct val="150000"/>
                        </a:lnSpc>
                        <a:spcBef>
                          <a:spcPct val="0"/>
                        </a:spcBef>
                        <a:spcAft>
                          <a:spcPct val="0"/>
                        </a:spcAft>
                        <a:buClrTx/>
                        <a:buSzTx/>
                        <a:buFontTx/>
                        <a:buNone/>
                        <a:tabLst/>
                      </a:pPr>
                      <a:endParaRPr kumimoji="1" lang="zh-TW" altLang="en-US" sz="1800" b="0"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bg1"/>
                          </a:solidFill>
                          <a:latin typeface="Times New Roman" pitchFamily="18" charset="0"/>
                          <a:ea typeface="新細明體" pitchFamily="18" charset="-120"/>
                          <a:cs typeface="Times New Roman" pitchFamily="18" charset="0"/>
                        </a:rPr>
                        <a:t>National Taiwan University</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bg1"/>
                          </a:solidFill>
                          <a:latin typeface="Times New Roman" pitchFamily="18" charset="0"/>
                          <a:ea typeface="新細明體" pitchFamily="18" charset="-120"/>
                          <a:cs typeface="Times New Roman" pitchFamily="18" charset="0"/>
                        </a:rPr>
                        <a:t>Sakai Takashi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r>
              <a:tr h="1367196">
                <a:tc>
                  <a:txBody>
                    <a:bodyPr/>
                    <a:lstStyle/>
                    <a:p>
                      <a:pPr marL="0" marR="0" lvl="0" indent="0" algn="just" defTabSz="914400" rtl="0" eaLnBrk="0" fontAlgn="base" latinLnBrk="0" hangingPunct="0">
                        <a:lnSpc>
                          <a:spcPct val="150000"/>
                        </a:lnSpc>
                        <a:spcBef>
                          <a:spcPct val="0"/>
                        </a:spcBef>
                        <a:spcAft>
                          <a:spcPct val="0"/>
                        </a:spcAft>
                        <a:buClrTx/>
                        <a:buSzTx/>
                        <a:buFontTx/>
                        <a:buNone/>
                        <a:tabLst/>
                      </a:pPr>
                      <a:endParaRPr kumimoji="1" lang="en-US" altLang="zh-TW" sz="1200" b="0" i="1"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endParaRPr lang="zh-TW" altLang="en-US" dirty="0">
                        <a:solidFill>
                          <a:schemeClr val="bg1"/>
                        </a:solidFill>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lang="en-US" altLang="zh-TW" sz="1200" kern="1200" dirty="0" smtClean="0">
                          <a:solidFill>
                            <a:schemeClr val="bg1"/>
                          </a:solidFill>
                          <a:latin typeface="Times New Roman" pitchFamily="18" charset="0"/>
                          <a:ea typeface="新細明體" pitchFamily="18" charset="-120"/>
                          <a:cs typeface="Times New Roman" pitchFamily="18" charset="0"/>
                        </a:rPr>
                        <a:t>Google Earth</a:t>
                      </a:r>
                    </a:p>
                    <a:p>
                      <a:pPr marL="0" marR="0" lvl="0" indent="0" algn="just" defTabSz="914400" rtl="0" eaLnBrk="0" fontAlgn="base" latinLnBrk="0" hangingPunct="0">
                        <a:lnSpc>
                          <a:spcPct val="100000"/>
                        </a:lnSpc>
                        <a:spcBef>
                          <a:spcPct val="0"/>
                        </a:spcBef>
                        <a:spcAft>
                          <a:spcPct val="0"/>
                        </a:spcAft>
                        <a:buClrTx/>
                        <a:buSzTx/>
                        <a:buFontTx/>
                        <a:buNone/>
                        <a:tabLst/>
                        <a:defRPr/>
                      </a:pPr>
                      <a:r>
                        <a:rPr lang="en-US" altLang="zh-TW" sz="1200" dirty="0" smtClean="0">
                          <a:solidFill>
                            <a:schemeClr val="bg1"/>
                          </a:solidFill>
                          <a:latin typeface="Times New Roman" pitchFamily="18" charset="0"/>
                          <a:ea typeface="新細明體" pitchFamily="18" charset="-120"/>
                          <a:cs typeface="Times New Roman" pitchFamily="18" charset="0"/>
                          <a:hlinkClick r:id="rId2"/>
                        </a:rPr>
                        <a:t>http://www.google.com/intl/zh-TW/earth/index.html</a:t>
                      </a:r>
                      <a:endParaRPr lang="en-US" altLang="zh-TW" sz="1200" dirty="0" smtClean="0">
                        <a:solidFill>
                          <a:schemeClr val="bg1"/>
                        </a:solidFill>
                        <a:latin typeface="Times New Roman" pitchFamily="18" charset="0"/>
                        <a:ea typeface="新細明體" pitchFamily="18" charset="-12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en-US" altLang="zh-TW" sz="1200" kern="1200" dirty="0" smtClean="0">
                          <a:solidFill>
                            <a:schemeClr val="bg1"/>
                          </a:solidFill>
                          <a:latin typeface="Times New Roman" pitchFamily="18" charset="0"/>
                          <a:ea typeface="新細明體" pitchFamily="18" charset="-120"/>
                          <a:cs typeface="Times New Roman" pitchFamily="18" charset="0"/>
                        </a:rPr>
                        <a:t>2011/06/06 visited</a:t>
                      </a:r>
                      <a:endParaRPr lang="zh-TW" altLang="en-US" sz="1200" kern="1200" dirty="0" smtClean="0">
                        <a:solidFill>
                          <a:schemeClr val="bg1"/>
                        </a:solidFill>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pic>
        <p:nvPicPr>
          <p:cNvPr id="7199" name="Picture 1" descr="圖片1">
            <a:hlinkClick r:id="rId3"/>
          </p:cNvPr>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51912" y="5698706"/>
            <a:ext cx="288000" cy="252000"/>
          </a:xfrm>
          <a:prstGeom prst="rect">
            <a:avLst/>
          </a:prstGeom>
          <a:noFill/>
          <a:ln w="9525">
            <a:noFill/>
            <a:miter lim="800000"/>
            <a:headEnd/>
            <a:tailEnd/>
          </a:ln>
        </p:spPr>
      </p:pic>
      <p:pic>
        <p:nvPicPr>
          <p:cNvPr id="10" name="Picture 15" descr="cc">
            <a:hlinkClick r:id="rId5"/>
          </p:cNvPr>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35912" y="4518085"/>
            <a:ext cx="720000" cy="252000"/>
          </a:xfrm>
          <a:prstGeom prst="rect">
            <a:avLst/>
          </a:prstGeom>
          <a:noFill/>
          <a:ln w="9525">
            <a:noFill/>
            <a:miter lim="800000"/>
            <a:headEnd/>
            <a:tailEnd/>
          </a:ln>
        </p:spPr>
      </p:pic>
      <p:pic>
        <p:nvPicPr>
          <p:cNvPr id="16" name="圖片 15" descr="F-icon_11.gif">
            <a:hlinkClick r:id="rId3"/>
          </p:cNvPr>
          <p:cNvPicPr>
            <a:picLocks/>
          </p:cNvPicPr>
          <p:nvPr/>
        </p:nvPicPr>
        <p:blipFill>
          <a:blip r:embed="rId7" cstate="email">
            <a:extLst>
              <a:ext uri="{28A0092B-C50C-407E-A947-70E740481C1C}">
                <a14:useLocalDpi xmlns:a14="http://schemas.microsoft.com/office/drawing/2010/main"/>
              </a:ext>
            </a:extLst>
          </a:blip>
          <a:srcRect/>
          <a:stretch>
            <a:fillRect/>
          </a:stretch>
        </p:blipFill>
        <p:spPr bwMode="auto">
          <a:xfrm>
            <a:off x="3569912" y="3303338"/>
            <a:ext cx="252000" cy="252000"/>
          </a:xfrm>
          <a:prstGeom prst="rect">
            <a:avLst/>
          </a:prstGeom>
          <a:noFill/>
          <a:ln w="9525">
            <a:noFill/>
            <a:miter lim="800000"/>
            <a:headEnd/>
            <a:tailEnd/>
          </a:ln>
        </p:spPr>
      </p:pic>
      <p:pic>
        <p:nvPicPr>
          <p:cNvPr id="17" name="圖片 13" descr="F-icon_11.gif">
            <a:hlinkClick r:id="rId3"/>
          </p:cNvPr>
          <p:cNvPicPr>
            <a:picLocks/>
          </p:cNvPicPr>
          <p:nvPr/>
        </p:nvPicPr>
        <p:blipFill>
          <a:blip r:embed="rId7" cstate="email">
            <a:extLst>
              <a:ext uri="{28A0092B-C50C-407E-A947-70E740481C1C}">
                <a14:useLocalDpi xmlns:a14="http://schemas.microsoft.com/office/drawing/2010/main"/>
              </a:ext>
            </a:extLst>
          </a:blip>
          <a:srcRect/>
          <a:stretch>
            <a:fillRect/>
          </a:stretch>
        </p:blipFill>
        <p:spPr bwMode="auto">
          <a:xfrm>
            <a:off x="3558337" y="1544485"/>
            <a:ext cx="252000" cy="252000"/>
          </a:xfrm>
          <a:prstGeom prst="rect">
            <a:avLst/>
          </a:prstGeom>
          <a:noFill/>
          <a:ln w="9525">
            <a:noFill/>
            <a:miter lim="800000"/>
            <a:headEnd/>
            <a:tailEnd/>
          </a:ln>
        </p:spPr>
      </p:pic>
      <p:pic>
        <p:nvPicPr>
          <p:cNvPr id="19458"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290905" y="1312503"/>
            <a:ext cx="503237"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280501" y="3037906"/>
            <a:ext cx="511175"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118489" y="4282135"/>
            <a:ext cx="960437"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127391" y="5462756"/>
            <a:ext cx="830263"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3"/>
          <p:cNvGraphicFramePr>
            <a:graphicFrameLocks noGrp="1"/>
          </p:cNvGraphicFramePr>
          <p:nvPr/>
        </p:nvGraphicFramePr>
        <p:xfrm>
          <a:off x="166386" y="245008"/>
          <a:ext cx="8639999" cy="6260723"/>
        </p:xfrm>
        <a:graphic>
          <a:graphicData uri="http://schemas.openxmlformats.org/drawingml/2006/table">
            <a:tbl>
              <a:tblPr/>
              <a:tblGrid>
                <a:gridCol w="2541176"/>
                <a:gridCol w="1808824"/>
                <a:gridCol w="4289999"/>
              </a:tblGrid>
              <a:tr h="26195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rPr>
                        <a:t>Work</a:t>
                      </a:r>
                      <a:endParaRPr kumimoji="1" lang="zh-TW" altLang="en-US" sz="1400" b="1"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rPr>
                        <a:t>Licensing</a:t>
                      </a:r>
                      <a:endParaRPr kumimoji="1" lang="zh-TW" altLang="en-US" sz="1400" b="1"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rPr>
                        <a:t>Author/Source</a:t>
                      </a:r>
                      <a:endParaRPr kumimoji="1" lang="zh-TW" altLang="en-US" sz="1400" b="1"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199909">
                <a:tc>
                  <a:txBody>
                    <a:bodyPr/>
                    <a:lstStyle/>
                    <a:p>
                      <a:pPr marL="0" marR="0" lvl="0" indent="0" algn="just" defTabSz="914400" rtl="0" eaLnBrk="0" fontAlgn="base" latinLnBrk="0" hangingPunct="0">
                        <a:lnSpc>
                          <a:spcPct val="150000"/>
                        </a:lnSpc>
                        <a:spcBef>
                          <a:spcPct val="0"/>
                        </a:spcBef>
                        <a:spcAft>
                          <a:spcPct val="0"/>
                        </a:spcAft>
                        <a:buClrTx/>
                        <a:buSzTx/>
                        <a:buFontTx/>
                        <a:buNone/>
                        <a:tabLst/>
                      </a:pPr>
                      <a:endParaRPr kumimoji="1" lang="en-US" altLang="zh-TW" sz="1200" b="0"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just" defTabSz="914400" rtl="0" eaLnBrk="0" fontAlgn="base" latinLnBrk="0" hangingPunct="0">
                        <a:lnSpc>
                          <a:spcPct val="150000"/>
                        </a:lnSpc>
                        <a:spcBef>
                          <a:spcPct val="0"/>
                        </a:spcBef>
                        <a:spcAft>
                          <a:spcPct val="0"/>
                        </a:spcAft>
                        <a:buClrTx/>
                        <a:buSzTx/>
                        <a:buFontTx/>
                        <a:buNone/>
                        <a:tabLst/>
                      </a:pPr>
                      <a:endParaRPr kumimoji="1" lang="zh-TW" altLang="en-US" sz="1200" b="0"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bg1"/>
                          </a:solidFill>
                          <a:latin typeface="Times New Roman" pitchFamily="18" charset="0"/>
                          <a:ea typeface="新細明體" pitchFamily="18" charset="-120"/>
                          <a:cs typeface="Times New Roman" pitchFamily="18" charset="0"/>
                        </a:rPr>
                        <a:t>National Taiwan University</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bg1"/>
                          </a:solidFill>
                          <a:latin typeface="Times New Roman" pitchFamily="18" charset="0"/>
                          <a:ea typeface="新細明體" pitchFamily="18" charset="-120"/>
                          <a:cs typeface="Times New Roman" pitchFamily="18" charset="0"/>
                        </a:rPr>
                        <a:t>Sakai</a:t>
                      </a:r>
                      <a:r>
                        <a:rPr lang="zh-TW" altLang="en-US" sz="1200" kern="1200" dirty="0" smtClean="0">
                          <a:solidFill>
                            <a:schemeClr val="bg1"/>
                          </a:solidFill>
                          <a:latin typeface="Times New Roman" pitchFamily="18" charset="0"/>
                          <a:ea typeface="新細明體" pitchFamily="18" charset="-120"/>
                          <a:cs typeface="Times New Roman" pitchFamily="18" charset="0"/>
                        </a:rPr>
                        <a:t> </a:t>
                      </a:r>
                      <a:r>
                        <a:rPr lang="en-US" altLang="zh-TW" sz="1200" kern="1200" dirty="0" smtClean="0">
                          <a:solidFill>
                            <a:schemeClr val="bg1"/>
                          </a:solidFill>
                          <a:latin typeface="Times New Roman" pitchFamily="18" charset="0"/>
                          <a:ea typeface="新細明體" pitchFamily="18" charset="-120"/>
                          <a:cs typeface="Times New Roman" pitchFamily="18" charset="0"/>
                        </a:rPr>
                        <a:t>Takashi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r>
              <a:tr h="1277550">
                <a:tc>
                  <a:txBody>
                    <a:bodyPr/>
                    <a:lstStyle/>
                    <a:p>
                      <a:pPr marL="0" marR="0" lvl="0" indent="0" algn="just" defTabSz="914400" rtl="0" eaLnBrk="0" fontAlgn="base" latinLnBrk="0" hangingPunct="0">
                        <a:lnSpc>
                          <a:spcPct val="150000"/>
                        </a:lnSpc>
                        <a:spcBef>
                          <a:spcPct val="0"/>
                        </a:spcBef>
                        <a:spcAft>
                          <a:spcPct val="0"/>
                        </a:spcAft>
                        <a:buClrTx/>
                        <a:buSzTx/>
                        <a:buFontTx/>
                        <a:buNone/>
                        <a:tabLst/>
                      </a:pPr>
                      <a:endParaRPr kumimoji="1" lang="zh-TW" altLang="en-US" sz="1200" b="0"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50000"/>
                        </a:lnSpc>
                        <a:spcBef>
                          <a:spcPct val="0"/>
                        </a:spcBef>
                        <a:spcAft>
                          <a:spcPct val="0"/>
                        </a:spcAft>
                        <a:buClrTx/>
                        <a:buSzTx/>
                        <a:buFontTx/>
                        <a:buNone/>
                        <a:tabLst/>
                      </a:pPr>
                      <a:endParaRPr kumimoji="1" lang="zh-TW" altLang="en-US" sz="1800" b="0"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lang="en-US" altLang="zh-TW" sz="1200" kern="1200" dirty="0" smtClean="0">
                          <a:solidFill>
                            <a:schemeClr val="bg1"/>
                          </a:solidFill>
                          <a:latin typeface="Times New Roman" pitchFamily="18" charset="0"/>
                          <a:ea typeface="新細明體" pitchFamily="18" charset="-120"/>
                          <a:cs typeface="Times New Roman" pitchFamily="18" charset="0"/>
                        </a:rPr>
                        <a:t>Google Earth</a:t>
                      </a:r>
                    </a:p>
                    <a:p>
                      <a:pPr marL="0" marR="0" lvl="0" indent="0" algn="just" defTabSz="914400" rtl="0" eaLnBrk="0" fontAlgn="base" latinLnBrk="0" hangingPunct="0">
                        <a:lnSpc>
                          <a:spcPct val="100000"/>
                        </a:lnSpc>
                        <a:spcBef>
                          <a:spcPct val="0"/>
                        </a:spcBef>
                        <a:spcAft>
                          <a:spcPct val="0"/>
                        </a:spcAft>
                        <a:buClrTx/>
                        <a:buSzTx/>
                        <a:buFontTx/>
                        <a:buNone/>
                        <a:tabLst/>
                        <a:defRPr/>
                      </a:pPr>
                      <a:r>
                        <a:rPr lang="en-US" altLang="zh-TW" sz="1200" dirty="0" smtClean="0">
                          <a:solidFill>
                            <a:schemeClr val="bg1"/>
                          </a:solidFill>
                          <a:latin typeface="Times New Roman" pitchFamily="18" charset="0"/>
                          <a:ea typeface="新細明體" pitchFamily="18" charset="-120"/>
                          <a:cs typeface="Times New Roman" pitchFamily="18" charset="0"/>
                          <a:hlinkClick r:id="rId3"/>
                        </a:rPr>
                        <a:t>http://www.google.com/intl/zh-TW/earth/index.html</a:t>
                      </a:r>
                      <a:endParaRPr lang="en-US" altLang="zh-TW" sz="1200" dirty="0" smtClean="0">
                        <a:solidFill>
                          <a:schemeClr val="bg1"/>
                        </a:solidFill>
                        <a:latin typeface="Times New Roman" pitchFamily="18" charset="0"/>
                        <a:ea typeface="新細明體" pitchFamily="18" charset="-12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en-US" altLang="zh-TW" sz="1200" kern="1200" dirty="0" smtClean="0">
                          <a:solidFill>
                            <a:schemeClr val="bg1"/>
                          </a:solidFill>
                          <a:latin typeface="Times New Roman" pitchFamily="18" charset="0"/>
                          <a:ea typeface="新細明體" pitchFamily="18" charset="-120"/>
                          <a:cs typeface="Times New Roman" pitchFamily="18" charset="0"/>
                        </a:rPr>
                        <a:t>2011/06/06 visited</a:t>
                      </a:r>
                      <a:endParaRPr lang="zh-TW" altLang="en-US" sz="1200" kern="1200" dirty="0" smtClean="0">
                        <a:solidFill>
                          <a:schemeClr val="bg1"/>
                        </a:solidFill>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261641">
                <a:tc>
                  <a:txBody>
                    <a:bodyPr/>
                    <a:lstStyle/>
                    <a:p>
                      <a:pPr marL="0" marR="0" lvl="0" indent="0" algn="ctr" defTabSz="914400" rtl="0" eaLnBrk="0" fontAlgn="base" latinLnBrk="0" hangingPunct="0">
                        <a:lnSpc>
                          <a:spcPct val="150000"/>
                        </a:lnSpc>
                        <a:spcBef>
                          <a:spcPct val="0"/>
                        </a:spcBef>
                        <a:spcAft>
                          <a:spcPct val="0"/>
                        </a:spcAft>
                        <a:buClrTx/>
                        <a:buSzTx/>
                        <a:buFontTx/>
                        <a:buNone/>
                        <a:tabLst/>
                        <a:defRPr/>
                      </a:pPr>
                      <a:endParaRPr kumimoji="1" lang="en-US" altLang="zh-TW" sz="1200" b="0" i="1"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just" defTabSz="914400" rtl="0" eaLnBrk="0" fontAlgn="base" latinLnBrk="0" hangingPunct="0">
                        <a:lnSpc>
                          <a:spcPct val="150000"/>
                        </a:lnSpc>
                        <a:spcBef>
                          <a:spcPct val="0"/>
                        </a:spcBef>
                        <a:spcAft>
                          <a:spcPct val="0"/>
                        </a:spcAft>
                        <a:buClrTx/>
                        <a:buSzTx/>
                        <a:buFontTx/>
                        <a:buNone/>
                        <a:tabLst/>
                      </a:pPr>
                      <a:endParaRPr kumimoji="1" lang="zh-TW" altLang="en-US" sz="1800" b="0"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bg1"/>
                        </a:solidFill>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r>
              <a:tr h="1222581">
                <a:tc>
                  <a:txBody>
                    <a:bodyPr/>
                    <a:lstStyle/>
                    <a:p>
                      <a:pPr marL="0" marR="0" lvl="0" indent="0" algn="just" defTabSz="914400" rtl="0" eaLnBrk="0" fontAlgn="base" latinLnBrk="0" hangingPunct="0">
                        <a:lnSpc>
                          <a:spcPct val="150000"/>
                        </a:lnSpc>
                        <a:spcBef>
                          <a:spcPct val="0"/>
                        </a:spcBef>
                        <a:spcAft>
                          <a:spcPct val="0"/>
                        </a:spcAft>
                        <a:buClrTx/>
                        <a:buSzTx/>
                        <a:buFontTx/>
                        <a:buNone/>
                        <a:tabLst/>
                      </a:pPr>
                      <a:endParaRPr kumimoji="1" lang="en-US" altLang="zh-TW" sz="1200" b="0" i="1"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endParaRPr lang="zh-TW" altLang="en-US" dirty="0">
                        <a:solidFill>
                          <a:schemeClr val="bg1"/>
                        </a:solidFill>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bg1"/>
                        </a:solidFill>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994242">
                <a:tc>
                  <a:txBody>
                    <a:bodyPr/>
                    <a:lstStyle/>
                    <a:p>
                      <a:pPr marL="0" marR="0" lvl="0" indent="0" algn="just" defTabSz="914400" rtl="0" eaLnBrk="0" fontAlgn="base" latinLnBrk="0" hangingPunct="0">
                        <a:lnSpc>
                          <a:spcPct val="150000"/>
                        </a:lnSpc>
                        <a:spcBef>
                          <a:spcPct val="0"/>
                        </a:spcBef>
                        <a:spcAft>
                          <a:spcPct val="0"/>
                        </a:spcAft>
                        <a:buClrTx/>
                        <a:buSzTx/>
                        <a:buFontTx/>
                        <a:buNone/>
                        <a:tabLst/>
                      </a:pPr>
                      <a:endParaRPr kumimoji="1" lang="en-US" altLang="zh-TW" sz="1200" b="0" i="1"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just" defTabSz="914400" rtl="0" eaLnBrk="0" fontAlgn="base" latinLnBrk="0" hangingPunct="0">
                        <a:lnSpc>
                          <a:spcPct val="150000"/>
                        </a:lnSpc>
                        <a:spcBef>
                          <a:spcPct val="0"/>
                        </a:spcBef>
                        <a:spcAft>
                          <a:spcPct val="0"/>
                        </a:spcAft>
                        <a:buClrTx/>
                        <a:buSzTx/>
                        <a:buFontTx/>
                        <a:buNone/>
                        <a:tabLst/>
                      </a:pPr>
                      <a:endParaRPr kumimoji="1" lang="zh-TW" altLang="en-US" sz="1800" b="0" i="0" u="none" strike="noStrike" cap="none" normalizeH="0" baseline="0" dirty="0" smtClean="0">
                        <a:ln>
                          <a:noFill/>
                        </a:ln>
                        <a:solidFill>
                          <a:schemeClr val="bg1"/>
                        </a:solidFill>
                        <a:effectLst/>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zh-TW" altLang="en-US" sz="1200" kern="1200" dirty="0" smtClean="0">
                        <a:solidFill>
                          <a:schemeClr val="bg1"/>
                        </a:solidFill>
                        <a:latin typeface="Times New Roman" pitchFamily="18" charset="0"/>
                        <a:ea typeface="新細明體" pitchFamily="18"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alpha val="20000"/>
                      </a:schemeClr>
                    </a:solidFill>
                  </a:tcPr>
                </a:tc>
              </a:tr>
            </a:tbl>
          </a:graphicData>
        </a:graphic>
      </p:graphicFrame>
      <p:pic>
        <p:nvPicPr>
          <p:cNvPr id="17" name="Picture 1" descr="圖片1">
            <a:hlinkClick r:id="rId4"/>
          </p:cNvPr>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58163" y="2263309"/>
            <a:ext cx="288000" cy="252000"/>
          </a:xfrm>
          <a:prstGeom prst="rect">
            <a:avLst/>
          </a:prstGeom>
          <a:noFill/>
          <a:ln w="9525">
            <a:noFill/>
            <a:miter lim="800000"/>
            <a:headEnd/>
            <a:tailEnd/>
          </a:ln>
        </p:spPr>
      </p:pic>
      <p:pic>
        <p:nvPicPr>
          <p:cNvPr id="20" name="Picture 15" descr="cc">
            <a:hlinkClick r:id="rId6"/>
          </p:cNvPr>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69465" y="999025"/>
            <a:ext cx="720000" cy="252000"/>
          </a:xfrm>
          <a:prstGeom prst="rect">
            <a:avLst/>
          </a:prstGeom>
          <a:noFill/>
          <a:ln w="9525">
            <a:noFill/>
            <a:miter lim="800000"/>
            <a:headEnd/>
            <a:tailEnd/>
          </a:ln>
        </p:spPr>
      </p:pic>
      <p:pic>
        <p:nvPicPr>
          <p:cNvPr id="20482"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56661" y="767043"/>
            <a:ext cx="960437"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68930" y="2027359"/>
            <a:ext cx="830263"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latin typeface="Times New Roman" pitchFamily="18" charset="0"/>
                <a:cs typeface="Times New Roman" pitchFamily="18" charset="0"/>
              </a:rPr>
              <a:t>1a. Where is Southeast Asia?</a:t>
            </a:r>
            <a:endParaRPr lang="ja-JP" altLang="en-US" dirty="0">
              <a:latin typeface="Times New Roman" pitchFamily="18" charset="0"/>
              <a:cs typeface="Times New Roman" pitchFamily="18" charset="0"/>
            </a:endParaRPr>
          </a:p>
        </p:txBody>
      </p:sp>
      <p:sp>
        <p:nvSpPr>
          <p:cNvPr id="3" name="コンテンツ プレースホルダ 2"/>
          <p:cNvSpPr>
            <a:spLocks noGrp="1"/>
          </p:cNvSpPr>
          <p:nvPr>
            <p:ph idx="1"/>
          </p:nvPr>
        </p:nvSpPr>
        <p:spPr/>
        <p:txBody>
          <a:bodyPr/>
          <a:lstStyle/>
          <a:p>
            <a:r>
              <a:rPr lang="ja-JP" altLang="en-US" i="1" dirty="0" smtClean="0">
                <a:latin typeface="Times New Roman" pitchFamily="18" charset="0"/>
                <a:ea typeface="新細明體" pitchFamily="18" charset="-120"/>
                <a:cs typeface="Times New Roman" pitchFamily="18" charset="0"/>
              </a:rPr>
              <a:t>「</a:t>
            </a:r>
            <a:r>
              <a:rPr lang="ja-JP" altLang="en-US" i="1" dirty="0" smtClean="0">
                <a:latin typeface="新細明體" pitchFamily="18" charset="-120"/>
                <a:ea typeface="新細明體" pitchFamily="18" charset="-120"/>
                <a:cs typeface="Times New Roman" pitchFamily="18" charset="0"/>
              </a:rPr>
              <a:t>對於東南亞</a:t>
            </a:r>
            <a:r>
              <a:rPr lang="en-US" altLang="ja-JP" i="1" dirty="0" smtClean="0">
                <a:latin typeface="Times New Roman" pitchFamily="18" charset="0"/>
                <a:ea typeface="新細明體" pitchFamily="18" charset="-120"/>
                <a:cs typeface="Times New Roman" pitchFamily="18" charset="0"/>
              </a:rPr>
              <a:t>(Southeast Asia)</a:t>
            </a:r>
            <a:r>
              <a:rPr lang="ja-JP" altLang="en-US" i="1" dirty="0" smtClean="0">
                <a:latin typeface="Times New Roman" pitchFamily="18" charset="0"/>
                <a:ea typeface="新細明體" pitchFamily="18" charset="-120"/>
                <a:cs typeface="Times New Roman" pitchFamily="18" charset="0"/>
              </a:rPr>
              <a:t>，直言不諱，除了新加坡</a:t>
            </a:r>
            <a:r>
              <a:rPr lang="en-US" altLang="ja-JP" i="1" dirty="0" smtClean="0">
                <a:latin typeface="Times New Roman" pitchFamily="18" charset="0"/>
                <a:ea typeface="新細明體" pitchFamily="18" charset="-120"/>
                <a:cs typeface="Times New Roman" pitchFamily="18" charset="0"/>
              </a:rPr>
              <a:t>(Singapore)</a:t>
            </a:r>
            <a:r>
              <a:rPr lang="ja-JP" altLang="en-US" i="1" dirty="0" smtClean="0">
                <a:latin typeface="Times New Roman" pitchFamily="18" charset="0"/>
                <a:ea typeface="新細明體" pitchFamily="18" charset="-120"/>
                <a:cs typeface="Times New Roman" pitchFamily="18" charset="0"/>
              </a:rPr>
              <a:t>較為進步</a:t>
            </a:r>
            <a:r>
              <a:rPr lang="ja-JP" altLang="en-US" i="1" dirty="0" smtClean="0">
                <a:latin typeface="新細明體" pitchFamily="18" charset="-120"/>
                <a:ea typeface="新細明體" pitchFamily="18" charset="-120"/>
                <a:cs typeface="Times New Roman" pitchFamily="18" charset="0"/>
              </a:rPr>
              <a:t>，其他國家我的印象是貧困、落後、衛生環境差、政治動亂，還有外籍勞工、外籍新娘等負面的想法。</a:t>
            </a:r>
            <a:r>
              <a:rPr lang="ja-JP" altLang="en-US" i="1" dirty="0" smtClean="0">
                <a:latin typeface="Times New Roman" pitchFamily="18" charset="0"/>
                <a:ea typeface="新細明體" pitchFamily="18" charset="-120"/>
                <a:cs typeface="Times New Roman" pitchFamily="18" charset="0"/>
              </a:rPr>
              <a:t>」</a:t>
            </a:r>
            <a:r>
              <a:rPr lang="en-US" altLang="ja-JP" i="1" dirty="0" smtClean="0">
                <a:latin typeface="Times New Roman" pitchFamily="18" charset="0"/>
                <a:ea typeface="新細明體" pitchFamily="18" charset="-120"/>
                <a:cs typeface="Times New Roman" pitchFamily="18" charset="0"/>
              </a:rPr>
              <a:t>(a NTU student term paper) </a:t>
            </a:r>
          </a:p>
          <a:p>
            <a:pPr>
              <a:buClr>
                <a:schemeClr val="accent2"/>
              </a:buClr>
            </a:pPr>
            <a:r>
              <a:rPr lang="en-US" altLang="ja-JP" dirty="0" smtClean="0">
                <a:latin typeface="Times New Roman" pitchFamily="18" charset="0"/>
                <a:ea typeface="新細明體" pitchFamily="18" charset="-120"/>
                <a:cs typeface="Times New Roman" pitchFamily="18" charset="0"/>
              </a:rPr>
              <a:t>‘</a:t>
            </a:r>
            <a:r>
              <a:rPr lang="en-US" altLang="ja-JP" dirty="0" smtClean="0">
                <a:solidFill>
                  <a:srgbClr val="FFE796"/>
                </a:solidFill>
                <a:latin typeface="Times New Roman" pitchFamily="18" charset="0"/>
                <a:ea typeface="新細明體" pitchFamily="18" charset="-120"/>
                <a:cs typeface="Times New Roman" pitchFamily="18" charset="0"/>
              </a:rPr>
              <a:t>Taiwan</a:t>
            </a:r>
            <a:r>
              <a:rPr lang="en-US" altLang="ja-JP" dirty="0" smtClean="0">
                <a:latin typeface="Times New Roman" pitchFamily="18" charset="0"/>
                <a:ea typeface="新細明體" pitchFamily="18" charset="-120"/>
                <a:cs typeface="Times New Roman" pitchFamily="18" charset="0"/>
              </a:rPr>
              <a:t> is out of </a:t>
            </a:r>
            <a:r>
              <a:rPr lang="en-US" altLang="ja-JP" dirty="0" smtClean="0">
                <a:ln>
                  <a:solidFill>
                    <a:schemeClr val="accent1"/>
                  </a:solidFill>
                </a:ln>
                <a:solidFill>
                  <a:schemeClr val="accent3"/>
                </a:solidFill>
                <a:latin typeface="Times New Roman" pitchFamily="18" charset="0"/>
                <a:ea typeface="新細明體" pitchFamily="18" charset="-120"/>
                <a:cs typeface="Times New Roman" pitchFamily="18" charset="0"/>
              </a:rPr>
              <a:t>Southeast Asia</a:t>
            </a:r>
            <a:r>
              <a:rPr lang="en-US" altLang="ja-JP" dirty="0" smtClean="0">
                <a:solidFill>
                  <a:schemeClr val="accent2"/>
                </a:solidFill>
                <a:latin typeface="Times New Roman" pitchFamily="18" charset="0"/>
                <a:ea typeface="新細明體" pitchFamily="18" charset="-120"/>
                <a:cs typeface="Times New Roman" pitchFamily="18" charset="0"/>
              </a:rPr>
              <a:t> </a:t>
            </a:r>
            <a:r>
              <a:rPr lang="en-US" altLang="ja-JP" dirty="0" smtClean="0">
                <a:latin typeface="Times New Roman" pitchFamily="18" charset="0"/>
                <a:ea typeface="新細明體" pitchFamily="18" charset="-120"/>
                <a:cs typeface="Times New Roman" pitchFamily="18" charset="0"/>
              </a:rPr>
              <a:t>where has several negative image such as </a:t>
            </a:r>
            <a:r>
              <a:rPr lang="en-US" altLang="ja-JP" dirty="0" smtClean="0">
                <a:solidFill>
                  <a:srgbClr val="F88600"/>
                </a:solidFill>
                <a:latin typeface="Times New Roman" pitchFamily="18" charset="0"/>
                <a:ea typeface="新細明體" pitchFamily="18" charset="-120"/>
                <a:cs typeface="Times New Roman" pitchFamily="18" charset="0"/>
              </a:rPr>
              <a:t>poor, backwardness, unsanitary, instability</a:t>
            </a:r>
            <a:r>
              <a:rPr lang="en-US" altLang="ja-JP" dirty="0" smtClean="0">
                <a:latin typeface="Times New Roman" pitchFamily="18" charset="0"/>
                <a:ea typeface="新細明體" pitchFamily="18" charset="-120"/>
                <a:cs typeface="Times New Roman" pitchFamily="18" charset="0"/>
              </a:rPr>
              <a:t>, and </a:t>
            </a:r>
            <a:r>
              <a:rPr lang="en-US" altLang="ja-JP" dirty="0" smtClean="0">
                <a:solidFill>
                  <a:schemeClr val="accent1">
                    <a:lumMod val="40000"/>
                    <a:lumOff val="60000"/>
                  </a:schemeClr>
                </a:solidFill>
                <a:latin typeface="Times New Roman" pitchFamily="18" charset="0"/>
                <a:ea typeface="新細明體" pitchFamily="18" charset="-120"/>
                <a:cs typeface="Times New Roman" pitchFamily="18" charset="0"/>
              </a:rPr>
              <a:t>foreign workers, foreign bride</a:t>
            </a:r>
            <a:r>
              <a:rPr lang="en-US" altLang="ja-JP" dirty="0" smtClean="0">
                <a:latin typeface="Times New Roman" pitchFamily="18" charset="0"/>
                <a:ea typeface="新細明體" pitchFamily="18" charset="-120"/>
                <a:cs typeface="Times New Roman" pitchFamily="18" charset="0"/>
              </a:rPr>
              <a:t>.’</a:t>
            </a:r>
          </a:p>
          <a:p>
            <a:pPr>
              <a:buNone/>
            </a:pPr>
            <a:endParaRPr lang="en-US" altLang="ja-JP" dirty="0" smtClean="0"/>
          </a:p>
          <a:p>
            <a:endParaRPr lang="en-US" altLang="ja-JP" i="1" dirty="0" smtClean="0"/>
          </a:p>
          <a:p>
            <a:endParaRPr lang="ja-JP" altLang="en-US" i="1"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31363" y="1726399"/>
            <a:ext cx="6416675"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6" name="Rectangle 2"/>
          <p:cNvSpPr>
            <a:spLocks noGrp="1" noChangeArrowheads="1"/>
          </p:cNvSpPr>
          <p:nvPr>
            <p:ph type="title"/>
          </p:nvPr>
        </p:nvSpPr>
        <p:spPr>
          <a:xfrm>
            <a:off x="534350" y="381000"/>
            <a:ext cx="8077200" cy="1143000"/>
          </a:xfrm>
        </p:spPr>
        <p:txBody>
          <a:bodyPr/>
          <a:lstStyle/>
          <a:p>
            <a:r>
              <a:rPr lang="en-US" altLang="ja-JP" sz="4000" dirty="0" smtClean="0">
                <a:latin typeface="Times New Roman" pitchFamily="18" charset="0"/>
                <a:cs typeface="Times New Roman" pitchFamily="18" charset="0"/>
              </a:rPr>
              <a:t>1a. </a:t>
            </a:r>
            <a:r>
              <a:rPr lang="en-US" altLang="ja-JP" sz="4000" dirty="0">
                <a:latin typeface="Times New Roman" pitchFamily="18" charset="0"/>
                <a:cs typeface="Times New Roman" pitchFamily="18" charset="0"/>
              </a:rPr>
              <a:t>Where is Southeast Asia?</a:t>
            </a:r>
            <a:endParaRPr lang="en-US" altLang="ja-JP" dirty="0">
              <a:latin typeface="Times New Roman" pitchFamily="18" charset="0"/>
              <a:cs typeface="Times New Roman" pitchFamily="18" charset="0"/>
            </a:endParaRPr>
          </a:p>
        </p:txBody>
      </p:sp>
      <p:grpSp>
        <p:nvGrpSpPr>
          <p:cNvPr id="9" name="群組 8"/>
          <p:cNvGrpSpPr/>
          <p:nvPr/>
        </p:nvGrpSpPr>
        <p:grpSpPr>
          <a:xfrm>
            <a:off x="1531363" y="6249385"/>
            <a:ext cx="4264379" cy="619501"/>
            <a:chOff x="1531363" y="6265151"/>
            <a:chExt cx="4264379" cy="619501"/>
          </a:xfrm>
        </p:grpSpPr>
        <p:grpSp>
          <p:nvGrpSpPr>
            <p:cNvPr id="10" name="群組 9"/>
            <p:cNvGrpSpPr/>
            <p:nvPr/>
          </p:nvGrpSpPr>
          <p:grpSpPr>
            <a:xfrm>
              <a:off x="1810700" y="6265151"/>
              <a:ext cx="3985042" cy="619501"/>
              <a:chOff x="1914875" y="6149401"/>
              <a:chExt cx="3985042" cy="619501"/>
            </a:xfrm>
          </p:grpSpPr>
          <p:sp>
            <p:nvSpPr>
              <p:cNvPr id="6150" name="Rectangle 6"/>
              <p:cNvSpPr>
                <a:spLocks noChangeArrowheads="1"/>
              </p:cNvSpPr>
              <p:nvPr/>
            </p:nvSpPr>
            <p:spPr bwMode="auto">
              <a:xfrm>
                <a:off x="3160577" y="6461125"/>
                <a:ext cx="2739340" cy="307777"/>
              </a:xfrm>
              <a:prstGeom prst="rect">
                <a:avLst/>
              </a:prstGeom>
              <a:noFill/>
              <a:ln w="9525">
                <a:noFill/>
                <a:miter lim="800000"/>
                <a:headEnd/>
                <a:tailEnd/>
              </a:ln>
              <a:effectLst/>
            </p:spPr>
            <p:txBody>
              <a:bodyPr wrap="none">
                <a:prstTxWarp prst="textNoShape">
                  <a:avLst/>
                </a:prstTxWarp>
                <a:spAutoFit/>
              </a:bodyPr>
              <a:lstStyle/>
              <a:p>
                <a:r>
                  <a:rPr lang="en-US" altLang="ja-JP" sz="1400" dirty="0">
                    <a:solidFill>
                      <a:srgbClr val="FFFFFF"/>
                    </a:solidFill>
                    <a:latin typeface="Times New Roman" pitchFamily="18" charset="0"/>
                    <a:cs typeface="Times New Roman" pitchFamily="18" charset="0"/>
                  </a:rPr>
                  <a:t>Area of Southeast Asia by ASEAN </a:t>
                </a:r>
              </a:p>
            </p:txBody>
          </p:sp>
          <p:sp>
            <p:nvSpPr>
              <p:cNvPr id="6" name="矩形 5"/>
              <p:cNvSpPr/>
              <p:nvPr/>
            </p:nvSpPr>
            <p:spPr>
              <a:xfrm>
                <a:off x="1914875" y="6149401"/>
                <a:ext cx="1817511" cy="307777"/>
              </a:xfrm>
              <a:prstGeom prst="rect">
                <a:avLst/>
              </a:prstGeom>
            </p:spPr>
            <p:txBody>
              <a:bodyPr wrap="square">
                <a:spAutoFit/>
              </a:bodyPr>
              <a:lstStyle/>
              <a:p>
                <a:r>
                  <a:rPr lang="en-US" altLang="zh-TW" sz="1400" dirty="0" smtClean="0">
                    <a:latin typeface="Times New Roman" pitchFamily="18" charset="0"/>
                    <a:ea typeface="Arial Unicode MS" pitchFamily="34" charset="-120"/>
                    <a:cs typeface="Times New Roman" pitchFamily="18" charset="0"/>
                  </a:rPr>
                  <a:t>ASEAN</a:t>
                </a:r>
                <a:endParaRPr lang="zh-TW" altLang="en-US" sz="1400" dirty="0">
                  <a:latin typeface="Times New Roman" pitchFamily="18" charset="0"/>
                  <a:ea typeface="Arial Unicode MS" pitchFamily="34" charset="-120"/>
                  <a:cs typeface="Times New Roman" pitchFamily="18" charset="0"/>
                </a:endParaRPr>
              </a:p>
            </p:txBody>
          </p:sp>
        </p:grpSp>
        <p:pic>
          <p:nvPicPr>
            <p:cNvPr id="8" name="Picture 1" descr="圖片1">
              <a:hlinkClick r:id="rId5"/>
            </p:cNvPr>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31363" y="6273213"/>
              <a:ext cx="288000" cy="252000"/>
            </a:xfrm>
            <a:prstGeom prst="rect">
              <a:avLst/>
            </a:prstGeom>
            <a:noFill/>
            <a:ln w="9525">
              <a:noFill/>
              <a:miter lim="800000"/>
              <a:headEnd/>
              <a:tailEnd/>
            </a:ln>
          </p:spPr>
        </p:pic>
      </p:gr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5355" y="1577073"/>
            <a:ext cx="6334125" cy="5010150"/>
          </a:xfrm>
          <a:prstGeom prst="rect">
            <a:avLst/>
          </a:prstGeom>
        </p:spPr>
      </p:pic>
      <p:pic>
        <p:nvPicPr>
          <p:cNvPr id="9" name="Picture 1" descr="圖片1">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45355" y="6291384"/>
            <a:ext cx="360362" cy="307975"/>
          </a:xfrm>
          <a:prstGeom prst="rect">
            <a:avLst/>
          </a:prstGeom>
          <a:noFill/>
          <a:ln w="9525">
            <a:noFill/>
            <a:miter lim="800000"/>
            <a:headEnd/>
            <a:tailEnd/>
          </a:ln>
        </p:spPr>
      </p:pic>
      <p:sp>
        <p:nvSpPr>
          <p:cNvPr id="10" name="矩形 9"/>
          <p:cNvSpPr/>
          <p:nvPr/>
        </p:nvSpPr>
        <p:spPr>
          <a:xfrm>
            <a:off x="1283350" y="6264533"/>
            <a:ext cx="1422184" cy="369332"/>
          </a:xfrm>
          <a:prstGeom prst="rect">
            <a:avLst/>
          </a:prstGeom>
        </p:spPr>
        <p:txBody>
          <a:bodyPr wrap="none">
            <a:spAutoFit/>
          </a:bodyPr>
          <a:lstStyle/>
          <a:p>
            <a:r>
              <a:rPr lang="en-US" altLang="ja-JP" dirty="0" smtClean="0">
                <a:latin typeface="Times New Roman" pitchFamily="18" charset="0"/>
                <a:cs typeface="Times New Roman" pitchFamily="18" charset="0"/>
              </a:rPr>
              <a:t>Google Earth</a:t>
            </a:r>
          </a:p>
        </p:txBody>
      </p:sp>
      <p:sp>
        <p:nvSpPr>
          <p:cNvPr id="2" name="タイトル 1"/>
          <p:cNvSpPr>
            <a:spLocks noGrp="1"/>
          </p:cNvSpPr>
          <p:nvPr>
            <p:ph type="title"/>
          </p:nvPr>
        </p:nvSpPr>
        <p:spPr>
          <a:xfrm>
            <a:off x="746886" y="79468"/>
            <a:ext cx="7612063" cy="1417638"/>
          </a:xfrm>
        </p:spPr>
        <p:txBody>
          <a:bodyPr>
            <a:normAutofit/>
          </a:bodyPr>
          <a:lstStyle/>
          <a:p>
            <a:r>
              <a:rPr lang="en-US" altLang="ja-JP" dirty="0" smtClean="0">
                <a:latin typeface="Times New Roman" pitchFamily="18" charset="0"/>
                <a:cs typeface="Times New Roman" pitchFamily="18" charset="0"/>
              </a:rPr>
              <a:t>1a. Where is Southeast Asia?</a:t>
            </a:r>
            <a:endParaRPr lang="ja-JP" altLang="en-US" dirty="0">
              <a:latin typeface="Times New Roman" pitchFamily="18" charset="0"/>
              <a:cs typeface="Times New Roman" pitchFamily="18" charset="0"/>
            </a:endParaRPr>
          </a:p>
        </p:txBody>
      </p:sp>
      <p:sp>
        <p:nvSpPr>
          <p:cNvPr id="5" name="テキスト ボックス 4"/>
          <p:cNvSpPr txBox="1"/>
          <p:nvPr/>
        </p:nvSpPr>
        <p:spPr>
          <a:xfrm>
            <a:off x="7186062" y="6279446"/>
            <a:ext cx="1853584" cy="307777"/>
          </a:xfrm>
          <a:prstGeom prst="rect">
            <a:avLst/>
          </a:prstGeom>
          <a:noFill/>
        </p:spPr>
        <p:txBody>
          <a:bodyPr wrap="none" rtlCol="0">
            <a:spAutoFit/>
          </a:bodyPr>
          <a:lstStyle/>
          <a:p>
            <a:r>
              <a:rPr kumimoji="1" lang="en-US" altLang="ja-JP" sz="1400" dirty="0" smtClean="0">
                <a:solidFill>
                  <a:srgbClr val="FFFFFF"/>
                </a:solidFill>
                <a:latin typeface="Times New Roman" pitchFamily="18" charset="0"/>
                <a:cs typeface="Times New Roman" pitchFamily="18" charset="0"/>
              </a:rPr>
              <a:t>Neighboring of Taiwan</a:t>
            </a:r>
            <a:endParaRPr kumimoji="1" lang="ja-JP" altLang="en-US" sz="1400" dirty="0">
              <a:solidFill>
                <a:srgbClr val="FFFFFF"/>
              </a:solidFill>
              <a:latin typeface="Times New Roman" pitchFamily="18" charset="0"/>
              <a:cs typeface="Times New Roman" pitchFamily="18" charset="0"/>
            </a:endParaRPr>
          </a:p>
        </p:txBody>
      </p:sp>
      <p:sp>
        <p:nvSpPr>
          <p:cNvPr id="6" name="テキスト ボックス 5"/>
          <p:cNvSpPr txBox="1"/>
          <p:nvPr/>
        </p:nvSpPr>
        <p:spPr>
          <a:xfrm>
            <a:off x="1973419" y="2623870"/>
            <a:ext cx="782587" cy="276999"/>
          </a:xfrm>
          <a:prstGeom prst="rect">
            <a:avLst/>
          </a:prstGeom>
          <a:noFill/>
        </p:spPr>
        <p:txBody>
          <a:bodyPr wrap="none" rtlCol="0">
            <a:spAutoFit/>
          </a:bodyPr>
          <a:lstStyle/>
          <a:p>
            <a:r>
              <a:rPr kumimoji="1" lang="en-US" altLang="ja-JP" sz="1200" b="1" dirty="0" smtClean="0">
                <a:solidFill>
                  <a:schemeClr val="bg1"/>
                </a:solidFill>
                <a:latin typeface="Times New Roman" pitchFamily="18" charset="0"/>
                <a:cs typeface="Times New Roman" pitchFamily="18" charset="0"/>
              </a:rPr>
              <a:t>Okinawa</a:t>
            </a:r>
            <a:endParaRPr kumimoji="1" lang="ja-JP" altLang="en-US" sz="1200" b="1" dirty="0">
              <a:solidFill>
                <a:schemeClr val="bg1"/>
              </a:solidFill>
              <a:latin typeface="Times New Roman" pitchFamily="18" charset="0"/>
              <a:cs typeface="Times New Roman" pitchFamily="18" charset="0"/>
            </a:endParaRPr>
          </a:p>
        </p:txBody>
      </p:sp>
      <p:sp>
        <p:nvSpPr>
          <p:cNvPr id="7" name="テキスト ボックス 6"/>
          <p:cNvSpPr txBox="1"/>
          <p:nvPr/>
        </p:nvSpPr>
        <p:spPr>
          <a:xfrm>
            <a:off x="5735497" y="2900869"/>
            <a:ext cx="920445" cy="276999"/>
          </a:xfrm>
          <a:prstGeom prst="rect">
            <a:avLst/>
          </a:prstGeom>
          <a:noFill/>
        </p:spPr>
        <p:txBody>
          <a:bodyPr wrap="none" rtlCol="0">
            <a:spAutoFit/>
          </a:bodyPr>
          <a:lstStyle/>
          <a:p>
            <a:r>
              <a:rPr kumimoji="1" lang="en-US" altLang="ja-JP" sz="1200" b="1" dirty="0" smtClean="0">
                <a:solidFill>
                  <a:srgbClr val="FFFFFF"/>
                </a:solidFill>
                <a:latin typeface="Times New Roman" pitchFamily="18" charset="0"/>
                <a:cs typeface="Times New Roman" pitchFamily="18" charset="0"/>
              </a:rPr>
              <a:t>Philippines</a:t>
            </a:r>
            <a:endParaRPr kumimoji="1" lang="ja-JP" altLang="en-US" sz="1200" b="1" dirty="0">
              <a:solidFill>
                <a:srgbClr val="FFFFFF"/>
              </a:solidFill>
              <a:latin typeface="Times New Roman" pitchFamily="18" charset="0"/>
              <a:cs typeface="Times New Roman" pitchFamily="18" charset="0"/>
            </a:endParaRPr>
          </a:p>
        </p:txBody>
      </p:sp>
      <p:sp>
        <p:nvSpPr>
          <p:cNvPr id="8" name="テキスト ボックス 7"/>
          <p:cNvSpPr txBox="1"/>
          <p:nvPr/>
        </p:nvSpPr>
        <p:spPr>
          <a:xfrm>
            <a:off x="3446849" y="5177151"/>
            <a:ext cx="1236236" cy="276999"/>
          </a:xfrm>
          <a:prstGeom prst="rect">
            <a:avLst/>
          </a:prstGeom>
          <a:noFill/>
        </p:spPr>
        <p:txBody>
          <a:bodyPr wrap="none" rtlCol="0">
            <a:spAutoFit/>
          </a:bodyPr>
          <a:lstStyle/>
          <a:p>
            <a:r>
              <a:rPr lang="en-US" altLang="ja-JP" sz="1200" b="1" dirty="0" smtClean="0">
                <a:solidFill>
                  <a:schemeClr val="bg1"/>
                </a:solidFill>
                <a:latin typeface="Times New Roman" pitchFamily="18" charset="0"/>
                <a:ea typeface="ＭＳ ゴシック"/>
                <a:cs typeface="Times New Roman" pitchFamily="18" charset="0"/>
              </a:rPr>
              <a:t>Fujian</a:t>
            </a:r>
            <a:r>
              <a:rPr lang="zh-TW" altLang="en-US" sz="1200" b="1" dirty="0" smtClean="0">
                <a:solidFill>
                  <a:schemeClr val="bg1"/>
                </a:solidFill>
                <a:latin typeface="Times New Roman" pitchFamily="18" charset="0"/>
                <a:ea typeface="ＭＳ ゴシック"/>
                <a:cs typeface="Times New Roman" pitchFamily="18" charset="0"/>
              </a:rPr>
              <a:t>（</a:t>
            </a:r>
            <a:r>
              <a:rPr kumimoji="1" lang="ja-JP" altLang="en-US" sz="1200" b="1" dirty="0" smtClean="0">
                <a:solidFill>
                  <a:schemeClr val="bg1"/>
                </a:solidFill>
                <a:latin typeface="Times New Roman" pitchFamily="18" charset="0"/>
                <a:ea typeface="ＭＳ ゴシック"/>
                <a:cs typeface="Times New Roman" pitchFamily="18" charset="0"/>
              </a:rPr>
              <a:t>福建</a:t>
            </a:r>
            <a:r>
              <a:rPr kumimoji="1" lang="zh-TW" altLang="en-US" sz="1200" b="1" dirty="0" smtClean="0">
                <a:solidFill>
                  <a:schemeClr val="bg1"/>
                </a:solidFill>
                <a:latin typeface="Times New Roman" pitchFamily="18" charset="0"/>
                <a:ea typeface="ＭＳ ゴシック"/>
                <a:cs typeface="Times New Roman" pitchFamily="18" charset="0"/>
              </a:rPr>
              <a:t>）</a:t>
            </a:r>
            <a:endParaRPr kumimoji="1" lang="ja-JP" altLang="en-US" sz="1200" b="1" dirty="0">
              <a:solidFill>
                <a:schemeClr val="bg1"/>
              </a:solidFill>
              <a:latin typeface="Times New Roman" pitchFamily="18" charset="0"/>
              <a:ea typeface="ＭＳ ゴシック"/>
              <a:cs typeface="Times New Roman"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44499" y="1692916"/>
            <a:ext cx="5924550" cy="5086350"/>
          </a:xfrm>
          <a:prstGeom prst="rect">
            <a:avLst/>
          </a:prstGeom>
        </p:spPr>
      </p:pic>
      <p:pic>
        <p:nvPicPr>
          <p:cNvPr id="9" name="Picture 1" descr="圖片1">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46385" y="6419039"/>
            <a:ext cx="360362" cy="307975"/>
          </a:xfrm>
          <a:prstGeom prst="rect">
            <a:avLst/>
          </a:prstGeom>
          <a:noFill/>
          <a:ln w="9525">
            <a:noFill/>
            <a:miter lim="800000"/>
            <a:headEnd/>
            <a:tailEnd/>
          </a:ln>
        </p:spPr>
      </p:pic>
      <p:sp>
        <p:nvSpPr>
          <p:cNvPr id="10" name="矩形 9"/>
          <p:cNvSpPr/>
          <p:nvPr/>
        </p:nvSpPr>
        <p:spPr>
          <a:xfrm>
            <a:off x="2706747" y="6419039"/>
            <a:ext cx="1422184" cy="369332"/>
          </a:xfrm>
          <a:prstGeom prst="rect">
            <a:avLst/>
          </a:prstGeom>
        </p:spPr>
        <p:txBody>
          <a:bodyPr wrap="none">
            <a:spAutoFit/>
          </a:bodyPr>
          <a:lstStyle/>
          <a:p>
            <a:r>
              <a:rPr lang="en-US" altLang="ja-JP" dirty="0" smtClean="0">
                <a:latin typeface="Times New Roman" pitchFamily="18" charset="0"/>
                <a:cs typeface="Times New Roman" pitchFamily="18" charset="0"/>
              </a:rPr>
              <a:t>Google Earth</a:t>
            </a:r>
          </a:p>
        </p:txBody>
      </p:sp>
      <p:sp>
        <p:nvSpPr>
          <p:cNvPr id="2" name="タイトル 1"/>
          <p:cNvSpPr>
            <a:spLocks noGrp="1"/>
          </p:cNvSpPr>
          <p:nvPr>
            <p:ph type="title"/>
          </p:nvPr>
        </p:nvSpPr>
        <p:spPr/>
        <p:txBody>
          <a:bodyPr/>
          <a:lstStyle/>
          <a:p>
            <a:r>
              <a:rPr lang="en-US" altLang="ja-JP" dirty="0" smtClean="0">
                <a:latin typeface="Times New Roman" pitchFamily="18" charset="0"/>
                <a:cs typeface="Times New Roman" pitchFamily="18" charset="0"/>
              </a:rPr>
              <a:t>1a. Where is Southeast Asia?</a:t>
            </a:r>
            <a:endParaRPr lang="ja-JP" altLang="en-US" dirty="0">
              <a:latin typeface="Times New Roman" pitchFamily="18" charset="0"/>
              <a:cs typeface="Times New Roman" pitchFamily="18" charset="0"/>
            </a:endParaRPr>
          </a:p>
        </p:txBody>
      </p:sp>
      <p:sp>
        <p:nvSpPr>
          <p:cNvPr id="5" name="テキスト ボックス 4"/>
          <p:cNvSpPr txBox="1"/>
          <p:nvPr/>
        </p:nvSpPr>
        <p:spPr>
          <a:xfrm>
            <a:off x="0" y="6480594"/>
            <a:ext cx="1893211" cy="307777"/>
          </a:xfrm>
          <a:prstGeom prst="rect">
            <a:avLst/>
          </a:prstGeom>
          <a:noFill/>
        </p:spPr>
        <p:txBody>
          <a:bodyPr wrap="none" rtlCol="0">
            <a:spAutoFit/>
          </a:bodyPr>
          <a:lstStyle/>
          <a:p>
            <a:r>
              <a:rPr kumimoji="1" lang="en-US" altLang="ja-JP" sz="1400" dirty="0" smtClean="0">
                <a:solidFill>
                  <a:srgbClr val="FFFFFF"/>
                </a:solidFill>
                <a:latin typeface="Times New Roman" pitchFamily="18" charset="0"/>
                <a:cs typeface="Times New Roman" pitchFamily="18" charset="0"/>
              </a:rPr>
              <a:t>Southeast Asian Islands</a:t>
            </a:r>
            <a:endParaRPr kumimoji="1" lang="ja-JP" altLang="en-US" sz="1400" dirty="0">
              <a:solidFill>
                <a:srgbClr val="FFFFFF"/>
              </a:solidFill>
              <a:latin typeface="Times New Roman" pitchFamily="18" charset="0"/>
              <a:cs typeface="Times New Roman" pitchFamily="18" charset="0"/>
            </a:endParaRPr>
          </a:p>
        </p:txBody>
      </p:sp>
      <p:sp>
        <p:nvSpPr>
          <p:cNvPr id="6" name="テキスト ボックス 5"/>
          <p:cNvSpPr txBox="1"/>
          <p:nvPr/>
        </p:nvSpPr>
        <p:spPr>
          <a:xfrm>
            <a:off x="4227377" y="5431252"/>
            <a:ext cx="665888" cy="276999"/>
          </a:xfrm>
          <a:prstGeom prst="rect">
            <a:avLst/>
          </a:prstGeom>
          <a:noFill/>
        </p:spPr>
        <p:txBody>
          <a:bodyPr wrap="none" rtlCol="0">
            <a:spAutoFit/>
          </a:bodyPr>
          <a:lstStyle/>
          <a:p>
            <a:r>
              <a:rPr kumimoji="1" lang="en-US" altLang="ja-JP" sz="1200" b="1" dirty="0" smtClean="0">
                <a:solidFill>
                  <a:srgbClr val="FFFFFF"/>
                </a:solidFill>
                <a:latin typeface="Times New Roman" pitchFamily="18" charset="0"/>
                <a:cs typeface="Times New Roman" pitchFamily="18" charset="0"/>
              </a:rPr>
              <a:t>Taiwan</a:t>
            </a:r>
            <a:endParaRPr kumimoji="1" lang="ja-JP" altLang="en-US" sz="1200" b="1" dirty="0">
              <a:solidFill>
                <a:srgbClr val="FFFFFF"/>
              </a:solidFill>
              <a:latin typeface="Times New Roman" pitchFamily="18" charset="0"/>
              <a:cs typeface="Times New Roman" pitchFamily="18" charset="0"/>
            </a:endParaRPr>
          </a:p>
        </p:txBody>
      </p:sp>
      <p:sp>
        <p:nvSpPr>
          <p:cNvPr id="7" name="テキスト ボックス 6"/>
          <p:cNvSpPr txBox="1"/>
          <p:nvPr/>
        </p:nvSpPr>
        <p:spPr>
          <a:xfrm>
            <a:off x="3409800" y="5919372"/>
            <a:ext cx="782587" cy="276999"/>
          </a:xfrm>
          <a:prstGeom prst="rect">
            <a:avLst/>
          </a:prstGeom>
          <a:noFill/>
        </p:spPr>
        <p:txBody>
          <a:bodyPr wrap="none" rtlCol="0">
            <a:spAutoFit/>
          </a:bodyPr>
          <a:lstStyle/>
          <a:p>
            <a:r>
              <a:rPr kumimoji="1" lang="en-US" altLang="ja-JP" sz="1200" b="1" dirty="0" smtClean="0">
                <a:solidFill>
                  <a:srgbClr val="FFFFFF"/>
                </a:solidFill>
                <a:latin typeface="Times New Roman" pitchFamily="18" charset="0"/>
                <a:cs typeface="Times New Roman" pitchFamily="18" charset="0"/>
              </a:rPr>
              <a:t>Okinawa</a:t>
            </a:r>
            <a:endParaRPr kumimoji="1" lang="ja-JP" altLang="en-US" sz="1200" b="1" dirty="0">
              <a:solidFill>
                <a:srgbClr val="FFFFFF"/>
              </a:solidFill>
              <a:latin typeface="Times New Roman" pitchFamily="18" charset="0"/>
              <a:cs typeface="Times New Roman" pitchFamily="18" charset="0"/>
            </a:endParaRPr>
          </a:p>
        </p:txBody>
      </p:sp>
      <p:sp>
        <p:nvSpPr>
          <p:cNvPr id="8" name="テキスト ボックス 7"/>
          <p:cNvSpPr txBox="1"/>
          <p:nvPr/>
        </p:nvSpPr>
        <p:spPr>
          <a:xfrm>
            <a:off x="4227377" y="4649294"/>
            <a:ext cx="603050" cy="276999"/>
          </a:xfrm>
          <a:prstGeom prst="rect">
            <a:avLst/>
          </a:prstGeom>
          <a:noFill/>
        </p:spPr>
        <p:txBody>
          <a:bodyPr wrap="none" rtlCol="0">
            <a:spAutoFit/>
          </a:bodyPr>
          <a:lstStyle/>
          <a:p>
            <a:r>
              <a:rPr kumimoji="1" lang="en-US" altLang="ja-JP" sz="1200" b="1" dirty="0" smtClean="0">
                <a:solidFill>
                  <a:srgbClr val="FFFFFF"/>
                </a:solidFill>
                <a:latin typeface="Times New Roman" pitchFamily="18" charset="0"/>
                <a:cs typeface="Times New Roman" pitchFamily="18" charset="0"/>
              </a:rPr>
              <a:t>Luzon</a:t>
            </a:r>
            <a:endParaRPr kumimoji="1" lang="ja-JP" altLang="en-US" sz="1200" b="1" dirty="0">
              <a:solidFill>
                <a:srgbClr val="FFFFFF"/>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84205" y="1638220"/>
            <a:ext cx="7848600"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群組 16"/>
          <p:cNvGrpSpPr/>
          <p:nvPr/>
        </p:nvGrpSpPr>
        <p:grpSpPr>
          <a:xfrm>
            <a:off x="1143707" y="6418807"/>
            <a:ext cx="5101771" cy="416630"/>
            <a:chOff x="1127941" y="6450339"/>
            <a:chExt cx="5101771" cy="416630"/>
          </a:xfrm>
        </p:grpSpPr>
        <p:pic>
          <p:nvPicPr>
            <p:cNvPr id="12" name="Picture 15" descr="cc">
              <a:hlinkClick r:id="rId5"/>
            </p:cNvPr>
            <p:cNvPicPr>
              <a:picLocks noChangeAspect="1" noChangeArrowheads="1"/>
            </p:cNvPicPr>
            <p:nvPr/>
          </p:nvPicPr>
          <p:blipFill>
            <a:blip r:embed="rId6"/>
            <a:srcRect/>
            <a:stretch>
              <a:fillRect/>
            </a:stretch>
          </p:blipFill>
          <p:spPr bwMode="auto">
            <a:xfrm>
              <a:off x="1127941" y="6450339"/>
              <a:ext cx="1004888" cy="360363"/>
            </a:xfrm>
            <a:prstGeom prst="rect">
              <a:avLst/>
            </a:prstGeom>
            <a:noFill/>
            <a:ln w="9525">
              <a:noFill/>
              <a:miter lim="800000"/>
              <a:headEnd/>
              <a:tailEnd/>
            </a:ln>
          </p:spPr>
        </p:pic>
        <p:sp>
          <p:nvSpPr>
            <p:cNvPr id="14" name="矩形 13"/>
            <p:cNvSpPr/>
            <p:nvPr/>
          </p:nvSpPr>
          <p:spPr>
            <a:xfrm>
              <a:off x="2148595" y="6497637"/>
              <a:ext cx="4081117" cy="369332"/>
            </a:xfrm>
            <a:prstGeom prst="rect">
              <a:avLst/>
            </a:prstGeom>
          </p:spPr>
          <p:txBody>
            <a:bodyPr wrap="none">
              <a:spAutoFit/>
            </a:bodyPr>
            <a:lstStyle/>
            <a:p>
              <a:pPr lvl="0" defTabSz="914400">
                <a:defRPr/>
              </a:pPr>
              <a:r>
                <a:rPr lang="en-US" altLang="zh-TW" dirty="0" smtClean="0">
                  <a:latin typeface="Times New Roman" pitchFamily="18" charset="0"/>
                  <a:ea typeface="新細明體" pitchFamily="18" charset="-120"/>
                  <a:cs typeface="Times New Roman" pitchFamily="18" charset="0"/>
                </a:rPr>
                <a:t>National Taiwan University Sakai Takashi</a:t>
              </a:r>
              <a:endParaRPr lang="zh-TW" altLang="zh-TW" dirty="0" smtClean="0">
                <a:latin typeface="Times New Roman" pitchFamily="18" charset="0"/>
                <a:ea typeface="新細明體" pitchFamily="18" charset="-120"/>
                <a:cs typeface="Times New Roman" pitchFamily="18" charset="0"/>
              </a:endParaRPr>
            </a:p>
          </p:txBody>
        </p:sp>
      </p:grpSp>
      <p:sp>
        <p:nvSpPr>
          <p:cNvPr id="9" name="タイトル 8"/>
          <p:cNvSpPr>
            <a:spLocks noGrp="1"/>
          </p:cNvSpPr>
          <p:nvPr>
            <p:ph type="title"/>
          </p:nvPr>
        </p:nvSpPr>
        <p:spPr/>
        <p:txBody>
          <a:bodyPr/>
          <a:lstStyle/>
          <a:p>
            <a:r>
              <a:rPr lang="en-US" altLang="ja-JP" dirty="0" smtClean="0">
                <a:latin typeface="Times New Roman" pitchFamily="18" charset="0"/>
                <a:cs typeface="Times New Roman" pitchFamily="18" charset="0"/>
              </a:rPr>
              <a:t>1a. Where is Southeast Asia?</a:t>
            </a:r>
            <a:endParaRPr lang="ja-JP" altLang="en-US" dirty="0">
              <a:latin typeface="Times New Roman" pitchFamily="18" charset="0"/>
              <a:cs typeface="Times New Roman" pitchFamily="18" charset="0"/>
            </a:endParaRPr>
          </a:p>
        </p:txBody>
      </p:sp>
      <p:sp>
        <p:nvSpPr>
          <p:cNvPr id="21508" name="Oval 4"/>
          <p:cNvSpPr>
            <a:spLocks noChangeArrowheads="1"/>
          </p:cNvSpPr>
          <p:nvPr/>
        </p:nvSpPr>
        <p:spPr bwMode="auto">
          <a:xfrm>
            <a:off x="-381000" y="2389750"/>
            <a:ext cx="5791200" cy="4696849"/>
          </a:xfrm>
          <a:prstGeom prst="ellipse">
            <a:avLst/>
          </a:prstGeom>
          <a:solidFill>
            <a:schemeClr val="accent1">
              <a:alpha val="25999"/>
            </a:schemeClr>
          </a:solidFill>
          <a:ln w="28575">
            <a:solidFill>
              <a:schemeClr val="accent1"/>
            </a:solidFill>
            <a:round/>
            <a:headEnd/>
            <a:tailEnd/>
          </a:ln>
          <a:effectLst/>
        </p:spPr>
        <p:txBody>
          <a:bodyPr wrap="none" anchor="ctr">
            <a:prstTxWarp prst="textNoShape">
              <a:avLst/>
            </a:prstTxWarp>
          </a:bodyPr>
          <a:lstStyle/>
          <a:p>
            <a:endParaRPr lang="ja-JP" altLang="en-US">
              <a:latin typeface="Times New Roman" pitchFamily="18" charset="0"/>
              <a:cs typeface="Times New Roman" pitchFamily="18" charset="0"/>
            </a:endParaRPr>
          </a:p>
        </p:txBody>
      </p:sp>
      <p:sp>
        <p:nvSpPr>
          <p:cNvPr id="21509" name="Oval 5"/>
          <p:cNvSpPr>
            <a:spLocks noChangeArrowheads="1"/>
          </p:cNvSpPr>
          <p:nvPr/>
        </p:nvSpPr>
        <p:spPr bwMode="auto">
          <a:xfrm>
            <a:off x="2514600" y="1544638"/>
            <a:ext cx="2895600" cy="914400"/>
          </a:xfrm>
          <a:prstGeom prst="ellipse">
            <a:avLst/>
          </a:prstGeom>
          <a:solidFill>
            <a:schemeClr val="hlink">
              <a:alpha val="25000"/>
            </a:schemeClr>
          </a:solidFill>
          <a:ln w="28575">
            <a:solidFill>
              <a:schemeClr val="hlink"/>
            </a:solidFill>
            <a:round/>
            <a:headEnd/>
            <a:tailEnd/>
          </a:ln>
          <a:effectLst/>
        </p:spPr>
        <p:txBody>
          <a:bodyPr wrap="none" anchor="ctr">
            <a:prstTxWarp prst="textNoShape">
              <a:avLst/>
            </a:prstTxWarp>
          </a:bodyPr>
          <a:lstStyle/>
          <a:p>
            <a:endParaRPr lang="ja-JP" altLang="en-US">
              <a:latin typeface="Times New Roman" pitchFamily="18" charset="0"/>
              <a:cs typeface="Times New Roman" pitchFamily="18" charset="0"/>
            </a:endParaRPr>
          </a:p>
        </p:txBody>
      </p:sp>
      <p:sp>
        <p:nvSpPr>
          <p:cNvPr id="21510" name="Oval 6"/>
          <p:cNvSpPr>
            <a:spLocks noChangeArrowheads="1"/>
          </p:cNvSpPr>
          <p:nvPr/>
        </p:nvSpPr>
        <p:spPr bwMode="auto">
          <a:xfrm>
            <a:off x="4838700" y="2029443"/>
            <a:ext cx="1143000" cy="1655707"/>
          </a:xfrm>
          <a:prstGeom prst="ellipse">
            <a:avLst/>
          </a:prstGeom>
          <a:solidFill>
            <a:schemeClr val="tx2">
              <a:alpha val="25000"/>
            </a:schemeClr>
          </a:solidFill>
          <a:ln w="28575">
            <a:solidFill>
              <a:schemeClr val="tx2"/>
            </a:solidFill>
            <a:round/>
            <a:headEnd/>
            <a:tailEnd/>
          </a:ln>
          <a:effectLst/>
        </p:spPr>
        <p:txBody>
          <a:bodyPr wrap="none" anchor="ctr">
            <a:prstTxWarp prst="textNoShape">
              <a:avLst/>
            </a:prstTxWarp>
          </a:bodyPr>
          <a:lstStyle/>
          <a:p>
            <a:endParaRPr lang="ja-JP" altLang="en-US">
              <a:latin typeface="Times New Roman" pitchFamily="18" charset="0"/>
              <a:cs typeface="Times New Roman" pitchFamily="18" charset="0"/>
            </a:endParaRPr>
          </a:p>
        </p:txBody>
      </p:sp>
      <p:sp>
        <p:nvSpPr>
          <p:cNvPr id="21511" name="Rectangle 7"/>
          <p:cNvSpPr>
            <a:spLocks noChangeArrowheads="1"/>
          </p:cNvSpPr>
          <p:nvPr/>
        </p:nvSpPr>
        <p:spPr bwMode="auto">
          <a:xfrm>
            <a:off x="1446126" y="4378425"/>
            <a:ext cx="1999265" cy="400110"/>
          </a:xfrm>
          <a:prstGeom prst="rect">
            <a:avLst/>
          </a:prstGeom>
          <a:noFill/>
          <a:ln w="9525">
            <a:noFill/>
            <a:miter lim="800000"/>
            <a:headEnd/>
            <a:tailEnd/>
          </a:ln>
          <a:effectLst/>
        </p:spPr>
        <p:txBody>
          <a:bodyPr wrap="none">
            <a:prstTxWarp prst="textNoShape">
              <a:avLst/>
            </a:prstTxWarp>
            <a:spAutoFit/>
          </a:bodyPr>
          <a:lstStyle/>
          <a:p>
            <a:r>
              <a:rPr lang="en-US" altLang="ja-JP" sz="2000" b="1" dirty="0">
                <a:latin typeface="Times New Roman" pitchFamily="18" charset="0"/>
                <a:cs typeface="Times New Roman" pitchFamily="18" charset="0"/>
              </a:rPr>
              <a:t>Indian Influence</a:t>
            </a:r>
            <a:endParaRPr lang="en-US" altLang="ja-JP" sz="2000" dirty="0">
              <a:latin typeface="Times New Roman" pitchFamily="18" charset="0"/>
              <a:cs typeface="Times New Roman" pitchFamily="18" charset="0"/>
            </a:endParaRPr>
          </a:p>
        </p:txBody>
      </p:sp>
      <p:sp>
        <p:nvSpPr>
          <p:cNvPr id="21512" name="Rectangle 8"/>
          <p:cNvSpPr>
            <a:spLocks noChangeArrowheads="1"/>
          </p:cNvSpPr>
          <p:nvPr/>
        </p:nvSpPr>
        <p:spPr bwMode="auto">
          <a:xfrm>
            <a:off x="3296881" y="1808725"/>
            <a:ext cx="1202267" cy="581025"/>
          </a:xfrm>
          <a:prstGeom prst="rect">
            <a:avLst/>
          </a:prstGeom>
          <a:noFill/>
          <a:ln w="9525">
            <a:noFill/>
            <a:miter lim="800000"/>
            <a:headEnd/>
            <a:tailEnd/>
          </a:ln>
          <a:effectLst/>
        </p:spPr>
        <p:txBody>
          <a:bodyPr wrap="square">
            <a:prstTxWarp prst="textNoShape">
              <a:avLst/>
            </a:prstTxWarp>
            <a:spAutoFit/>
          </a:bodyPr>
          <a:lstStyle/>
          <a:p>
            <a:r>
              <a:rPr lang="en-US" altLang="ja-JP" sz="1600" b="1" dirty="0">
                <a:solidFill>
                  <a:srgbClr val="000000"/>
                </a:solidFill>
                <a:latin typeface="Times New Roman" pitchFamily="18" charset="0"/>
                <a:cs typeface="Times New Roman" pitchFamily="18" charset="0"/>
              </a:rPr>
              <a:t>Chinese </a:t>
            </a:r>
          </a:p>
          <a:p>
            <a:r>
              <a:rPr lang="en-US" altLang="ja-JP" sz="1600" b="1" dirty="0">
                <a:solidFill>
                  <a:srgbClr val="000000"/>
                </a:solidFill>
                <a:latin typeface="Times New Roman" pitchFamily="18" charset="0"/>
                <a:cs typeface="Times New Roman" pitchFamily="18" charset="0"/>
              </a:rPr>
              <a:t>Influence</a:t>
            </a:r>
          </a:p>
        </p:txBody>
      </p:sp>
      <p:sp>
        <p:nvSpPr>
          <p:cNvPr id="21513" name="Rectangle 9"/>
          <p:cNvSpPr>
            <a:spLocks noChangeArrowheads="1"/>
          </p:cNvSpPr>
          <p:nvPr/>
        </p:nvSpPr>
        <p:spPr bwMode="auto">
          <a:xfrm>
            <a:off x="4839340" y="2835275"/>
            <a:ext cx="1058303" cy="584775"/>
          </a:xfrm>
          <a:prstGeom prst="rect">
            <a:avLst/>
          </a:prstGeom>
          <a:noFill/>
          <a:ln w="9525">
            <a:noFill/>
            <a:miter lim="800000"/>
            <a:headEnd/>
            <a:tailEnd/>
          </a:ln>
          <a:effectLst/>
        </p:spPr>
        <p:txBody>
          <a:bodyPr wrap="none">
            <a:prstTxWarp prst="textNoShape">
              <a:avLst/>
            </a:prstTxWarp>
            <a:spAutoFit/>
          </a:bodyPr>
          <a:lstStyle/>
          <a:p>
            <a:r>
              <a:rPr lang="en-US" altLang="ja-JP" sz="1600" b="1" dirty="0">
                <a:solidFill>
                  <a:srgbClr val="000000"/>
                </a:solidFill>
                <a:latin typeface="Times New Roman" pitchFamily="18" charset="0"/>
                <a:cs typeface="Times New Roman" pitchFamily="18" charset="0"/>
              </a:rPr>
              <a:t>European</a:t>
            </a:r>
          </a:p>
          <a:p>
            <a:r>
              <a:rPr lang="en-US" altLang="ja-JP" sz="1600" b="1" dirty="0">
                <a:solidFill>
                  <a:srgbClr val="000000"/>
                </a:solidFill>
                <a:latin typeface="Times New Roman" pitchFamily="18" charset="0"/>
                <a:cs typeface="Times New Roman" pitchFamily="18" charset="0"/>
              </a:rPr>
              <a:t> Influence</a:t>
            </a:r>
          </a:p>
        </p:txBody>
      </p:sp>
      <p:cxnSp>
        <p:nvCxnSpPr>
          <p:cNvPr id="13" name="直線矢印コネクタ 12"/>
          <p:cNvCxnSpPr/>
          <p:nvPr/>
        </p:nvCxnSpPr>
        <p:spPr>
          <a:xfrm rot="16200000" flipH="1">
            <a:off x="4414204" y="2233220"/>
            <a:ext cx="1214729" cy="365737"/>
          </a:xfrm>
          <a:prstGeom prst="straightConnector1">
            <a:avLst/>
          </a:prstGeom>
          <a:ln w="50800" cap="flat" cmpd="sng" algn="ctr">
            <a:solidFill>
              <a:schemeClr val="accent3">
                <a:shade val="80000"/>
              </a:schemeClr>
            </a:solidFill>
            <a:prstDash val="solid"/>
            <a:round/>
            <a:headEnd type="none" w="med" len="med"/>
            <a:tailEnd type="arrow" w="med" len="med"/>
          </a:ln>
        </p:spPr>
        <p:style>
          <a:lnRef idx="2">
            <a:schemeClr val="accent3"/>
          </a:lnRef>
          <a:fillRef idx="0">
            <a:schemeClr val="accent3"/>
          </a:fillRef>
          <a:effectRef idx="1">
            <a:schemeClr val="accent3"/>
          </a:effectRef>
          <a:fontRef idx="minor">
            <a:schemeClr val="tx1"/>
          </a:fontRef>
        </p:style>
      </p:cxnSp>
      <p:cxnSp>
        <p:nvCxnSpPr>
          <p:cNvPr id="16" name="直線矢印コネクタ 15"/>
          <p:cNvCxnSpPr>
            <a:endCxn id="21509" idx="6"/>
          </p:cNvCxnSpPr>
          <p:nvPr/>
        </p:nvCxnSpPr>
        <p:spPr>
          <a:xfrm>
            <a:off x="4839340" y="1808725"/>
            <a:ext cx="570860" cy="193113"/>
          </a:xfrm>
          <a:prstGeom prst="straightConnector1">
            <a:avLst/>
          </a:prstGeom>
          <a:ln w="50800" cap="flat" cmpd="sng" algn="ctr">
            <a:solidFill>
              <a:schemeClr val="accent3">
                <a:shade val="80000"/>
              </a:schemeClr>
            </a:solidFill>
            <a:prstDash val="solid"/>
            <a:round/>
            <a:headEnd type="none" w="med" len="med"/>
            <a:tailEnd type="arrow" w="med" len="med"/>
          </a:ln>
        </p:spPr>
        <p:style>
          <a:lnRef idx="2">
            <a:schemeClr val="accent3"/>
          </a:lnRef>
          <a:fillRef idx="0">
            <a:schemeClr val="accent3"/>
          </a:fillRef>
          <a:effectRef idx="1">
            <a:schemeClr val="accent3"/>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215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entr" presetSubtype="0" fill="hold" grpId="0" nodeType="clickEffect">
                                  <p:stCondLst>
                                    <p:cond delay="0"/>
                                  </p:stCondLst>
                                  <p:childTnLst>
                                    <p:set>
                                      <p:cBhvr>
                                        <p:cTn id="10" dur="1" fill="hold">
                                          <p:stCondLst>
                                            <p:cond delay="499"/>
                                          </p:stCondLst>
                                        </p:cTn>
                                        <p:tgtEl>
                                          <p:spTgt spid="215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entr" presetSubtype="0" fill="hold" grpId="0" nodeType="clickEffect">
                                  <p:stCondLst>
                                    <p:cond delay="0"/>
                                  </p:stCondLst>
                                  <p:childTnLst>
                                    <p:set>
                                      <p:cBhvr>
                                        <p:cTn id="14" dur="1" fill="hold">
                                          <p:stCondLst>
                                            <p:cond delay="499"/>
                                          </p:stCondLst>
                                        </p:cTn>
                                        <p:tgtEl>
                                          <p:spTgt spid="215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entr" presetSubtype="0" fill="hold" grpId="0" nodeType="clickEffect">
                                  <p:stCondLst>
                                    <p:cond delay="0"/>
                                  </p:stCondLst>
                                  <p:childTnLst>
                                    <p:set>
                                      <p:cBhvr>
                                        <p:cTn id="18" dur="1" fill="hold">
                                          <p:stCondLst>
                                            <p:cond delay="499"/>
                                          </p:stCondLst>
                                        </p:cTn>
                                        <p:tgtEl>
                                          <p:spTgt spid="215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entr" presetSubtype="0" fill="hold" grpId="0" nodeType="clickEffect">
                                  <p:stCondLst>
                                    <p:cond delay="0"/>
                                  </p:stCondLst>
                                  <p:childTnLst>
                                    <p:set>
                                      <p:cBhvr>
                                        <p:cTn id="22" dur="1" fill="hold">
                                          <p:stCondLst>
                                            <p:cond delay="499"/>
                                          </p:stCondLst>
                                        </p:cTn>
                                        <p:tgtEl>
                                          <p:spTgt spid="215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entr" presetSubtype="0" fill="hold" grpId="0" nodeType="clickEffect">
                                  <p:stCondLst>
                                    <p:cond delay="0"/>
                                  </p:stCondLst>
                                  <p:childTnLst>
                                    <p:set>
                                      <p:cBhvr>
                                        <p:cTn id="26" dur="1" fill="hold">
                                          <p:stCondLst>
                                            <p:cond delay="499"/>
                                          </p:stCondLst>
                                        </p:cTn>
                                        <p:tgtEl>
                                          <p:spTgt spid="215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P spid="21509" grpId="0" animBg="1"/>
      <p:bldP spid="21510" grpId="0" animBg="1"/>
      <p:bldP spid="21511" grpId="0" autoUpdateAnimBg="0"/>
      <p:bldP spid="21512" grpId="0" autoUpdateAnimBg="0"/>
      <p:bldP spid="2151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08383" y="4330283"/>
            <a:ext cx="4410075" cy="2486025"/>
          </a:xfrm>
          <a:prstGeom prst="rect">
            <a:avLst/>
          </a:prstGeom>
        </p:spPr>
      </p:pic>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52" y="1631013"/>
            <a:ext cx="4732337"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lang="en-US" altLang="ja-JP" dirty="0" smtClean="0">
                <a:latin typeface="Times New Roman" pitchFamily="18" charset="0"/>
                <a:cs typeface="Times New Roman" pitchFamily="18" charset="0"/>
              </a:rPr>
              <a:t>1a. Where is Southeast Asia?</a:t>
            </a:r>
            <a:endParaRPr lang="ja-JP" altLang="en-US" dirty="0">
              <a:latin typeface="Times New Roman" pitchFamily="18" charset="0"/>
              <a:cs typeface="Times New Roman" pitchFamily="18" charset="0"/>
            </a:endParaRPr>
          </a:p>
        </p:txBody>
      </p:sp>
      <p:grpSp>
        <p:nvGrpSpPr>
          <p:cNvPr id="26" name="群組 25"/>
          <p:cNvGrpSpPr/>
          <p:nvPr/>
        </p:nvGrpSpPr>
        <p:grpSpPr>
          <a:xfrm>
            <a:off x="6952" y="4262803"/>
            <a:ext cx="4612320" cy="800795"/>
            <a:chOff x="6952" y="4262803"/>
            <a:chExt cx="4612320" cy="800795"/>
          </a:xfrm>
        </p:grpSpPr>
        <p:sp>
          <p:nvSpPr>
            <p:cNvPr id="7" name="テキスト ボックス 6"/>
            <p:cNvSpPr txBox="1"/>
            <p:nvPr/>
          </p:nvSpPr>
          <p:spPr>
            <a:xfrm>
              <a:off x="985831" y="4755821"/>
              <a:ext cx="2050305" cy="307777"/>
            </a:xfrm>
            <a:prstGeom prst="rect">
              <a:avLst/>
            </a:prstGeom>
            <a:noFill/>
          </p:spPr>
          <p:txBody>
            <a:bodyPr wrap="none" rtlCol="0">
              <a:spAutoFit/>
            </a:bodyPr>
            <a:lstStyle/>
            <a:p>
              <a:r>
                <a:rPr kumimoji="1" lang="en-US" altLang="ja-JP" sz="1400" dirty="0" smtClean="0">
                  <a:solidFill>
                    <a:srgbClr val="FFFFFF"/>
                  </a:solidFill>
                  <a:latin typeface="Times New Roman" pitchFamily="18" charset="0"/>
                  <a:cs typeface="Times New Roman" pitchFamily="18" charset="0"/>
                </a:rPr>
                <a:t>Home land of Ami peop</a:t>
              </a:r>
              <a:r>
                <a:rPr lang="en-US" altLang="ja-JP" sz="1400" dirty="0" smtClean="0">
                  <a:solidFill>
                    <a:srgbClr val="FFFFFF"/>
                  </a:solidFill>
                  <a:latin typeface="Times New Roman" pitchFamily="18" charset="0"/>
                  <a:cs typeface="Times New Roman" pitchFamily="18" charset="0"/>
                </a:rPr>
                <a:t>le</a:t>
              </a:r>
              <a:endParaRPr kumimoji="1" lang="ja-JP" altLang="en-US" sz="1400" dirty="0">
                <a:solidFill>
                  <a:srgbClr val="FFFFFF"/>
                </a:solidFill>
                <a:latin typeface="Times New Roman" pitchFamily="18" charset="0"/>
                <a:cs typeface="Times New Roman" pitchFamily="18" charset="0"/>
              </a:endParaRPr>
            </a:p>
          </p:txBody>
        </p:sp>
        <p:grpSp>
          <p:nvGrpSpPr>
            <p:cNvPr id="25" name="群組 24"/>
            <p:cNvGrpSpPr/>
            <p:nvPr/>
          </p:nvGrpSpPr>
          <p:grpSpPr>
            <a:xfrm>
              <a:off x="6952" y="4262803"/>
              <a:ext cx="4612320" cy="523220"/>
              <a:chOff x="1131419" y="6271056"/>
              <a:chExt cx="4612320" cy="523220"/>
            </a:xfrm>
          </p:grpSpPr>
          <p:pic>
            <p:nvPicPr>
              <p:cNvPr id="23" name="Picture 15" descr="cc">
                <a:hlinkClick r:id="rId6"/>
              </p:cNvPr>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31419" y="6495591"/>
                <a:ext cx="720000" cy="252000"/>
              </a:xfrm>
              <a:prstGeom prst="rect">
                <a:avLst/>
              </a:prstGeom>
              <a:noFill/>
              <a:ln w="9525">
                <a:noFill/>
                <a:miter lim="800000"/>
                <a:headEnd/>
                <a:tailEnd/>
              </a:ln>
            </p:spPr>
          </p:pic>
          <p:sp>
            <p:nvSpPr>
              <p:cNvPr id="24" name="矩形 23"/>
              <p:cNvSpPr/>
              <p:nvPr/>
            </p:nvSpPr>
            <p:spPr>
              <a:xfrm>
                <a:off x="1837946" y="6271056"/>
                <a:ext cx="3905793" cy="523220"/>
              </a:xfrm>
              <a:prstGeom prst="rect">
                <a:avLst/>
              </a:prstGeom>
            </p:spPr>
            <p:txBody>
              <a:bodyPr wrap="square">
                <a:spAutoFit/>
              </a:bodyPr>
              <a:lstStyle/>
              <a:p>
                <a:pPr lvl="0" defTabSz="914400">
                  <a:defRPr/>
                </a:pPr>
                <a:endParaRPr lang="en-US" altLang="zh-TW" sz="1400" dirty="0" smtClean="0">
                  <a:solidFill>
                    <a:schemeClr val="bg1"/>
                  </a:solidFill>
                  <a:latin typeface="Times New Roman" pitchFamily="18" charset="0"/>
                  <a:ea typeface="新細明體" pitchFamily="18" charset="-120"/>
                  <a:cs typeface="Times New Roman" pitchFamily="18" charset="0"/>
                </a:endParaRPr>
              </a:p>
              <a:p>
                <a:pPr lvl="0" defTabSz="914400">
                  <a:defRPr/>
                </a:pPr>
                <a:r>
                  <a:rPr lang="en-US" altLang="zh-TW" sz="1400" dirty="0" smtClean="0">
                    <a:solidFill>
                      <a:schemeClr val="bg1"/>
                    </a:solidFill>
                    <a:latin typeface="Times New Roman" pitchFamily="18" charset="0"/>
                    <a:ea typeface="新細明體" pitchFamily="18" charset="-120"/>
                    <a:cs typeface="Times New Roman" pitchFamily="18" charset="0"/>
                  </a:rPr>
                  <a:t>National Taiwan University Sakai Takashi</a:t>
                </a:r>
                <a:endParaRPr lang="zh-TW" altLang="zh-TW" sz="1400" dirty="0" smtClean="0">
                  <a:solidFill>
                    <a:schemeClr val="bg1"/>
                  </a:solidFill>
                  <a:latin typeface="Times New Roman" pitchFamily="18" charset="0"/>
                  <a:ea typeface="新細明體" pitchFamily="18" charset="-120"/>
                  <a:cs typeface="Times New Roman" pitchFamily="18" charset="0"/>
                </a:endParaRPr>
              </a:p>
            </p:txBody>
          </p:sp>
        </p:grpSp>
      </p:grpSp>
      <p:grpSp>
        <p:nvGrpSpPr>
          <p:cNvPr id="31" name="群組 30"/>
          <p:cNvGrpSpPr/>
          <p:nvPr/>
        </p:nvGrpSpPr>
        <p:grpSpPr>
          <a:xfrm>
            <a:off x="2958241" y="5734474"/>
            <a:ext cx="6185759" cy="1090403"/>
            <a:chOff x="2958241" y="5734474"/>
            <a:chExt cx="6185759" cy="1090403"/>
          </a:xfrm>
        </p:grpSpPr>
        <p:sp>
          <p:nvSpPr>
            <p:cNvPr id="8" name="テキスト ボックス 7"/>
            <p:cNvSpPr txBox="1"/>
            <p:nvPr/>
          </p:nvSpPr>
          <p:spPr>
            <a:xfrm>
              <a:off x="2958241" y="5734474"/>
              <a:ext cx="1661032" cy="307777"/>
            </a:xfrm>
            <a:prstGeom prst="rect">
              <a:avLst/>
            </a:prstGeom>
            <a:noFill/>
          </p:spPr>
          <p:txBody>
            <a:bodyPr wrap="none" rtlCol="0">
              <a:spAutoFit/>
            </a:bodyPr>
            <a:lstStyle/>
            <a:p>
              <a:r>
                <a:rPr kumimoji="1" lang="en-US" altLang="ja-JP" sz="1400" dirty="0" smtClean="0">
                  <a:solidFill>
                    <a:srgbClr val="FFFFFF"/>
                  </a:solidFill>
                  <a:latin typeface="Times New Roman" pitchFamily="18" charset="0"/>
                  <a:cs typeface="Times New Roman" pitchFamily="18" charset="0"/>
                </a:rPr>
                <a:t>Ami word education</a:t>
              </a:r>
              <a:endParaRPr kumimoji="1" lang="ja-JP" altLang="en-US" sz="1400" dirty="0">
                <a:solidFill>
                  <a:srgbClr val="FFFFFF"/>
                </a:solidFill>
                <a:latin typeface="Times New Roman" pitchFamily="18" charset="0"/>
                <a:cs typeface="Times New Roman" pitchFamily="18" charset="0"/>
              </a:endParaRPr>
            </a:p>
          </p:txBody>
        </p:sp>
        <p:grpSp>
          <p:nvGrpSpPr>
            <p:cNvPr id="27" name="群組 26"/>
            <p:cNvGrpSpPr/>
            <p:nvPr/>
          </p:nvGrpSpPr>
          <p:grpSpPr>
            <a:xfrm>
              <a:off x="4708383" y="6517100"/>
              <a:ext cx="4435617" cy="307777"/>
              <a:chOff x="1142994" y="6484959"/>
              <a:chExt cx="4435617" cy="307777"/>
            </a:xfrm>
          </p:grpSpPr>
          <p:pic>
            <p:nvPicPr>
              <p:cNvPr id="28" name="Picture 15" descr="cc">
                <a:hlinkClick r:id="rId6"/>
              </p:cNvPr>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42994" y="6532167"/>
                <a:ext cx="720000" cy="252000"/>
              </a:xfrm>
              <a:prstGeom prst="rect">
                <a:avLst/>
              </a:prstGeom>
              <a:noFill/>
              <a:ln w="9525">
                <a:noFill/>
                <a:miter lim="800000"/>
                <a:headEnd/>
                <a:tailEnd/>
              </a:ln>
            </p:spPr>
          </p:pic>
          <p:sp>
            <p:nvSpPr>
              <p:cNvPr id="29" name="矩形 28"/>
              <p:cNvSpPr/>
              <p:nvPr/>
            </p:nvSpPr>
            <p:spPr>
              <a:xfrm>
                <a:off x="1861097" y="6484959"/>
                <a:ext cx="3717514" cy="307777"/>
              </a:xfrm>
              <a:prstGeom prst="rect">
                <a:avLst/>
              </a:prstGeom>
            </p:spPr>
            <p:txBody>
              <a:bodyPr wrap="square">
                <a:spAutoFit/>
              </a:bodyPr>
              <a:lstStyle/>
              <a:p>
                <a:pPr lvl="0" defTabSz="914400">
                  <a:defRPr/>
                </a:pPr>
                <a:r>
                  <a:rPr lang="en-US" altLang="zh-TW" sz="1400" dirty="0" smtClean="0">
                    <a:solidFill>
                      <a:schemeClr val="bg1"/>
                    </a:solidFill>
                    <a:latin typeface="Times New Roman" pitchFamily="18" charset="0"/>
                    <a:ea typeface="新細明體" pitchFamily="18" charset="-120"/>
                    <a:cs typeface="Times New Roman" pitchFamily="18" charset="0"/>
                  </a:rPr>
                  <a:t>National Taiwan University Sakai Takashi</a:t>
                </a:r>
                <a:endParaRPr lang="zh-TW" altLang="zh-TW" sz="1400" dirty="0" smtClean="0">
                  <a:solidFill>
                    <a:schemeClr val="bg1"/>
                  </a:solidFill>
                  <a:latin typeface="Times New Roman" pitchFamily="18" charset="0"/>
                  <a:ea typeface="新細明體" pitchFamily="18" charset="-120"/>
                  <a:cs typeface="Times New Roman" pitchFamily="18" charset="0"/>
                </a:endParaRPr>
              </a:p>
            </p:txBody>
          </p:sp>
        </p:grpSp>
      </p:gr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0377" y="1835619"/>
            <a:ext cx="7620000" cy="456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タイトル 4"/>
          <p:cNvSpPr>
            <a:spLocks noGrp="1"/>
          </p:cNvSpPr>
          <p:nvPr>
            <p:ph type="title"/>
          </p:nvPr>
        </p:nvSpPr>
        <p:spPr>
          <a:xfrm>
            <a:off x="197708" y="79468"/>
            <a:ext cx="8662087" cy="1417638"/>
          </a:xfrm>
        </p:spPr>
        <p:txBody>
          <a:bodyPr/>
          <a:lstStyle/>
          <a:p>
            <a:r>
              <a:rPr lang="en-US" altLang="ja-JP" dirty="0" smtClean="0">
                <a:latin typeface="Times New Roman" pitchFamily="18" charset="0"/>
                <a:cs typeface="Times New Roman" pitchFamily="18" charset="0"/>
              </a:rPr>
              <a:t>1a. Where is Southeast Asia?</a:t>
            </a:r>
            <a:endParaRPr lang="ja-JP" altLang="en-US" dirty="0">
              <a:latin typeface="Times New Roman" pitchFamily="18" charset="0"/>
              <a:cs typeface="Times New Roman" pitchFamily="18" charset="0"/>
            </a:endParaRPr>
          </a:p>
        </p:txBody>
      </p:sp>
      <p:sp>
        <p:nvSpPr>
          <p:cNvPr id="10" name="テキスト ボックス 9"/>
          <p:cNvSpPr txBox="1"/>
          <p:nvPr/>
        </p:nvSpPr>
        <p:spPr>
          <a:xfrm>
            <a:off x="3074456" y="6399682"/>
            <a:ext cx="2675476" cy="307777"/>
          </a:xfrm>
          <a:prstGeom prst="rect">
            <a:avLst/>
          </a:prstGeom>
          <a:noFill/>
        </p:spPr>
        <p:txBody>
          <a:bodyPr wrap="none" rtlCol="0">
            <a:spAutoFit/>
          </a:bodyPr>
          <a:lstStyle/>
          <a:p>
            <a:r>
              <a:rPr kumimoji="1" lang="en-US" altLang="ja-JP" sz="1400" dirty="0" smtClean="0">
                <a:solidFill>
                  <a:srgbClr val="FFFFFF"/>
                </a:solidFill>
                <a:latin typeface="Times New Roman" pitchFamily="18" charset="0"/>
                <a:cs typeface="Times New Roman" pitchFamily="18" charset="0"/>
              </a:rPr>
              <a:t>Migration of </a:t>
            </a:r>
            <a:r>
              <a:rPr kumimoji="1" lang="en-US" altLang="ja-JP" sz="1400" dirty="0" err="1" smtClean="0">
                <a:solidFill>
                  <a:srgbClr val="FFFFFF"/>
                </a:solidFill>
                <a:latin typeface="Times New Roman" pitchFamily="18" charset="0"/>
                <a:cs typeface="Times New Roman" pitchFamily="18" charset="0"/>
              </a:rPr>
              <a:t>Austronesian</a:t>
            </a:r>
            <a:r>
              <a:rPr kumimoji="1" lang="en-US" altLang="ja-JP" sz="1400" dirty="0" smtClean="0">
                <a:solidFill>
                  <a:srgbClr val="FFFFFF"/>
                </a:solidFill>
                <a:latin typeface="Times New Roman" pitchFamily="18" charset="0"/>
                <a:cs typeface="Times New Roman" pitchFamily="18" charset="0"/>
              </a:rPr>
              <a:t> peoples</a:t>
            </a:r>
            <a:endParaRPr kumimoji="1" lang="ja-JP" altLang="en-US" sz="1400" dirty="0">
              <a:solidFill>
                <a:srgbClr val="FFFFFF"/>
              </a:solidFill>
              <a:latin typeface="Times New Roman" pitchFamily="18" charset="0"/>
              <a:cs typeface="Times New Roman" pitchFamily="18" charset="0"/>
            </a:endParaRPr>
          </a:p>
        </p:txBody>
      </p:sp>
      <p:sp>
        <p:nvSpPr>
          <p:cNvPr id="8" name="矩形 7"/>
          <p:cNvSpPr/>
          <p:nvPr/>
        </p:nvSpPr>
        <p:spPr>
          <a:xfrm>
            <a:off x="1865100" y="6012748"/>
            <a:ext cx="1981186" cy="307777"/>
          </a:xfrm>
          <a:prstGeom prst="rect">
            <a:avLst/>
          </a:prstGeom>
        </p:spPr>
        <p:txBody>
          <a:bodyPr wrap="square">
            <a:spAutoFit/>
          </a:bodyPr>
          <a:lstStyle/>
          <a:p>
            <a:r>
              <a:rPr lang="en-US" altLang="zh-TW" sz="1400" dirty="0" smtClean="0">
                <a:latin typeface="Times New Roman" pitchFamily="18" charset="0"/>
                <a:ea typeface="新細明體" pitchFamily="18" charset="-120"/>
                <a:cs typeface="Times New Roman" pitchFamily="18" charset="0"/>
              </a:rPr>
              <a:t>Wiki </a:t>
            </a:r>
            <a:r>
              <a:rPr lang="zh-TW" altLang="en-US" sz="1400" dirty="0" smtClean="0">
                <a:latin typeface="Times New Roman" pitchFamily="18" charset="0"/>
                <a:ea typeface="新細明體" pitchFamily="18" charset="-120"/>
                <a:cs typeface="Times New Roman" pitchFamily="18" charset="0"/>
              </a:rPr>
              <a:t> </a:t>
            </a:r>
            <a:r>
              <a:rPr lang="en-US" altLang="zh-TW" sz="1400" dirty="0" err="1" smtClean="0">
                <a:latin typeface="Times New Roman" pitchFamily="18" charset="0"/>
                <a:cs typeface="Times New Roman" pitchFamily="18" charset="0"/>
              </a:rPr>
              <a:t>Maulucioni</a:t>
            </a:r>
            <a:r>
              <a:rPr lang="zh-TW" altLang="en-US" sz="1400" dirty="0" smtClean="0">
                <a:latin typeface="Times New Roman" pitchFamily="18" charset="0"/>
                <a:cs typeface="Times New Roman" pitchFamily="18" charset="0"/>
              </a:rPr>
              <a:t> </a:t>
            </a:r>
            <a:endParaRPr lang="zh-TW" altLang="zh-TW" sz="1400" dirty="0" smtClean="0">
              <a:latin typeface="Times New Roman" pitchFamily="18" charset="0"/>
              <a:ea typeface="新細明體" pitchFamily="18" charset="-120"/>
              <a:cs typeface="Times New Roman" pitchFamily="18" charset="0"/>
            </a:endParaRPr>
          </a:p>
        </p:txBody>
      </p:sp>
      <p:pic>
        <p:nvPicPr>
          <p:cNvPr id="9" name="Picture 25" descr="\\140.112.59.229\資源平台\資源平台\版權\版權ICON與範例\Creative Commens台灣2.5\icon_by.tiff">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45815" y="6025248"/>
            <a:ext cx="719285" cy="252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
</p:tagLst>
</file>

<file path=ppt/tags/tag10.xml><?xml version="1.0" encoding="utf-8"?>
<p:tagLst xmlns:a="http://schemas.openxmlformats.org/drawingml/2006/main" xmlns:r="http://schemas.openxmlformats.org/officeDocument/2006/relationships" xmlns:p="http://schemas.openxmlformats.org/presentationml/2006/main">
  <p:tag name="TIMING" val="|0.4|2.4|10.8|2.4"/>
</p:tagLst>
</file>

<file path=ppt/tags/tag11.xml><?xml version="1.0" encoding="utf-8"?>
<p:tagLst xmlns:a="http://schemas.openxmlformats.org/drawingml/2006/main" xmlns:r="http://schemas.openxmlformats.org/officeDocument/2006/relationships" xmlns:p="http://schemas.openxmlformats.org/presentationml/2006/main">
  <p:tag name="TIMING" val="|0|0.9|0.4|2.4"/>
</p:tagLst>
</file>

<file path=ppt/tags/tag12.xml><?xml version="1.0" encoding="utf-8"?>
<p:tagLst xmlns:a="http://schemas.openxmlformats.org/drawingml/2006/main" xmlns:r="http://schemas.openxmlformats.org/officeDocument/2006/relationships" xmlns:p="http://schemas.openxmlformats.org/presentationml/2006/main">
  <p:tag name="TIMING" val="|0.4|2.4|0.6|2.4"/>
</p:tagLst>
</file>

<file path=ppt/tags/tag13.xml><?xml version="1.0" encoding="utf-8"?>
<p:tagLst xmlns:a="http://schemas.openxmlformats.org/drawingml/2006/main" xmlns:r="http://schemas.openxmlformats.org/officeDocument/2006/relationships" xmlns:p="http://schemas.openxmlformats.org/presentationml/2006/main">
  <p:tag name="TIMING" val="|0.5|1.7|3.7|5|1.9|2.4|2.4|3.8"/>
</p:tagLst>
</file>

<file path=ppt/tags/tag14.xml><?xml version="1.0" encoding="utf-8"?>
<p:tagLst xmlns:a="http://schemas.openxmlformats.org/drawingml/2006/main" xmlns:r="http://schemas.openxmlformats.org/officeDocument/2006/relationships" xmlns:p="http://schemas.openxmlformats.org/presentationml/2006/main">
  <p:tag name="TIMING" val="|0.4|2.4|6.1|2.4"/>
</p:tagLst>
</file>

<file path=ppt/tags/tag15.xml><?xml version="1.0" encoding="utf-8"?>
<p:tagLst xmlns:a="http://schemas.openxmlformats.org/drawingml/2006/main" xmlns:r="http://schemas.openxmlformats.org/officeDocument/2006/relationships" xmlns:p="http://schemas.openxmlformats.org/presentationml/2006/main">
  <p:tag name="TIMING" val="|0.5|2.4|0.2|2.3"/>
</p:tagLst>
</file>

<file path=ppt/tags/tag16.xml><?xml version="1.0" encoding="utf-8"?>
<p:tagLst xmlns:a="http://schemas.openxmlformats.org/drawingml/2006/main" xmlns:r="http://schemas.openxmlformats.org/officeDocument/2006/relationships" xmlns:p="http://schemas.openxmlformats.org/presentationml/2006/main">
  <p:tag name="TIMING" val="|0|2.3|0.1|2.3"/>
</p:tagLst>
</file>

<file path=ppt/tags/tag17.xml><?xml version="1.0" encoding="utf-8"?>
<p:tagLst xmlns:a="http://schemas.openxmlformats.org/drawingml/2006/main" xmlns:r="http://schemas.openxmlformats.org/officeDocument/2006/relationships" xmlns:p="http://schemas.openxmlformats.org/presentationml/2006/main">
  <p:tag name="TIMING" val="|0.7|2.4|2.7|1.4"/>
</p:tagLst>
</file>

<file path=ppt/tags/tag18.xml><?xml version="1.0" encoding="utf-8"?>
<p:tagLst xmlns:a="http://schemas.openxmlformats.org/drawingml/2006/main" xmlns:r="http://schemas.openxmlformats.org/officeDocument/2006/relationships" xmlns:p="http://schemas.openxmlformats.org/presentationml/2006/main">
  <p:tag name="TIMING" val="|0.8|7.2|0.9|1.7|1.4|3.1|2.7|2.4"/>
</p:tagLst>
</file>

<file path=ppt/tags/tag19.xml><?xml version="1.0" encoding="utf-8"?>
<p:tagLst xmlns:a="http://schemas.openxmlformats.org/drawingml/2006/main" xmlns:r="http://schemas.openxmlformats.org/officeDocument/2006/relationships" xmlns:p="http://schemas.openxmlformats.org/presentationml/2006/main">
  <p:tag name="TIMING" val="|0.2|0.8|0.9|0.:|1.1|1.4|2.1|1.4"/>
</p:tagLst>
</file>

<file path=ppt/tags/tag2.xml><?xml version="1.0" encoding="utf-8"?>
<p:tagLst xmlns:a="http://schemas.openxmlformats.org/drawingml/2006/main" xmlns:r="http://schemas.openxmlformats.org/officeDocument/2006/relationships" xmlns:p="http://schemas.openxmlformats.org/presentationml/2006/main">
  <p:tag name="TIMING" val="|0.4|2.4"/>
</p:tagLst>
</file>

<file path=ppt/tags/tag20.xml><?xml version="1.0" encoding="utf-8"?>
<p:tagLst xmlns:a="http://schemas.openxmlformats.org/drawingml/2006/main" xmlns:r="http://schemas.openxmlformats.org/officeDocument/2006/relationships" xmlns:p="http://schemas.openxmlformats.org/presentationml/2006/main">
  <p:tag name="TIMING" val="|0.4|1.2|22|1.4|2.8|5.3|31.8"/>
</p:tagLst>
</file>

<file path=ppt/tags/tag21.xml><?xml version="1.0" encoding="utf-8"?>
<p:tagLst xmlns:a="http://schemas.openxmlformats.org/drawingml/2006/main" xmlns:r="http://schemas.openxmlformats.org/officeDocument/2006/relationships" xmlns:p="http://schemas.openxmlformats.org/presentationml/2006/main">
  <p:tag name="TIMING" val="|0.3"/>
</p:tagLst>
</file>

<file path=ppt/tags/tag3.xml><?xml version="1.0" encoding="utf-8"?>
<p:tagLst xmlns:a="http://schemas.openxmlformats.org/drawingml/2006/main" xmlns:r="http://schemas.openxmlformats.org/officeDocument/2006/relationships" xmlns:p="http://schemas.openxmlformats.org/presentationml/2006/main">
  <p:tag name="TIMING" val="|1.2|2.5"/>
</p:tagLst>
</file>

<file path=ppt/tags/tag4.xml><?xml version="1.0" encoding="utf-8"?>
<p:tagLst xmlns:a="http://schemas.openxmlformats.org/drawingml/2006/main" xmlns:r="http://schemas.openxmlformats.org/officeDocument/2006/relationships" xmlns:p="http://schemas.openxmlformats.org/presentationml/2006/main">
  <p:tag name="TIMING" val="|0.4|2.4|0.9|0.8|0.8"/>
</p:tagLst>
</file>

<file path=ppt/tags/tag5.xml><?xml version="1.0" encoding="utf-8"?>
<p:tagLst xmlns:a="http://schemas.openxmlformats.org/drawingml/2006/main" xmlns:r="http://schemas.openxmlformats.org/officeDocument/2006/relationships" xmlns:p="http://schemas.openxmlformats.org/presentationml/2006/main">
  <p:tag name="TIMING" val="|1.4|1.9|0.1|0.6|0.5"/>
</p:tagLst>
</file>

<file path=ppt/tags/tag6.xml><?xml version="1.0" encoding="utf-8"?>
<p:tagLst xmlns:a="http://schemas.openxmlformats.org/drawingml/2006/main" xmlns:r="http://schemas.openxmlformats.org/officeDocument/2006/relationships" xmlns:p="http://schemas.openxmlformats.org/presentationml/2006/main">
  <p:tag name="TIMING" val="|0.4|1.2|1.1|1|1.2|1.3|0.9"/>
</p:tagLst>
</file>

<file path=ppt/tags/tag7.xml><?xml version="1.0" encoding="utf-8"?>
<p:tagLst xmlns:a="http://schemas.openxmlformats.org/drawingml/2006/main" xmlns:r="http://schemas.openxmlformats.org/officeDocument/2006/relationships" xmlns:p="http://schemas.openxmlformats.org/presentationml/2006/main">
  <p:tag name="TIMING" val="|0.:|2.4|0.2|2.4"/>
</p:tagLst>
</file>

<file path=ppt/tags/tag8.xml><?xml version="1.0" encoding="utf-8"?>
<p:tagLst xmlns:a="http://schemas.openxmlformats.org/drawingml/2006/main" xmlns:r="http://schemas.openxmlformats.org/officeDocument/2006/relationships" xmlns:p="http://schemas.openxmlformats.org/presentationml/2006/main">
  <p:tag name="TIMING" val="|2.5|2.4"/>
</p:tagLst>
</file>

<file path=ppt/tags/tag9.xml><?xml version="1.0" encoding="utf-8"?>
<p:tagLst xmlns:a="http://schemas.openxmlformats.org/drawingml/2006/main" xmlns:r="http://schemas.openxmlformats.org/officeDocument/2006/relationships" xmlns:p="http://schemas.openxmlformats.org/presentationml/2006/main">
  <p:tag name="TIMING" val="|0.4|1.1|0.9|0.9|0.6|2"/>
</p:tagLst>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環境">
  <a:themeElements>
    <a:clrScheme name="環境">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環境">
      <a:majorFont>
        <a:latin typeface="Book Antiqua"/>
        <a:ea typeface=""/>
        <a:cs typeface=""/>
        <a:font script="Jpan" typeface="ＭＳ 明朝"/>
      </a:majorFont>
      <a:minorFont>
        <a:latin typeface="Book Antiqua"/>
        <a:ea typeface=""/>
        <a:cs typeface=""/>
        <a:font script="Jpan" typeface="ＭＳ 明朝"/>
      </a:minorFont>
    </a:fontScheme>
    <a:fmtScheme name="環境">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環境.thmx</Template>
  <TotalTime>3212</TotalTime>
  <Words>3773</Words>
  <Application>Microsoft Office PowerPoint</Application>
  <PresentationFormat>On-screen Show (4:3)</PresentationFormat>
  <Paragraphs>404</Paragraphs>
  <Slides>29</Slides>
  <Notes>25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環境</vt:lpstr>
      <vt:lpstr>Taiwan and Southeast Asian Arts  Vol.1  臺灣與東南亞藝術 第1回　</vt:lpstr>
      <vt:lpstr>Taiwan &amp; Southeast Asian Arts</vt:lpstr>
      <vt:lpstr>1a. Where is Southeast Asia?</vt:lpstr>
      <vt:lpstr>1a. Where is Southeast Asia?</vt:lpstr>
      <vt:lpstr>1a. Where is Southeast Asia?</vt:lpstr>
      <vt:lpstr>1a. Where is Southeast Asia?</vt:lpstr>
      <vt:lpstr>1a. Where is Southeast Asia?</vt:lpstr>
      <vt:lpstr>1a. Where is Southeast Asia?</vt:lpstr>
      <vt:lpstr>1a. Where is Southeast Asia?</vt:lpstr>
      <vt:lpstr>1b. What is Arts?</vt:lpstr>
      <vt:lpstr>1b. What is Arts?</vt:lpstr>
      <vt:lpstr>1b. What is Arts?</vt:lpstr>
      <vt:lpstr>1b. What is Arts?</vt:lpstr>
      <vt:lpstr>2. Present relation Taiwan and ‘Southeast Asia’ </vt:lpstr>
      <vt:lpstr>2. Present relation Taiwan and ‘Southeast Asia’</vt:lpstr>
      <vt:lpstr>2. Present relation Taiwan and ‘Southeast Asia’</vt:lpstr>
      <vt:lpstr>2. Present relation Taiwan and ‘Southeast Asia’</vt:lpstr>
      <vt:lpstr>2. Present relation Taiwan and ‘Southeast Asia’</vt:lpstr>
      <vt:lpstr>3. Term Paper</vt:lpstr>
      <vt:lpstr>3. Term Paper</vt:lpstr>
      <vt:lpstr>3. Term Paper</vt:lpstr>
      <vt:lpstr>Schedule</vt:lpstr>
      <vt:lpstr>Taiwan and Southeast Asian Arts Vol.1 臺灣與東南亞藝術第一講  Copyright Declaration（版權標示頁）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Taiwan and Southeast Asian Arts 臺灣與東南亞藝術</dc:title>
  <dc:creator>体験版ユーザー Office 2004</dc:creator>
  <cp:lastModifiedBy>math</cp:lastModifiedBy>
  <cp:revision>204</cp:revision>
  <dcterms:created xsi:type="dcterms:W3CDTF">2011-06-06T14:20:59Z</dcterms:created>
  <dcterms:modified xsi:type="dcterms:W3CDTF">2012-04-27T10:54:00Z</dcterms:modified>
</cp:coreProperties>
</file>