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59" r:id="rId4"/>
    <p:sldId id="260" r:id="rId5"/>
    <p:sldId id="261" r:id="rId6"/>
    <p:sldId id="286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8" r:id="rId15"/>
    <p:sldId id="289" r:id="rId16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33CC33"/>
    <a:srgbClr val="0099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5" autoAdjust="0"/>
    <p:restoredTop sz="94604" autoAdjust="0"/>
  </p:normalViewPr>
  <p:slideViewPr>
    <p:cSldViewPr>
      <p:cViewPr>
        <p:scale>
          <a:sx n="75" d="100"/>
          <a:sy n="75" d="100"/>
        </p:scale>
        <p:origin x="-1396" y="-32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427C348-9896-414D-963A-74253E46A8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3031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2DEEE4F3-D4E0-423A-8FAD-14BF4BAC3588}" type="datetimeFigureOut">
              <a:rPr lang="zh-TW" altLang="en-US"/>
              <a:pPr>
                <a:defRPr/>
              </a:pPr>
              <a:t>2011/12/7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10EA486C-095B-4E1A-B019-168B156C4C3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457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86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C6D1BE-F032-4A84-B6DD-850B92459995}" type="slidenum">
              <a:rPr lang="zh-TW" altLang="en-US" smtClean="0">
                <a:ea typeface="新細明體" pitchFamily="18" charset="-120"/>
              </a:rPr>
              <a:pPr/>
              <a:t>14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9D0A4B-89AC-44A0-9999-75F7A52CF80B}" type="slidenum">
              <a:rPr lang="zh-TW" altLang="en-US" smtClean="0">
                <a:ea typeface="新細明體" pitchFamily="18" charset="-120"/>
              </a:rPr>
              <a:pPr/>
              <a:t>15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1E33C-4041-4054-9D5E-73CA6E2076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4E2AE-6382-4066-AC42-6C1918A94E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764E9-9E82-48FC-A541-AD1D2F45E64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7ADFC-3F58-4547-9E86-32F526C0C9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F15D7-548F-43B3-BCC5-AAA4E4F790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C894C-D62A-4B7E-8DBE-52EB22C507A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D52F0-EA5A-45FD-B788-0BD4A287846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7A594-E4BA-4209-A689-155FF0D368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FAFAB-C845-4C8B-B954-1904D5D935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6BB2F-E617-4502-BFE2-FC5E6E5002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3EA70-77EA-4A5D-99DA-B70F54269C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53AC831-83A8-42E3-9A95-80048AAE85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Picture 6" descr="LOGO含全銜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35963" y="6286500"/>
            <a:ext cx="808037" cy="571500"/>
          </a:xfrm>
          <a:prstGeom prst="rect">
            <a:avLst/>
          </a:prstGeom>
          <a:solidFill>
            <a:srgbClr val="E0D5C6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esktop\Logo及片頭尾\logo黑字透明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243394"/>
            <a:ext cx="2238205" cy="6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creativecommons.org/licenses/by-nc-sa/2.5/tw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1" y="620688"/>
            <a:ext cx="8229600" cy="2643188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第八講</a:t>
            </a:r>
            <a:r>
              <a:rPr lang="zh-TW" altLang="en-US" sz="5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　</a:t>
            </a:r>
            <a:br>
              <a:rPr lang="zh-TW" altLang="en-US" sz="5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古漢族的喪葬禮俗</a:t>
            </a:r>
            <a:r>
              <a:rPr lang="zh-TW" altLang="en-US" sz="54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br>
              <a:rPr lang="zh-TW" altLang="en-US" sz="54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周代的喪禮）</a:t>
            </a:r>
          </a:p>
        </p:txBody>
      </p:sp>
      <p:grpSp>
        <p:nvGrpSpPr>
          <p:cNvPr id="2051" name="群組 3"/>
          <p:cNvGrpSpPr>
            <a:grpSpLocks/>
          </p:cNvGrpSpPr>
          <p:nvPr/>
        </p:nvGrpSpPr>
        <p:grpSpPr bwMode="auto">
          <a:xfrm>
            <a:off x="572717" y="5531982"/>
            <a:ext cx="7739472" cy="681037"/>
            <a:chOff x="76200" y="6254964"/>
            <a:chExt cx="7739451" cy="681032"/>
          </a:xfrm>
        </p:grpSpPr>
        <p:sp>
          <p:nvSpPr>
            <p:cNvPr id="4" name="Rectangle 3"/>
            <p:cNvSpPr txBox="1">
              <a:spLocks noChangeArrowheads="1"/>
            </p:cNvSpPr>
            <p:nvPr/>
          </p:nvSpPr>
          <p:spPr bwMode="auto">
            <a:xfrm>
              <a:off x="255712" y="6254964"/>
              <a:ext cx="7559939" cy="68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altLang="zh-TW" sz="2000" b="1" kern="0" dirty="0">
                  <a:solidFill>
                    <a:schemeClr val="bg2">
                      <a:lumMod val="1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【</a:t>
              </a:r>
              <a:r>
                <a:rPr lang="zh-TW" altLang="en-US" sz="2000" b="1" kern="0" dirty="0">
                  <a:solidFill>
                    <a:schemeClr val="bg2">
                      <a:lumMod val="1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本著作除另有註明外，採取創用</a:t>
              </a:r>
              <a:r>
                <a:rPr lang="en-US" altLang="zh-TW" sz="2000" b="1" kern="0" dirty="0">
                  <a:solidFill>
                    <a:schemeClr val="bg2">
                      <a:lumMod val="1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CC</a:t>
              </a:r>
              <a:r>
                <a:rPr lang="zh-TW" altLang="en-US" sz="2000" b="1" kern="0" dirty="0">
                  <a:solidFill>
                    <a:schemeClr val="bg2">
                      <a:lumMod val="1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「姓名</a:t>
              </a:r>
              <a:r>
                <a:rPr lang="zh-TW" altLang="en-US" sz="2000" b="1" kern="0" dirty="0" smtClean="0">
                  <a:solidFill>
                    <a:schemeClr val="bg2">
                      <a:lumMod val="1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標示</a:t>
              </a:r>
              <a:endParaRPr lang="en-US" altLang="zh-TW" sz="2000" b="1" kern="0" dirty="0" smtClean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zh-TW" altLang="en-US" sz="2000" b="1" kern="0" dirty="0" smtClean="0">
                  <a:solidFill>
                    <a:schemeClr val="bg2">
                      <a:lumMod val="1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－</a:t>
              </a:r>
              <a:r>
                <a:rPr lang="zh-TW" altLang="en-US" sz="2000" b="1" kern="0" dirty="0">
                  <a:solidFill>
                    <a:schemeClr val="bg2">
                      <a:lumMod val="1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非商業性－相同方式分享」台灣</a:t>
              </a:r>
              <a:r>
                <a:rPr lang="en-US" altLang="zh-TW" sz="2000" b="1" kern="0" dirty="0">
                  <a:solidFill>
                    <a:schemeClr val="bg2">
                      <a:lumMod val="1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2.5</a:t>
              </a:r>
              <a:r>
                <a:rPr lang="zh-TW" altLang="en-US" sz="2000" b="1" kern="0" dirty="0">
                  <a:solidFill>
                    <a:schemeClr val="bg2">
                      <a:lumMod val="1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版授權釋出</a:t>
              </a:r>
              <a:r>
                <a:rPr lang="en-US" altLang="zh-TW" sz="2000" b="1" kern="0" dirty="0">
                  <a:solidFill>
                    <a:schemeClr val="bg2">
                      <a:lumMod val="1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】</a:t>
              </a:r>
            </a:p>
          </p:txBody>
        </p:sp>
        <p:pic>
          <p:nvPicPr>
            <p:cNvPr id="2053" name="Picture 15" descr="cc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6404186"/>
              <a:ext cx="1143000" cy="382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矩形 1"/>
          <p:cNvSpPr/>
          <p:nvPr/>
        </p:nvSpPr>
        <p:spPr>
          <a:xfrm>
            <a:off x="867968" y="256873"/>
            <a:ext cx="142378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700" dirty="0" smtClean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sz="2700" dirty="0" smtClean="0"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2700" dirty="0" smtClean="0">
                <a:latin typeface="微軟正黑體" pitchFamily="34" charset="-120"/>
                <a:ea typeface="微軟正黑體" pitchFamily="34" charset="-120"/>
              </a:rPr>
              <a:t>單元</a:t>
            </a:r>
            <a:endParaRPr lang="zh-TW" altLang="en-US" sz="27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3568" y="3573016"/>
            <a:ext cx="5867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授課教師：臺大中文系</a:t>
            </a:r>
            <a:endParaRPr lang="en-US" altLang="zh-TW" sz="3600" dirty="0" smtClean="0"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                  葉國良教授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288" y="3140968"/>
            <a:ext cx="2547937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just"/>
            <a:r>
              <a:rPr lang="en-US" altLang="zh-TW" sz="3600" b="1" smtClean="0">
                <a:solidFill>
                  <a:srgbClr val="3333CC"/>
                </a:solidFill>
              </a:rPr>
              <a:t>〔</a:t>
            </a:r>
            <a:r>
              <a:rPr lang="zh-TW" altLang="en-US" sz="3600" b="1" smtClean="0">
                <a:solidFill>
                  <a:srgbClr val="3333CC"/>
                </a:solidFill>
              </a:rPr>
              <a:t>資料</a:t>
            </a:r>
            <a:r>
              <a:rPr lang="en-US" altLang="zh-TW" sz="3600" b="1" smtClean="0">
                <a:solidFill>
                  <a:srgbClr val="3333CC"/>
                </a:solidFill>
              </a:rPr>
              <a:t>53〕</a:t>
            </a:r>
            <a:r>
              <a:rPr lang="zh-TW" altLang="en-US" sz="3600" smtClean="0">
                <a:solidFill>
                  <a:srgbClr val="3333CC"/>
                </a:solidFill>
              </a:rPr>
              <a:t>喪祭哀敬與禮具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785225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子路曰吾聞諸夫子 </a:t>
            </a:r>
            <a:r>
              <a:rPr lang="zh-TW" altLang="en-US" sz="240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標點本</a:t>
            </a:r>
            <a:r>
              <a:rPr lang="en-US" altLang="zh-TW" sz="240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202.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40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斷句本</a:t>
            </a:r>
            <a:r>
              <a:rPr lang="en-US" altLang="zh-TW" sz="240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182.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注疏</a:t>
            </a:r>
            <a:r>
              <a:rPr lang="en-US" altLang="zh-TW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133.</a:t>
            </a:r>
            <a:r>
              <a:rPr lang="zh-TW" altLang="en-US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下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孔子曰拜而后稽顙      </a:t>
            </a:r>
            <a:r>
              <a:rPr lang="en-US" altLang="zh-TW" sz="240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167.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sz="240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150.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111.</a:t>
            </a:r>
            <a:r>
              <a:rPr lang="zh-TW" altLang="en-US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上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拜稽顙                </a:t>
            </a:r>
            <a:r>
              <a:rPr lang="en-US" altLang="zh-TW" sz="240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253.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sz="240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229.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168.</a:t>
            </a:r>
            <a:r>
              <a:rPr lang="zh-TW" altLang="en-US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上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子柳之母死            </a:t>
            </a:r>
            <a:r>
              <a:rPr lang="en-US" altLang="zh-TW" sz="240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208.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sz="240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188.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142.</a:t>
            </a:r>
            <a:r>
              <a:rPr lang="zh-TW" altLang="en-US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上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子游問喪具            </a:t>
            </a:r>
            <a:r>
              <a:rPr lang="en-US" altLang="zh-TW" sz="240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224.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sz="240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202.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148.</a:t>
            </a:r>
            <a:r>
              <a:rPr lang="zh-TW" altLang="en-US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上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喪具君子恥具          </a:t>
            </a:r>
            <a:r>
              <a:rPr lang="en-US" altLang="zh-TW" sz="240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213.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sz="240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193.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143.</a:t>
            </a:r>
            <a:r>
              <a:rPr lang="zh-TW" altLang="en-US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下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子路曰傷哉貧也        </a:t>
            </a:r>
            <a:r>
              <a:rPr lang="en-US" altLang="zh-TW" sz="240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278.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sz="240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252.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187.</a:t>
            </a:r>
            <a:r>
              <a:rPr lang="zh-TW" altLang="en-US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上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奠以素器              </a:t>
            </a:r>
            <a:r>
              <a:rPr lang="en-US" altLang="zh-TW" sz="240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256.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sz="240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232.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169.</a:t>
            </a:r>
            <a:r>
              <a:rPr lang="zh-TW" altLang="en-US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上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just"/>
            <a:r>
              <a:rPr lang="en-US" altLang="zh-TW" sz="3600" b="1" smtClean="0">
                <a:solidFill>
                  <a:srgbClr val="3333CC"/>
                </a:solidFill>
              </a:rPr>
              <a:t>〔</a:t>
            </a:r>
            <a:r>
              <a:rPr lang="zh-TW" altLang="en-US" sz="3600" b="1" smtClean="0">
                <a:solidFill>
                  <a:srgbClr val="3333CC"/>
                </a:solidFill>
              </a:rPr>
              <a:t>資料</a:t>
            </a:r>
            <a:r>
              <a:rPr lang="en-US" altLang="zh-TW" sz="3600" b="1" smtClean="0">
                <a:solidFill>
                  <a:srgbClr val="3333CC"/>
                </a:solidFill>
              </a:rPr>
              <a:t>54〕</a:t>
            </a:r>
            <a:r>
              <a:rPr lang="zh-TW" altLang="en-US" sz="3600" smtClean="0">
                <a:solidFill>
                  <a:srgbClr val="3333CC"/>
                </a:solidFill>
              </a:rPr>
              <a:t>殉葬及明器問題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8893175" cy="4857750"/>
          </a:xfrm>
        </p:spPr>
        <p:txBody>
          <a:bodyPr/>
          <a:lstStyle/>
          <a:p>
            <a:pPr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孔子曰之死而致死之 </a:t>
            </a:r>
            <a:r>
              <a:rPr lang="zh-TW" altLang="en-US" sz="240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標點本</a:t>
            </a:r>
            <a:r>
              <a:rPr lang="en-US" altLang="zh-TW" sz="240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216.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斷句本</a:t>
            </a:r>
            <a:r>
              <a:rPr lang="en-US" altLang="zh-TW" sz="240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195.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注疏</a:t>
            </a:r>
            <a:r>
              <a:rPr lang="en-US" altLang="zh-TW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144.</a:t>
            </a:r>
            <a:r>
              <a:rPr lang="zh-TW" altLang="en-US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上</a:t>
            </a:r>
          </a:p>
          <a:p>
            <a:pPr eaLnBrk="1" hangingPunct="1"/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仲憲言於曾子曰夏后氏用明器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40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219.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sz="240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197.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146.</a:t>
            </a:r>
            <a:r>
              <a:rPr lang="zh-TW" altLang="en-US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上</a:t>
            </a:r>
          </a:p>
          <a:p>
            <a:pPr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宋襄公葬其夫人          </a:t>
            </a:r>
            <a:r>
              <a:rPr lang="en-US" altLang="zh-TW" sz="240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225.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sz="240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203.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148.</a:t>
            </a:r>
            <a:r>
              <a:rPr lang="zh-TW" altLang="en-US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下</a:t>
            </a:r>
          </a:p>
          <a:p>
            <a:pPr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孔子謂為明器者知喪道矣  </a:t>
            </a:r>
            <a:r>
              <a:rPr lang="en-US" altLang="zh-TW" sz="240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264.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sz="240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240.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172.</a:t>
            </a:r>
            <a:r>
              <a:rPr lang="zh-TW" altLang="en-US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下</a:t>
            </a:r>
          </a:p>
          <a:p>
            <a:pPr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陳子車死於衛            </a:t>
            </a:r>
            <a:r>
              <a:rPr lang="en-US" altLang="zh-TW" sz="240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278.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sz="240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251.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186.</a:t>
            </a:r>
            <a:r>
              <a:rPr lang="zh-TW" altLang="en-US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下</a:t>
            </a:r>
          </a:p>
          <a:p>
            <a:pPr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陳乾昔寢疾              </a:t>
            </a:r>
            <a:r>
              <a:rPr lang="en-US" altLang="zh-TW" sz="240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280.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sz="240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253.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187.</a:t>
            </a:r>
            <a:r>
              <a:rPr lang="zh-TW" altLang="en-US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下</a:t>
            </a:r>
          </a:p>
          <a:p>
            <a:pPr eaLnBrk="1" hangingPunct="1"/>
            <a:endParaRPr lang="en-US" altLang="zh-TW" sz="2800" smtClean="0">
              <a:solidFill>
                <a:srgbClr val="CC66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en-US" altLang="zh-TW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孟子</a:t>
            </a:r>
            <a:r>
              <a:rPr lang="en-US" altLang="zh-TW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：孔子曰：「始作俑者，其無後乎！」</a:t>
            </a:r>
          </a:p>
          <a:p>
            <a:pPr eaLnBrk="1" hangingPunct="1"/>
            <a:r>
              <a:rPr lang="en-US" altLang="zh-TW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詩</a:t>
            </a:r>
            <a:r>
              <a:rPr lang="en-US" altLang="zh-TW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秦風</a:t>
            </a:r>
            <a:r>
              <a:rPr lang="en-US" altLang="zh-TW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黃鳥</a:t>
            </a:r>
            <a:r>
              <a:rPr lang="en-US" altLang="zh-TW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》</a:t>
            </a:r>
          </a:p>
          <a:p>
            <a:pPr eaLnBrk="1" hangingPunct="1"/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殺殉與殉節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just"/>
            <a:r>
              <a:rPr lang="zh-TW" altLang="en-US" sz="3600" b="1" smtClean="0">
                <a:solidFill>
                  <a:srgbClr val="3333CC"/>
                </a:solidFill>
              </a:rPr>
              <a:t>參考論文：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楊樹達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漢代婚喪禮俗考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徐吉軍、賀雲翱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中國喪葬禮俗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周蘇平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中國古代喪葬習俗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  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蒲慕州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墓葬與生死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just"/>
            <a:r>
              <a:rPr lang="zh-TW" altLang="en-US" sz="3600" b="1" smtClean="0">
                <a:solidFill>
                  <a:srgbClr val="3333CC"/>
                </a:solidFill>
              </a:rPr>
              <a:t>自我測試問題：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zh-TW" altLang="en-US" b="1" smtClean="0">
              <a:solidFill>
                <a:srgbClr val="3333CC"/>
              </a:solidFill>
            </a:endParaRPr>
          </a:p>
          <a:p>
            <a:pPr eaLnBrk="1" hangingPunct="1">
              <a:buFontTx/>
              <a:buNone/>
            </a:pPr>
            <a:r>
              <a:rPr lang="zh-TW" altLang="en-US" sz="2800" smtClean="0">
                <a:ea typeface="標楷體" pitchFamily="65" charset="-120"/>
              </a:rPr>
              <a:t>一、試述士喪禮的主要儀節及各儀節的意義？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zh-TW" altLang="en-US" sz="1000" smtClean="0">
              <a:ea typeface="標楷體" pitchFamily="65" charset="-12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zh-TW" altLang="en-US" sz="2800" smtClean="0">
                <a:ea typeface="標楷體" pitchFamily="65" charset="-120"/>
              </a:rPr>
              <a:t>二、儒家事師之禮的理論及實際如何？</a:t>
            </a:r>
          </a:p>
          <a:p>
            <a:pPr eaLnBrk="1" hangingPunct="1">
              <a:buFontTx/>
              <a:buNone/>
            </a:pPr>
            <a:endParaRPr lang="zh-TW" altLang="en-US" sz="1000" smtClean="0"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800" smtClean="0">
                <a:ea typeface="標楷體" pitchFamily="65" charset="-120"/>
              </a:rPr>
              <a:t>三、喪主哀，但哀毀過度又違反「身體髮膚，受之</a:t>
            </a:r>
            <a:endParaRPr lang="en-US" altLang="zh-TW" sz="2800" smtClean="0"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800" smtClean="0">
                <a:ea typeface="標楷體" pitchFamily="65" charset="-120"/>
              </a:rPr>
              <a:t>        父母，不可毀傷」的孝道，儒家主張如何折衷？</a:t>
            </a:r>
            <a:endParaRPr lang="en-US" altLang="zh-TW" sz="2800" smtClean="0"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800" smtClean="0">
                <a:ea typeface="標楷體" pitchFamily="65" charset="-120"/>
              </a:rPr>
              <a:t>四、儒家對陪葬物及殉葬的看法如何？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版權宣告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1</a:t>
            </a:r>
            <a:endParaRPr lang="zh-TW" altLang="en-US" smtClean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00125" y="1428750"/>
          <a:ext cx="7358090" cy="5000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359"/>
                <a:gridCol w="1618781"/>
                <a:gridCol w="4046950"/>
              </a:tblGrid>
              <a:tr h="930883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作品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授權條件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作者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來源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135659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1400" dirty="0" smtClean="0">
                          <a:latin typeface="Calibri" pitchFamily="34" charset="0"/>
                        </a:rPr>
                        <a:t>本作品已超過著作財產權存續期間，屬於公共領域之</a:t>
                      </a:r>
                      <a:endParaRPr lang="zh-TW" altLang="en-US" sz="1400" dirty="0" smtClean="0"/>
                    </a:p>
                  </a:txBody>
                  <a:tcPr anchor="ctr"/>
                </a:tc>
              </a:tr>
              <a:tr h="1356592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1400" smtClean="0">
                          <a:latin typeface="Calibri" pitchFamily="34" charset="0"/>
                        </a:rPr>
                        <a:t>本作品已超過著作財產權存續期間，屬於公共領域之</a:t>
                      </a:r>
                      <a:endParaRPr lang="zh-TW" altLang="en-US" sz="1400" dirty="0" smtClean="0"/>
                    </a:p>
                  </a:txBody>
                  <a:tcPr anchor="ctr"/>
                </a:tc>
              </a:tr>
              <a:tr h="135659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1400" dirty="0" smtClean="0">
                          <a:latin typeface="Calibri" pitchFamily="34" charset="0"/>
                        </a:rPr>
                        <a:t>本作品已超過著作財產權存續期間，屬於公共領域之</a:t>
                      </a:r>
                      <a:endParaRPr lang="zh-TW" altLang="en-US" sz="1400" dirty="0" smtClean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5625" name="圖片 6" descr="book_mark_transparent-squ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2786063"/>
            <a:ext cx="5762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6" name="圖片 6" descr="book_mark_transparent-squ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4214813"/>
            <a:ext cx="5762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7" name="圖片 6" descr="book_mark_transparent-squ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5572125"/>
            <a:ext cx="5762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8" name="圖片 14" descr="掃描001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0975" y="2500313"/>
            <a:ext cx="76358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9" name="圖片 15" descr="掃描001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500" y="3857625"/>
            <a:ext cx="341313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圖片 16" descr="掃描001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500" y="5214938"/>
            <a:ext cx="390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版權宣告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2</a:t>
            </a:r>
            <a:endParaRPr lang="zh-TW" altLang="en-US" smtClean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00125" y="1428750"/>
          <a:ext cx="7358090" cy="5000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359"/>
                <a:gridCol w="1618781"/>
                <a:gridCol w="4046950"/>
              </a:tblGrid>
              <a:tr h="930883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作品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授權條件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作者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來源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135659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1400" dirty="0" smtClean="0">
                          <a:latin typeface="Calibri" pitchFamily="34" charset="0"/>
                        </a:rPr>
                        <a:t>本作品已超過著作財產權存續期間，屬於公共領域之</a:t>
                      </a:r>
                      <a:endParaRPr lang="zh-TW" altLang="en-US" sz="1400" dirty="0" smtClean="0"/>
                    </a:p>
                  </a:txBody>
                  <a:tcPr anchor="ctr"/>
                </a:tc>
              </a:tr>
              <a:tr h="1356592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1400" smtClean="0">
                          <a:latin typeface="Calibri" pitchFamily="34" charset="0"/>
                        </a:rPr>
                        <a:t>本作品已超過著作財產權存續期間，屬於公共領域之</a:t>
                      </a:r>
                      <a:endParaRPr lang="zh-TW" altLang="en-US" sz="1400" dirty="0" smtClean="0"/>
                    </a:p>
                  </a:txBody>
                  <a:tcPr anchor="ctr"/>
                </a:tc>
              </a:tr>
              <a:tr h="135659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zh-TW" altLang="en-US" sz="1400" dirty="0" smtClean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6649" name="圖片 6" descr="book_mark_transparent-squ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2786063"/>
            <a:ext cx="5762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0" name="圖片 6" descr="book_mark_transparent-squ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4214813"/>
            <a:ext cx="5762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圖片 17" descr="掃描001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63" y="2500313"/>
            <a:ext cx="363537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圖片 13" descr="掃描001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88" y="3929063"/>
            <a:ext cx="785812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713787" cy="6480175"/>
          </a:xfrm>
        </p:spPr>
        <p:txBody>
          <a:bodyPr/>
          <a:lstStyle/>
          <a:p>
            <a:pPr eaLnBrk="1" hangingPunct="1"/>
            <a:endParaRPr lang="en-US" altLang="zh-TW" b="1" smtClean="0"/>
          </a:p>
          <a:p>
            <a:pPr eaLnBrk="1" hangingPunct="1"/>
            <a:r>
              <a:rPr lang="zh-TW" altLang="en-US" b="1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研究項目：</a:t>
            </a:r>
          </a:p>
          <a:p>
            <a:pPr eaLnBrk="1" hangingPunct="1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三年喪的儀節、三年喪的理論、喪禮過程的禮意</a:t>
            </a:r>
          </a:p>
          <a:p>
            <a:pPr eaLnBrk="1" hangingPunct="1">
              <a:buFontTx/>
              <a:buNone/>
            </a:pPr>
            <a:endParaRPr lang="zh-TW" altLang="en-US" sz="2800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b="1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選讀資料：</a:t>
            </a:r>
          </a:p>
          <a:p>
            <a:pPr eaLnBrk="1" hangingPunct="1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禮記．三年問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禮記．檀弓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》</a:t>
            </a:r>
          </a:p>
          <a:p>
            <a:pPr eaLnBrk="1" hangingPunct="1">
              <a:buFontTx/>
              <a:buNone/>
            </a:pPr>
            <a:endParaRPr lang="en-US" altLang="zh-TW" sz="2800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b="1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衍生的文體：</a:t>
            </a:r>
          </a:p>
          <a:p>
            <a:pPr eaLnBrk="1" hangingPunct="1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誄、祭文、輓額、輓</a:t>
            </a:r>
            <a:r>
              <a:rPr lang="zh-TW" altLang="en-US" sz="2800" smtClean="0">
                <a:ea typeface="標楷體" pitchFamily="65" charset="-120"/>
              </a:rPr>
              <a:t>帳、輓聯、輓詩、碑誌文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just"/>
            <a:r>
              <a:rPr lang="en-US" altLang="zh-TW" sz="3600" b="1" smtClean="0">
                <a:solidFill>
                  <a:srgbClr val="3333CC"/>
                </a:solidFill>
              </a:rPr>
              <a:t>〔</a:t>
            </a:r>
            <a:r>
              <a:rPr lang="zh-TW" altLang="en-US" sz="3600" b="1" smtClean="0">
                <a:solidFill>
                  <a:srgbClr val="3333CC"/>
                </a:solidFill>
              </a:rPr>
              <a:t>資料</a:t>
            </a:r>
            <a:r>
              <a:rPr lang="en-US" altLang="zh-TW" sz="3600" b="1" smtClean="0">
                <a:solidFill>
                  <a:srgbClr val="3333CC"/>
                </a:solidFill>
              </a:rPr>
              <a:t>48〕</a:t>
            </a:r>
            <a:r>
              <a:rPr lang="zh-TW" altLang="en-US" sz="3600" b="1" smtClean="0">
                <a:solidFill>
                  <a:srgbClr val="3333CC"/>
                </a:solidFill>
              </a:rPr>
              <a:t>三年喪禮主要儀節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zh-TW" altLang="en-US" smtClean="0"/>
              <a:t> </a:t>
            </a:r>
            <a:r>
              <a:rPr lang="en-US" altLang="zh-TW" sz="2800" smtClean="0"/>
              <a:t>(</a:t>
            </a:r>
            <a:r>
              <a:rPr lang="zh-TW" altLang="en-US" sz="2800" smtClean="0"/>
              <a:t>依據</a:t>
            </a:r>
            <a:r>
              <a:rPr lang="en-US" altLang="zh-TW" sz="2800" smtClean="0"/>
              <a:t>《</a:t>
            </a:r>
            <a:r>
              <a:rPr lang="zh-TW" altLang="en-US" sz="2800" smtClean="0"/>
              <a:t>儀禮</a:t>
            </a:r>
            <a:r>
              <a:rPr lang="en-US" altLang="zh-TW" sz="2800" smtClean="0"/>
              <a:t>》〈</a:t>
            </a:r>
            <a:r>
              <a:rPr lang="zh-TW" altLang="en-US" sz="2800" smtClean="0"/>
              <a:t>士喪</a:t>
            </a:r>
            <a:r>
              <a:rPr lang="en-US" altLang="zh-TW" sz="2800" smtClean="0"/>
              <a:t>〉〈</a:t>
            </a:r>
            <a:r>
              <a:rPr lang="zh-TW" altLang="en-US" sz="2800" smtClean="0"/>
              <a:t>既夕</a:t>
            </a:r>
            <a:r>
              <a:rPr lang="en-US" altLang="zh-TW" sz="2800" smtClean="0"/>
              <a:t>〉〈</a:t>
            </a:r>
            <a:r>
              <a:rPr lang="zh-TW" altLang="en-US" sz="2800" smtClean="0"/>
              <a:t>士虞</a:t>
            </a:r>
            <a:r>
              <a:rPr lang="en-US" altLang="zh-TW" sz="2800" smtClean="0"/>
              <a:t>〉</a:t>
            </a:r>
            <a:r>
              <a:rPr lang="zh-TW" altLang="en-US" sz="2800" smtClean="0"/>
              <a:t>三篇</a:t>
            </a:r>
            <a:r>
              <a:rPr lang="en-US" altLang="zh-TW" sz="2800" smtClean="0"/>
              <a:t>)</a:t>
            </a:r>
          </a:p>
          <a:p>
            <a:pPr eaLnBrk="1" hangingPunct="1">
              <a:buFontTx/>
              <a:buNone/>
            </a:pPr>
            <a:endParaRPr lang="en-US" altLang="zh-TW" sz="2800" smtClean="0"/>
          </a:p>
          <a:p>
            <a:pPr eaLnBrk="1" hangingPunct="1">
              <a:lnSpc>
                <a:spcPct val="120000"/>
              </a:lnSpc>
            </a:pPr>
            <a:r>
              <a:rPr lang="zh-TW" altLang="en-US" smtClean="0">
                <a:ea typeface="標楷體" pitchFamily="65" charset="-120"/>
              </a:rPr>
              <a:t>始死→復→沐浴飯含→小斂→大斂→停殯</a:t>
            </a:r>
            <a:r>
              <a:rPr lang="zh-TW" altLang="ja-JP" smtClean="0">
                <a:ea typeface="標楷體" pitchFamily="65" charset="-120"/>
              </a:rPr>
              <a:t/>
            </a:r>
            <a:br>
              <a:rPr lang="zh-TW" altLang="ja-JP" smtClean="0">
                <a:ea typeface="標楷體" pitchFamily="65" charset="-120"/>
              </a:rPr>
            </a:br>
            <a:r>
              <a:rPr lang="zh-TW" altLang="en-US" smtClean="0">
                <a:ea typeface="標楷體" pitchFamily="65" charset="-120"/>
              </a:rPr>
              <a:t>→成服→朝夕哭→朔月奠→薦新奠→卜日</a:t>
            </a:r>
            <a:r>
              <a:rPr lang="zh-TW" altLang="ja-JP" smtClean="0">
                <a:ea typeface="標楷體" pitchFamily="65" charset="-120"/>
              </a:rPr>
              <a:t/>
            </a:r>
            <a:br>
              <a:rPr lang="zh-TW" altLang="ja-JP" smtClean="0">
                <a:ea typeface="標楷體" pitchFamily="65" charset="-120"/>
              </a:rPr>
            </a:br>
            <a:r>
              <a:rPr lang="zh-TW" altLang="en-US" smtClean="0">
                <a:ea typeface="標楷體" pitchFamily="65" charset="-120"/>
              </a:rPr>
              <a:t>→卜葬→啟殯→遷柩朝祖→柩車發行→葬</a:t>
            </a:r>
            <a:r>
              <a:rPr lang="zh-TW" altLang="ja-JP" smtClean="0">
                <a:ea typeface="標楷體" pitchFamily="65" charset="-120"/>
              </a:rPr>
              <a:t/>
            </a:r>
            <a:br>
              <a:rPr lang="zh-TW" altLang="ja-JP" smtClean="0">
                <a:ea typeface="標楷體" pitchFamily="65" charset="-120"/>
              </a:rPr>
            </a:br>
            <a:r>
              <a:rPr lang="zh-TW" altLang="en-US" smtClean="0">
                <a:ea typeface="標楷體" pitchFamily="65" charset="-120"/>
              </a:rPr>
              <a:t>→虞→卒哭→祔→小祥→大祥→禫</a:t>
            </a:r>
          </a:p>
        </p:txBody>
      </p:sp>
      <p:grpSp>
        <p:nvGrpSpPr>
          <p:cNvPr id="4100" name="群組 6"/>
          <p:cNvGrpSpPr>
            <a:grpSpLocks/>
          </p:cNvGrpSpPr>
          <p:nvPr/>
        </p:nvGrpSpPr>
        <p:grpSpPr bwMode="auto">
          <a:xfrm>
            <a:off x="6715125" y="4429125"/>
            <a:ext cx="2428875" cy="2428875"/>
            <a:chOff x="6715108" y="4429125"/>
            <a:chExt cx="2428892" cy="2428875"/>
          </a:xfrm>
        </p:grpSpPr>
        <p:pic>
          <p:nvPicPr>
            <p:cNvPr id="4101" name="圖片 3" descr="掃描0015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15188" y="4429125"/>
              <a:ext cx="1643062" cy="2303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2" name="矩形 4"/>
            <p:cNvSpPr>
              <a:spLocks noChangeArrowheads="1"/>
            </p:cNvSpPr>
            <p:nvPr/>
          </p:nvSpPr>
          <p:spPr bwMode="auto">
            <a:xfrm>
              <a:off x="7072298" y="6396335"/>
              <a:ext cx="20717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1200">
                  <a:latin typeface="Calibri" pitchFamily="34" charset="0"/>
                </a:rPr>
                <a:t>本作品已超過著作財產權存續期間，屬於公共領域之</a:t>
              </a:r>
              <a:endParaRPr lang="zh-TW" altLang="en-US" sz="1200"/>
            </a:p>
          </p:txBody>
        </p:sp>
        <p:pic>
          <p:nvPicPr>
            <p:cNvPr id="4103" name="圖片 6" descr="book_mark_transparent-squar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15108" y="6467773"/>
              <a:ext cx="357190" cy="309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algn="just"/>
            <a:r>
              <a:rPr lang="en-US" altLang="zh-TW" sz="3600" b="1" smtClean="0">
                <a:solidFill>
                  <a:srgbClr val="3333CC"/>
                </a:solidFill>
                <a:latin typeface="新細明體" pitchFamily="18" charset="-120"/>
              </a:rPr>
              <a:t>〔</a:t>
            </a:r>
            <a:r>
              <a:rPr lang="zh-TW" altLang="en-US" sz="3600" b="1" smtClean="0">
                <a:solidFill>
                  <a:srgbClr val="3333CC"/>
                </a:solidFill>
                <a:latin typeface="新細明體" pitchFamily="18" charset="-120"/>
              </a:rPr>
              <a:t>資料</a:t>
            </a:r>
            <a:r>
              <a:rPr lang="en-US" altLang="zh-TW" sz="3600" b="1" smtClean="0">
                <a:solidFill>
                  <a:srgbClr val="3333CC"/>
                </a:solidFill>
                <a:latin typeface="新細明體" pitchFamily="18" charset="-120"/>
              </a:rPr>
              <a:t>49〕</a:t>
            </a:r>
            <a:r>
              <a:rPr lang="zh-TW" altLang="en-US" sz="3600" b="1" smtClean="0">
                <a:solidFill>
                  <a:srgbClr val="3333CC"/>
                </a:solidFill>
                <a:latin typeface="新細明體" pitchFamily="18" charset="-120"/>
              </a:rPr>
              <a:t>三年喪禮主要儀節簡釋</a:t>
            </a:r>
            <a:endParaRPr lang="en-US" altLang="zh-TW" sz="3600" b="1" smtClean="0">
              <a:solidFill>
                <a:srgbClr val="3333CC"/>
              </a:solidFill>
              <a:latin typeface="新細明體" pitchFamily="18" charset="-120"/>
              <a:ea typeface="MS PGothic" pitchFamily="34" charset="-128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8625" y="1071563"/>
            <a:ext cx="8229600" cy="4525962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始死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屬纊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)    </a:t>
            </a:r>
          </a:p>
          <a:p>
            <a:pPr eaLnBrk="1" hangingPunct="1">
              <a:lnSpc>
                <a:spcPct val="95000"/>
              </a:lnSpc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復（招魂）：有以衣、以矢、向北、向四方招魂之不同</a:t>
            </a:r>
          </a:p>
          <a:p>
            <a:pPr eaLnBrk="1" hangingPunct="1">
              <a:lnSpc>
                <a:spcPct val="95000"/>
              </a:lnSpc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沐浴飯含：有玉貝穀之不同及其意義解釋之不同，以上始死當日</a:t>
            </a:r>
          </a:p>
          <a:p>
            <a:pPr eaLnBrk="1" hangingPunct="1">
              <a:lnSpc>
                <a:spcPct val="95000"/>
              </a:lnSpc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小斂：親死第二日，戶內，有小斂奠</a:t>
            </a:r>
          </a:p>
          <a:p>
            <a:pPr eaLnBrk="1" hangingPunct="1">
              <a:lnSpc>
                <a:spcPct val="95000"/>
              </a:lnSpc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大斂：親死第三日，阼階，有大斂奠</a:t>
            </a:r>
          </a:p>
          <a:p>
            <a:pPr eaLnBrk="1" hangingPunct="1">
              <a:lnSpc>
                <a:spcPct val="95000"/>
              </a:lnSpc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停殯：至啟奠止，西階</a:t>
            </a:r>
          </a:p>
          <a:p>
            <a:pPr eaLnBrk="1" hangingPunct="1">
              <a:lnSpc>
                <a:spcPct val="95000"/>
              </a:lnSpc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成服：三日成服，即親死之第四日</a:t>
            </a:r>
          </a:p>
        </p:txBody>
      </p:sp>
      <p:grpSp>
        <p:nvGrpSpPr>
          <p:cNvPr id="5124" name="群組 6"/>
          <p:cNvGrpSpPr>
            <a:grpSpLocks/>
          </p:cNvGrpSpPr>
          <p:nvPr/>
        </p:nvGrpSpPr>
        <p:grpSpPr bwMode="auto">
          <a:xfrm>
            <a:off x="6715125" y="3084513"/>
            <a:ext cx="2428875" cy="3773487"/>
            <a:chOff x="6715108" y="3084513"/>
            <a:chExt cx="2428892" cy="3773487"/>
          </a:xfrm>
        </p:grpSpPr>
        <p:pic>
          <p:nvPicPr>
            <p:cNvPr id="5125" name="圖片 3" descr="掃描0013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86625" y="3084513"/>
              <a:ext cx="1071563" cy="3773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6" name="矩形 4"/>
            <p:cNvSpPr>
              <a:spLocks noChangeArrowheads="1"/>
            </p:cNvSpPr>
            <p:nvPr/>
          </p:nvSpPr>
          <p:spPr bwMode="auto">
            <a:xfrm>
              <a:off x="7072298" y="6396335"/>
              <a:ext cx="20717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1200">
                  <a:latin typeface="Calibri" pitchFamily="34" charset="0"/>
                </a:rPr>
                <a:t>本作品已超過著作財產權存續期間，屬於公共領域之</a:t>
              </a:r>
              <a:endParaRPr lang="zh-TW" altLang="en-US" sz="1200"/>
            </a:p>
          </p:txBody>
        </p:sp>
        <p:pic>
          <p:nvPicPr>
            <p:cNvPr id="5127" name="圖片 6" descr="book_mark_transparent-squar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15108" y="6467773"/>
              <a:ext cx="357190" cy="309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just"/>
            <a:endParaRPr lang="zh-TW" altLang="en-US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8625" y="1071563"/>
            <a:ext cx="8229600" cy="4525962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朝夕哭：自停殯起</a:t>
            </a:r>
          </a:p>
          <a:p>
            <a:pPr eaLnBrk="1" hangingPunct="1">
              <a:lnSpc>
                <a:spcPct val="95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朔月奠：每月朔日奠</a:t>
            </a:r>
          </a:p>
          <a:p>
            <a:pPr eaLnBrk="1" hangingPunct="1">
              <a:lnSpc>
                <a:spcPct val="95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薦新奠：如有新收成，以之奠</a:t>
            </a:r>
          </a:p>
          <a:p>
            <a:pPr eaLnBrk="1" hangingPunct="1">
              <a:lnSpc>
                <a:spcPct val="95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卜日：占卜適當的葬日</a:t>
            </a:r>
          </a:p>
          <a:p>
            <a:pPr eaLnBrk="1" hangingPunct="1">
              <a:lnSpc>
                <a:spcPct val="95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卜葬：占卜適當的葬地</a:t>
            </a:r>
          </a:p>
          <a:p>
            <a:pPr eaLnBrk="1" hangingPunct="1">
              <a:lnSpc>
                <a:spcPct val="95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啟殯：葬前一日，有啟奠</a:t>
            </a:r>
          </a:p>
          <a:p>
            <a:pPr eaLnBrk="1" hangingPunct="1">
              <a:lnSpc>
                <a:spcPct val="95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遷柩朝祖：葬前一日，有祖奠</a:t>
            </a:r>
          </a:p>
          <a:p>
            <a:pPr eaLnBrk="1" hangingPunct="1">
              <a:lnSpc>
                <a:spcPct val="95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柩車發行：有遣奠</a:t>
            </a:r>
          </a:p>
        </p:txBody>
      </p:sp>
      <p:grpSp>
        <p:nvGrpSpPr>
          <p:cNvPr id="6148" name="群組 7"/>
          <p:cNvGrpSpPr>
            <a:grpSpLocks/>
          </p:cNvGrpSpPr>
          <p:nvPr/>
        </p:nvGrpSpPr>
        <p:grpSpPr bwMode="auto">
          <a:xfrm>
            <a:off x="6715125" y="3571875"/>
            <a:ext cx="2428875" cy="3286125"/>
            <a:chOff x="6715108" y="3571875"/>
            <a:chExt cx="2428892" cy="3286125"/>
          </a:xfrm>
        </p:grpSpPr>
        <p:pic>
          <p:nvPicPr>
            <p:cNvPr id="6153" name="圖片 4" descr="掃描0011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72375" y="3571875"/>
              <a:ext cx="928688" cy="2855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4" name="矩形 5"/>
            <p:cNvSpPr>
              <a:spLocks noChangeArrowheads="1"/>
            </p:cNvSpPr>
            <p:nvPr/>
          </p:nvSpPr>
          <p:spPr bwMode="auto">
            <a:xfrm>
              <a:off x="7072298" y="6396335"/>
              <a:ext cx="20717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1200">
                  <a:latin typeface="Calibri" pitchFamily="34" charset="0"/>
                </a:rPr>
                <a:t>本作品已超過著作財產權存續期間，屬於公共領域之</a:t>
              </a:r>
              <a:endParaRPr lang="zh-TW" altLang="en-US" sz="1200"/>
            </a:p>
          </p:txBody>
        </p:sp>
        <p:pic>
          <p:nvPicPr>
            <p:cNvPr id="6155" name="圖片 6" descr="book_mark_transparent-squar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15108" y="6467773"/>
              <a:ext cx="357190" cy="309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49" name="群組 10"/>
          <p:cNvGrpSpPr>
            <a:grpSpLocks/>
          </p:cNvGrpSpPr>
          <p:nvPr/>
        </p:nvGrpSpPr>
        <p:grpSpPr bwMode="auto">
          <a:xfrm>
            <a:off x="6357938" y="214313"/>
            <a:ext cx="2428875" cy="3176587"/>
            <a:chOff x="6357950" y="214313"/>
            <a:chExt cx="2428892" cy="3176286"/>
          </a:xfrm>
        </p:grpSpPr>
        <p:pic>
          <p:nvPicPr>
            <p:cNvPr id="6150" name="圖片 3" descr="掃描0012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00813" y="214313"/>
              <a:ext cx="1000125" cy="292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1" name="矩形 8"/>
            <p:cNvSpPr>
              <a:spLocks noChangeArrowheads="1"/>
            </p:cNvSpPr>
            <p:nvPr/>
          </p:nvSpPr>
          <p:spPr bwMode="auto">
            <a:xfrm>
              <a:off x="6715140" y="2928934"/>
              <a:ext cx="20717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1200">
                  <a:latin typeface="Calibri" pitchFamily="34" charset="0"/>
                </a:rPr>
                <a:t>本作品已超過著作財產權存續期間，屬於公共領域之</a:t>
              </a:r>
              <a:endParaRPr lang="zh-TW" altLang="en-US" sz="1200"/>
            </a:p>
          </p:txBody>
        </p:sp>
        <p:pic>
          <p:nvPicPr>
            <p:cNvPr id="6152" name="圖片 6" descr="book_mark_transparent-squar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57950" y="3000372"/>
              <a:ext cx="357190" cy="309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zh-TW" alt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8625" y="285750"/>
            <a:ext cx="8229600" cy="4525963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葬：安葬。</a:t>
            </a:r>
            <a:endParaRPr lang="zh-TW" altLang="ja-JP" smtClean="0"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lnSpc>
                <a:spcPct val="95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（附論：葬時、藏之觀念、冢之形制）</a:t>
            </a:r>
          </a:p>
          <a:p>
            <a:pPr eaLnBrk="1" hangingPunct="1">
              <a:lnSpc>
                <a:spcPct val="95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虞：安靈祭，三次</a:t>
            </a:r>
            <a:endParaRPr lang="zh-TW" altLang="ja-JP" smtClean="0"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lnSpc>
                <a:spcPct val="95000"/>
              </a:lnSpc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如丁日葬，其日初虞，己日再虞，庚日三虞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 </a:t>
            </a:r>
          </a:p>
          <a:p>
            <a:pPr eaLnBrk="1" hangingPunct="1">
              <a:lnSpc>
                <a:spcPct val="95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卒哭：如庚日三虞，則壬日卒哭</a:t>
            </a:r>
          </a:p>
          <a:p>
            <a:pPr eaLnBrk="1" hangingPunct="1">
              <a:lnSpc>
                <a:spcPct val="95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祔：卒哭之明日，有祭</a:t>
            </a:r>
          </a:p>
          <a:p>
            <a:pPr eaLnBrk="1" hangingPunct="1">
              <a:lnSpc>
                <a:spcPct val="95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小祥：期而小祥，十三月，有祭</a:t>
            </a:r>
          </a:p>
          <a:p>
            <a:pPr eaLnBrk="1" hangingPunct="1">
              <a:lnSpc>
                <a:spcPct val="95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大祥：再期而大祥，二十五月，有祭</a:t>
            </a:r>
          </a:p>
          <a:p>
            <a:pPr eaLnBrk="1" hangingPunct="1">
              <a:lnSpc>
                <a:spcPct val="95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禫：二十七月，有祭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7172" name="群組 6"/>
          <p:cNvGrpSpPr>
            <a:grpSpLocks/>
          </p:cNvGrpSpPr>
          <p:nvPr/>
        </p:nvGrpSpPr>
        <p:grpSpPr bwMode="auto">
          <a:xfrm>
            <a:off x="6715125" y="4518025"/>
            <a:ext cx="2428875" cy="2339975"/>
            <a:chOff x="6715108" y="4518025"/>
            <a:chExt cx="2428892" cy="2339975"/>
          </a:xfrm>
        </p:grpSpPr>
        <p:pic>
          <p:nvPicPr>
            <p:cNvPr id="7173" name="圖片 3" descr="掃描0014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00875" y="4518025"/>
              <a:ext cx="1785938" cy="2339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4" name="矩形 4"/>
            <p:cNvSpPr>
              <a:spLocks noChangeArrowheads="1"/>
            </p:cNvSpPr>
            <p:nvPr/>
          </p:nvSpPr>
          <p:spPr bwMode="auto">
            <a:xfrm>
              <a:off x="7072298" y="6396335"/>
              <a:ext cx="20717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1200">
                  <a:latin typeface="Calibri" pitchFamily="34" charset="0"/>
                </a:rPr>
                <a:t>本作品已超過著作財產權存續期間，屬於公共領域之</a:t>
              </a:r>
              <a:endParaRPr lang="zh-TW" altLang="en-US" sz="1200"/>
            </a:p>
          </p:txBody>
        </p:sp>
        <p:pic>
          <p:nvPicPr>
            <p:cNvPr id="7175" name="圖片 6" descr="book_mark_transparent-squar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15108" y="6467773"/>
              <a:ext cx="357190" cy="309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just"/>
            <a:r>
              <a:rPr lang="en-US" altLang="zh-TW" sz="3200" b="1" smtClean="0">
                <a:solidFill>
                  <a:srgbClr val="3333CC"/>
                </a:solidFill>
              </a:rPr>
              <a:t>〔</a:t>
            </a:r>
            <a:r>
              <a:rPr lang="zh-TW" altLang="en-US" sz="3200" b="1" smtClean="0">
                <a:solidFill>
                  <a:srgbClr val="3333CC"/>
                </a:solidFill>
              </a:rPr>
              <a:t>資料</a:t>
            </a:r>
            <a:r>
              <a:rPr lang="en-US" altLang="zh-TW" sz="3200" b="1" smtClean="0">
                <a:solidFill>
                  <a:srgbClr val="3333CC"/>
                </a:solidFill>
              </a:rPr>
              <a:t>50〕</a:t>
            </a:r>
            <a:r>
              <a:rPr lang="zh-TW" altLang="en-US" sz="3200" smtClean="0">
                <a:solidFill>
                  <a:srgbClr val="3333CC"/>
                </a:solidFill>
              </a:rPr>
              <a:t>關於三年喪的理論與實踐問題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zh-TW" altLang="en-US" sz="3600" smtClean="0">
              <a:solidFill>
                <a:srgbClr val="3333CC"/>
              </a:solidFill>
            </a:endParaRPr>
          </a:p>
          <a:p>
            <a:pPr eaLnBrk="1" hangingPunct="1">
              <a:buFontTx/>
              <a:buNone/>
            </a:pPr>
            <a:r>
              <a:rPr lang="zh-TW" altLang="en-US" smtClean="0"/>
              <a:t> 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另見：</a:t>
            </a:r>
          </a:p>
          <a:p>
            <a:pPr eaLnBrk="1" hangingPunct="1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禮記．三年問</a:t>
            </a:r>
            <a:r>
              <a:rPr lang="en-US" altLang="zh-TW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》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 《</a:t>
            </a:r>
            <a:r>
              <a:rPr lang="zh-TW" altLang="en-US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論語</a:t>
            </a:r>
            <a:r>
              <a:rPr lang="en-US" altLang="zh-TW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陽貨篇</a:t>
            </a:r>
            <a:r>
              <a:rPr lang="en-US" altLang="zh-TW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》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 《</a:t>
            </a:r>
            <a:r>
              <a:rPr lang="zh-TW" altLang="en-US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孟子</a:t>
            </a:r>
            <a:r>
              <a:rPr lang="en-US" altLang="zh-TW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滕文公篇</a:t>
            </a:r>
            <a:r>
              <a:rPr lang="en-US" altLang="zh-TW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》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 《</a:t>
            </a:r>
            <a:r>
              <a:rPr lang="zh-TW" altLang="en-US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尚書</a:t>
            </a:r>
            <a:r>
              <a:rPr lang="en-US" altLang="zh-TW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堯典</a:t>
            </a:r>
            <a:r>
              <a:rPr lang="en-US" altLang="zh-TW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》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just"/>
            <a:r>
              <a:rPr lang="en-US" altLang="zh-TW" sz="3600" b="1" smtClean="0">
                <a:solidFill>
                  <a:srgbClr val="3333CC"/>
                </a:solidFill>
              </a:rPr>
              <a:t>〔</a:t>
            </a:r>
            <a:r>
              <a:rPr lang="zh-TW" altLang="en-US" sz="3600" b="1" smtClean="0">
                <a:solidFill>
                  <a:srgbClr val="3333CC"/>
                </a:solidFill>
              </a:rPr>
              <a:t>資料</a:t>
            </a:r>
            <a:r>
              <a:rPr lang="en-US" altLang="zh-TW" sz="3600" b="1" smtClean="0">
                <a:solidFill>
                  <a:srgbClr val="3333CC"/>
                </a:solidFill>
              </a:rPr>
              <a:t>51〕</a:t>
            </a:r>
            <a:r>
              <a:rPr lang="zh-TW" altLang="en-US" sz="3600" smtClean="0">
                <a:solidFill>
                  <a:srgbClr val="3333CC"/>
                </a:solidFill>
              </a:rPr>
              <a:t>事師及喪師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9325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zh-TW" altLang="en-US" sz="2800" b="1" smtClean="0">
              <a:solidFill>
                <a:srgbClr val="3333CC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事親有隱而無犯</a:t>
            </a:r>
            <a:r>
              <a:rPr lang="zh-TW" altLang="ja-JP" sz="24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ja-JP" sz="24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標點本</a:t>
            </a:r>
            <a:r>
              <a:rPr lang="en-US" altLang="zh-TW" sz="240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165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. </a:t>
            </a:r>
            <a:r>
              <a:rPr lang="zh-TW" altLang="en-US" sz="240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斷句本</a:t>
            </a:r>
            <a:r>
              <a:rPr lang="en-US" altLang="zh-TW" sz="240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148.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注疏</a:t>
            </a:r>
            <a:r>
              <a:rPr lang="en-US" altLang="zh-TW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109.</a:t>
            </a:r>
            <a:r>
              <a:rPr lang="zh-TW" altLang="en-US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下</a:t>
            </a:r>
          </a:p>
          <a:p>
            <a:pPr eaLnBrk="1" hangingPunct="1">
              <a:lnSpc>
                <a:spcPct val="130000"/>
              </a:lnSpc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孔子之喪門人疑所服</a:t>
            </a:r>
            <a:r>
              <a:rPr lang="zh-TW" altLang="ja-JP" sz="24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ja-JP" sz="24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197.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sz="240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178.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131.</a:t>
            </a:r>
            <a:r>
              <a:rPr lang="zh-TW" altLang="en-US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下</a:t>
            </a:r>
          </a:p>
          <a:p>
            <a:pPr eaLnBrk="1" hangingPunct="1">
              <a:lnSpc>
                <a:spcPct val="130000"/>
              </a:lnSpc>
            </a:pPr>
            <a:r>
              <a:rPr lang="zh-TW" altLang="en-US" sz="2600" smtClean="0">
                <a:latin typeface="標楷體" pitchFamily="65" charset="-120"/>
                <a:ea typeface="標楷體" pitchFamily="65" charset="-120"/>
              </a:rPr>
              <a:t>孔子之喪二三子皆絰而出</a:t>
            </a:r>
            <a:r>
              <a:rPr lang="zh-TW" altLang="ja-JP" sz="24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201.</a:t>
            </a:r>
            <a:r>
              <a:rPr lang="en-US" altLang="ja-JP" sz="24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z="240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182.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133.</a:t>
            </a:r>
            <a:r>
              <a:rPr lang="zh-TW" altLang="en-US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下</a:t>
            </a:r>
          </a:p>
          <a:p>
            <a:pPr eaLnBrk="1" hangingPunct="1">
              <a:lnSpc>
                <a:spcPct val="130000"/>
              </a:lnSpc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孔子之喪有自燕來觀者</a:t>
            </a:r>
            <a:r>
              <a:rPr lang="zh-TW" altLang="ja-JP" sz="24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227.</a:t>
            </a:r>
            <a:r>
              <a:rPr lang="en-US" altLang="ja-JP" sz="24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z="240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205.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149.</a:t>
            </a:r>
            <a:r>
              <a:rPr lang="zh-TW" altLang="en-US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下</a:t>
            </a:r>
          </a:p>
          <a:p>
            <a:pPr eaLnBrk="1" hangingPunct="1">
              <a:lnSpc>
                <a:spcPct val="130000"/>
              </a:lnSpc>
            </a:pPr>
            <a:endParaRPr lang="en-US" altLang="zh-TW" sz="240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TW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史記</a:t>
            </a:r>
            <a:r>
              <a:rPr lang="en-US" altLang="zh-TW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孔子世家</a:t>
            </a:r>
            <a:r>
              <a:rPr lang="en-US" altLang="zh-TW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》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zh-TW" sz="3600" b="1" smtClean="0">
                <a:solidFill>
                  <a:srgbClr val="3333CC"/>
                </a:solidFill>
              </a:rPr>
              <a:t>〔</a:t>
            </a:r>
            <a:r>
              <a:rPr lang="zh-TW" altLang="en-US" sz="3600" b="1" smtClean="0">
                <a:solidFill>
                  <a:srgbClr val="3333CC"/>
                </a:solidFill>
              </a:rPr>
              <a:t>資料</a:t>
            </a:r>
            <a:r>
              <a:rPr lang="en-US" altLang="zh-TW" sz="3600" b="1" smtClean="0">
                <a:solidFill>
                  <a:srgbClr val="3333CC"/>
                </a:solidFill>
              </a:rPr>
              <a:t>52〕</a:t>
            </a:r>
            <a:r>
              <a:rPr lang="zh-TW" altLang="en-US" sz="3600" smtClean="0">
                <a:solidFill>
                  <a:srgbClr val="3333CC"/>
                </a:solidFill>
              </a:rPr>
              <a:t>哀仍宜有節</a:t>
            </a:r>
            <a:br>
              <a:rPr lang="zh-TW" altLang="en-US" sz="3600" smtClean="0">
                <a:solidFill>
                  <a:srgbClr val="3333CC"/>
                </a:solidFill>
              </a:rPr>
            </a:br>
            <a:endParaRPr lang="zh-TW" altLang="en-US" sz="3600" smtClean="0">
              <a:solidFill>
                <a:srgbClr val="3333CC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1450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喪禮哀戚之至也   </a:t>
            </a:r>
            <a:r>
              <a:rPr lang="zh-TW" altLang="en-US" sz="240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標點本</a:t>
            </a:r>
            <a:r>
              <a:rPr lang="en-US" altLang="zh-TW" sz="240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252. 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斷句本</a:t>
            </a:r>
            <a:r>
              <a:rPr lang="en-US" altLang="zh-TW" sz="240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228.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注疏</a:t>
            </a:r>
            <a:r>
              <a:rPr lang="en-US" altLang="zh-TW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167.</a:t>
            </a:r>
            <a:r>
              <a:rPr lang="zh-TW" altLang="en-US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下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喪不慮居毀不危身      </a:t>
            </a:r>
            <a:r>
              <a:rPr lang="en-US" altLang="zh-TW" sz="240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293.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sz="240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265. 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194.</a:t>
            </a:r>
            <a:r>
              <a:rPr lang="zh-TW" altLang="en-US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下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sz="2500" smtClean="0">
                <a:latin typeface="標楷體" pitchFamily="65" charset="-120"/>
                <a:ea typeface="標楷體" pitchFamily="65" charset="-120"/>
              </a:rPr>
              <a:t>弁人有其母死而孺子泣者   </a:t>
            </a:r>
            <a:r>
              <a:rPr lang="en-US" altLang="zh-TW" sz="240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210.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sz="240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190.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142.</a:t>
            </a:r>
            <a:r>
              <a:rPr lang="zh-TW" altLang="en-US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下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sz="2700" smtClean="0">
                <a:latin typeface="標楷體" pitchFamily="65" charset="-120"/>
                <a:ea typeface="標楷體" pitchFamily="65" charset="-120"/>
              </a:rPr>
              <a:t>曾子曰喪有疾食肉飲酒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40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191.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sz="240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172.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128.</a:t>
            </a:r>
            <a:r>
              <a:rPr lang="zh-TW" altLang="en-US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下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曾子謂子思曰伋吾執親之喪也 </a:t>
            </a:r>
            <a:r>
              <a:rPr lang="en-US" altLang="zh-TW" sz="200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189.  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z="240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170.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127.</a:t>
            </a:r>
            <a:r>
              <a:rPr lang="zh-TW" altLang="en-US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下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辟踊哀之至也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有敬心焉   </a:t>
            </a:r>
            <a:r>
              <a:rPr lang="en-US" altLang="zh-TW" sz="200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256.257.      </a:t>
            </a:r>
            <a:r>
              <a:rPr lang="en-US" altLang="zh-TW" sz="200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232.233. </a:t>
            </a:r>
            <a:r>
              <a:rPr lang="en-US" altLang="zh-TW" sz="20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169.</a:t>
            </a:r>
            <a:r>
              <a:rPr lang="zh-TW" altLang="en-US" sz="20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下</a:t>
            </a:r>
            <a:r>
              <a:rPr lang="en-US" altLang="zh-TW" sz="20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170.</a:t>
            </a:r>
            <a:r>
              <a:rPr lang="zh-TW" altLang="en-US" sz="20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上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居喪之禮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處於內   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　 </a:t>
            </a:r>
            <a:r>
              <a:rPr lang="en-US" altLang="zh-TW" sz="240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75.76.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z="240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68.69.  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54.</a:t>
            </a:r>
            <a:r>
              <a:rPr lang="zh-TW" altLang="en-US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上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三日而食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以節制者也  </a:t>
            </a:r>
            <a:r>
              <a:rPr lang="en-US" altLang="zh-TW" sz="240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1470.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sz="240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1340.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1033.</a:t>
            </a:r>
            <a:r>
              <a:rPr lang="zh-TW" altLang="en-US" sz="240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上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TDESIGNC</Template>
  <TotalTime>203</TotalTime>
  <Words>1174</Words>
  <Application>Microsoft Office PowerPoint</Application>
  <PresentationFormat>如螢幕大小 (4:3)</PresentationFormat>
  <Paragraphs>122</Paragraphs>
  <Slides>15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預設簡報設計</vt:lpstr>
      <vt:lpstr>第八講　 古漢族的喪葬禮俗  (周代的喪禮）</vt:lpstr>
      <vt:lpstr>PowerPoint 簡報</vt:lpstr>
      <vt:lpstr>〔資料48〕三年喪禮主要儀節</vt:lpstr>
      <vt:lpstr>〔資料49〕三年喪禮主要儀節簡釋</vt:lpstr>
      <vt:lpstr>PowerPoint 簡報</vt:lpstr>
      <vt:lpstr>PowerPoint 簡報</vt:lpstr>
      <vt:lpstr>〔資料50〕關於三年喪的理論與實踐問題</vt:lpstr>
      <vt:lpstr>〔資料51〕事師及喪師</vt:lpstr>
      <vt:lpstr>〔資料52〕哀仍宜有節 </vt:lpstr>
      <vt:lpstr>〔資料53〕喪祭哀敬與禮具</vt:lpstr>
      <vt:lpstr>〔資料54〕殉葬及明器問題</vt:lpstr>
      <vt:lpstr>參考論文：</vt:lpstr>
      <vt:lpstr>自我測試問題：</vt:lpstr>
      <vt:lpstr>版權宣告 1</vt:lpstr>
      <vt:lpstr>版權宣告 2</vt:lpstr>
    </vt:vector>
  </TitlesOfParts>
  <Company>CMT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第八講　 古漢族的喪葬禮俗  (周代的喪禮）</dc:title>
  <dc:creator>wen-shin</dc:creator>
  <cp:lastModifiedBy>CHENG,TING-AN </cp:lastModifiedBy>
  <cp:revision>39</cp:revision>
  <dcterms:created xsi:type="dcterms:W3CDTF">2008-11-27T04:38:22Z</dcterms:created>
  <dcterms:modified xsi:type="dcterms:W3CDTF">2011-12-07T11:05:30Z</dcterms:modified>
</cp:coreProperties>
</file>